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1523" r:id="rId2"/>
    <p:sldId id="1525" r:id="rId3"/>
    <p:sldId id="1510" r:id="rId4"/>
    <p:sldId id="275" r:id="rId5"/>
    <p:sldId id="1518" r:id="rId6"/>
    <p:sldId id="1511" r:id="rId7"/>
    <p:sldId id="1411" r:id="rId8"/>
    <p:sldId id="1398" r:id="rId9"/>
    <p:sldId id="285" r:id="rId10"/>
    <p:sldId id="1431" r:id="rId11"/>
    <p:sldId id="1527" r:id="rId12"/>
    <p:sldId id="1528" r:id="rId13"/>
    <p:sldId id="1524" r:id="rId14"/>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lie Nayibe Serrano" initials="JNS" lastIdx="1" clrIdx="0">
    <p:extLst>
      <p:ext uri="{19B8F6BF-5375-455C-9EA6-DF929625EA0E}">
        <p15:presenceInfo xmlns:p15="http://schemas.microsoft.com/office/powerpoint/2012/main" userId="958601e767f18f7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512373"/>
    <a:srgbClr val="5984A7"/>
    <a:srgbClr val="6B99A6"/>
    <a:srgbClr val="7030A0"/>
    <a:srgbClr val="7A9900"/>
    <a:srgbClr val="B6B6B5"/>
    <a:srgbClr val="003B6D"/>
    <a:srgbClr val="E7E8EA"/>
    <a:srgbClr val="FFD73F"/>
    <a:srgbClr val="44A6B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250" autoAdjust="0"/>
    <p:restoredTop sz="94660"/>
  </p:normalViewPr>
  <p:slideViewPr>
    <p:cSldViewPr snapToGrid="0">
      <p:cViewPr varScale="1">
        <p:scale>
          <a:sx n="66" d="100"/>
          <a:sy n="66" d="100"/>
        </p:scale>
        <p:origin x="1860" y="78"/>
      </p:cViewPr>
      <p:guideLst/>
    </p:cSldViewPr>
  </p:slideViewPr>
  <p:notesTextViewPr>
    <p:cViewPr>
      <p:scale>
        <a:sx n="3" d="2"/>
        <a:sy n="3" d="2"/>
      </p:scale>
      <p:origin x="0" y="0"/>
    </p:cViewPr>
  </p:notesTextViewPr>
  <p:notesViewPr>
    <p:cSldViewPr snapToGrid="0">
      <p:cViewPr varScale="1">
        <p:scale>
          <a:sx n="55" d="100"/>
          <a:sy n="55" d="100"/>
        </p:scale>
        <p:origin x="2022"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03/09/2020</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03/09/2020</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‹Nº›</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lide1">
    <p:spTree>
      <p:nvGrpSpPr>
        <p:cNvPr id="1" name=""/>
        <p:cNvGrpSpPr/>
        <p:nvPr/>
      </p:nvGrpSpPr>
      <p:grpSpPr>
        <a:xfrm>
          <a:off x="0" y="0"/>
          <a:ext cx="0" cy="0"/>
          <a:chOff x="0" y="0"/>
          <a:chExt cx="0" cy="0"/>
        </a:xfrm>
      </p:grpSpPr>
    </p:spTree>
    <p:extLst>
      <p:ext uri="{BB962C8B-B14F-4D97-AF65-F5344CB8AC3E}">
        <p14:creationId xmlns:p14="http://schemas.microsoft.com/office/powerpoint/2010/main" val="3761273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26181144"/>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Diapositiva 7">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8932BA8E-B107-45BD-83DB-D4B6684C29AE}"/>
              </a:ext>
            </a:extLst>
          </p:cNvPr>
          <p:cNvSpPr>
            <a:spLocks noGrp="1"/>
          </p:cNvSpPr>
          <p:nvPr>
            <p:ph type="pic" sz="quarter" idx="10" hasCustomPrompt="1"/>
          </p:nvPr>
        </p:nvSpPr>
        <p:spPr>
          <a:xfrm>
            <a:off x="3860801" y="0"/>
            <a:ext cx="4857750" cy="6858000"/>
          </a:xfrm>
          <a:prstGeom prst="rect">
            <a:avLst/>
          </a:prstGeom>
        </p:spPr>
        <p:txBody>
          <a:bodyPr/>
          <a:lstStyle>
            <a:lvl1pPr marL="0" indent="0">
              <a:buNone/>
              <a:defRPr sz="2000"/>
            </a:lvl1pPr>
          </a:lstStyle>
          <a:p>
            <a:r>
              <a:rPr lang="en-US" noProof="0" dirty="0"/>
              <a:t>Click on the Icon to add an image</a:t>
            </a:r>
            <a:endParaRPr lang="es-CO" dirty="0"/>
          </a:p>
        </p:txBody>
      </p:sp>
    </p:spTree>
    <p:extLst>
      <p:ext uri="{BB962C8B-B14F-4D97-AF65-F5344CB8AC3E}">
        <p14:creationId xmlns:p14="http://schemas.microsoft.com/office/powerpoint/2010/main" val="15488643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Diapositia 2">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8932BA8E-B107-45BD-83DB-D4B6684C29AE}"/>
              </a:ext>
            </a:extLst>
          </p:cNvPr>
          <p:cNvSpPr>
            <a:spLocks noGrp="1"/>
          </p:cNvSpPr>
          <p:nvPr>
            <p:ph type="pic" sz="quarter" idx="10"/>
          </p:nvPr>
        </p:nvSpPr>
        <p:spPr>
          <a:xfrm>
            <a:off x="3860801" y="0"/>
            <a:ext cx="4857750" cy="6858000"/>
          </a:xfrm>
          <a:prstGeom prst="rect">
            <a:avLst/>
          </a:prstGeom>
        </p:spPr>
        <p:txBody>
          <a:bodyPr/>
          <a:lstStyle>
            <a:lvl1pPr marL="0" indent="0">
              <a:buNone/>
              <a:defRPr sz="2000"/>
            </a:lvl1pPr>
          </a:lstStyle>
          <a:p>
            <a:endParaRPr lang="es-CO" dirty="0"/>
          </a:p>
        </p:txBody>
      </p:sp>
    </p:spTree>
    <p:extLst>
      <p:ext uri="{BB962C8B-B14F-4D97-AF65-F5344CB8AC3E}">
        <p14:creationId xmlns:p14="http://schemas.microsoft.com/office/powerpoint/2010/main" val="246922361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A15F1CD4-2D85-4990-8D52-784E7B242A06}"/>
              </a:ext>
            </a:extLst>
          </p:cNvPr>
          <p:cNvSpPr/>
          <p:nvPr userDrawn="1"/>
        </p:nvSpPr>
        <p:spPr>
          <a:xfrm>
            <a:off x="-4381500" y="-865241"/>
            <a:ext cx="4381500" cy="9971141"/>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7" name="Rectángulo 6">
            <a:extLst>
              <a:ext uri="{FF2B5EF4-FFF2-40B4-BE49-F238E27FC236}">
                <a16:creationId xmlns:a16="http://schemas.microsoft.com/office/drawing/2014/main" id="{B0B4A640-C0F4-4D20-B946-EBF2D1318CBD}"/>
              </a:ext>
            </a:extLst>
          </p:cNvPr>
          <p:cNvSpPr/>
          <p:nvPr userDrawn="1"/>
        </p:nvSpPr>
        <p:spPr>
          <a:xfrm>
            <a:off x="-2989942" y="6881452"/>
            <a:ext cx="5112648" cy="9971141"/>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3968079979"/>
      </p:ext>
    </p:extLst>
  </p:cSld>
  <p:clrMap bg1="lt1" tx1="dk1" bg2="lt2" tx2="dk2" accent1="accent1" accent2="accent2" accent3="accent3" accent4="accent4" accent5="accent5" accent6="accent6" hlink="hlink" folHlink="folHlink"/>
  <p:sldLayoutIdLst>
    <p:sldLayoutId id="2147483676" r:id="rId1"/>
    <p:sldLayoutId id="2147483712" r:id="rId2"/>
    <p:sldLayoutId id="2147483713" r:id="rId3"/>
    <p:sldLayoutId id="2147483714"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freepik.es/" TargetMode="Externa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hyperlink" Target="https://free-powerpoint-templates-download.com/"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emf"/><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ext Box 334"/>
          <p:cNvSpPr txBox="1">
            <a:spLocks noChangeArrowheads="1"/>
          </p:cNvSpPr>
          <p:nvPr/>
        </p:nvSpPr>
        <p:spPr bwMode="auto">
          <a:xfrm>
            <a:off x="2173439" y="1851763"/>
            <a:ext cx="714940" cy="73866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4217">
              <a:defRPr/>
            </a:pPr>
            <a:r>
              <a:rPr lang="en-US" sz="4800" dirty="0">
                <a:solidFill>
                  <a:srgbClr val="E1E122"/>
                </a:solidFill>
                <a:latin typeface="Lato Black"/>
                <a:cs typeface="Lato Black"/>
              </a:rPr>
              <a:t>01</a:t>
            </a:r>
          </a:p>
        </p:txBody>
      </p:sp>
      <p:sp>
        <p:nvSpPr>
          <p:cNvPr id="87" name="Text Box 346"/>
          <p:cNvSpPr txBox="1">
            <a:spLocks noChangeArrowheads="1"/>
          </p:cNvSpPr>
          <p:nvPr/>
        </p:nvSpPr>
        <p:spPr bwMode="auto">
          <a:xfrm>
            <a:off x="2191237" y="2685006"/>
            <a:ext cx="714940" cy="73866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4217">
              <a:defRPr/>
            </a:pPr>
            <a:r>
              <a:rPr lang="en-US" sz="4800" dirty="0">
                <a:solidFill>
                  <a:srgbClr val="5AA0AF"/>
                </a:solidFill>
                <a:latin typeface="Lato Black"/>
                <a:cs typeface="Lato Black"/>
              </a:rPr>
              <a:t>02</a:t>
            </a:r>
          </a:p>
        </p:txBody>
      </p:sp>
      <p:sp>
        <p:nvSpPr>
          <p:cNvPr id="99" name="Text Box 358"/>
          <p:cNvSpPr txBox="1">
            <a:spLocks noChangeArrowheads="1"/>
          </p:cNvSpPr>
          <p:nvPr/>
        </p:nvSpPr>
        <p:spPr bwMode="auto">
          <a:xfrm>
            <a:off x="2196114" y="4442103"/>
            <a:ext cx="714940" cy="73866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4217">
              <a:defRPr/>
            </a:pPr>
            <a:r>
              <a:rPr lang="en-US" sz="4800" dirty="0">
                <a:solidFill>
                  <a:srgbClr val="E1E122"/>
                </a:solidFill>
                <a:latin typeface="Lato Black"/>
              </a:rPr>
              <a:t>04</a:t>
            </a:r>
          </a:p>
        </p:txBody>
      </p:sp>
      <p:sp>
        <p:nvSpPr>
          <p:cNvPr id="55311" name="TextBox 124"/>
          <p:cNvSpPr txBox="1">
            <a:spLocks noChangeArrowheads="1"/>
          </p:cNvSpPr>
          <p:nvPr/>
        </p:nvSpPr>
        <p:spPr bwMode="auto">
          <a:xfrm>
            <a:off x="3025071" y="4479853"/>
            <a:ext cx="7181284" cy="80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s-MX" altLang="es-MX" sz="1400" b="1" dirty="0">
                <a:solidFill>
                  <a:srgbClr val="FF9F1F"/>
                </a:solidFill>
                <a:latin typeface="Lato" panose="020F0502020204030203" pitchFamily="34" charset="0"/>
                <a:cs typeface="Arial" panose="020B0604020202020204" pitchFamily="34" charset="0"/>
              </a:rPr>
              <a:t>Disfruta, si te gusta esta plantilla no olvides dejarnos tu comentario y compartir en tus redes sociales</a:t>
            </a:r>
            <a:r>
              <a:rPr lang="es-MX" altLang="es-MX" sz="1400" dirty="0">
                <a:latin typeface="+mj-lt"/>
                <a:cs typeface="Arial" panose="020B0604020202020204" pitchFamily="34" charset="0"/>
              </a:rPr>
              <a:t>, </a:t>
            </a:r>
            <a:r>
              <a:rPr lang="es-MX" altLang="es-MX" sz="1400" dirty="0">
                <a:cs typeface="Arial" panose="020B0604020202020204" pitchFamily="34" charset="0"/>
              </a:rPr>
              <a:t>otra persona te lo agradecerá. Recuerda volver, estaremos subiendo diariamente más opciones para que puedas seguir impresionando a tu audiencia.</a:t>
            </a:r>
            <a:endParaRPr lang="en-US" altLang="es-MX" sz="1400" dirty="0">
              <a:cs typeface="Arial" panose="020B0604020202020204" pitchFamily="34" charset="0"/>
            </a:endParaRPr>
          </a:p>
        </p:txBody>
      </p:sp>
      <p:sp>
        <p:nvSpPr>
          <p:cNvPr id="55317" name="TextBox 29"/>
          <p:cNvSpPr txBox="1">
            <a:spLocks noChangeArrowheads="1"/>
          </p:cNvSpPr>
          <p:nvPr/>
        </p:nvSpPr>
        <p:spPr bwMode="auto">
          <a:xfrm>
            <a:off x="2026217" y="505197"/>
            <a:ext cx="3095527"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300" b="1" dirty="0">
                <a:latin typeface="+mj-lt"/>
                <a:cs typeface="Arial" panose="020B0604020202020204" pitchFamily="34" charset="0"/>
              </a:rPr>
              <a:t>Lee antes de </a:t>
            </a:r>
            <a:r>
              <a:rPr lang="en-US" altLang="es-MX" sz="3300" b="1" dirty="0" err="1">
                <a:latin typeface="+mj-lt"/>
                <a:cs typeface="Arial" panose="020B0604020202020204" pitchFamily="34" charset="0"/>
              </a:rPr>
              <a:t>usar</a:t>
            </a:r>
            <a:endParaRPr lang="en-US" altLang="es-MX" sz="3300" b="1" dirty="0">
              <a:latin typeface="+mj-lt"/>
              <a:cs typeface="Arial" panose="020B0604020202020204" pitchFamily="34" charset="0"/>
            </a:endParaRPr>
          </a:p>
        </p:txBody>
      </p:sp>
      <p:grpSp>
        <p:nvGrpSpPr>
          <p:cNvPr id="55318" name="Group 30"/>
          <p:cNvGrpSpPr>
            <a:grpSpLocks/>
          </p:cNvGrpSpPr>
          <p:nvPr/>
        </p:nvGrpSpPr>
        <p:grpSpPr bwMode="auto">
          <a:xfrm>
            <a:off x="2106385" y="1099716"/>
            <a:ext cx="1139825" cy="36513"/>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3053646" y="2755978"/>
            <a:ext cx="7181284" cy="5637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s-CO" altLang="es-MX" sz="1400" dirty="0">
                <a:cs typeface="Arial" panose="020B0604020202020204" pitchFamily="34" charset="0"/>
              </a:rPr>
              <a:t>Las imágenes usadas fueron descargadas </a:t>
            </a:r>
            <a:r>
              <a:rPr lang="en-US" altLang="es-MX" sz="1400" dirty="0">
                <a:cs typeface="Arial" panose="020B0604020202020204" pitchFamily="34" charset="0"/>
              </a:rPr>
              <a:t>de </a:t>
            </a:r>
            <a:r>
              <a:rPr lang="en-US" altLang="es-MX" sz="1400" dirty="0">
                <a:solidFill>
                  <a:srgbClr val="01C8F2"/>
                </a:solidFill>
                <a:cs typeface="Arial" panose="020B0604020202020204" pitchFamily="34" charset="0"/>
                <a:hlinkClick r:id="rId2">
                  <a:extLst>
                    <a:ext uri="{A12FA001-AC4F-418D-AE19-62706E023703}">
                      <ahyp:hlinkClr xmlns:ahyp="http://schemas.microsoft.com/office/drawing/2018/hyperlinkcolor" val="tx"/>
                    </a:ext>
                  </a:extLst>
                </a:hlinkClick>
              </a:rPr>
              <a:t>www.freepik.es</a:t>
            </a:r>
            <a:r>
              <a:rPr lang="en-US" altLang="es-MX" sz="1400" dirty="0">
                <a:solidFill>
                  <a:srgbClr val="01C8F2"/>
                </a:solidFill>
                <a:cs typeface="Arial" panose="020B0604020202020204" pitchFamily="34" charset="0"/>
              </a:rPr>
              <a:t> </a:t>
            </a:r>
            <a:r>
              <a:rPr lang="es-MX" altLang="es-MX" sz="1400" dirty="0">
                <a:cs typeface="Arial" panose="020B0604020202020204" pitchFamily="34" charset="0"/>
              </a:rPr>
              <a:t>allí puedes encontrar otras si lo deseas. Y por supuesto, puedes cambiarlo por el tuyo.</a:t>
            </a:r>
            <a:endParaRPr lang="en-US" altLang="es-MX" sz="1400" dirty="0">
              <a:cs typeface="Arial" panose="020B0604020202020204" pitchFamily="34" charset="0"/>
            </a:endParaRPr>
          </a:p>
        </p:txBody>
      </p:sp>
      <p:sp>
        <p:nvSpPr>
          <p:cNvPr id="2" name="Rectángulo 1">
            <a:extLst>
              <a:ext uri="{FF2B5EF4-FFF2-40B4-BE49-F238E27FC236}">
                <a16:creationId xmlns:a16="http://schemas.microsoft.com/office/drawing/2014/main" id="{A861E1E4-650F-4B58-BD99-93E6FC21ADED}"/>
              </a:ext>
            </a:extLst>
          </p:cNvPr>
          <p:cNvSpPr/>
          <p:nvPr/>
        </p:nvSpPr>
        <p:spPr>
          <a:xfrm>
            <a:off x="2026217" y="1137063"/>
            <a:ext cx="6096000" cy="369332"/>
          </a:xfrm>
          <a:prstGeom prst="rect">
            <a:avLst/>
          </a:prstGeom>
        </p:spPr>
        <p:txBody>
          <a:bodyPr>
            <a:spAutoFit/>
          </a:bodyPr>
          <a:lstStyle/>
          <a:p>
            <a:r>
              <a:rPr lang="en-US" b="1" dirty="0">
                <a:solidFill>
                  <a:srgbClr val="B4207D"/>
                </a:solidFill>
                <a:latin typeface="+mj-lt"/>
              </a:rPr>
              <a:t>Gracias por </a:t>
            </a:r>
            <a:r>
              <a:rPr lang="es-CO" b="1" dirty="0">
                <a:solidFill>
                  <a:srgbClr val="B4207D"/>
                </a:solidFill>
                <a:latin typeface="+mj-lt"/>
              </a:rPr>
              <a:t>descargar</a:t>
            </a:r>
            <a:r>
              <a:rPr lang="en-US" b="1" dirty="0">
                <a:solidFill>
                  <a:srgbClr val="B4207D"/>
                </a:solidFill>
                <a:latin typeface="+mj-lt"/>
              </a:rPr>
              <a:t> </a:t>
            </a:r>
          </a:p>
        </p:txBody>
      </p:sp>
      <p:sp>
        <p:nvSpPr>
          <p:cNvPr id="3" name="Rectángulo 2">
            <a:extLst>
              <a:ext uri="{FF2B5EF4-FFF2-40B4-BE49-F238E27FC236}">
                <a16:creationId xmlns:a16="http://schemas.microsoft.com/office/drawing/2014/main" id="{4FD16BAF-8F85-4252-90D0-A30F2681D6B9}"/>
              </a:ext>
            </a:extLst>
          </p:cNvPr>
          <p:cNvSpPr/>
          <p:nvPr/>
        </p:nvSpPr>
        <p:spPr>
          <a:xfrm>
            <a:off x="3025071" y="2012066"/>
            <a:ext cx="7040105" cy="782265"/>
          </a:xfrm>
          <a:prstGeom prst="rect">
            <a:avLst/>
          </a:prstGeom>
        </p:spPr>
        <p:txBody>
          <a:bodyPr wrap="square">
            <a:spAutoFit/>
          </a:bodyPr>
          <a:lstStyle/>
          <a:p>
            <a:pPr>
              <a:lnSpc>
                <a:spcPct val="110000"/>
              </a:lnSpc>
            </a:pPr>
            <a:r>
              <a:rPr lang="es-MX" altLang="es-MX" sz="1400" b="1" dirty="0">
                <a:solidFill>
                  <a:srgbClr val="AD003D"/>
                </a:solidFill>
                <a:latin typeface="Lato Light" panose="020F0302020204030203" pitchFamily="34" charset="0"/>
                <a:cs typeface="Arial" panose="020B0604020202020204" pitchFamily="34" charset="0"/>
              </a:rPr>
              <a:t>Alguien dijo: “La creatividad es la clave del éxito en el futuro”, </a:t>
            </a:r>
            <a:r>
              <a:rPr lang="es-MX" altLang="es-MX" sz="1400" dirty="0">
                <a:latin typeface="Lato Light" panose="020F0302020204030203" pitchFamily="34" charset="0"/>
                <a:ea typeface="MS PGothic" panose="020B0600070205080204" pitchFamily="34" charset="-128"/>
                <a:cs typeface="Arial" panose="020B0604020202020204" pitchFamily="34" charset="0"/>
              </a:rPr>
              <a:t>puedes usar esta plantilla como quieras, usa tu creatividad y cambia colores, íconos e imagen según tu marca</a:t>
            </a:r>
            <a:r>
              <a:rPr lang="en-US" altLang="es-MX" sz="1400" dirty="0">
                <a:latin typeface="Lato Light" panose="020F0302020204030203" pitchFamily="34" charset="0"/>
                <a:ea typeface="MS PGothic" panose="020B0600070205080204" pitchFamily="34" charset="-128"/>
                <a:cs typeface="Arial" panose="020B0604020202020204" pitchFamily="34" charset="0"/>
              </a:rPr>
              <a:t> o </a:t>
            </a:r>
            <a:r>
              <a:rPr lang="en-US" altLang="es-MX" sz="1400" dirty="0" err="1">
                <a:latin typeface="Lato Light" panose="020F0302020204030203" pitchFamily="34" charset="0"/>
                <a:ea typeface="MS PGothic" panose="020B0600070205080204" pitchFamily="34" charset="-128"/>
                <a:cs typeface="Arial" panose="020B0604020202020204" pitchFamily="34" charset="0"/>
              </a:rPr>
              <a:t>tema</a:t>
            </a:r>
            <a:r>
              <a:rPr lang="en-US" altLang="es-MX" sz="1400" dirty="0">
                <a:latin typeface="Lato Light" panose="020F0302020204030203" pitchFamily="34" charset="0"/>
                <a:ea typeface="MS PGothic" panose="020B0600070205080204" pitchFamily="34" charset="-128"/>
                <a:cs typeface="Arial" panose="020B0604020202020204" pitchFamily="34" charset="0"/>
              </a:rPr>
              <a:t>.</a:t>
            </a:r>
          </a:p>
          <a:p>
            <a:pPr>
              <a:lnSpc>
                <a:spcPct val="110000"/>
              </a:lnSpc>
            </a:pPr>
            <a:endParaRPr lang="en-US" altLang="es-MX" sz="1400" dirty="0">
              <a:latin typeface="Lato Light" panose="020F0302020204030203" pitchFamily="34" charset="0"/>
              <a:cs typeface="Arial" panose="020B0604020202020204" pitchFamily="34" charset="0"/>
            </a:endParaRPr>
          </a:p>
        </p:txBody>
      </p:sp>
      <p:sp>
        <p:nvSpPr>
          <p:cNvPr id="4" name="Text Box 358">
            <a:extLst>
              <a:ext uri="{FF2B5EF4-FFF2-40B4-BE49-F238E27FC236}">
                <a16:creationId xmlns:a16="http://schemas.microsoft.com/office/drawing/2014/main" id="{588E8FD0-07B6-4B71-9E3C-BAED98B735DA}"/>
              </a:ext>
            </a:extLst>
          </p:cNvPr>
          <p:cNvSpPr txBox="1">
            <a:spLocks noChangeArrowheads="1"/>
          </p:cNvSpPr>
          <p:nvPr/>
        </p:nvSpPr>
        <p:spPr bwMode="auto">
          <a:xfrm>
            <a:off x="2191237" y="3551216"/>
            <a:ext cx="714940" cy="738664"/>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4217">
              <a:defRPr/>
            </a:pPr>
            <a:r>
              <a:rPr lang="en-US" sz="4800" dirty="0">
                <a:solidFill>
                  <a:srgbClr val="FBCF48"/>
                </a:solidFill>
                <a:latin typeface="Lato Black"/>
                <a:cs typeface="Lato Black"/>
              </a:rPr>
              <a:t>03</a:t>
            </a:r>
          </a:p>
        </p:txBody>
      </p:sp>
      <p:sp>
        <p:nvSpPr>
          <p:cNvPr id="5" name="TextBox 124">
            <a:extLst>
              <a:ext uri="{FF2B5EF4-FFF2-40B4-BE49-F238E27FC236}">
                <a16:creationId xmlns:a16="http://schemas.microsoft.com/office/drawing/2014/main" id="{D9E76C72-2E21-48D8-9205-24BF5087DF5A}"/>
              </a:ext>
            </a:extLst>
          </p:cNvPr>
          <p:cNvSpPr txBox="1">
            <a:spLocks noChangeArrowheads="1"/>
          </p:cNvSpPr>
          <p:nvPr/>
        </p:nvSpPr>
        <p:spPr bwMode="auto">
          <a:xfrm>
            <a:off x="3053646" y="3666886"/>
            <a:ext cx="6705599" cy="5637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s-MX" altLang="es-MX" sz="1400" dirty="0">
                <a:cs typeface="Arial" panose="020B0604020202020204" pitchFamily="34" charset="0"/>
              </a:rPr>
              <a:t>Para cambiar textos, selecciónalos y remplázalos. Para cambiar imágenes, selecciónala, bórrela y haga clic en el icono del centro para agregar una nueva imagen. </a:t>
            </a:r>
            <a:endParaRPr lang="en-US" altLang="es-MX" sz="1400" dirty="0">
              <a:cs typeface="Arial" panose="020B0604020202020204" pitchFamily="34" charset="0"/>
            </a:endParaRP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Rectangle 37">
            <a:extLst>
              <a:ext uri="{FF2B5EF4-FFF2-40B4-BE49-F238E27FC236}">
                <a16:creationId xmlns:a16="http://schemas.microsoft.com/office/drawing/2014/main" id="{FFBA35F9-E786-4245-8D26-A76DD80E062B}"/>
              </a:ext>
            </a:extLst>
          </p:cNvPr>
          <p:cNvSpPr/>
          <p:nvPr/>
        </p:nvSpPr>
        <p:spPr>
          <a:xfrm>
            <a:off x="0" y="-537"/>
            <a:ext cx="12192000" cy="6857463"/>
          </a:xfrm>
          <a:prstGeom prst="rect">
            <a:avLst/>
          </a:prstGeom>
          <a:solidFill>
            <a:srgbClr val="7A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401" name="Group 215">
            <a:extLst>
              <a:ext uri="{FF2B5EF4-FFF2-40B4-BE49-F238E27FC236}">
                <a16:creationId xmlns:a16="http://schemas.microsoft.com/office/drawing/2014/main" id="{60BC5713-3041-4454-899E-A95F63E4928D}"/>
              </a:ext>
            </a:extLst>
          </p:cNvPr>
          <p:cNvGrpSpPr>
            <a:grpSpLocks noChangeAspect="1"/>
          </p:cNvGrpSpPr>
          <p:nvPr/>
        </p:nvGrpSpPr>
        <p:grpSpPr bwMode="auto">
          <a:xfrm>
            <a:off x="4289732" y="2143295"/>
            <a:ext cx="3108084" cy="4178299"/>
            <a:chOff x="4331" y="392"/>
            <a:chExt cx="2788" cy="3748"/>
          </a:xfrm>
        </p:grpSpPr>
        <p:grpSp>
          <p:nvGrpSpPr>
            <p:cNvPr id="9403" name="Group 416">
              <a:extLst>
                <a:ext uri="{FF2B5EF4-FFF2-40B4-BE49-F238E27FC236}">
                  <a16:creationId xmlns:a16="http://schemas.microsoft.com/office/drawing/2014/main" id="{F1C63931-AB84-4614-B55F-D511C7A9B7B1}"/>
                </a:ext>
              </a:extLst>
            </p:cNvPr>
            <p:cNvGrpSpPr>
              <a:grpSpLocks/>
            </p:cNvGrpSpPr>
            <p:nvPr/>
          </p:nvGrpSpPr>
          <p:grpSpPr bwMode="auto">
            <a:xfrm>
              <a:off x="4331" y="392"/>
              <a:ext cx="2788" cy="3748"/>
              <a:chOff x="4331" y="392"/>
              <a:chExt cx="2788" cy="3748"/>
            </a:xfrm>
          </p:grpSpPr>
          <p:sp>
            <p:nvSpPr>
              <p:cNvPr id="68675" name="Freeform 217">
                <a:extLst>
                  <a:ext uri="{FF2B5EF4-FFF2-40B4-BE49-F238E27FC236}">
                    <a16:creationId xmlns:a16="http://schemas.microsoft.com/office/drawing/2014/main" id="{4C1206FB-2DC6-4FB3-BAB3-4AE723A86E4A}"/>
                  </a:ext>
                </a:extLst>
              </p:cNvPr>
              <p:cNvSpPr>
                <a:spLocks/>
              </p:cNvSpPr>
              <p:nvPr/>
            </p:nvSpPr>
            <p:spPr bwMode="auto">
              <a:xfrm>
                <a:off x="4837" y="1848"/>
                <a:ext cx="137" cy="144"/>
              </a:xfrm>
              <a:custGeom>
                <a:avLst/>
                <a:gdLst>
                  <a:gd name="T0" fmla="*/ 12 w 19"/>
                  <a:gd name="T1" fmla="*/ 14 h 20"/>
                  <a:gd name="T2" fmla="*/ 4 w 19"/>
                  <a:gd name="T3" fmla="*/ 19 h 20"/>
                  <a:gd name="T4" fmla="*/ 3 w 19"/>
                  <a:gd name="T5" fmla="*/ 15 h 20"/>
                  <a:gd name="T6" fmla="*/ 7 w 19"/>
                  <a:gd name="T7" fmla="*/ 6 h 20"/>
                  <a:gd name="T8" fmla="*/ 7 w 19"/>
                  <a:gd name="T9" fmla="*/ 4 h 20"/>
                  <a:gd name="T10" fmla="*/ 14 w 19"/>
                  <a:gd name="T11" fmla="*/ 0 h 20"/>
                  <a:gd name="T12" fmla="*/ 19 w 19"/>
                  <a:gd name="T13" fmla="*/ 2 h 20"/>
                  <a:gd name="T14" fmla="*/ 12 w 19"/>
                  <a:gd name="T15" fmla="*/ 14 h 2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 h="20">
                    <a:moveTo>
                      <a:pt x="12" y="14"/>
                    </a:moveTo>
                    <a:cubicBezTo>
                      <a:pt x="12" y="14"/>
                      <a:pt x="9" y="18"/>
                      <a:pt x="4" y="19"/>
                    </a:cubicBezTo>
                    <a:cubicBezTo>
                      <a:pt x="0" y="20"/>
                      <a:pt x="1" y="16"/>
                      <a:pt x="3" y="15"/>
                    </a:cubicBezTo>
                    <a:cubicBezTo>
                      <a:pt x="6" y="13"/>
                      <a:pt x="7" y="6"/>
                      <a:pt x="7" y="6"/>
                    </a:cubicBezTo>
                    <a:cubicBezTo>
                      <a:pt x="7" y="4"/>
                      <a:pt x="7" y="4"/>
                      <a:pt x="7" y="4"/>
                    </a:cubicBezTo>
                    <a:cubicBezTo>
                      <a:pt x="14" y="0"/>
                      <a:pt x="14" y="0"/>
                      <a:pt x="14" y="0"/>
                    </a:cubicBezTo>
                    <a:cubicBezTo>
                      <a:pt x="19" y="2"/>
                      <a:pt x="19" y="2"/>
                      <a:pt x="19" y="2"/>
                    </a:cubicBezTo>
                    <a:cubicBezTo>
                      <a:pt x="12" y="14"/>
                      <a:pt x="12" y="14"/>
                      <a:pt x="12" y="14"/>
                    </a:cubicBezTo>
                  </a:path>
                </a:pathLst>
              </a:custGeom>
              <a:solidFill>
                <a:srgbClr val="FFCE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76" name="Freeform 218">
                <a:extLst>
                  <a:ext uri="{FF2B5EF4-FFF2-40B4-BE49-F238E27FC236}">
                    <a16:creationId xmlns:a16="http://schemas.microsoft.com/office/drawing/2014/main" id="{4E56097E-434A-49C0-8D87-6DF27F4C4CC7}"/>
                  </a:ext>
                </a:extLst>
              </p:cNvPr>
              <p:cNvSpPr>
                <a:spLocks/>
              </p:cNvSpPr>
              <p:nvPr/>
            </p:nvSpPr>
            <p:spPr bwMode="auto">
              <a:xfrm>
                <a:off x="4663" y="1783"/>
                <a:ext cx="325" cy="223"/>
              </a:xfrm>
              <a:custGeom>
                <a:avLst/>
                <a:gdLst>
                  <a:gd name="T0" fmla="*/ 39 w 45"/>
                  <a:gd name="T1" fmla="*/ 31 h 31"/>
                  <a:gd name="T2" fmla="*/ 36 w 45"/>
                  <a:gd name="T3" fmla="*/ 31 h 31"/>
                  <a:gd name="T4" fmla="*/ 3 w 45"/>
                  <a:gd name="T5" fmla="*/ 12 h 31"/>
                  <a:gd name="T6" fmla="*/ 1 w 45"/>
                  <a:gd name="T7" fmla="*/ 4 h 31"/>
                  <a:gd name="T8" fmla="*/ 9 w 45"/>
                  <a:gd name="T9" fmla="*/ 2 h 31"/>
                  <a:gd name="T10" fmla="*/ 42 w 45"/>
                  <a:gd name="T11" fmla="*/ 21 h 31"/>
                  <a:gd name="T12" fmla="*/ 44 w 45"/>
                  <a:gd name="T13" fmla="*/ 29 h 31"/>
                  <a:gd name="T14" fmla="*/ 39 w 45"/>
                  <a:gd name="T15" fmla="*/ 31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5" h="31">
                    <a:moveTo>
                      <a:pt x="39" y="31"/>
                    </a:moveTo>
                    <a:cubicBezTo>
                      <a:pt x="38" y="31"/>
                      <a:pt x="37" y="31"/>
                      <a:pt x="36" y="31"/>
                    </a:cubicBezTo>
                    <a:cubicBezTo>
                      <a:pt x="3" y="12"/>
                      <a:pt x="3" y="12"/>
                      <a:pt x="3" y="12"/>
                    </a:cubicBezTo>
                    <a:cubicBezTo>
                      <a:pt x="1" y="10"/>
                      <a:pt x="0" y="7"/>
                      <a:pt x="1" y="4"/>
                    </a:cubicBezTo>
                    <a:cubicBezTo>
                      <a:pt x="3" y="1"/>
                      <a:pt x="6" y="0"/>
                      <a:pt x="9" y="2"/>
                    </a:cubicBezTo>
                    <a:cubicBezTo>
                      <a:pt x="42" y="21"/>
                      <a:pt x="42" y="21"/>
                      <a:pt x="42" y="21"/>
                    </a:cubicBezTo>
                    <a:cubicBezTo>
                      <a:pt x="44" y="22"/>
                      <a:pt x="45" y="26"/>
                      <a:pt x="44" y="29"/>
                    </a:cubicBezTo>
                    <a:cubicBezTo>
                      <a:pt x="43" y="30"/>
                      <a:pt x="41" y="31"/>
                      <a:pt x="39" y="31"/>
                    </a:cubicBezTo>
                    <a:close/>
                  </a:path>
                </a:pathLst>
              </a:custGeom>
              <a:solidFill>
                <a:srgbClr val="4C47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77" name="Freeform 219">
                <a:extLst>
                  <a:ext uri="{FF2B5EF4-FFF2-40B4-BE49-F238E27FC236}">
                    <a16:creationId xmlns:a16="http://schemas.microsoft.com/office/drawing/2014/main" id="{3303070F-EC13-4153-AA22-346C81705F0D}"/>
                  </a:ext>
                </a:extLst>
              </p:cNvPr>
              <p:cNvSpPr>
                <a:spLocks/>
              </p:cNvSpPr>
              <p:nvPr/>
            </p:nvSpPr>
            <p:spPr bwMode="auto">
              <a:xfrm>
                <a:off x="5321" y="860"/>
                <a:ext cx="534" cy="743"/>
              </a:xfrm>
              <a:custGeom>
                <a:avLst/>
                <a:gdLst>
                  <a:gd name="T0" fmla="*/ 73 w 74"/>
                  <a:gd name="T1" fmla="*/ 15 h 103"/>
                  <a:gd name="T2" fmla="*/ 72 w 74"/>
                  <a:gd name="T3" fmla="*/ 21 h 103"/>
                  <a:gd name="T4" fmla="*/ 68 w 74"/>
                  <a:gd name="T5" fmla="*/ 34 h 103"/>
                  <a:gd name="T6" fmla="*/ 68 w 74"/>
                  <a:gd name="T7" fmla="*/ 34 h 103"/>
                  <a:gd name="T8" fmla="*/ 67 w 74"/>
                  <a:gd name="T9" fmla="*/ 35 h 103"/>
                  <a:gd name="T10" fmla="*/ 30 w 74"/>
                  <a:gd name="T11" fmla="*/ 94 h 103"/>
                  <a:gd name="T12" fmla="*/ 29 w 74"/>
                  <a:gd name="T13" fmla="*/ 96 h 103"/>
                  <a:gd name="T14" fmla="*/ 26 w 74"/>
                  <a:gd name="T15" fmla="*/ 100 h 103"/>
                  <a:gd name="T16" fmla="*/ 26 w 74"/>
                  <a:gd name="T17" fmla="*/ 101 h 103"/>
                  <a:gd name="T18" fmla="*/ 12 w 74"/>
                  <a:gd name="T19" fmla="*/ 101 h 103"/>
                  <a:gd name="T20" fmla="*/ 2 w 74"/>
                  <a:gd name="T21" fmla="*/ 87 h 103"/>
                  <a:gd name="T22" fmla="*/ 2 w 74"/>
                  <a:gd name="T23" fmla="*/ 85 h 103"/>
                  <a:gd name="T24" fmla="*/ 48 w 74"/>
                  <a:gd name="T25" fmla="*/ 5 h 103"/>
                  <a:gd name="T26" fmla="*/ 49 w 74"/>
                  <a:gd name="T27" fmla="*/ 5 h 103"/>
                  <a:gd name="T28" fmla="*/ 55 w 74"/>
                  <a:gd name="T29" fmla="*/ 0 h 103"/>
                  <a:gd name="T30" fmla="*/ 59 w 74"/>
                  <a:gd name="T31" fmla="*/ 0 h 103"/>
                  <a:gd name="T32" fmla="*/ 61 w 74"/>
                  <a:gd name="T33" fmla="*/ 0 h 103"/>
                  <a:gd name="T34" fmla="*/ 70 w 74"/>
                  <a:gd name="T35" fmla="*/ 1 h 103"/>
                  <a:gd name="T36" fmla="*/ 70 w 74"/>
                  <a:gd name="T37" fmla="*/ 2 h 103"/>
                  <a:gd name="T38" fmla="*/ 73 w 74"/>
                  <a:gd name="T39" fmla="*/ 15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74" h="103">
                    <a:moveTo>
                      <a:pt x="73" y="15"/>
                    </a:moveTo>
                    <a:cubicBezTo>
                      <a:pt x="73" y="17"/>
                      <a:pt x="73" y="19"/>
                      <a:pt x="72" y="21"/>
                    </a:cubicBezTo>
                    <a:cubicBezTo>
                      <a:pt x="71" y="27"/>
                      <a:pt x="70" y="30"/>
                      <a:pt x="68" y="34"/>
                    </a:cubicBezTo>
                    <a:cubicBezTo>
                      <a:pt x="68" y="34"/>
                      <a:pt x="68" y="34"/>
                      <a:pt x="68" y="34"/>
                    </a:cubicBezTo>
                    <a:cubicBezTo>
                      <a:pt x="67" y="35"/>
                      <a:pt x="67" y="35"/>
                      <a:pt x="67" y="35"/>
                    </a:cubicBezTo>
                    <a:cubicBezTo>
                      <a:pt x="62" y="45"/>
                      <a:pt x="40" y="80"/>
                      <a:pt x="30" y="94"/>
                    </a:cubicBezTo>
                    <a:cubicBezTo>
                      <a:pt x="30" y="95"/>
                      <a:pt x="29" y="95"/>
                      <a:pt x="29" y="96"/>
                    </a:cubicBezTo>
                    <a:cubicBezTo>
                      <a:pt x="28" y="98"/>
                      <a:pt x="27" y="99"/>
                      <a:pt x="26" y="100"/>
                    </a:cubicBezTo>
                    <a:cubicBezTo>
                      <a:pt x="26" y="101"/>
                      <a:pt x="26" y="101"/>
                      <a:pt x="26" y="101"/>
                    </a:cubicBezTo>
                    <a:cubicBezTo>
                      <a:pt x="24" y="102"/>
                      <a:pt x="18" y="103"/>
                      <a:pt x="12" y="101"/>
                    </a:cubicBezTo>
                    <a:cubicBezTo>
                      <a:pt x="6" y="99"/>
                      <a:pt x="0" y="94"/>
                      <a:pt x="2" y="87"/>
                    </a:cubicBezTo>
                    <a:cubicBezTo>
                      <a:pt x="2" y="86"/>
                      <a:pt x="2" y="86"/>
                      <a:pt x="2" y="85"/>
                    </a:cubicBezTo>
                    <a:cubicBezTo>
                      <a:pt x="8" y="69"/>
                      <a:pt x="38" y="14"/>
                      <a:pt x="48" y="5"/>
                    </a:cubicBezTo>
                    <a:cubicBezTo>
                      <a:pt x="48" y="5"/>
                      <a:pt x="48" y="5"/>
                      <a:pt x="49" y="5"/>
                    </a:cubicBezTo>
                    <a:cubicBezTo>
                      <a:pt x="50" y="4"/>
                      <a:pt x="52" y="2"/>
                      <a:pt x="55" y="0"/>
                    </a:cubicBezTo>
                    <a:cubicBezTo>
                      <a:pt x="56" y="0"/>
                      <a:pt x="57" y="0"/>
                      <a:pt x="59" y="0"/>
                    </a:cubicBezTo>
                    <a:cubicBezTo>
                      <a:pt x="59" y="0"/>
                      <a:pt x="60" y="0"/>
                      <a:pt x="61" y="0"/>
                    </a:cubicBezTo>
                    <a:cubicBezTo>
                      <a:pt x="61" y="0"/>
                      <a:pt x="64" y="0"/>
                      <a:pt x="70" y="1"/>
                    </a:cubicBezTo>
                    <a:cubicBezTo>
                      <a:pt x="70" y="2"/>
                      <a:pt x="70" y="2"/>
                      <a:pt x="70" y="2"/>
                    </a:cubicBezTo>
                    <a:cubicBezTo>
                      <a:pt x="73" y="5"/>
                      <a:pt x="74" y="10"/>
                      <a:pt x="73" y="15"/>
                    </a:cubicBezTo>
                  </a:path>
                </a:pathLst>
              </a:custGeom>
              <a:solidFill>
                <a:srgbClr val="51237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78" name="Freeform 220">
                <a:extLst>
                  <a:ext uri="{FF2B5EF4-FFF2-40B4-BE49-F238E27FC236}">
                    <a16:creationId xmlns:a16="http://schemas.microsoft.com/office/drawing/2014/main" id="{19A26B7C-3354-4B1A-A143-36AD07DEE945}"/>
                  </a:ext>
                </a:extLst>
              </p:cNvPr>
              <p:cNvSpPr>
                <a:spLocks/>
              </p:cNvSpPr>
              <p:nvPr/>
            </p:nvSpPr>
            <p:spPr bwMode="auto">
              <a:xfrm>
                <a:off x="4916" y="1487"/>
                <a:ext cx="614" cy="397"/>
              </a:xfrm>
              <a:custGeom>
                <a:avLst/>
                <a:gdLst>
                  <a:gd name="T0" fmla="*/ 82 w 85"/>
                  <a:gd name="T1" fmla="*/ 13 h 55"/>
                  <a:gd name="T2" fmla="*/ 82 w 85"/>
                  <a:gd name="T3" fmla="*/ 14 h 55"/>
                  <a:gd name="T4" fmla="*/ 13 w 85"/>
                  <a:gd name="T5" fmla="*/ 54 h 55"/>
                  <a:gd name="T6" fmla="*/ 3 w 85"/>
                  <a:gd name="T7" fmla="*/ 47 h 55"/>
                  <a:gd name="T8" fmla="*/ 4 w 85"/>
                  <a:gd name="T9" fmla="*/ 35 h 55"/>
                  <a:gd name="T10" fmla="*/ 58 w 85"/>
                  <a:gd name="T11" fmla="*/ 0 h 55"/>
                  <a:gd name="T12" fmla="*/ 59 w 85"/>
                  <a:gd name="T13" fmla="*/ 0 h 55"/>
                  <a:gd name="T14" fmla="*/ 80 w 85"/>
                  <a:gd name="T15" fmla="*/ 4 h 55"/>
                  <a:gd name="T16" fmla="*/ 82 w 85"/>
                  <a:gd name="T17" fmla="*/ 13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5" h="55">
                    <a:moveTo>
                      <a:pt x="82" y="13"/>
                    </a:moveTo>
                    <a:cubicBezTo>
                      <a:pt x="82" y="14"/>
                      <a:pt x="82" y="14"/>
                      <a:pt x="82" y="14"/>
                    </a:cubicBezTo>
                    <a:cubicBezTo>
                      <a:pt x="69" y="30"/>
                      <a:pt x="18" y="52"/>
                      <a:pt x="13" y="54"/>
                    </a:cubicBezTo>
                    <a:cubicBezTo>
                      <a:pt x="10" y="55"/>
                      <a:pt x="5" y="52"/>
                      <a:pt x="3" y="47"/>
                    </a:cubicBezTo>
                    <a:cubicBezTo>
                      <a:pt x="1" y="43"/>
                      <a:pt x="0" y="39"/>
                      <a:pt x="4" y="35"/>
                    </a:cubicBezTo>
                    <a:cubicBezTo>
                      <a:pt x="4" y="35"/>
                      <a:pt x="50" y="3"/>
                      <a:pt x="58" y="0"/>
                    </a:cubicBezTo>
                    <a:cubicBezTo>
                      <a:pt x="58" y="0"/>
                      <a:pt x="59" y="0"/>
                      <a:pt x="59" y="0"/>
                    </a:cubicBezTo>
                    <a:cubicBezTo>
                      <a:pt x="61" y="0"/>
                      <a:pt x="74" y="0"/>
                      <a:pt x="80" y="4"/>
                    </a:cubicBezTo>
                    <a:cubicBezTo>
                      <a:pt x="83" y="6"/>
                      <a:pt x="85" y="9"/>
                      <a:pt x="82" y="13"/>
                    </a:cubicBezTo>
                  </a:path>
                </a:pathLst>
              </a:custGeom>
              <a:solidFill>
                <a:srgbClr val="51237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80" name="Freeform 222">
                <a:extLst>
                  <a:ext uri="{FF2B5EF4-FFF2-40B4-BE49-F238E27FC236}">
                    <a16:creationId xmlns:a16="http://schemas.microsoft.com/office/drawing/2014/main" id="{EDED1997-0D92-4466-82BE-FBA1A1302490}"/>
                  </a:ext>
                </a:extLst>
              </p:cNvPr>
              <p:cNvSpPr>
                <a:spLocks/>
              </p:cNvSpPr>
              <p:nvPr/>
            </p:nvSpPr>
            <p:spPr bwMode="auto">
              <a:xfrm>
                <a:off x="5350" y="1588"/>
                <a:ext cx="158" cy="123"/>
              </a:xfrm>
              <a:custGeom>
                <a:avLst/>
                <a:gdLst>
                  <a:gd name="T0" fmla="*/ 22 w 22"/>
                  <a:gd name="T1" fmla="*/ 0 h 17"/>
                  <a:gd name="T2" fmla="*/ 22 w 22"/>
                  <a:gd name="T3" fmla="*/ 0 h 17"/>
                  <a:gd name="T4" fmla="*/ 0 w 22"/>
                  <a:gd name="T5" fmla="*/ 17 h 17"/>
                  <a:gd name="T6" fmla="*/ 22 w 22"/>
                  <a:gd name="T7" fmla="*/ 0 h 17"/>
                </a:gdLst>
                <a:ahLst/>
                <a:cxnLst>
                  <a:cxn ang="0">
                    <a:pos x="T0" y="T1"/>
                  </a:cxn>
                  <a:cxn ang="0">
                    <a:pos x="T2" y="T3"/>
                  </a:cxn>
                  <a:cxn ang="0">
                    <a:pos x="T4" y="T5"/>
                  </a:cxn>
                  <a:cxn ang="0">
                    <a:pos x="T6" y="T7"/>
                  </a:cxn>
                </a:cxnLst>
                <a:rect l="0" t="0" r="r" b="b"/>
                <a:pathLst>
                  <a:path w="22" h="17">
                    <a:moveTo>
                      <a:pt x="22" y="0"/>
                    </a:moveTo>
                    <a:cubicBezTo>
                      <a:pt x="22" y="0"/>
                      <a:pt x="22" y="0"/>
                      <a:pt x="22" y="0"/>
                    </a:cubicBezTo>
                    <a:cubicBezTo>
                      <a:pt x="18" y="5"/>
                      <a:pt x="9" y="11"/>
                      <a:pt x="0" y="17"/>
                    </a:cubicBezTo>
                    <a:cubicBezTo>
                      <a:pt x="9" y="11"/>
                      <a:pt x="18" y="5"/>
                      <a:pt x="22" y="0"/>
                    </a:cubicBezTo>
                  </a:path>
                </a:pathLst>
              </a:custGeom>
              <a:solidFill>
                <a:srgbClr val="F2D3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81" name="Freeform 223">
                <a:extLst>
                  <a:ext uri="{FF2B5EF4-FFF2-40B4-BE49-F238E27FC236}">
                    <a16:creationId xmlns:a16="http://schemas.microsoft.com/office/drawing/2014/main" id="{B3401935-789B-4A05-A01C-8DAC5374731B}"/>
                  </a:ext>
                </a:extLst>
              </p:cNvPr>
              <p:cNvSpPr>
                <a:spLocks/>
              </p:cNvSpPr>
              <p:nvPr/>
            </p:nvSpPr>
            <p:spPr bwMode="auto">
              <a:xfrm>
                <a:off x="5508" y="1581"/>
                <a:ext cx="0" cy="7"/>
              </a:xfrm>
              <a:custGeom>
                <a:avLst/>
                <a:gdLst>
                  <a:gd name="T0" fmla="*/ 0 h 1"/>
                  <a:gd name="T1" fmla="*/ 1 h 1"/>
                  <a:gd name="T2" fmla="*/ 1 h 1"/>
                  <a:gd name="T3" fmla="*/ 1 h 1"/>
                  <a:gd name="T4" fmla="*/ 1 h 1"/>
                  <a:gd name="T5" fmla="*/ 0 h 1"/>
                </a:gdLst>
                <a:ahLst/>
                <a:cxnLst>
                  <a:cxn ang="0">
                    <a:pos x="0" y="T0"/>
                  </a:cxn>
                  <a:cxn ang="0">
                    <a:pos x="0" y="T1"/>
                  </a:cxn>
                  <a:cxn ang="0">
                    <a:pos x="0" y="T2"/>
                  </a:cxn>
                  <a:cxn ang="0">
                    <a:pos x="0" y="T3"/>
                  </a:cxn>
                  <a:cxn ang="0">
                    <a:pos x="0" y="T4"/>
                  </a:cxn>
                  <a:cxn ang="0">
                    <a:pos x="0" y="T5"/>
                  </a:cxn>
                </a:cxnLst>
                <a:rect l="0" t="0" r="r" b="b"/>
                <a:pathLst>
                  <a:path h="1">
                    <a:moveTo>
                      <a:pt x="0" y="0"/>
                    </a:moveTo>
                    <a:cubicBezTo>
                      <a:pt x="0" y="1"/>
                      <a:pt x="0" y="1"/>
                      <a:pt x="0" y="1"/>
                    </a:cubicBezTo>
                    <a:cubicBezTo>
                      <a:pt x="0" y="1"/>
                      <a:pt x="0" y="1"/>
                      <a:pt x="0" y="1"/>
                    </a:cubicBezTo>
                    <a:cubicBezTo>
                      <a:pt x="0" y="1"/>
                      <a:pt x="0" y="1"/>
                      <a:pt x="0" y="1"/>
                    </a:cubicBezTo>
                    <a:cubicBezTo>
                      <a:pt x="0" y="1"/>
                      <a:pt x="0" y="1"/>
                      <a:pt x="0" y="1"/>
                    </a:cubicBezTo>
                    <a:cubicBezTo>
                      <a:pt x="0" y="0"/>
                      <a:pt x="0" y="0"/>
                      <a:pt x="0" y="0"/>
                    </a:cubicBezTo>
                  </a:path>
                </a:pathLst>
              </a:custGeom>
              <a:solidFill>
                <a:srgbClr val="E839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82" name="Freeform 224">
                <a:extLst>
                  <a:ext uri="{FF2B5EF4-FFF2-40B4-BE49-F238E27FC236}">
                    <a16:creationId xmlns:a16="http://schemas.microsoft.com/office/drawing/2014/main" id="{729DD600-50C3-4B3B-BC25-34ECFBD9297F}"/>
                  </a:ext>
                </a:extLst>
              </p:cNvPr>
              <p:cNvSpPr>
                <a:spLocks noEditPoints="1"/>
              </p:cNvSpPr>
              <p:nvPr/>
            </p:nvSpPr>
            <p:spPr bwMode="auto">
              <a:xfrm>
                <a:off x="4938" y="1826"/>
                <a:ext cx="108" cy="50"/>
              </a:xfrm>
              <a:custGeom>
                <a:avLst/>
                <a:gdLst>
                  <a:gd name="T0" fmla="*/ 15 w 15"/>
                  <a:gd name="T1" fmla="*/ 5 h 7"/>
                  <a:gd name="T2" fmla="*/ 10 w 15"/>
                  <a:gd name="T3" fmla="*/ 7 h 7"/>
                  <a:gd name="T4" fmla="*/ 9 w 15"/>
                  <a:gd name="T5" fmla="*/ 7 h 7"/>
                  <a:gd name="T6" fmla="*/ 7 w 15"/>
                  <a:gd name="T7" fmla="*/ 7 h 7"/>
                  <a:gd name="T8" fmla="*/ 9 w 15"/>
                  <a:gd name="T9" fmla="*/ 7 h 7"/>
                  <a:gd name="T10" fmla="*/ 10 w 15"/>
                  <a:gd name="T11" fmla="*/ 7 h 7"/>
                  <a:gd name="T12" fmla="*/ 15 w 15"/>
                  <a:gd name="T13" fmla="*/ 5 h 7"/>
                  <a:gd name="T14" fmla="*/ 0 w 15"/>
                  <a:gd name="T15" fmla="*/ 0 h 7"/>
                  <a:gd name="T16" fmla="*/ 0 w 15"/>
                  <a:gd name="T17" fmla="*/ 0 h 7"/>
                  <a:gd name="T18" fmla="*/ 2 w 15"/>
                  <a:gd name="T19" fmla="*/ 4 h 7"/>
                  <a:gd name="T20" fmla="*/ 0 w 15"/>
                  <a:gd name="T21" fmla="*/ 0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 h="7">
                    <a:moveTo>
                      <a:pt x="15" y="5"/>
                    </a:moveTo>
                    <a:cubicBezTo>
                      <a:pt x="12" y="6"/>
                      <a:pt x="10" y="7"/>
                      <a:pt x="10" y="7"/>
                    </a:cubicBezTo>
                    <a:cubicBezTo>
                      <a:pt x="9" y="7"/>
                      <a:pt x="9" y="7"/>
                      <a:pt x="9" y="7"/>
                    </a:cubicBezTo>
                    <a:cubicBezTo>
                      <a:pt x="8" y="7"/>
                      <a:pt x="8" y="7"/>
                      <a:pt x="7" y="7"/>
                    </a:cubicBezTo>
                    <a:cubicBezTo>
                      <a:pt x="8" y="7"/>
                      <a:pt x="8" y="7"/>
                      <a:pt x="9" y="7"/>
                    </a:cubicBezTo>
                    <a:cubicBezTo>
                      <a:pt x="9" y="7"/>
                      <a:pt x="9" y="7"/>
                      <a:pt x="10" y="7"/>
                    </a:cubicBezTo>
                    <a:cubicBezTo>
                      <a:pt x="10" y="7"/>
                      <a:pt x="12" y="6"/>
                      <a:pt x="15" y="5"/>
                    </a:cubicBezTo>
                    <a:moveTo>
                      <a:pt x="0" y="0"/>
                    </a:moveTo>
                    <a:cubicBezTo>
                      <a:pt x="0" y="0"/>
                      <a:pt x="0" y="0"/>
                      <a:pt x="0" y="0"/>
                    </a:cubicBezTo>
                    <a:cubicBezTo>
                      <a:pt x="0" y="1"/>
                      <a:pt x="1" y="3"/>
                      <a:pt x="2" y="4"/>
                    </a:cubicBezTo>
                    <a:cubicBezTo>
                      <a:pt x="1" y="3"/>
                      <a:pt x="0" y="1"/>
                      <a:pt x="0" y="0"/>
                    </a:cubicBezTo>
                  </a:path>
                </a:pathLst>
              </a:custGeom>
              <a:solidFill>
                <a:srgbClr val="F2D3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84" name="Freeform 226">
                <a:extLst>
                  <a:ext uri="{FF2B5EF4-FFF2-40B4-BE49-F238E27FC236}">
                    <a16:creationId xmlns:a16="http://schemas.microsoft.com/office/drawing/2014/main" id="{B05D57FE-1ECB-43EE-971A-448413F31019}"/>
                  </a:ext>
                </a:extLst>
              </p:cNvPr>
              <p:cNvSpPr>
                <a:spLocks/>
              </p:cNvSpPr>
              <p:nvPr/>
            </p:nvSpPr>
            <p:spPr bwMode="auto">
              <a:xfrm>
                <a:off x="4692" y="1754"/>
                <a:ext cx="325" cy="187"/>
              </a:xfrm>
              <a:custGeom>
                <a:avLst/>
                <a:gdLst>
                  <a:gd name="T0" fmla="*/ 6 w 45"/>
                  <a:gd name="T1" fmla="*/ 10 h 26"/>
                  <a:gd name="T2" fmla="*/ 25 w 45"/>
                  <a:gd name="T3" fmla="*/ 5 h 26"/>
                  <a:gd name="T4" fmla="*/ 35 w 45"/>
                  <a:gd name="T5" fmla="*/ 2 h 26"/>
                  <a:gd name="T6" fmla="*/ 43 w 45"/>
                  <a:gd name="T7" fmla="*/ 13 h 26"/>
                  <a:gd name="T8" fmla="*/ 34 w 45"/>
                  <a:gd name="T9" fmla="*/ 18 h 26"/>
                  <a:gd name="T10" fmla="*/ 23 w 45"/>
                  <a:gd name="T11" fmla="*/ 23 h 26"/>
                  <a:gd name="T12" fmla="*/ 6 w 45"/>
                  <a:gd name="T13" fmla="*/ 10 h 26"/>
                </a:gdLst>
                <a:ahLst/>
                <a:cxnLst>
                  <a:cxn ang="0">
                    <a:pos x="T0" y="T1"/>
                  </a:cxn>
                  <a:cxn ang="0">
                    <a:pos x="T2" y="T3"/>
                  </a:cxn>
                  <a:cxn ang="0">
                    <a:pos x="T4" y="T5"/>
                  </a:cxn>
                  <a:cxn ang="0">
                    <a:pos x="T6" y="T7"/>
                  </a:cxn>
                  <a:cxn ang="0">
                    <a:pos x="T8" y="T9"/>
                  </a:cxn>
                  <a:cxn ang="0">
                    <a:pos x="T10" y="T11"/>
                  </a:cxn>
                  <a:cxn ang="0">
                    <a:pos x="T12" y="T13"/>
                  </a:cxn>
                </a:cxnLst>
                <a:rect l="0" t="0" r="r" b="b"/>
                <a:pathLst>
                  <a:path w="45" h="26">
                    <a:moveTo>
                      <a:pt x="6" y="10"/>
                    </a:moveTo>
                    <a:cubicBezTo>
                      <a:pt x="6" y="10"/>
                      <a:pt x="17" y="5"/>
                      <a:pt x="25" y="5"/>
                    </a:cubicBezTo>
                    <a:cubicBezTo>
                      <a:pt x="29" y="5"/>
                      <a:pt x="34" y="3"/>
                      <a:pt x="35" y="2"/>
                    </a:cubicBezTo>
                    <a:cubicBezTo>
                      <a:pt x="40" y="0"/>
                      <a:pt x="45" y="12"/>
                      <a:pt x="43" y="13"/>
                    </a:cubicBezTo>
                    <a:cubicBezTo>
                      <a:pt x="38" y="17"/>
                      <a:pt x="36" y="17"/>
                      <a:pt x="34" y="18"/>
                    </a:cubicBezTo>
                    <a:cubicBezTo>
                      <a:pt x="31" y="19"/>
                      <a:pt x="24" y="21"/>
                      <a:pt x="23" y="23"/>
                    </a:cubicBezTo>
                    <a:cubicBezTo>
                      <a:pt x="22" y="26"/>
                      <a:pt x="0" y="20"/>
                      <a:pt x="6" y="10"/>
                    </a:cubicBezTo>
                    <a:close/>
                  </a:path>
                </a:pathLst>
              </a:custGeom>
              <a:solidFill>
                <a:srgbClr val="FFCE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85" name="Freeform 227">
                <a:extLst>
                  <a:ext uri="{FF2B5EF4-FFF2-40B4-BE49-F238E27FC236}">
                    <a16:creationId xmlns:a16="http://schemas.microsoft.com/office/drawing/2014/main" id="{3F6AC9C2-BC07-436A-A84E-D01D0AAC3A9C}"/>
                  </a:ext>
                </a:extLst>
              </p:cNvPr>
              <p:cNvSpPr>
                <a:spLocks/>
              </p:cNvSpPr>
              <p:nvPr/>
            </p:nvSpPr>
            <p:spPr bwMode="auto">
              <a:xfrm>
                <a:off x="4699" y="1812"/>
                <a:ext cx="210" cy="230"/>
              </a:xfrm>
              <a:custGeom>
                <a:avLst/>
                <a:gdLst>
                  <a:gd name="T0" fmla="*/ 22 w 29"/>
                  <a:gd name="T1" fmla="*/ 15 h 32"/>
                  <a:gd name="T2" fmla="*/ 23 w 29"/>
                  <a:gd name="T3" fmla="*/ 23 h 32"/>
                  <a:gd name="T4" fmla="*/ 6 w 29"/>
                  <a:gd name="T5" fmla="*/ 18 h 32"/>
                  <a:gd name="T6" fmla="*/ 5 w 29"/>
                  <a:gd name="T7" fmla="*/ 2 h 32"/>
                  <a:gd name="T8" fmla="*/ 23 w 29"/>
                  <a:gd name="T9" fmla="*/ 14 h 32"/>
                  <a:gd name="T10" fmla="*/ 22 w 29"/>
                  <a:gd name="T11" fmla="*/ 15 h 32"/>
                </a:gdLst>
                <a:ahLst/>
                <a:cxnLst>
                  <a:cxn ang="0">
                    <a:pos x="T0" y="T1"/>
                  </a:cxn>
                  <a:cxn ang="0">
                    <a:pos x="T2" y="T3"/>
                  </a:cxn>
                  <a:cxn ang="0">
                    <a:pos x="T4" y="T5"/>
                  </a:cxn>
                  <a:cxn ang="0">
                    <a:pos x="T6" y="T7"/>
                  </a:cxn>
                  <a:cxn ang="0">
                    <a:pos x="T8" y="T9"/>
                  </a:cxn>
                  <a:cxn ang="0">
                    <a:pos x="T10" y="T11"/>
                  </a:cxn>
                </a:cxnLst>
                <a:rect l="0" t="0" r="r" b="b"/>
                <a:pathLst>
                  <a:path w="29" h="32">
                    <a:moveTo>
                      <a:pt x="22" y="15"/>
                    </a:moveTo>
                    <a:cubicBezTo>
                      <a:pt x="22" y="15"/>
                      <a:pt x="21" y="21"/>
                      <a:pt x="23" y="23"/>
                    </a:cubicBezTo>
                    <a:cubicBezTo>
                      <a:pt x="29" y="32"/>
                      <a:pt x="9" y="25"/>
                      <a:pt x="6" y="18"/>
                    </a:cubicBezTo>
                    <a:cubicBezTo>
                      <a:pt x="6" y="18"/>
                      <a:pt x="0" y="5"/>
                      <a:pt x="5" y="2"/>
                    </a:cubicBezTo>
                    <a:cubicBezTo>
                      <a:pt x="11" y="0"/>
                      <a:pt x="23" y="14"/>
                      <a:pt x="23" y="14"/>
                    </a:cubicBezTo>
                    <a:lnTo>
                      <a:pt x="22" y="15"/>
                    </a:lnTo>
                    <a:close/>
                  </a:path>
                </a:pathLst>
              </a:custGeom>
              <a:solidFill>
                <a:srgbClr val="FFCE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86" name="Freeform 228">
                <a:extLst>
                  <a:ext uri="{FF2B5EF4-FFF2-40B4-BE49-F238E27FC236}">
                    <a16:creationId xmlns:a16="http://schemas.microsoft.com/office/drawing/2014/main" id="{781B236F-5A3C-4D78-91A8-22BD5664BDBC}"/>
                  </a:ext>
                </a:extLst>
              </p:cNvPr>
              <p:cNvSpPr>
                <a:spLocks/>
              </p:cNvSpPr>
              <p:nvPr/>
            </p:nvSpPr>
            <p:spPr bwMode="auto">
              <a:xfrm>
                <a:off x="4772" y="2979"/>
                <a:ext cx="1394" cy="750"/>
              </a:xfrm>
              <a:custGeom>
                <a:avLst/>
                <a:gdLst>
                  <a:gd name="T0" fmla="*/ 859 w 1394"/>
                  <a:gd name="T1" fmla="*/ 0 h 750"/>
                  <a:gd name="T2" fmla="*/ 0 w 1394"/>
                  <a:gd name="T3" fmla="*/ 497 h 750"/>
                  <a:gd name="T4" fmla="*/ 549 w 1394"/>
                  <a:gd name="T5" fmla="*/ 750 h 750"/>
                  <a:gd name="T6" fmla="*/ 1394 w 1394"/>
                  <a:gd name="T7" fmla="*/ 274 h 750"/>
                  <a:gd name="T8" fmla="*/ 859 w 1394"/>
                  <a:gd name="T9" fmla="*/ 0 h 750"/>
                </a:gdLst>
                <a:ahLst/>
                <a:cxnLst>
                  <a:cxn ang="0">
                    <a:pos x="T0" y="T1"/>
                  </a:cxn>
                  <a:cxn ang="0">
                    <a:pos x="T2" y="T3"/>
                  </a:cxn>
                  <a:cxn ang="0">
                    <a:pos x="T4" y="T5"/>
                  </a:cxn>
                  <a:cxn ang="0">
                    <a:pos x="T6" y="T7"/>
                  </a:cxn>
                  <a:cxn ang="0">
                    <a:pos x="T8" y="T9"/>
                  </a:cxn>
                </a:cxnLst>
                <a:rect l="0" t="0" r="r" b="b"/>
                <a:pathLst>
                  <a:path w="1394" h="750">
                    <a:moveTo>
                      <a:pt x="859" y="0"/>
                    </a:moveTo>
                    <a:lnTo>
                      <a:pt x="0" y="497"/>
                    </a:lnTo>
                    <a:lnTo>
                      <a:pt x="549" y="750"/>
                    </a:lnTo>
                    <a:lnTo>
                      <a:pt x="1394" y="274"/>
                    </a:lnTo>
                    <a:lnTo>
                      <a:pt x="859" y="0"/>
                    </a:ln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87" name="Freeform 229">
                <a:extLst>
                  <a:ext uri="{FF2B5EF4-FFF2-40B4-BE49-F238E27FC236}">
                    <a16:creationId xmlns:a16="http://schemas.microsoft.com/office/drawing/2014/main" id="{38DC15F6-7B25-4553-9F5D-29BCEB3F6580}"/>
                  </a:ext>
                </a:extLst>
              </p:cNvPr>
              <p:cNvSpPr>
                <a:spLocks/>
              </p:cNvSpPr>
              <p:nvPr/>
            </p:nvSpPr>
            <p:spPr bwMode="auto">
              <a:xfrm>
                <a:off x="4772" y="2979"/>
                <a:ext cx="1394" cy="750"/>
              </a:xfrm>
              <a:custGeom>
                <a:avLst/>
                <a:gdLst>
                  <a:gd name="T0" fmla="*/ 859 w 1394"/>
                  <a:gd name="T1" fmla="*/ 0 h 750"/>
                  <a:gd name="T2" fmla="*/ 0 w 1394"/>
                  <a:gd name="T3" fmla="*/ 497 h 750"/>
                  <a:gd name="T4" fmla="*/ 549 w 1394"/>
                  <a:gd name="T5" fmla="*/ 750 h 750"/>
                  <a:gd name="T6" fmla="*/ 1394 w 1394"/>
                  <a:gd name="T7" fmla="*/ 274 h 750"/>
                  <a:gd name="T8" fmla="*/ 859 w 1394"/>
                  <a:gd name="T9" fmla="*/ 0 h 750"/>
                </a:gdLst>
                <a:ahLst/>
                <a:cxnLst>
                  <a:cxn ang="0">
                    <a:pos x="T0" y="T1"/>
                  </a:cxn>
                  <a:cxn ang="0">
                    <a:pos x="T2" y="T3"/>
                  </a:cxn>
                  <a:cxn ang="0">
                    <a:pos x="T4" y="T5"/>
                  </a:cxn>
                  <a:cxn ang="0">
                    <a:pos x="T6" y="T7"/>
                  </a:cxn>
                  <a:cxn ang="0">
                    <a:pos x="T8" y="T9"/>
                  </a:cxn>
                </a:cxnLst>
                <a:rect l="0" t="0" r="r" b="b"/>
                <a:pathLst>
                  <a:path w="1394" h="750">
                    <a:moveTo>
                      <a:pt x="859" y="0"/>
                    </a:moveTo>
                    <a:lnTo>
                      <a:pt x="0" y="497"/>
                    </a:lnTo>
                    <a:lnTo>
                      <a:pt x="549" y="750"/>
                    </a:lnTo>
                    <a:lnTo>
                      <a:pt x="1394" y="274"/>
                    </a:lnTo>
                    <a:lnTo>
                      <a:pt x="85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88" name="Freeform 230">
                <a:extLst>
                  <a:ext uri="{FF2B5EF4-FFF2-40B4-BE49-F238E27FC236}">
                    <a16:creationId xmlns:a16="http://schemas.microsoft.com/office/drawing/2014/main" id="{55AB5464-AB4A-4237-A900-5368F25B285B}"/>
                  </a:ext>
                </a:extLst>
              </p:cNvPr>
              <p:cNvSpPr>
                <a:spLocks/>
              </p:cNvSpPr>
              <p:nvPr/>
            </p:nvSpPr>
            <p:spPr bwMode="auto">
              <a:xfrm>
                <a:off x="4996" y="3066"/>
                <a:ext cx="606" cy="346"/>
              </a:xfrm>
              <a:custGeom>
                <a:avLst/>
                <a:gdLst>
                  <a:gd name="T0" fmla="*/ 84 w 84"/>
                  <a:gd name="T1" fmla="*/ 2 h 48"/>
                  <a:gd name="T2" fmla="*/ 83 w 84"/>
                  <a:gd name="T3" fmla="*/ 3 h 48"/>
                  <a:gd name="T4" fmla="*/ 4 w 84"/>
                  <a:gd name="T5" fmla="*/ 48 h 48"/>
                  <a:gd name="T6" fmla="*/ 1 w 84"/>
                  <a:gd name="T7" fmla="*/ 48 h 48"/>
                  <a:gd name="T8" fmla="*/ 0 w 84"/>
                  <a:gd name="T9" fmla="*/ 47 h 48"/>
                  <a:gd name="T10" fmla="*/ 1 w 84"/>
                  <a:gd name="T11" fmla="*/ 46 h 48"/>
                  <a:gd name="T12" fmla="*/ 80 w 84"/>
                  <a:gd name="T13" fmla="*/ 1 h 48"/>
                  <a:gd name="T14" fmla="*/ 83 w 84"/>
                  <a:gd name="T15" fmla="*/ 1 h 48"/>
                  <a:gd name="T16" fmla="*/ 84 w 84"/>
                  <a:gd name="T17" fmla="*/ 2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4" h="48">
                    <a:moveTo>
                      <a:pt x="84" y="2"/>
                    </a:moveTo>
                    <a:cubicBezTo>
                      <a:pt x="83" y="3"/>
                      <a:pt x="83" y="3"/>
                      <a:pt x="83" y="3"/>
                    </a:cubicBezTo>
                    <a:cubicBezTo>
                      <a:pt x="4" y="48"/>
                      <a:pt x="4" y="48"/>
                      <a:pt x="4" y="48"/>
                    </a:cubicBezTo>
                    <a:cubicBezTo>
                      <a:pt x="3" y="48"/>
                      <a:pt x="2" y="48"/>
                      <a:pt x="1" y="48"/>
                    </a:cubicBezTo>
                    <a:cubicBezTo>
                      <a:pt x="0" y="47"/>
                      <a:pt x="0" y="47"/>
                      <a:pt x="0" y="47"/>
                    </a:cubicBezTo>
                    <a:cubicBezTo>
                      <a:pt x="0" y="47"/>
                      <a:pt x="0" y="46"/>
                      <a:pt x="1" y="46"/>
                    </a:cubicBezTo>
                    <a:cubicBezTo>
                      <a:pt x="80" y="1"/>
                      <a:pt x="80" y="1"/>
                      <a:pt x="80" y="1"/>
                    </a:cubicBezTo>
                    <a:cubicBezTo>
                      <a:pt x="81" y="0"/>
                      <a:pt x="83" y="0"/>
                      <a:pt x="83" y="1"/>
                    </a:cubicBezTo>
                    <a:cubicBezTo>
                      <a:pt x="84" y="1"/>
                      <a:pt x="84" y="2"/>
                      <a:pt x="84" y="2"/>
                    </a:cubicBezTo>
                  </a:path>
                </a:pathLst>
              </a:custGeom>
              <a:solidFill>
                <a:srgbClr val="5051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89" name="Freeform 231">
                <a:extLst>
                  <a:ext uri="{FF2B5EF4-FFF2-40B4-BE49-F238E27FC236}">
                    <a16:creationId xmlns:a16="http://schemas.microsoft.com/office/drawing/2014/main" id="{248A6B77-0FAC-405C-8C99-A3ECE269D6A7}"/>
                  </a:ext>
                </a:extLst>
              </p:cNvPr>
              <p:cNvSpPr>
                <a:spLocks/>
              </p:cNvSpPr>
              <p:nvPr/>
            </p:nvSpPr>
            <p:spPr bwMode="auto">
              <a:xfrm>
                <a:off x="4996" y="3073"/>
                <a:ext cx="606" cy="339"/>
              </a:xfrm>
              <a:custGeom>
                <a:avLst/>
                <a:gdLst>
                  <a:gd name="T0" fmla="*/ 84 w 84"/>
                  <a:gd name="T1" fmla="*/ 1 h 47"/>
                  <a:gd name="T2" fmla="*/ 83 w 84"/>
                  <a:gd name="T3" fmla="*/ 2 h 47"/>
                  <a:gd name="T4" fmla="*/ 4 w 84"/>
                  <a:gd name="T5" fmla="*/ 47 h 47"/>
                  <a:gd name="T6" fmla="*/ 1 w 84"/>
                  <a:gd name="T7" fmla="*/ 47 h 47"/>
                  <a:gd name="T8" fmla="*/ 0 w 84"/>
                  <a:gd name="T9" fmla="*/ 46 h 47"/>
                  <a:gd name="T10" fmla="*/ 1 w 84"/>
                  <a:gd name="T11" fmla="*/ 46 h 47"/>
                  <a:gd name="T12" fmla="*/ 80 w 84"/>
                  <a:gd name="T13" fmla="*/ 1 h 47"/>
                  <a:gd name="T14" fmla="*/ 83 w 84"/>
                  <a:gd name="T15" fmla="*/ 1 h 47"/>
                  <a:gd name="T16" fmla="*/ 84 w 84"/>
                  <a:gd name="T17" fmla="*/ 1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4" h="47">
                    <a:moveTo>
                      <a:pt x="84" y="1"/>
                    </a:moveTo>
                    <a:cubicBezTo>
                      <a:pt x="83" y="2"/>
                      <a:pt x="83" y="2"/>
                      <a:pt x="83" y="2"/>
                    </a:cubicBezTo>
                    <a:cubicBezTo>
                      <a:pt x="4" y="47"/>
                      <a:pt x="4" y="47"/>
                      <a:pt x="4" y="47"/>
                    </a:cubicBezTo>
                    <a:cubicBezTo>
                      <a:pt x="3" y="47"/>
                      <a:pt x="2" y="47"/>
                      <a:pt x="1" y="47"/>
                    </a:cubicBezTo>
                    <a:cubicBezTo>
                      <a:pt x="0" y="46"/>
                      <a:pt x="0" y="46"/>
                      <a:pt x="0" y="46"/>
                    </a:cubicBezTo>
                    <a:cubicBezTo>
                      <a:pt x="1" y="46"/>
                      <a:pt x="1" y="46"/>
                      <a:pt x="1" y="46"/>
                    </a:cubicBezTo>
                    <a:cubicBezTo>
                      <a:pt x="80" y="1"/>
                      <a:pt x="80" y="1"/>
                      <a:pt x="80" y="1"/>
                    </a:cubicBezTo>
                    <a:cubicBezTo>
                      <a:pt x="81" y="0"/>
                      <a:pt x="83" y="0"/>
                      <a:pt x="83" y="1"/>
                    </a:cubicBezTo>
                    <a:cubicBezTo>
                      <a:pt x="84" y="1"/>
                      <a:pt x="84" y="1"/>
                      <a:pt x="84" y="1"/>
                    </a:cubicBezTo>
                  </a:path>
                </a:pathLst>
              </a:custGeom>
              <a:solidFill>
                <a:srgbClr val="5F67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90" name="Freeform 232">
                <a:extLst>
                  <a:ext uri="{FF2B5EF4-FFF2-40B4-BE49-F238E27FC236}">
                    <a16:creationId xmlns:a16="http://schemas.microsoft.com/office/drawing/2014/main" id="{1D3D4109-6E81-42AF-B5BA-5CB45889BE67}"/>
                  </a:ext>
                </a:extLst>
              </p:cNvPr>
              <p:cNvSpPr>
                <a:spLocks/>
              </p:cNvSpPr>
              <p:nvPr/>
            </p:nvSpPr>
            <p:spPr bwMode="auto">
              <a:xfrm>
                <a:off x="5082" y="3123"/>
                <a:ext cx="607" cy="339"/>
              </a:xfrm>
              <a:custGeom>
                <a:avLst/>
                <a:gdLst>
                  <a:gd name="T0" fmla="*/ 84 w 84"/>
                  <a:gd name="T1" fmla="*/ 1 h 47"/>
                  <a:gd name="T2" fmla="*/ 84 w 84"/>
                  <a:gd name="T3" fmla="*/ 2 h 47"/>
                  <a:gd name="T4" fmla="*/ 4 w 84"/>
                  <a:gd name="T5" fmla="*/ 47 h 47"/>
                  <a:gd name="T6" fmla="*/ 1 w 84"/>
                  <a:gd name="T7" fmla="*/ 47 h 47"/>
                  <a:gd name="T8" fmla="*/ 1 w 84"/>
                  <a:gd name="T9" fmla="*/ 46 h 47"/>
                  <a:gd name="T10" fmla="*/ 1 w 84"/>
                  <a:gd name="T11" fmla="*/ 45 h 47"/>
                  <a:gd name="T12" fmla="*/ 81 w 84"/>
                  <a:gd name="T13" fmla="*/ 0 h 47"/>
                  <a:gd name="T14" fmla="*/ 84 w 84"/>
                  <a:gd name="T15" fmla="*/ 0 h 47"/>
                  <a:gd name="T16" fmla="*/ 84 w 84"/>
                  <a:gd name="T17" fmla="*/ 1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4" h="47">
                    <a:moveTo>
                      <a:pt x="84" y="1"/>
                    </a:moveTo>
                    <a:cubicBezTo>
                      <a:pt x="84" y="2"/>
                      <a:pt x="84" y="2"/>
                      <a:pt x="84" y="2"/>
                    </a:cubicBezTo>
                    <a:cubicBezTo>
                      <a:pt x="4" y="47"/>
                      <a:pt x="4" y="47"/>
                      <a:pt x="4" y="47"/>
                    </a:cubicBezTo>
                    <a:cubicBezTo>
                      <a:pt x="3" y="47"/>
                      <a:pt x="2" y="47"/>
                      <a:pt x="1" y="47"/>
                    </a:cubicBezTo>
                    <a:cubicBezTo>
                      <a:pt x="1" y="46"/>
                      <a:pt x="1" y="46"/>
                      <a:pt x="1" y="46"/>
                    </a:cubicBezTo>
                    <a:cubicBezTo>
                      <a:pt x="0" y="46"/>
                      <a:pt x="1" y="45"/>
                      <a:pt x="1" y="45"/>
                    </a:cubicBezTo>
                    <a:cubicBezTo>
                      <a:pt x="81" y="0"/>
                      <a:pt x="81" y="0"/>
                      <a:pt x="81" y="0"/>
                    </a:cubicBezTo>
                    <a:cubicBezTo>
                      <a:pt x="82" y="0"/>
                      <a:pt x="83" y="0"/>
                      <a:pt x="84" y="0"/>
                    </a:cubicBezTo>
                    <a:cubicBezTo>
                      <a:pt x="84" y="0"/>
                      <a:pt x="84" y="1"/>
                      <a:pt x="84" y="1"/>
                    </a:cubicBezTo>
                  </a:path>
                </a:pathLst>
              </a:custGeom>
              <a:solidFill>
                <a:srgbClr val="5051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91" name="Freeform 233">
                <a:extLst>
                  <a:ext uri="{FF2B5EF4-FFF2-40B4-BE49-F238E27FC236}">
                    <a16:creationId xmlns:a16="http://schemas.microsoft.com/office/drawing/2014/main" id="{DDDA8BE4-DC98-410E-9AB4-2534E48B142B}"/>
                  </a:ext>
                </a:extLst>
              </p:cNvPr>
              <p:cNvSpPr>
                <a:spLocks/>
              </p:cNvSpPr>
              <p:nvPr/>
            </p:nvSpPr>
            <p:spPr bwMode="auto">
              <a:xfrm>
                <a:off x="5090" y="3123"/>
                <a:ext cx="599" cy="339"/>
              </a:xfrm>
              <a:custGeom>
                <a:avLst/>
                <a:gdLst>
                  <a:gd name="T0" fmla="*/ 83 w 83"/>
                  <a:gd name="T1" fmla="*/ 1 h 47"/>
                  <a:gd name="T2" fmla="*/ 83 w 83"/>
                  <a:gd name="T3" fmla="*/ 2 h 47"/>
                  <a:gd name="T4" fmla="*/ 3 w 83"/>
                  <a:gd name="T5" fmla="*/ 47 h 47"/>
                  <a:gd name="T6" fmla="*/ 0 w 83"/>
                  <a:gd name="T7" fmla="*/ 47 h 47"/>
                  <a:gd name="T8" fmla="*/ 0 w 83"/>
                  <a:gd name="T9" fmla="*/ 46 h 47"/>
                  <a:gd name="T10" fmla="*/ 0 w 83"/>
                  <a:gd name="T11" fmla="*/ 46 h 47"/>
                  <a:gd name="T12" fmla="*/ 80 w 83"/>
                  <a:gd name="T13" fmla="*/ 1 h 47"/>
                  <a:gd name="T14" fmla="*/ 83 w 83"/>
                  <a:gd name="T15" fmla="*/ 1 h 47"/>
                  <a:gd name="T16" fmla="*/ 83 w 83"/>
                  <a:gd name="T17" fmla="*/ 1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47">
                    <a:moveTo>
                      <a:pt x="83" y="1"/>
                    </a:moveTo>
                    <a:cubicBezTo>
                      <a:pt x="83" y="2"/>
                      <a:pt x="83" y="2"/>
                      <a:pt x="83" y="2"/>
                    </a:cubicBezTo>
                    <a:cubicBezTo>
                      <a:pt x="3" y="47"/>
                      <a:pt x="3" y="47"/>
                      <a:pt x="3" y="47"/>
                    </a:cubicBezTo>
                    <a:cubicBezTo>
                      <a:pt x="2" y="47"/>
                      <a:pt x="1" y="47"/>
                      <a:pt x="0" y="47"/>
                    </a:cubicBezTo>
                    <a:cubicBezTo>
                      <a:pt x="0" y="46"/>
                      <a:pt x="0" y="46"/>
                      <a:pt x="0" y="46"/>
                    </a:cubicBezTo>
                    <a:cubicBezTo>
                      <a:pt x="0" y="46"/>
                      <a:pt x="0" y="46"/>
                      <a:pt x="0" y="46"/>
                    </a:cubicBezTo>
                    <a:cubicBezTo>
                      <a:pt x="80" y="1"/>
                      <a:pt x="80" y="1"/>
                      <a:pt x="80" y="1"/>
                    </a:cubicBezTo>
                    <a:cubicBezTo>
                      <a:pt x="81" y="0"/>
                      <a:pt x="82" y="0"/>
                      <a:pt x="83" y="1"/>
                    </a:cubicBezTo>
                    <a:cubicBezTo>
                      <a:pt x="83" y="1"/>
                      <a:pt x="83" y="1"/>
                      <a:pt x="83" y="1"/>
                    </a:cubicBezTo>
                  </a:path>
                </a:pathLst>
              </a:custGeom>
              <a:solidFill>
                <a:srgbClr val="5F67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92" name="Freeform 234">
                <a:extLst>
                  <a:ext uri="{FF2B5EF4-FFF2-40B4-BE49-F238E27FC236}">
                    <a16:creationId xmlns:a16="http://schemas.microsoft.com/office/drawing/2014/main" id="{5E624FF7-4C3B-42A5-85DF-691CF13932DB}"/>
                  </a:ext>
                </a:extLst>
              </p:cNvPr>
              <p:cNvSpPr>
                <a:spLocks/>
              </p:cNvSpPr>
              <p:nvPr/>
            </p:nvSpPr>
            <p:spPr bwMode="auto">
              <a:xfrm>
                <a:off x="5176" y="3174"/>
                <a:ext cx="607" cy="346"/>
              </a:xfrm>
              <a:custGeom>
                <a:avLst/>
                <a:gdLst>
                  <a:gd name="T0" fmla="*/ 84 w 84"/>
                  <a:gd name="T1" fmla="*/ 2 h 48"/>
                  <a:gd name="T2" fmla="*/ 83 w 84"/>
                  <a:gd name="T3" fmla="*/ 2 h 48"/>
                  <a:gd name="T4" fmla="*/ 3 w 84"/>
                  <a:gd name="T5" fmla="*/ 47 h 48"/>
                  <a:gd name="T6" fmla="*/ 0 w 84"/>
                  <a:gd name="T7" fmla="*/ 47 h 48"/>
                  <a:gd name="T8" fmla="*/ 0 w 84"/>
                  <a:gd name="T9" fmla="*/ 47 h 48"/>
                  <a:gd name="T10" fmla="*/ 0 w 84"/>
                  <a:gd name="T11" fmla="*/ 45 h 48"/>
                  <a:gd name="T12" fmla="*/ 80 w 84"/>
                  <a:gd name="T13" fmla="*/ 0 h 48"/>
                  <a:gd name="T14" fmla="*/ 83 w 84"/>
                  <a:gd name="T15" fmla="*/ 0 h 48"/>
                  <a:gd name="T16" fmla="*/ 84 w 84"/>
                  <a:gd name="T17" fmla="*/ 2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4" h="48">
                    <a:moveTo>
                      <a:pt x="84" y="2"/>
                    </a:moveTo>
                    <a:cubicBezTo>
                      <a:pt x="83" y="2"/>
                      <a:pt x="83" y="2"/>
                      <a:pt x="83" y="2"/>
                    </a:cubicBezTo>
                    <a:cubicBezTo>
                      <a:pt x="3" y="47"/>
                      <a:pt x="3" y="47"/>
                      <a:pt x="3" y="47"/>
                    </a:cubicBezTo>
                    <a:cubicBezTo>
                      <a:pt x="3" y="48"/>
                      <a:pt x="1" y="48"/>
                      <a:pt x="0" y="47"/>
                    </a:cubicBezTo>
                    <a:cubicBezTo>
                      <a:pt x="0" y="47"/>
                      <a:pt x="0" y="47"/>
                      <a:pt x="0" y="47"/>
                    </a:cubicBezTo>
                    <a:cubicBezTo>
                      <a:pt x="0" y="46"/>
                      <a:pt x="0" y="46"/>
                      <a:pt x="0" y="45"/>
                    </a:cubicBezTo>
                    <a:cubicBezTo>
                      <a:pt x="80" y="0"/>
                      <a:pt x="80" y="0"/>
                      <a:pt x="80" y="0"/>
                    </a:cubicBezTo>
                    <a:cubicBezTo>
                      <a:pt x="81" y="0"/>
                      <a:pt x="82" y="0"/>
                      <a:pt x="83" y="0"/>
                    </a:cubicBezTo>
                    <a:cubicBezTo>
                      <a:pt x="84" y="1"/>
                      <a:pt x="84" y="1"/>
                      <a:pt x="84" y="2"/>
                    </a:cubicBezTo>
                  </a:path>
                </a:pathLst>
              </a:custGeom>
              <a:solidFill>
                <a:srgbClr val="5051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93" name="Freeform 235">
                <a:extLst>
                  <a:ext uri="{FF2B5EF4-FFF2-40B4-BE49-F238E27FC236}">
                    <a16:creationId xmlns:a16="http://schemas.microsoft.com/office/drawing/2014/main" id="{CE083F1F-03C1-4A19-AA52-7F5C107D23DB}"/>
                  </a:ext>
                </a:extLst>
              </p:cNvPr>
              <p:cNvSpPr>
                <a:spLocks/>
              </p:cNvSpPr>
              <p:nvPr/>
            </p:nvSpPr>
            <p:spPr bwMode="auto">
              <a:xfrm>
                <a:off x="5176" y="3181"/>
                <a:ext cx="607" cy="339"/>
              </a:xfrm>
              <a:custGeom>
                <a:avLst/>
                <a:gdLst>
                  <a:gd name="T0" fmla="*/ 84 w 84"/>
                  <a:gd name="T1" fmla="*/ 1 h 47"/>
                  <a:gd name="T2" fmla="*/ 83 w 84"/>
                  <a:gd name="T3" fmla="*/ 1 h 47"/>
                  <a:gd name="T4" fmla="*/ 3 w 84"/>
                  <a:gd name="T5" fmla="*/ 46 h 47"/>
                  <a:gd name="T6" fmla="*/ 0 w 84"/>
                  <a:gd name="T7" fmla="*/ 46 h 47"/>
                  <a:gd name="T8" fmla="*/ 0 w 84"/>
                  <a:gd name="T9" fmla="*/ 46 h 47"/>
                  <a:gd name="T10" fmla="*/ 0 w 84"/>
                  <a:gd name="T11" fmla="*/ 45 h 47"/>
                  <a:gd name="T12" fmla="*/ 80 w 84"/>
                  <a:gd name="T13" fmla="*/ 0 h 47"/>
                  <a:gd name="T14" fmla="*/ 83 w 84"/>
                  <a:gd name="T15" fmla="*/ 0 h 47"/>
                  <a:gd name="T16" fmla="*/ 84 w 84"/>
                  <a:gd name="T17" fmla="*/ 1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4" h="47">
                    <a:moveTo>
                      <a:pt x="84" y="1"/>
                    </a:moveTo>
                    <a:cubicBezTo>
                      <a:pt x="83" y="1"/>
                      <a:pt x="83" y="1"/>
                      <a:pt x="83" y="1"/>
                    </a:cubicBezTo>
                    <a:cubicBezTo>
                      <a:pt x="3" y="46"/>
                      <a:pt x="3" y="46"/>
                      <a:pt x="3" y="46"/>
                    </a:cubicBezTo>
                    <a:cubicBezTo>
                      <a:pt x="3" y="47"/>
                      <a:pt x="1" y="47"/>
                      <a:pt x="0" y="46"/>
                    </a:cubicBezTo>
                    <a:cubicBezTo>
                      <a:pt x="0" y="46"/>
                      <a:pt x="0" y="46"/>
                      <a:pt x="0" y="46"/>
                    </a:cubicBezTo>
                    <a:cubicBezTo>
                      <a:pt x="0" y="45"/>
                      <a:pt x="0" y="45"/>
                      <a:pt x="0" y="45"/>
                    </a:cubicBezTo>
                    <a:cubicBezTo>
                      <a:pt x="80" y="0"/>
                      <a:pt x="80" y="0"/>
                      <a:pt x="80" y="0"/>
                    </a:cubicBezTo>
                    <a:cubicBezTo>
                      <a:pt x="81" y="0"/>
                      <a:pt x="82" y="0"/>
                      <a:pt x="83" y="0"/>
                    </a:cubicBezTo>
                    <a:cubicBezTo>
                      <a:pt x="84" y="1"/>
                      <a:pt x="84" y="1"/>
                      <a:pt x="84" y="1"/>
                    </a:cubicBezTo>
                  </a:path>
                </a:pathLst>
              </a:custGeom>
              <a:solidFill>
                <a:srgbClr val="5F67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94" name="Freeform 236">
                <a:extLst>
                  <a:ext uri="{FF2B5EF4-FFF2-40B4-BE49-F238E27FC236}">
                    <a16:creationId xmlns:a16="http://schemas.microsoft.com/office/drawing/2014/main" id="{13AA6342-6DA4-4B58-B12F-B34DCA7CE994}"/>
                  </a:ext>
                </a:extLst>
              </p:cNvPr>
              <p:cNvSpPr>
                <a:spLocks/>
              </p:cNvSpPr>
              <p:nvPr/>
            </p:nvSpPr>
            <p:spPr bwMode="auto">
              <a:xfrm>
                <a:off x="5263" y="3224"/>
                <a:ext cx="607" cy="346"/>
              </a:xfrm>
              <a:custGeom>
                <a:avLst/>
                <a:gdLst>
                  <a:gd name="T0" fmla="*/ 84 w 84"/>
                  <a:gd name="T1" fmla="*/ 2 h 48"/>
                  <a:gd name="T2" fmla="*/ 83 w 84"/>
                  <a:gd name="T3" fmla="*/ 2 h 48"/>
                  <a:gd name="T4" fmla="*/ 4 w 84"/>
                  <a:gd name="T5" fmla="*/ 47 h 48"/>
                  <a:gd name="T6" fmla="*/ 1 w 84"/>
                  <a:gd name="T7" fmla="*/ 47 h 48"/>
                  <a:gd name="T8" fmla="*/ 0 w 84"/>
                  <a:gd name="T9" fmla="*/ 47 h 48"/>
                  <a:gd name="T10" fmla="*/ 1 w 84"/>
                  <a:gd name="T11" fmla="*/ 46 h 48"/>
                  <a:gd name="T12" fmla="*/ 80 w 84"/>
                  <a:gd name="T13" fmla="*/ 1 h 48"/>
                  <a:gd name="T14" fmla="*/ 83 w 84"/>
                  <a:gd name="T15" fmla="*/ 1 h 48"/>
                  <a:gd name="T16" fmla="*/ 84 w 84"/>
                  <a:gd name="T17" fmla="*/ 2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4" h="48">
                    <a:moveTo>
                      <a:pt x="84" y="2"/>
                    </a:moveTo>
                    <a:cubicBezTo>
                      <a:pt x="83" y="2"/>
                      <a:pt x="83" y="2"/>
                      <a:pt x="83" y="2"/>
                    </a:cubicBezTo>
                    <a:cubicBezTo>
                      <a:pt x="4" y="47"/>
                      <a:pt x="4" y="47"/>
                      <a:pt x="4" y="47"/>
                    </a:cubicBezTo>
                    <a:cubicBezTo>
                      <a:pt x="3" y="48"/>
                      <a:pt x="2" y="48"/>
                      <a:pt x="1" y="47"/>
                    </a:cubicBezTo>
                    <a:cubicBezTo>
                      <a:pt x="0" y="47"/>
                      <a:pt x="0" y="47"/>
                      <a:pt x="0" y="47"/>
                    </a:cubicBezTo>
                    <a:cubicBezTo>
                      <a:pt x="0" y="46"/>
                      <a:pt x="0" y="46"/>
                      <a:pt x="1" y="46"/>
                    </a:cubicBezTo>
                    <a:cubicBezTo>
                      <a:pt x="80" y="1"/>
                      <a:pt x="80" y="1"/>
                      <a:pt x="80" y="1"/>
                    </a:cubicBezTo>
                    <a:cubicBezTo>
                      <a:pt x="81" y="0"/>
                      <a:pt x="83" y="0"/>
                      <a:pt x="83" y="1"/>
                    </a:cubicBezTo>
                    <a:cubicBezTo>
                      <a:pt x="84" y="1"/>
                      <a:pt x="84" y="1"/>
                      <a:pt x="84" y="2"/>
                    </a:cubicBezTo>
                  </a:path>
                </a:pathLst>
              </a:custGeom>
              <a:solidFill>
                <a:srgbClr val="5051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95" name="Freeform 237">
                <a:extLst>
                  <a:ext uri="{FF2B5EF4-FFF2-40B4-BE49-F238E27FC236}">
                    <a16:creationId xmlns:a16="http://schemas.microsoft.com/office/drawing/2014/main" id="{4492CD6B-70D5-4743-91FE-3C28922FE889}"/>
                  </a:ext>
                </a:extLst>
              </p:cNvPr>
              <p:cNvSpPr>
                <a:spLocks/>
              </p:cNvSpPr>
              <p:nvPr/>
            </p:nvSpPr>
            <p:spPr bwMode="auto">
              <a:xfrm>
                <a:off x="5263" y="3231"/>
                <a:ext cx="607" cy="339"/>
              </a:xfrm>
              <a:custGeom>
                <a:avLst/>
                <a:gdLst>
                  <a:gd name="T0" fmla="*/ 84 w 84"/>
                  <a:gd name="T1" fmla="*/ 1 h 47"/>
                  <a:gd name="T2" fmla="*/ 83 w 84"/>
                  <a:gd name="T3" fmla="*/ 1 h 47"/>
                  <a:gd name="T4" fmla="*/ 4 w 84"/>
                  <a:gd name="T5" fmla="*/ 46 h 47"/>
                  <a:gd name="T6" fmla="*/ 1 w 84"/>
                  <a:gd name="T7" fmla="*/ 46 h 47"/>
                  <a:gd name="T8" fmla="*/ 0 w 84"/>
                  <a:gd name="T9" fmla="*/ 46 h 47"/>
                  <a:gd name="T10" fmla="*/ 1 w 84"/>
                  <a:gd name="T11" fmla="*/ 45 h 47"/>
                  <a:gd name="T12" fmla="*/ 80 w 84"/>
                  <a:gd name="T13" fmla="*/ 0 h 47"/>
                  <a:gd name="T14" fmla="*/ 83 w 84"/>
                  <a:gd name="T15" fmla="*/ 0 h 47"/>
                  <a:gd name="T16" fmla="*/ 84 w 84"/>
                  <a:gd name="T17" fmla="*/ 1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4" h="47">
                    <a:moveTo>
                      <a:pt x="84" y="1"/>
                    </a:moveTo>
                    <a:cubicBezTo>
                      <a:pt x="83" y="1"/>
                      <a:pt x="83" y="1"/>
                      <a:pt x="83" y="1"/>
                    </a:cubicBezTo>
                    <a:cubicBezTo>
                      <a:pt x="4" y="46"/>
                      <a:pt x="4" y="46"/>
                      <a:pt x="4" y="46"/>
                    </a:cubicBezTo>
                    <a:cubicBezTo>
                      <a:pt x="3" y="47"/>
                      <a:pt x="2" y="47"/>
                      <a:pt x="1" y="46"/>
                    </a:cubicBezTo>
                    <a:cubicBezTo>
                      <a:pt x="0" y="46"/>
                      <a:pt x="0" y="46"/>
                      <a:pt x="0" y="46"/>
                    </a:cubicBezTo>
                    <a:cubicBezTo>
                      <a:pt x="1" y="45"/>
                      <a:pt x="1" y="45"/>
                      <a:pt x="1" y="45"/>
                    </a:cubicBezTo>
                    <a:cubicBezTo>
                      <a:pt x="80" y="0"/>
                      <a:pt x="80" y="0"/>
                      <a:pt x="80" y="0"/>
                    </a:cubicBezTo>
                    <a:cubicBezTo>
                      <a:pt x="81" y="0"/>
                      <a:pt x="83" y="0"/>
                      <a:pt x="83" y="0"/>
                    </a:cubicBezTo>
                    <a:cubicBezTo>
                      <a:pt x="84" y="1"/>
                      <a:pt x="84" y="1"/>
                      <a:pt x="84" y="1"/>
                    </a:cubicBezTo>
                  </a:path>
                </a:pathLst>
              </a:custGeom>
              <a:solidFill>
                <a:srgbClr val="5F67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96" name="Freeform 238">
                <a:extLst>
                  <a:ext uri="{FF2B5EF4-FFF2-40B4-BE49-F238E27FC236}">
                    <a16:creationId xmlns:a16="http://schemas.microsoft.com/office/drawing/2014/main" id="{2A49A446-DA1A-425E-91BD-40F862D0EFDC}"/>
                  </a:ext>
                </a:extLst>
              </p:cNvPr>
              <p:cNvSpPr>
                <a:spLocks/>
              </p:cNvSpPr>
              <p:nvPr/>
            </p:nvSpPr>
            <p:spPr bwMode="auto">
              <a:xfrm>
                <a:off x="5350" y="3275"/>
                <a:ext cx="614" cy="346"/>
              </a:xfrm>
              <a:custGeom>
                <a:avLst/>
                <a:gdLst>
                  <a:gd name="T0" fmla="*/ 84 w 85"/>
                  <a:gd name="T1" fmla="*/ 2 h 48"/>
                  <a:gd name="T2" fmla="*/ 84 w 85"/>
                  <a:gd name="T3" fmla="*/ 3 h 48"/>
                  <a:gd name="T4" fmla="*/ 4 w 85"/>
                  <a:gd name="T5" fmla="*/ 48 h 48"/>
                  <a:gd name="T6" fmla="*/ 1 w 85"/>
                  <a:gd name="T7" fmla="*/ 48 h 48"/>
                  <a:gd name="T8" fmla="*/ 1 w 85"/>
                  <a:gd name="T9" fmla="*/ 47 h 48"/>
                  <a:gd name="T10" fmla="*/ 1 w 85"/>
                  <a:gd name="T11" fmla="*/ 46 h 48"/>
                  <a:gd name="T12" fmla="*/ 81 w 85"/>
                  <a:gd name="T13" fmla="*/ 1 h 48"/>
                  <a:gd name="T14" fmla="*/ 84 w 85"/>
                  <a:gd name="T15" fmla="*/ 1 h 48"/>
                  <a:gd name="T16" fmla="*/ 84 w 85"/>
                  <a:gd name="T17" fmla="*/ 2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5" h="48">
                    <a:moveTo>
                      <a:pt x="84" y="2"/>
                    </a:moveTo>
                    <a:cubicBezTo>
                      <a:pt x="84" y="3"/>
                      <a:pt x="84" y="3"/>
                      <a:pt x="84" y="3"/>
                    </a:cubicBezTo>
                    <a:cubicBezTo>
                      <a:pt x="4" y="48"/>
                      <a:pt x="4" y="48"/>
                      <a:pt x="4" y="48"/>
                    </a:cubicBezTo>
                    <a:cubicBezTo>
                      <a:pt x="3" y="48"/>
                      <a:pt x="2" y="48"/>
                      <a:pt x="1" y="48"/>
                    </a:cubicBezTo>
                    <a:cubicBezTo>
                      <a:pt x="1" y="47"/>
                      <a:pt x="1" y="47"/>
                      <a:pt x="1" y="47"/>
                    </a:cubicBezTo>
                    <a:cubicBezTo>
                      <a:pt x="0" y="47"/>
                      <a:pt x="1" y="46"/>
                      <a:pt x="1" y="46"/>
                    </a:cubicBezTo>
                    <a:cubicBezTo>
                      <a:pt x="81" y="1"/>
                      <a:pt x="81" y="1"/>
                      <a:pt x="81" y="1"/>
                    </a:cubicBezTo>
                    <a:cubicBezTo>
                      <a:pt x="82" y="0"/>
                      <a:pt x="83" y="0"/>
                      <a:pt x="84" y="1"/>
                    </a:cubicBezTo>
                    <a:cubicBezTo>
                      <a:pt x="84" y="1"/>
                      <a:pt x="85" y="2"/>
                      <a:pt x="84" y="2"/>
                    </a:cubicBezTo>
                    <a:close/>
                  </a:path>
                </a:pathLst>
              </a:custGeom>
              <a:solidFill>
                <a:srgbClr val="5051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97" name="Freeform 239">
                <a:extLst>
                  <a:ext uri="{FF2B5EF4-FFF2-40B4-BE49-F238E27FC236}">
                    <a16:creationId xmlns:a16="http://schemas.microsoft.com/office/drawing/2014/main" id="{1311AA22-00E5-4618-B728-239F9785B3CF}"/>
                  </a:ext>
                </a:extLst>
              </p:cNvPr>
              <p:cNvSpPr>
                <a:spLocks/>
              </p:cNvSpPr>
              <p:nvPr/>
            </p:nvSpPr>
            <p:spPr bwMode="auto">
              <a:xfrm>
                <a:off x="5357" y="3282"/>
                <a:ext cx="599" cy="339"/>
              </a:xfrm>
              <a:custGeom>
                <a:avLst/>
                <a:gdLst>
                  <a:gd name="T0" fmla="*/ 83 w 83"/>
                  <a:gd name="T1" fmla="*/ 1 h 47"/>
                  <a:gd name="T2" fmla="*/ 83 w 83"/>
                  <a:gd name="T3" fmla="*/ 2 h 47"/>
                  <a:gd name="T4" fmla="*/ 3 w 83"/>
                  <a:gd name="T5" fmla="*/ 47 h 47"/>
                  <a:gd name="T6" fmla="*/ 0 w 83"/>
                  <a:gd name="T7" fmla="*/ 47 h 47"/>
                  <a:gd name="T8" fmla="*/ 0 w 83"/>
                  <a:gd name="T9" fmla="*/ 46 h 47"/>
                  <a:gd name="T10" fmla="*/ 0 w 83"/>
                  <a:gd name="T11" fmla="*/ 46 h 47"/>
                  <a:gd name="T12" fmla="*/ 80 w 83"/>
                  <a:gd name="T13" fmla="*/ 1 h 47"/>
                  <a:gd name="T14" fmla="*/ 83 w 83"/>
                  <a:gd name="T15" fmla="*/ 1 h 4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3" h="47">
                    <a:moveTo>
                      <a:pt x="83" y="1"/>
                    </a:moveTo>
                    <a:cubicBezTo>
                      <a:pt x="83" y="2"/>
                      <a:pt x="83" y="2"/>
                      <a:pt x="83" y="2"/>
                    </a:cubicBezTo>
                    <a:cubicBezTo>
                      <a:pt x="3" y="47"/>
                      <a:pt x="3" y="47"/>
                      <a:pt x="3" y="47"/>
                    </a:cubicBezTo>
                    <a:cubicBezTo>
                      <a:pt x="2" y="47"/>
                      <a:pt x="1" y="47"/>
                      <a:pt x="0" y="47"/>
                    </a:cubicBezTo>
                    <a:cubicBezTo>
                      <a:pt x="0" y="46"/>
                      <a:pt x="0" y="46"/>
                      <a:pt x="0" y="46"/>
                    </a:cubicBezTo>
                    <a:cubicBezTo>
                      <a:pt x="0" y="46"/>
                      <a:pt x="0" y="46"/>
                      <a:pt x="0" y="46"/>
                    </a:cubicBezTo>
                    <a:cubicBezTo>
                      <a:pt x="80" y="1"/>
                      <a:pt x="80" y="1"/>
                      <a:pt x="80" y="1"/>
                    </a:cubicBezTo>
                    <a:cubicBezTo>
                      <a:pt x="81" y="0"/>
                      <a:pt x="82" y="0"/>
                      <a:pt x="83" y="1"/>
                    </a:cubicBezTo>
                    <a:close/>
                  </a:path>
                </a:pathLst>
              </a:custGeom>
              <a:solidFill>
                <a:srgbClr val="5F67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98" name="Freeform 240">
                <a:extLst>
                  <a:ext uri="{FF2B5EF4-FFF2-40B4-BE49-F238E27FC236}">
                    <a16:creationId xmlns:a16="http://schemas.microsoft.com/office/drawing/2014/main" id="{FD8653D3-3B55-4B71-A9E2-4C0EC5F52DE7}"/>
                  </a:ext>
                </a:extLst>
              </p:cNvPr>
              <p:cNvSpPr>
                <a:spLocks noEditPoints="1"/>
              </p:cNvSpPr>
              <p:nvPr/>
            </p:nvSpPr>
            <p:spPr bwMode="auto">
              <a:xfrm>
                <a:off x="6339" y="2287"/>
                <a:ext cx="629" cy="743"/>
              </a:xfrm>
              <a:custGeom>
                <a:avLst/>
                <a:gdLst>
                  <a:gd name="T0" fmla="*/ 85 w 87"/>
                  <a:gd name="T1" fmla="*/ 33 h 103"/>
                  <a:gd name="T2" fmla="*/ 79 w 87"/>
                  <a:gd name="T3" fmla="*/ 29 h 103"/>
                  <a:gd name="T4" fmla="*/ 77 w 87"/>
                  <a:gd name="T5" fmla="*/ 20 h 103"/>
                  <a:gd name="T6" fmla="*/ 81 w 87"/>
                  <a:gd name="T7" fmla="*/ 15 h 103"/>
                  <a:gd name="T8" fmla="*/ 63 w 87"/>
                  <a:gd name="T9" fmla="*/ 4 h 103"/>
                  <a:gd name="T10" fmla="*/ 37 w 87"/>
                  <a:gd name="T11" fmla="*/ 6 h 103"/>
                  <a:gd name="T12" fmla="*/ 0 w 87"/>
                  <a:gd name="T13" fmla="*/ 69 h 103"/>
                  <a:gd name="T14" fmla="*/ 10 w 87"/>
                  <a:gd name="T15" fmla="*/ 93 h 103"/>
                  <a:gd name="T16" fmla="*/ 28 w 87"/>
                  <a:gd name="T17" fmla="*/ 103 h 103"/>
                  <a:gd name="T18" fmla="*/ 31 w 87"/>
                  <a:gd name="T19" fmla="*/ 98 h 103"/>
                  <a:gd name="T20" fmla="*/ 32 w 87"/>
                  <a:gd name="T21" fmla="*/ 98 h 103"/>
                  <a:gd name="T22" fmla="*/ 32 w 87"/>
                  <a:gd name="T23" fmla="*/ 98 h 103"/>
                  <a:gd name="T24" fmla="*/ 42 w 87"/>
                  <a:gd name="T25" fmla="*/ 93 h 103"/>
                  <a:gd name="T26" fmla="*/ 49 w 87"/>
                  <a:gd name="T27" fmla="*/ 88 h 103"/>
                  <a:gd name="T28" fmla="*/ 49 w 87"/>
                  <a:gd name="T29" fmla="*/ 90 h 103"/>
                  <a:gd name="T30" fmla="*/ 54 w 87"/>
                  <a:gd name="T31" fmla="*/ 92 h 103"/>
                  <a:gd name="T32" fmla="*/ 65 w 87"/>
                  <a:gd name="T33" fmla="*/ 86 h 103"/>
                  <a:gd name="T34" fmla="*/ 76 w 87"/>
                  <a:gd name="T35" fmla="*/ 72 h 103"/>
                  <a:gd name="T36" fmla="*/ 82 w 87"/>
                  <a:gd name="T37" fmla="*/ 59 h 103"/>
                  <a:gd name="T38" fmla="*/ 87 w 87"/>
                  <a:gd name="T39" fmla="*/ 44 h 103"/>
                  <a:gd name="T40" fmla="*/ 85 w 87"/>
                  <a:gd name="T41" fmla="*/ 33 h 103"/>
                  <a:gd name="T42" fmla="*/ 54 w 87"/>
                  <a:gd name="T43" fmla="*/ 82 h 103"/>
                  <a:gd name="T44" fmla="*/ 35 w 87"/>
                  <a:gd name="T45" fmla="*/ 77 h 103"/>
                  <a:gd name="T46" fmla="*/ 26 w 87"/>
                  <a:gd name="T47" fmla="*/ 75 h 103"/>
                  <a:gd name="T48" fmla="*/ 25 w 87"/>
                  <a:gd name="T49" fmla="*/ 63 h 103"/>
                  <a:gd name="T50" fmla="*/ 33 w 87"/>
                  <a:gd name="T51" fmla="*/ 41 h 103"/>
                  <a:gd name="T52" fmla="*/ 50 w 87"/>
                  <a:gd name="T53" fmla="*/ 25 h 103"/>
                  <a:gd name="T54" fmla="*/ 55 w 87"/>
                  <a:gd name="T55" fmla="*/ 26 h 103"/>
                  <a:gd name="T56" fmla="*/ 61 w 87"/>
                  <a:gd name="T57" fmla="*/ 33 h 103"/>
                  <a:gd name="T58" fmla="*/ 75 w 87"/>
                  <a:gd name="T59" fmla="*/ 47 h 103"/>
                  <a:gd name="T60" fmla="*/ 54 w 87"/>
                  <a:gd name="T61" fmla="*/ 82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87" h="103">
                    <a:moveTo>
                      <a:pt x="85" y="33"/>
                    </a:moveTo>
                    <a:cubicBezTo>
                      <a:pt x="79" y="29"/>
                      <a:pt x="79" y="29"/>
                      <a:pt x="79" y="29"/>
                    </a:cubicBezTo>
                    <a:cubicBezTo>
                      <a:pt x="79" y="26"/>
                      <a:pt x="78" y="23"/>
                      <a:pt x="77" y="20"/>
                    </a:cubicBezTo>
                    <a:cubicBezTo>
                      <a:pt x="81" y="15"/>
                      <a:pt x="81" y="15"/>
                      <a:pt x="81" y="15"/>
                    </a:cubicBezTo>
                    <a:cubicBezTo>
                      <a:pt x="63" y="4"/>
                      <a:pt x="63" y="4"/>
                      <a:pt x="63" y="4"/>
                    </a:cubicBezTo>
                    <a:cubicBezTo>
                      <a:pt x="57" y="0"/>
                      <a:pt x="47" y="0"/>
                      <a:pt x="37" y="6"/>
                    </a:cubicBezTo>
                    <a:cubicBezTo>
                      <a:pt x="17" y="18"/>
                      <a:pt x="0" y="46"/>
                      <a:pt x="0" y="69"/>
                    </a:cubicBezTo>
                    <a:cubicBezTo>
                      <a:pt x="0" y="81"/>
                      <a:pt x="4" y="89"/>
                      <a:pt x="10" y="93"/>
                    </a:cubicBezTo>
                    <a:cubicBezTo>
                      <a:pt x="28" y="103"/>
                      <a:pt x="28" y="103"/>
                      <a:pt x="28" y="103"/>
                    </a:cubicBezTo>
                    <a:cubicBezTo>
                      <a:pt x="31" y="98"/>
                      <a:pt x="31" y="98"/>
                      <a:pt x="31" y="98"/>
                    </a:cubicBezTo>
                    <a:cubicBezTo>
                      <a:pt x="32" y="98"/>
                      <a:pt x="32" y="98"/>
                      <a:pt x="32" y="98"/>
                    </a:cubicBezTo>
                    <a:cubicBezTo>
                      <a:pt x="32" y="98"/>
                      <a:pt x="32" y="98"/>
                      <a:pt x="32" y="98"/>
                    </a:cubicBezTo>
                    <a:cubicBezTo>
                      <a:pt x="35" y="97"/>
                      <a:pt x="38" y="95"/>
                      <a:pt x="42" y="93"/>
                    </a:cubicBezTo>
                    <a:cubicBezTo>
                      <a:pt x="44" y="92"/>
                      <a:pt x="47" y="90"/>
                      <a:pt x="49" y="88"/>
                    </a:cubicBezTo>
                    <a:cubicBezTo>
                      <a:pt x="49" y="90"/>
                      <a:pt x="49" y="90"/>
                      <a:pt x="49" y="90"/>
                    </a:cubicBezTo>
                    <a:cubicBezTo>
                      <a:pt x="49" y="90"/>
                      <a:pt x="53" y="92"/>
                      <a:pt x="54" y="92"/>
                    </a:cubicBezTo>
                    <a:cubicBezTo>
                      <a:pt x="55" y="92"/>
                      <a:pt x="63" y="86"/>
                      <a:pt x="65" y="86"/>
                    </a:cubicBezTo>
                    <a:cubicBezTo>
                      <a:pt x="66" y="85"/>
                      <a:pt x="75" y="73"/>
                      <a:pt x="76" y="72"/>
                    </a:cubicBezTo>
                    <a:cubicBezTo>
                      <a:pt x="76" y="70"/>
                      <a:pt x="81" y="61"/>
                      <a:pt x="82" y="59"/>
                    </a:cubicBezTo>
                    <a:cubicBezTo>
                      <a:pt x="83" y="57"/>
                      <a:pt x="87" y="44"/>
                      <a:pt x="87" y="44"/>
                    </a:cubicBezTo>
                    <a:cubicBezTo>
                      <a:pt x="87" y="44"/>
                      <a:pt x="85" y="33"/>
                      <a:pt x="85" y="33"/>
                    </a:cubicBezTo>
                    <a:close/>
                    <a:moveTo>
                      <a:pt x="54" y="82"/>
                    </a:moveTo>
                    <a:cubicBezTo>
                      <a:pt x="45" y="88"/>
                      <a:pt x="37" y="85"/>
                      <a:pt x="35" y="77"/>
                    </a:cubicBezTo>
                    <a:cubicBezTo>
                      <a:pt x="32" y="78"/>
                      <a:pt x="28" y="77"/>
                      <a:pt x="26" y="75"/>
                    </a:cubicBezTo>
                    <a:cubicBezTo>
                      <a:pt x="25" y="69"/>
                      <a:pt x="25" y="63"/>
                      <a:pt x="25" y="63"/>
                    </a:cubicBezTo>
                    <a:cubicBezTo>
                      <a:pt x="26" y="63"/>
                      <a:pt x="33" y="41"/>
                      <a:pt x="33" y="41"/>
                    </a:cubicBezTo>
                    <a:cubicBezTo>
                      <a:pt x="50" y="25"/>
                      <a:pt x="50" y="25"/>
                      <a:pt x="50" y="25"/>
                    </a:cubicBezTo>
                    <a:cubicBezTo>
                      <a:pt x="55" y="26"/>
                      <a:pt x="55" y="26"/>
                      <a:pt x="55" y="26"/>
                    </a:cubicBezTo>
                    <a:cubicBezTo>
                      <a:pt x="58" y="27"/>
                      <a:pt x="60" y="30"/>
                      <a:pt x="61" y="33"/>
                    </a:cubicBezTo>
                    <a:cubicBezTo>
                      <a:pt x="69" y="32"/>
                      <a:pt x="75" y="38"/>
                      <a:pt x="75" y="47"/>
                    </a:cubicBezTo>
                    <a:cubicBezTo>
                      <a:pt x="74" y="60"/>
                      <a:pt x="65" y="76"/>
                      <a:pt x="54" y="82"/>
                    </a:cubicBezTo>
                    <a:close/>
                  </a:path>
                </a:pathLst>
              </a:custGeom>
              <a:solidFill>
                <a:srgbClr val="2425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99" name="Freeform 241">
                <a:extLst>
                  <a:ext uri="{FF2B5EF4-FFF2-40B4-BE49-F238E27FC236}">
                    <a16:creationId xmlns:a16="http://schemas.microsoft.com/office/drawing/2014/main" id="{9042C4CA-7787-4239-92E8-9C4A04E3849F}"/>
                  </a:ext>
                </a:extLst>
              </p:cNvPr>
              <p:cNvSpPr>
                <a:spLocks noEditPoints="1"/>
              </p:cNvSpPr>
              <p:nvPr/>
            </p:nvSpPr>
            <p:spPr bwMode="auto">
              <a:xfrm>
                <a:off x="6469" y="2359"/>
                <a:ext cx="527" cy="707"/>
              </a:xfrm>
              <a:custGeom>
                <a:avLst/>
                <a:gdLst>
                  <a:gd name="T0" fmla="*/ 63 w 73"/>
                  <a:gd name="T1" fmla="*/ 5 h 98"/>
                  <a:gd name="T2" fmla="*/ 37 w 73"/>
                  <a:gd name="T3" fmla="*/ 7 h 98"/>
                  <a:gd name="T4" fmla="*/ 0 w 73"/>
                  <a:gd name="T5" fmla="*/ 70 h 98"/>
                  <a:gd name="T6" fmla="*/ 10 w 73"/>
                  <a:gd name="T7" fmla="*/ 93 h 98"/>
                  <a:gd name="T8" fmla="*/ 36 w 73"/>
                  <a:gd name="T9" fmla="*/ 91 h 98"/>
                  <a:gd name="T10" fmla="*/ 73 w 73"/>
                  <a:gd name="T11" fmla="*/ 28 h 98"/>
                  <a:gd name="T12" fmla="*/ 63 w 73"/>
                  <a:gd name="T13" fmla="*/ 5 h 98"/>
                  <a:gd name="T14" fmla="*/ 36 w 73"/>
                  <a:gd name="T15" fmla="*/ 72 h 98"/>
                  <a:gd name="T16" fmla="*/ 16 w 73"/>
                  <a:gd name="T17" fmla="*/ 61 h 98"/>
                  <a:gd name="T18" fmla="*/ 36 w 73"/>
                  <a:gd name="T19" fmla="*/ 26 h 98"/>
                  <a:gd name="T20" fmla="*/ 57 w 73"/>
                  <a:gd name="T21" fmla="*/ 37 h 98"/>
                  <a:gd name="T22" fmla="*/ 36 w 73"/>
                  <a:gd name="T23" fmla="*/ 72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3" h="98">
                    <a:moveTo>
                      <a:pt x="63" y="5"/>
                    </a:moveTo>
                    <a:cubicBezTo>
                      <a:pt x="56" y="0"/>
                      <a:pt x="47" y="1"/>
                      <a:pt x="37" y="7"/>
                    </a:cubicBezTo>
                    <a:cubicBezTo>
                      <a:pt x="16" y="18"/>
                      <a:pt x="0" y="47"/>
                      <a:pt x="0" y="70"/>
                    </a:cubicBezTo>
                    <a:cubicBezTo>
                      <a:pt x="0" y="81"/>
                      <a:pt x="3" y="89"/>
                      <a:pt x="10" y="93"/>
                    </a:cubicBezTo>
                    <a:cubicBezTo>
                      <a:pt x="16" y="98"/>
                      <a:pt x="26" y="97"/>
                      <a:pt x="36" y="91"/>
                    </a:cubicBezTo>
                    <a:cubicBezTo>
                      <a:pt x="56" y="80"/>
                      <a:pt x="73" y="51"/>
                      <a:pt x="73" y="28"/>
                    </a:cubicBezTo>
                    <a:cubicBezTo>
                      <a:pt x="73" y="17"/>
                      <a:pt x="69" y="9"/>
                      <a:pt x="63" y="5"/>
                    </a:cubicBezTo>
                    <a:close/>
                    <a:moveTo>
                      <a:pt x="36" y="72"/>
                    </a:moveTo>
                    <a:cubicBezTo>
                      <a:pt x="25" y="79"/>
                      <a:pt x="16" y="73"/>
                      <a:pt x="16" y="61"/>
                    </a:cubicBezTo>
                    <a:cubicBezTo>
                      <a:pt x="16" y="48"/>
                      <a:pt x="25" y="32"/>
                      <a:pt x="36" y="26"/>
                    </a:cubicBezTo>
                    <a:cubicBezTo>
                      <a:pt x="48" y="19"/>
                      <a:pt x="57" y="25"/>
                      <a:pt x="57" y="37"/>
                    </a:cubicBezTo>
                    <a:cubicBezTo>
                      <a:pt x="57" y="50"/>
                      <a:pt x="47" y="66"/>
                      <a:pt x="36" y="72"/>
                    </a:cubicBezTo>
                    <a:close/>
                  </a:path>
                </a:pathLst>
              </a:custGeom>
              <a:solidFill>
                <a:srgbClr val="191A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00" name="Freeform 242">
                <a:extLst>
                  <a:ext uri="{FF2B5EF4-FFF2-40B4-BE49-F238E27FC236}">
                    <a16:creationId xmlns:a16="http://schemas.microsoft.com/office/drawing/2014/main" id="{1E288E93-DC41-4B63-89CA-1A95FA165F66}"/>
                  </a:ext>
                </a:extLst>
              </p:cNvPr>
              <p:cNvSpPr>
                <a:spLocks/>
              </p:cNvSpPr>
              <p:nvPr/>
            </p:nvSpPr>
            <p:spPr bwMode="auto">
              <a:xfrm>
                <a:off x="6780" y="2518"/>
                <a:ext cx="101" cy="151"/>
              </a:xfrm>
              <a:custGeom>
                <a:avLst/>
                <a:gdLst>
                  <a:gd name="T0" fmla="*/ 14 w 14"/>
                  <a:gd name="T1" fmla="*/ 15 h 21"/>
                  <a:gd name="T2" fmla="*/ 13 w 14"/>
                  <a:gd name="T3" fmla="*/ 21 h 21"/>
                  <a:gd name="T4" fmla="*/ 1 w 14"/>
                  <a:gd name="T5" fmla="*/ 13 h 21"/>
                  <a:gd name="T6" fmla="*/ 1 w 14"/>
                  <a:gd name="T7" fmla="*/ 8 h 21"/>
                  <a:gd name="T8" fmla="*/ 0 w 14"/>
                  <a:gd name="T9" fmla="*/ 1 h 21"/>
                  <a:gd name="T10" fmla="*/ 14 w 14"/>
                  <a:gd name="T11" fmla="*/ 15 h 21"/>
                </a:gdLst>
                <a:ahLst/>
                <a:cxnLst>
                  <a:cxn ang="0">
                    <a:pos x="T0" y="T1"/>
                  </a:cxn>
                  <a:cxn ang="0">
                    <a:pos x="T2" y="T3"/>
                  </a:cxn>
                  <a:cxn ang="0">
                    <a:pos x="T4" y="T5"/>
                  </a:cxn>
                  <a:cxn ang="0">
                    <a:pos x="T6" y="T7"/>
                  </a:cxn>
                  <a:cxn ang="0">
                    <a:pos x="T8" y="T9"/>
                  </a:cxn>
                  <a:cxn ang="0">
                    <a:pos x="T10" y="T11"/>
                  </a:cxn>
                </a:cxnLst>
                <a:rect l="0" t="0" r="r" b="b"/>
                <a:pathLst>
                  <a:path w="14" h="21">
                    <a:moveTo>
                      <a:pt x="14" y="15"/>
                    </a:moveTo>
                    <a:cubicBezTo>
                      <a:pt x="14" y="17"/>
                      <a:pt x="13" y="19"/>
                      <a:pt x="13" y="21"/>
                    </a:cubicBezTo>
                    <a:cubicBezTo>
                      <a:pt x="1" y="13"/>
                      <a:pt x="1" y="13"/>
                      <a:pt x="1" y="13"/>
                    </a:cubicBezTo>
                    <a:cubicBezTo>
                      <a:pt x="1" y="11"/>
                      <a:pt x="1" y="9"/>
                      <a:pt x="1" y="8"/>
                    </a:cubicBezTo>
                    <a:cubicBezTo>
                      <a:pt x="1" y="6"/>
                      <a:pt x="1" y="3"/>
                      <a:pt x="0" y="1"/>
                    </a:cubicBezTo>
                    <a:cubicBezTo>
                      <a:pt x="8" y="0"/>
                      <a:pt x="14" y="6"/>
                      <a:pt x="14" y="15"/>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01" name="Freeform 243">
                <a:extLst>
                  <a:ext uri="{FF2B5EF4-FFF2-40B4-BE49-F238E27FC236}">
                    <a16:creationId xmlns:a16="http://schemas.microsoft.com/office/drawing/2014/main" id="{51885F67-E8BC-4D89-84D8-65256ADE7B3C}"/>
                  </a:ext>
                </a:extLst>
              </p:cNvPr>
              <p:cNvSpPr>
                <a:spLocks/>
              </p:cNvSpPr>
              <p:nvPr/>
            </p:nvSpPr>
            <p:spPr bwMode="auto">
              <a:xfrm>
                <a:off x="6744" y="2612"/>
                <a:ext cx="130" cy="158"/>
              </a:xfrm>
              <a:custGeom>
                <a:avLst/>
                <a:gdLst>
                  <a:gd name="T0" fmla="*/ 18 w 18"/>
                  <a:gd name="T1" fmla="*/ 8 h 22"/>
                  <a:gd name="T2" fmla="*/ 13 w 18"/>
                  <a:gd name="T3" fmla="*/ 22 h 22"/>
                  <a:gd name="T4" fmla="*/ 0 w 18"/>
                  <a:gd name="T5" fmla="*/ 15 h 22"/>
                  <a:gd name="T6" fmla="*/ 6 w 18"/>
                  <a:gd name="T7" fmla="*/ 0 h 22"/>
                  <a:gd name="T8" fmla="*/ 18 w 18"/>
                  <a:gd name="T9" fmla="*/ 8 h 22"/>
                </a:gdLst>
                <a:ahLst/>
                <a:cxnLst>
                  <a:cxn ang="0">
                    <a:pos x="T0" y="T1"/>
                  </a:cxn>
                  <a:cxn ang="0">
                    <a:pos x="T2" y="T3"/>
                  </a:cxn>
                  <a:cxn ang="0">
                    <a:pos x="T4" y="T5"/>
                  </a:cxn>
                  <a:cxn ang="0">
                    <a:pos x="T6" y="T7"/>
                  </a:cxn>
                  <a:cxn ang="0">
                    <a:pos x="T8" y="T9"/>
                  </a:cxn>
                </a:cxnLst>
                <a:rect l="0" t="0" r="r" b="b"/>
                <a:pathLst>
                  <a:path w="18" h="22">
                    <a:moveTo>
                      <a:pt x="18" y="8"/>
                    </a:moveTo>
                    <a:cubicBezTo>
                      <a:pt x="17" y="13"/>
                      <a:pt x="15" y="17"/>
                      <a:pt x="13" y="22"/>
                    </a:cubicBezTo>
                    <a:cubicBezTo>
                      <a:pt x="0" y="15"/>
                      <a:pt x="0" y="15"/>
                      <a:pt x="0" y="15"/>
                    </a:cubicBezTo>
                    <a:cubicBezTo>
                      <a:pt x="3" y="10"/>
                      <a:pt x="5" y="5"/>
                      <a:pt x="6" y="0"/>
                    </a:cubicBezTo>
                    <a:lnTo>
                      <a:pt x="18" y="8"/>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02" name="Freeform 244">
                <a:extLst>
                  <a:ext uri="{FF2B5EF4-FFF2-40B4-BE49-F238E27FC236}">
                    <a16:creationId xmlns:a16="http://schemas.microsoft.com/office/drawing/2014/main" id="{D6B1BEC3-970B-4BA8-A1DC-4141FFFFA9EB}"/>
                  </a:ext>
                </a:extLst>
              </p:cNvPr>
              <p:cNvSpPr>
                <a:spLocks/>
              </p:cNvSpPr>
              <p:nvPr/>
            </p:nvSpPr>
            <p:spPr bwMode="auto">
              <a:xfrm>
                <a:off x="6621" y="2792"/>
                <a:ext cx="159" cy="93"/>
              </a:xfrm>
              <a:custGeom>
                <a:avLst/>
                <a:gdLst>
                  <a:gd name="T0" fmla="*/ 22 w 22"/>
                  <a:gd name="T1" fmla="*/ 7 h 13"/>
                  <a:gd name="T2" fmla="*/ 15 w 22"/>
                  <a:gd name="T3" fmla="*/ 12 h 13"/>
                  <a:gd name="T4" fmla="*/ 13 w 22"/>
                  <a:gd name="T5" fmla="*/ 13 h 13"/>
                  <a:gd name="T6" fmla="*/ 0 w 22"/>
                  <a:gd name="T7" fmla="*/ 6 h 13"/>
                  <a:gd name="T8" fmla="*/ 3 w 22"/>
                  <a:gd name="T9" fmla="*/ 4 h 13"/>
                  <a:gd name="T10" fmla="*/ 9 w 22"/>
                  <a:gd name="T11" fmla="*/ 0 h 13"/>
                  <a:gd name="T12" fmla="*/ 22 w 22"/>
                  <a:gd name="T13" fmla="*/ 7 h 13"/>
                </a:gdLst>
                <a:ahLst/>
                <a:cxnLst>
                  <a:cxn ang="0">
                    <a:pos x="T0" y="T1"/>
                  </a:cxn>
                  <a:cxn ang="0">
                    <a:pos x="T2" y="T3"/>
                  </a:cxn>
                  <a:cxn ang="0">
                    <a:pos x="T4" y="T5"/>
                  </a:cxn>
                  <a:cxn ang="0">
                    <a:pos x="T6" y="T7"/>
                  </a:cxn>
                  <a:cxn ang="0">
                    <a:pos x="T8" y="T9"/>
                  </a:cxn>
                  <a:cxn ang="0">
                    <a:pos x="T10" y="T11"/>
                  </a:cxn>
                  <a:cxn ang="0">
                    <a:pos x="T12" y="T13"/>
                  </a:cxn>
                </a:cxnLst>
                <a:rect l="0" t="0" r="r" b="b"/>
                <a:pathLst>
                  <a:path w="22" h="13">
                    <a:moveTo>
                      <a:pt x="22" y="7"/>
                    </a:moveTo>
                    <a:cubicBezTo>
                      <a:pt x="20" y="9"/>
                      <a:pt x="17" y="11"/>
                      <a:pt x="15" y="12"/>
                    </a:cubicBezTo>
                    <a:cubicBezTo>
                      <a:pt x="15" y="13"/>
                      <a:pt x="14" y="13"/>
                      <a:pt x="13" y="13"/>
                    </a:cubicBezTo>
                    <a:cubicBezTo>
                      <a:pt x="0" y="6"/>
                      <a:pt x="0" y="6"/>
                      <a:pt x="0" y="6"/>
                    </a:cubicBezTo>
                    <a:cubicBezTo>
                      <a:pt x="1" y="5"/>
                      <a:pt x="2" y="5"/>
                      <a:pt x="3" y="4"/>
                    </a:cubicBezTo>
                    <a:cubicBezTo>
                      <a:pt x="5" y="3"/>
                      <a:pt x="7" y="2"/>
                      <a:pt x="9" y="0"/>
                    </a:cubicBezTo>
                    <a:lnTo>
                      <a:pt x="22" y="7"/>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03" name="Freeform 245">
                <a:extLst>
                  <a:ext uri="{FF2B5EF4-FFF2-40B4-BE49-F238E27FC236}">
                    <a16:creationId xmlns:a16="http://schemas.microsoft.com/office/drawing/2014/main" id="{10CDF378-F626-4F8C-B2DB-C4436C5B2D0E}"/>
                  </a:ext>
                </a:extLst>
              </p:cNvPr>
              <p:cNvSpPr>
                <a:spLocks/>
              </p:cNvSpPr>
              <p:nvPr/>
            </p:nvSpPr>
            <p:spPr bwMode="auto">
              <a:xfrm>
                <a:off x="6592" y="2835"/>
                <a:ext cx="123" cy="79"/>
              </a:xfrm>
              <a:custGeom>
                <a:avLst/>
                <a:gdLst>
                  <a:gd name="T0" fmla="*/ 17 w 17"/>
                  <a:gd name="T1" fmla="*/ 7 h 11"/>
                  <a:gd name="T2" fmla="*/ 0 w 17"/>
                  <a:gd name="T3" fmla="*/ 1 h 11"/>
                  <a:gd name="T4" fmla="*/ 4 w 17"/>
                  <a:gd name="T5" fmla="*/ 0 h 11"/>
                  <a:gd name="T6" fmla="*/ 17 w 17"/>
                  <a:gd name="T7" fmla="*/ 7 h 11"/>
                </a:gdLst>
                <a:ahLst/>
                <a:cxnLst>
                  <a:cxn ang="0">
                    <a:pos x="T0" y="T1"/>
                  </a:cxn>
                  <a:cxn ang="0">
                    <a:pos x="T2" y="T3"/>
                  </a:cxn>
                  <a:cxn ang="0">
                    <a:pos x="T4" y="T5"/>
                  </a:cxn>
                  <a:cxn ang="0">
                    <a:pos x="T6" y="T7"/>
                  </a:cxn>
                </a:cxnLst>
                <a:rect l="0" t="0" r="r" b="b"/>
                <a:pathLst>
                  <a:path w="17" h="11">
                    <a:moveTo>
                      <a:pt x="17" y="7"/>
                    </a:moveTo>
                    <a:cubicBezTo>
                      <a:pt x="9" y="11"/>
                      <a:pt x="2" y="8"/>
                      <a:pt x="0" y="1"/>
                    </a:cubicBezTo>
                    <a:cubicBezTo>
                      <a:pt x="1" y="1"/>
                      <a:pt x="3" y="0"/>
                      <a:pt x="4" y="0"/>
                    </a:cubicBezTo>
                    <a:lnTo>
                      <a:pt x="17" y="7"/>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04" name="Freeform 246">
                <a:extLst>
                  <a:ext uri="{FF2B5EF4-FFF2-40B4-BE49-F238E27FC236}">
                    <a16:creationId xmlns:a16="http://schemas.microsoft.com/office/drawing/2014/main" id="{97A1D9EF-6A3A-4170-960D-E6A2D4A04D1A}"/>
                  </a:ext>
                </a:extLst>
              </p:cNvPr>
              <p:cNvSpPr>
                <a:spLocks/>
              </p:cNvSpPr>
              <p:nvPr/>
            </p:nvSpPr>
            <p:spPr bwMode="auto">
              <a:xfrm>
                <a:off x="6686" y="2763"/>
                <a:ext cx="115" cy="79"/>
              </a:xfrm>
              <a:custGeom>
                <a:avLst/>
                <a:gdLst>
                  <a:gd name="T0" fmla="*/ 16 w 16"/>
                  <a:gd name="T1" fmla="*/ 8 h 11"/>
                  <a:gd name="T2" fmla="*/ 13 w 16"/>
                  <a:gd name="T3" fmla="*/ 11 h 11"/>
                  <a:gd name="T4" fmla="*/ 0 w 16"/>
                  <a:gd name="T5" fmla="*/ 4 h 11"/>
                  <a:gd name="T6" fmla="*/ 3 w 16"/>
                  <a:gd name="T7" fmla="*/ 0 h 11"/>
                  <a:gd name="T8" fmla="*/ 16 w 16"/>
                  <a:gd name="T9" fmla="*/ 8 h 11"/>
                </a:gdLst>
                <a:ahLst/>
                <a:cxnLst>
                  <a:cxn ang="0">
                    <a:pos x="T0" y="T1"/>
                  </a:cxn>
                  <a:cxn ang="0">
                    <a:pos x="T2" y="T3"/>
                  </a:cxn>
                  <a:cxn ang="0">
                    <a:pos x="T4" y="T5"/>
                  </a:cxn>
                  <a:cxn ang="0">
                    <a:pos x="T6" y="T7"/>
                  </a:cxn>
                  <a:cxn ang="0">
                    <a:pos x="T8" y="T9"/>
                  </a:cxn>
                </a:cxnLst>
                <a:rect l="0" t="0" r="r" b="b"/>
                <a:pathLst>
                  <a:path w="16" h="11">
                    <a:moveTo>
                      <a:pt x="16" y="8"/>
                    </a:moveTo>
                    <a:cubicBezTo>
                      <a:pt x="15" y="9"/>
                      <a:pt x="14" y="10"/>
                      <a:pt x="13" y="11"/>
                    </a:cubicBezTo>
                    <a:cubicBezTo>
                      <a:pt x="0" y="4"/>
                      <a:pt x="0" y="4"/>
                      <a:pt x="0" y="4"/>
                    </a:cubicBezTo>
                    <a:cubicBezTo>
                      <a:pt x="1" y="3"/>
                      <a:pt x="2" y="2"/>
                      <a:pt x="3" y="0"/>
                    </a:cubicBezTo>
                    <a:lnTo>
                      <a:pt x="16" y="8"/>
                    </a:ln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05" name="Freeform 247">
                <a:extLst>
                  <a:ext uri="{FF2B5EF4-FFF2-40B4-BE49-F238E27FC236}">
                    <a16:creationId xmlns:a16="http://schemas.microsoft.com/office/drawing/2014/main" id="{D683A70B-990A-4B00-AF00-5CCD7E79D1B5}"/>
                  </a:ext>
                </a:extLst>
              </p:cNvPr>
              <p:cNvSpPr>
                <a:spLocks/>
              </p:cNvSpPr>
              <p:nvPr/>
            </p:nvSpPr>
            <p:spPr bwMode="auto">
              <a:xfrm>
                <a:off x="6708" y="2720"/>
                <a:ext cx="130" cy="101"/>
              </a:xfrm>
              <a:custGeom>
                <a:avLst/>
                <a:gdLst>
                  <a:gd name="T0" fmla="*/ 18 w 18"/>
                  <a:gd name="T1" fmla="*/ 7 h 14"/>
                  <a:gd name="T2" fmla="*/ 13 w 18"/>
                  <a:gd name="T3" fmla="*/ 14 h 14"/>
                  <a:gd name="T4" fmla="*/ 0 w 18"/>
                  <a:gd name="T5" fmla="*/ 6 h 14"/>
                  <a:gd name="T6" fmla="*/ 5 w 18"/>
                  <a:gd name="T7" fmla="*/ 0 h 14"/>
                  <a:gd name="T8" fmla="*/ 18 w 18"/>
                  <a:gd name="T9" fmla="*/ 7 h 14"/>
                </a:gdLst>
                <a:ahLst/>
                <a:cxnLst>
                  <a:cxn ang="0">
                    <a:pos x="T0" y="T1"/>
                  </a:cxn>
                  <a:cxn ang="0">
                    <a:pos x="T2" y="T3"/>
                  </a:cxn>
                  <a:cxn ang="0">
                    <a:pos x="T4" y="T5"/>
                  </a:cxn>
                  <a:cxn ang="0">
                    <a:pos x="T6" y="T7"/>
                  </a:cxn>
                  <a:cxn ang="0">
                    <a:pos x="T8" y="T9"/>
                  </a:cxn>
                </a:cxnLst>
                <a:rect l="0" t="0" r="r" b="b"/>
                <a:pathLst>
                  <a:path w="18" h="14">
                    <a:moveTo>
                      <a:pt x="18" y="7"/>
                    </a:moveTo>
                    <a:cubicBezTo>
                      <a:pt x="16" y="9"/>
                      <a:pt x="15" y="12"/>
                      <a:pt x="13" y="14"/>
                    </a:cubicBezTo>
                    <a:cubicBezTo>
                      <a:pt x="0" y="6"/>
                      <a:pt x="0" y="6"/>
                      <a:pt x="0" y="6"/>
                    </a:cubicBezTo>
                    <a:cubicBezTo>
                      <a:pt x="2" y="4"/>
                      <a:pt x="4" y="2"/>
                      <a:pt x="5" y="0"/>
                    </a:cubicBezTo>
                    <a:lnTo>
                      <a:pt x="18" y="7"/>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06" name="Freeform 248">
                <a:extLst>
                  <a:ext uri="{FF2B5EF4-FFF2-40B4-BE49-F238E27FC236}">
                    <a16:creationId xmlns:a16="http://schemas.microsoft.com/office/drawing/2014/main" id="{8F6AC4F2-95CC-4F8D-AC94-0E714326C6B6}"/>
                  </a:ext>
                </a:extLst>
              </p:cNvPr>
              <p:cNvSpPr>
                <a:spLocks/>
              </p:cNvSpPr>
              <p:nvPr/>
            </p:nvSpPr>
            <p:spPr bwMode="auto">
              <a:xfrm>
                <a:off x="6671" y="2540"/>
                <a:ext cx="22" cy="317"/>
              </a:xfrm>
              <a:custGeom>
                <a:avLst/>
                <a:gdLst>
                  <a:gd name="T0" fmla="*/ 3 w 3"/>
                  <a:gd name="T1" fmla="*/ 0 h 44"/>
                  <a:gd name="T2" fmla="*/ 2 w 3"/>
                  <a:gd name="T3" fmla="*/ 43 h 44"/>
                  <a:gd name="T4" fmla="*/ 0 w 3"/>
                  <a:gd name="T5" fmla="*/ 44 h 44"/>
                  <a:gd name="T6" fmla="*/ 0 w 3"/>
                  <a:gd name="T7" fmla="*/ 2 h 44"/>
                  <a:gd name="T8" fmla="*/ 2 w 3"/>
                  <a:gd name="T9" fmla="*/ 1 h 44"/>
                  <a:gd name="T10" fmla="*/ 3 w 3"/>
                  <a:gd name="T11" fmla="*/ 0 h 44"/>
                </a:gdLst>
                <a:ahLst/>
                <a:cxnLst>
                  <a:cxn ang="0">
                    <a:pos x="T0" y="T1"/>
                  </a:cxn>
                  <a:cxn ang="0">
                    <a:pos x="T2" y="T3"/>
                  </a:cxn>
                  <a:cxn ang="0">
                    <a:pos x="T4" y="T5"/>
                  </a:cxn>
                  <a:cxn ang="0">
                    <a:pos x="T6" y="T7"/>
                  </a:cxn>
                  <a:cxn ang="0">
                    <a:pos x="T8" y="T9"/>
                  </a:cxn>
                  <a:cxn ang="0">
                    <a:pos x="T10" y="T11"/>
                  </a:cxn>
                </a:cxnLst>
                <a:rect l="0" t="0" r="r" b="b"/>
                <a:pathLst>
                  <a:path w="3" h="44">
                    <a:moveTo>
                      <a:pt x="3" y="0"/>
                    </a:moveTo>
                    <a:cubicBezTo>
                      <a:pt x="2" y="43"/>
                      <a:pt x="2" y="43"/>
                      <a:pt x="2" y="43"/>
                    </a:cubicBezTo>
                    <a:cubicBezTo>
                      <a:pt x="0" y="44"/>
                      <a:pt x="0" y="44"/>
                      <a:pt x="0" y="44"/>
                    </a:cubicBezTo>
                    <a:cubicBezTo>
                      <a:pt x="0" y="2"/>
                      <a:pt x="0" y="2"/>
                      <a:pt x="0" y="2"/>
                    </a:cubicBezTo>
                    <a:cubicBezTo>
                      <a:pt x="1" y="2"/>
                      <a:pt x="1" y="1"/>
                      <a:pt x="2" y="1"/>
                    </a:cubicBezTo>
                    <a:lnTo>
                      <a:pt x="3" y="0"/>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07" name="Freeform 249">
                <a:extLst>
                  <a:ext uri="{FF2B5EF4-FFF2-40B4-BE49-F238E27FC236}">
                    <a16:creationId xmlns:a16="http://schemas.microsoft.com/office/drawing/2014/main" id="{86FC9E47-5E63-48F4-B4C9-AB9ED9BFD514}"/>
                  </a:ext>
                </a:extLst>
              </p:cNvPr>
              <p:cNvSpPr>
                <a:spLocks/>
              </p:cNvSpPr>
              <p:nvPr/>
            </p:nvSpPr>
            <p:spPr bwMode="auto">
              <a:xfrm>
                <a:off x="6606" y="2626"/>
                <a:ext cx="188" cy="123"/>
              </a:xfrm>
              <a:custGeom>
                <a:avLst/>
                <a:gdLst>
                  <a:gd name="T0" fmla="*/ 26 w 26"/>
                  <a:gd name="T1" fmla="*/ 14 h 17"/>
                  <a:gd name="T2" fmla="*/ 25 w 26"/>
                  <a:gd name="T3" fmla="*/ 17 h 17"/>
                  <a:gd name="T4" fmla="*/ 15 w 26"/>
                  <a:gd name="T5" fmla="*/ 12 h 17"/>
                  <a:gd name="T6" fmla="*/ 12 w 26"/>
                  <a:gd name="T7" fmla="*/ 10 h 17"/>
                  <a:gd name="T8" fmla="*/ 10 w 26"/>
                  <a:gd name="T9" fmla="*/ 9 h 17"/>
                  <a:gd name="T10" fmla="*/ 10 w 26"/>
                  <a:gd name="T11" fmla="*/ 9 h 17"/>
                  <a:gd name="T12" fmla="*/ 9 w 26"/>
                  <a:gd name="T13" fmla="*/ 8 h 17"/>
                  <a:gd name="T14" fmla="*/ 9 w 26"/>
                  <a:gd name="T15" fmla="*/ 8 h 17"/>
                  <a:gd name="T16" fmla="*/ 8 w 26"/>
                  <a:gd name="T17" fmla="*/ 7 h 17"/>
                  <a:gd name="T18" fmla="*/ 4 w 26"/>
                  <a:gd name="T19" fmla="*/ 5 h 17"/>
                  <a:gd name="T20" fmla="*/ 3 w 26"/>
                  <a:gd name="T21" fmla="*/ 4 h 17"/>
                  <a:gd name="T22" fmla="*/ 1 w 26"/>
                  <a:gd name="T23" fmla="*/ 4 h 17"/>
                  <a:gd name="T24" fmla="*/ 0 w 26"/>
                  <a:gd name="T25" fmla="*/ 3 h 17"/>
                  <a:gd name="T26" fmla="*/ 2 w 26"/>
                  <a:gd name="T27" fmla="*/ 0 h 17"/>
                  <a:gd name="T28" fmla="*/ 3 w 26"/>
                  <a:gd name="T29" fmla="*/ 1 h 17"/>
                  <a:gd name="T30" fmla="*/ 4 w 26"/>
                  <a:gd name="T31" fmla="*/ 2 h 17"/>
                  <a:gd name="T32" fmla="*/ 6 w 26"/>
                  <a:gd name="T33" fmla="*/ 2 h 17"/>
                  <a:gd name="T34" fmla="*/ 9 w 26"/>
                  <a:gd name="T35" fmla="*/ 5 h 17"/>
                  <a:gd name="T36" fmla="*/ 10 w 26"/>
                  <a:gd name="T37" fmla="*/ 5 h 17"/>
                  <a:gd name="T38" fmla="*/ 11 w 26"/>
                  <a:gd name="T39" fmla="*/ 6 h 17"/>
                  <a:gd name="T40" fmla="*/ 12 w 26"/>
                  <a:gd name="T41" fmla="*/ 6 h 17"/>
                  <a:gd name="T42" fmla="*/ 12 w 26"/>
                  <a:gd name="T43" fmla="*/ 6 h 17"/>
                  <a:gd name="T44" fmla="*/ 13 w 26"/>
                  <a:gd name="T45" fmla="*/ 7 h 17"/>
                  <a:gd name="T46" fmla="*/ 17 w 26"/>
                  <a:gd name="T47" fmla="*/ 9 h 17"/>
                  <a:gd name="T48" fmla="*/ 26 w 26"/>
                  <a:gd name="T49" fmla="*/ 14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 h="17">
                    <a:moveTo>
                      <a:pt x="26" y="14"/>
                    </a:moveTo>
                    <a:cubicBezTo>
                      <a:pt x="25" y="17"/>
                      <a:pt x="25" y="17"/>
                      <a:pt x="25" y="17"/>
                    </a:cubicBezTo>
                    <a:cubicBezTo>
                      <a:pt x="15" y="12"/>
                      <a:pt x="15" y="12"/>
                      <a:pt x="15" y="12"/>
                    </a:cubicBezTo>
                    <a:cubicBezTo>
                      <a:pt x="12" y="10"/>
                      <a:pt x="12" y="10"/>
                      <a:pt x="12" y="10"/>
                    </a:cubicBezTo>
                    <a:cubicBezTo>
                      <a:pt x="10" y="9"/>
                      <a:pt x="10" y="9"/>
                      <a:pt x="10" y="9"/>
                    </a:cubicBezTo>
                    <a:cubicBezTo>
                      <a:pt x="10" y="9"/>
                      <a:pt x="10" y="9"/>
                      <a:pt x="10" y="9"/>
                    </a:cubicBezTo>
                    <a:cubicBezTo>
                      <a:pt x="9" y="8"/>
                      <a:pt x="9" y="8"/>
                      <a:pt x="9" y="8"/>
                    </a:cubicBezTo>
                    <a:cubicBezTo>
                      <a:pt x="9" y="8"/>
                      <a:pt x="9" y="8"/>
                      <a:pt x="9" y="8"/>
                    </a:cubicBezTo>
                    <a:cubicBezTo>
                      <a:pt x="8" y="7"/>
                      <a:pt x="8" y="7"/>
                      <a:pt x="8" y="7"/>
                    </a:cubicBezTo>
                    <a:cubicBezTo>
                      <a:pt x="4" y="5"/>
                      <a:pt x="4" y="5"/>
                      <a:pt x="4" y="5"/>
                    </a:cubicBezTo>
                    <a:cubicBezTo>
                      <a:pt x="3" y="4"/>
                      <a:pt x="3" y="4"/>
                      <a:pt x="3" y="4"/>
                    </a:cubicBezTo>
                    <a:cubicBezTo>
                      <a:pt x="1" y="4"/>
                      <a:pt x="1" y="4"/>
                      <a:pt x="1" y="4"/>
                    </a:cubicBezTo>
                    <a:cubicBezTo>
                      <a:pt x="0" y="3"/>
                      <a:pt x="0" y="3"/>
                      <a:pt x="0" y="3"/>
                    </a:cubicBezTo>
                    <a:cubicBezTo>
                      <a:pt x="0" y="2"/>
                      <a:pt x="1" y="1"/>
                      <a:pt x="2" y="0"/>
                    </a:cubicBezTo>
                    <a:cubicBezTo>
                      <a:pt x="3" y="1"/>
                      <a:pt x="3" y="1"/>
                      <a:pt x="3" y="1"/>
                    </a:cubicBezTo>
                    <a:cubicBezTo>
                      <a:pt x="4" y="2"/>
                      <a:pt x="4" y="2"/>
                      <a:pt x="4" y="2"/>
                    </a:cubicBezTo>
                    <a:cubicBezTo>
                      <a:pt x="6" y="2"/>
                      <a:pt x="6" y="2"/>
                      <a:pt x="6" y="2"/>
                    </a:cubicBezTo>
                    <a:cubicBezTo>
                      <a:pt x="9" y="5"/>
                      <a:pt x="9" y="5"/>
                      <a:pt x="9" y="5"/>
                    </a:cubicBezTo>
                    <a:cubicBezTo>
                      <a:pt x="10" y="5"/>
                      <a:pt x="10" y="5"/>
                      <a:pt x="10" y="5"/>
                    </a:cubicBezTo>
                    <a:cubicBezTo>
                      <a:pt x="11" y="6"/>
                      <a:pt x="11" y="6"/>
                      <a:pt x="11" y="6"/>
                    </a:cubicBezTo>
                    <a:cubicBezTo>
                      <a:pt x="12" y="6"/>
                      <a:pt x="12" y="6"/>
                      <a:pt x="12" y="6"/>
                    </a:cubicBezTo>
                    <a:cubicBezTo>
                      <a:pt x="12" y="6"/>
                      <a:pt x="12" y="6"/>
                      <a:pt x="12" y="6"/>
                    </a:cubicBezTo>
                    <a:cubicBezTo>
                      <a:pt x="13" y="7"/>
                      <a:pt x="13" y="7"/>
                      <a:pt x="13" y="7"/>
                    </a:cubicBezTo>
                    <a:cubicBezTo>
                      <a:pt x="17" y="9"/>
                      <a:pt x="17" y="9"/>
                      <a:pt x="17" y="9"/>
                    </a:cubicBezTo>
                    <a:lnTo>
                      <a:pt x="26" y="14"/>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08" name="Freeform 250">
                <a:extLst>
                  <a:ext uri="{FF2B5EF4-FFF2-40B4-BE49-F238E27FC236}">
                    <a16:creationId xmlns:a16="http://schemas.microsoft.com/office/drawing/2014/main" id="{27569CE1-58ED-4CAD-AED1-50B2250ECEFC}"/>
                  </a:ext>
                </a:extLst>
              </p:cNvPr>
              <p:cNvSpPr>
                <a:spLocks/>
              </p:cNvSpPr>
              <p:nvPr/>
            </p:nvSpPr>
            <p:spPr bwMode="auto">
              <a:xfrm>
                <a:off x="6563" y="2583"/>
                <a:ext cx="275" cy="173"/>
              </a:xfrm>
              <a:custGeom>
                <a:avLst/>
                <a:gdLst>
                  <a:gd name="T0" fmla="*/ 38 w 38"/>
                  <a:gd name="T1" fmla="*/ 0 h 24"/>
                  <a:gd name="T2" fmla="*/ 38 w 38"/>
                  <a:gd name="T3" fmla="*/ 2 h 24"/>
                  <a:gd name="T4" fmla="*/ 24 w 38"/>
                  <a:gd name="T5" fmla="*/ 10 h 24"/>
                  <a:gd name="T6" fmla="*/ 19 w 38"/>
                  <a:gd name="T7" fmla="*/ 13 h 24"/>
                  <a:gd name="T8" fmla="*/ 18 w 38"/>
                  <a:gd name="T9" fmla="*/ 14 h 24"/>
                  <a:gd name="T10" fmla="*/ 17 w 38"/>
                  <a:gd name="T11" fmla="*/ 14 h 24"/>
                  <a:gd name="T12" fmla="*/ 16 w 38"/>
                  <a:gd name="T13" fmla="*/ 15 h 24"/>
                  <a:gd name="T14" fmla="*/ 15 w 38"/>
                  <a:gd name="T15" fmla="*/ 15 h 24"/>
                  <a:gd name="T16" fmla="*/ 14 w 38"/>
                  <a:gd name="T17" fmla="*/ 16 h 24"/>
                  <a:gd name="T18" fmla="*/ 8 w 38"/>
                  <a:gd name="T19" fmla="*/ 19 h 24"/>
                  <a:gd name="T20" fmla="*/ 4 w 38"/>
                  <a:gd name="T21" fmla="*/ 21 h 24"/>
                  <a:gd name="T22" fmla="*/ 2 w 38"/>
                  <a:gd name="T23" fmla="*/ 22 h 24"/>
                  <a:gd name="T24" fmla="*/ 0 w 38"/>
                  <a:gd name="T25" fmla="*/ 24 h 24"/>
                  <a:gd name="T26" fmla="*/ 0 w 38"/>
                  <a:gd name="T27" fmla="*/ 23 h 24"/>
                  <a:gd name="T28" fmla="*/ 1 w 38"/>
                  <a:gd name="T29" fmla="*/ 21 h 24"/>
                  <a:gd name="T30" fmla="*/ 3 w 38"/>
                  <a:gd name="T31" fmla="*/ 19 h 24"/>
                  <a:gd name="T32" fmla="*/ 5 w 38"/>
                  <a:gd name="T33" fmla="*/ 18 h 24"/>
                  <a:gd name="T34" fmla="*/ 9 w 38"/>
                  <a:gd name="T35" fmla="*/ 16 h 24"/>
                  <a:gd name="T36" fmla="*/ 14 w 38"/>
                  <a:gd name="T37" fmla="*/ 13 h 24"/>
                  <a:gd name="T38" fmla="*/ 15 w 38"/>
                  <a:gd name="T39" fmla="*/ 12 h 24"/>
                  <a:gd name="T40" fmla="*/ 16 w 38"/>
                  <a:gd name="T41" fmla="*/ 12 h 24"/>
                  <a:gd name="T42" fmla="*/ 17 w 38"/>
                  <a:gd name="T43" fmla="*/ 12 h 24"/>
                  <a:gd name="T44" fmla="*/ 18 w 38"/>
                  <a:gd name="T45" fmla="*/ 11 h 24"/>
                  <a:gd name="T46" fmla="*/ 19 w 38"/>
                  <a:gd name="T47" fmla="*/ 10 h 24"/>
                  <a:gd name="T48" fmla="*/ 24 w 38"/>
                  <a:gd name="T49" fmla="*/ 7 h 24"/>
                  <a:gd name="T50" fmla="*/ 38 w 38"/>
                  <a:gd name="T51" fmla="*/ 0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8" h="24">
                    <a:moveTo>
                      <a:pt x="38" y="0"/>
                    </a:moveTo>
                    <a:cubicBezTo>
                      <a:pt x="38" y="2"/>
                      <a:pt x="38" y="2"/>
                      <a:pt x="38" y="2"/>
                    </a:cubicBezTo>
                    <a:cubicBezTo>
                      <a:pt x="24" y="10"/>
                      <a:pt x="24" y="10"/>
                      <a:pt x="24" y="10"/>
                    </a:cubicBezTo>
                    <a:cubicBezTo>
                      <a:pt x="19" y="13"/>
                      <a:pt x="19" y="13"/>
                      <a:pt x="19" y="13"/>
                    </a:cubicBezTo>
                    <a:cubicBezTo>
                      <a:pt x="18" y="14"/>
                      <a:pt x="18" y="14"/>
                      <a:pt x="18" y="14"/>
                    </a:cubicBezTo>
                    <a:cubicBezTo>
                      <a:pt x="17" y="14"/>
                      <a:pt x="17" y="14"/>
                      <a:pt x="17" y="14"/>
                    </a:cubicBezTo>
                    <a:cubicBezTo>
                      <a:pt x="16" y="15"/>
                      <a:pt x="16" y="15"/>
                      <a:pt x="16" y="15"/>
                    </a:cubicBezTo>
                    <a:cubicBezTo>
                      <a:pt x="15" y="15"/>
                      <a:pt x="15" y="15"/>
                      <a:pt x="15" y="15"/>
                    </a:cubicBezTo>
                    <a:cubicBezTo>
                      <a:pt x="14" y="16"/>
                      <a:pt x="14" y="16"/>
                      <a:pt x="14" y="16"/>
                    </a:cubicBezTo>
                    <a:cubicBezTo>
                      <a:pt x="8" y="19"/>
                      <a:pt x="8" y="19"/>
                      <a:pt x="8" y="19"/>
                    </a:cubicBezTo>
                    <a:cubicBezTo>
                      <a:pt x="4" y="21"/>
                      <a:pt x="4" y="21"/>
                      <a:pt x="4" y="21"/>
                    </a:cubicBezTo>
                    <a:cubicBezTo>
                      <a:pt x="2" y="22"/>
                      <a:pt x="2" y="22"/>
                      <a:pt x="2" y="22"/>
                    </a:cubicBezTo>
                    <a:cubicBezTo>
                      <a:pt x="0" y="24"/>
                      <a:pt x="0" y="24"/>
                      <a:pt x="0" y="24"/>
                    </a:cubicBezTo>
                    <a:cubicBezTo>
                      <a:pt x="0" y="23"/>
                      <a:pt x="0" y="23"/>
                      <a:pt x="0" y="23"/>
                    </a:cubicBezTo>
                    <a:cubicBezTo>
                      <a:pt x="1" y="22"/>
                      <a:pt x="1" y="21"/>
                      <a:pt x="1" y="21"/>
                    </a:cubicBezTo>
                    <a:cubicBezTo>
                      <a:pt x="3" y="19"/>
                      <a:pt x="3" y="19"/>
                      <a:pt x="3" y="19"/>
                    </a:cubicBezTo>
                    <a:cubicBezTo>
                      <a:pt x="5" y="18"/>
                      <a:pt x="5" y="18"/>
                      <a:pt x="5" y="18"/>
                    </a:cubicBezTo>
                    <a:cubicBezTo>
                      <a:pt x="9" y="16"/>
                      <a:pt x="9" y="16"/>
                      <a:pt x="9" y="16"/>
                    </a:cubicBezTo>
                    <a:cubicBezTo>
                      <a:pt x="14" y="13"/>
                      <a:pt x="14" y="13"/>
                      <a:pt x="14" y="13"/>
                    </a:cubicBezTo>
                    <a:cubicBezTo>
                      <a:pt x="15" y="12"/>
                      <a:pt x="15" y="12"/>
                      <a:pt x="15" y="12"/>
                    </a:cubicBezTo>
                    <a:cubicBezTo>
                      <a:pt x="16" y="12"/>
                      <a:pt x="16" y="12"/>
                      <a:pt x="16" y="12"/>
                    </a:cubicBezTo>
                    <a:cubicBezTo>
                      <a:pt x="17" y="12"/>
                      <a:pt x="17" y="12"/>
                      <a:pt x="17" y="12"/>
                    </a:cubicBezTo>
                    <a:cubicBezTo>
                      <a:pt x="18" y="11"/>
                      <a:pt x="18" y="11"/>
                      <a:pt x="18" y="11"/>
                    </a:cubicBezTo>
                    <a:cubicBezTo>
                      <a:pt x="19" y="10"/>
                      <a:pt x="19" y="10"/>
                      <a:pt x="19" y="10"/>
                    </a:cubicBezTo>
                    <a:cubicBezTo>
                      <a:pt x="24" y="7"/>
                      <a:pt x="24" y="7"/>
                      <a:pt x="24" y="7"/>
                    </a:cubicBezTo>
                    <a:lnTo>
                      <a:pt x="38" y="0"/>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09" name="Freeform 251">
                <a:extLst>
                  <a:ext uri="{FF2B5EF4-FFF2-40B4-BE49-F238E27FC236}">
                    <a16:creationId xmlns:a16="http://schemas.microsoft.com/office/drawing/2014/main" id="{AC874D8C-67C0-416A-A1DD-1D9033392982}"/>
                  </a:ext>
                </a:extLst>
              </p:cNvPr>
              <p:cNvSpPr>
                <a:spLocks/>
              </p:cNvSpPr>
              <p:nvPr/>
            </p:nvSpPr>
            <p:spPr bwMode="auto">
              <a:xfrm>
                <a:off x="6563" y="2489"/>
                <a:ext cx="231" cy="382"/>
              </a:xfrm>
              <a:custGeom>
                <a:avLst/>
                <a:gdLst>
                  <a:gd name="T0" fmla="*/ 32 w 32"/>
                  <a:gd name="T1" fmla="*/ 1 h 53"/>
                  <a:gd name="T2" fmla="*/ 30 w 32"/>
                  <a:gd name="T3" fmla="*/ 5 h 53"/>
                  <a:gd name="T4" fmla="*/ 23 w 32"/>
                  <a:gd name="T5" fmla="*/ 17 h 53"/>
                  <a:gd name="T6" fmla="*/ 19 w 32"/>
                  <a:gd name="T7" fmla="*/ 23 h 53"/>
                  <a:gd name="T8" fmla="*/ 18 w 32"/>
                  <a:gd name="T9" fmla="*/ 25 h 53"/>
                  <a:gd name="T10" fmla="*/ 18 w 32"/>
                  <a:gd name="T11" fmla="*/ 26 h 53"/>
                  <a:gd name="T12" fmla="*/ 17 w 32"/>
                  <a:gd name="T13" fmla="*/ 27 h 53"/>
                  <a:gd name="T14" fmla="*/ 16 w 32"/>
                  <a:gd name="T15" fmla="*/ 28 h 53"/>
                  <a:gd name="T16" fmla="*/ 15 w 32"/>
                  <a:gd name="T17" fmla="*/ 30 h 53"/>
                  <a:gd name="T18" fmla="*/ 12 w 32"/>
                  <a:gd name="T19" fmla="*/ 36 h 53"/>
                  <a:gd name="T20" fmla="*/ 4 w 32"/>
                  <a:gd name="T21" fmla="*/ 49 h 53"/>
                  <a:gd name="T22" fmla="*/ 2 w 32"/>
                  <a:gd name="T23" fmla="*/ 53 h 53"/>
                  <a:gd name="T24" fmla="*/ 0 w 32"/>
                  <a:gd name="T25" fmla="*/ 52 h 53"/>
                  <a:gd name="T26" fmla="*/ 3 w 32"/>
                  <a:gd name="T27" fmla="*/ 47 h 53"/>
                  <a:gd name="T28" fmla="*/ 10 w 32"/>
                  <a:gd name="T29" fmla="*/ 35 h 53"/>
                  <a:gd name="T30" fmla="*/ 14 w 32"/>
                  <a:gd name="T31" fmla="*/ 29 h 53"/>
                  <a:gd name="T32" fmla="*/ 15 w 32"/>
                  <a:gd name="T33" fmla="*/ 27 h 53"/>
                  <a:gd name="T34" fmla="*/ 15 w 32"/>
                  <a:gd name="T35" fmla="*/ 26 h 53"/>
                  <a:gd name="T36" fmla="*/ 16 w 32"/>
                  <a:gd name="T37" fmla="*/ 25 h 53"/>
                  <a:gd name="T38" fmla="*/ 16 w 32"/>
                  <a:gd name="T39" fmla="*/ 24 h 53"/>
                  <a:gd name="T40" fmla="*/ 18 w 32"/>
                  <a:gd name="T41" fmla="*/ 22 h 53"/>
                  <a:gd name="T42" fmla="*/ 21 w 32"/>
                  <a:gd name="T43" fmla="*/ 16 h 53"/>
                  <a:gd name="T44" fmla="*/ 27 w 32"/>
                  <a:gd name="T45" fmla="*/ 6 h 53"/>
                  <a:gd name="T46" fmla="*/ 30 w 32"/>
                  <a:gd name="T47" fmla="*/ 0 h 53"/>
                  <a:gd name="T48" fmla="*/ 32 w 32"/>
                  <a:gd name="T49" fmla="*/ 0 h 53"/>
                  <a:gd name="T50" fmla="*/ 32 w 32"/>
                  <a:gd name="T51" fmla="*/ 1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2" h="53">
                    <a:moveTo>
                      <a:pt x="32" y="1"/>
                    </a:moveTo>
                    <a:cubicBezTo>
                      <a:pt x="30" y="5"/>
                      <a:pt x="30" y="5"/>
                      <a:pt x="30" y="5"/>
                    </a:cubicBezTo>
                    <a:cubicBezTo>
                      <a:pt x="23" y="17"/>
                      <a:pt x="23" y="17"/>
                      <a:pt x="23" y="17"/>
                    </a:cubicBezTo>
                    <a:cubicBezTo>
                      <a:pt x="19" y="23"/>
                      <a:pt x="19" y="23"/>
                      <a:pt x="19" y="23"/>
                    </a:cubicBezTo>
                    <a:cubicBezTo>
                      <a:pt x="18" y="25"/>
                      <a:pt x="18" y="25"/>
                      <a:pt x="18" y="25"/>
                    </a:cubicBezTo>
                    <a:cubicBezTo>
                      <a:pt x="18" y="26"/>
                      <a:pt x="18" y="26"/>
                      <a:pt x="18" y="26"/>
                    </a:cubicBezTo>
                    <a:cubicBezTo>
                      <a:pt x="17" y="27"/>
                      <a:pt x="17" y="27"/>
                      <a:pt x="17" y="27"/>
                    </a:cubicBezTo>
                    <a:cubicBezTo>
                      <a:pt x="16" y="28"/>
                      <a:pt x="16" y="28"/>
                      <a:pt x="16" y="28"/>
                    </a:cubicBezTo>
                    <a:cubicBezTo>
                      <a:pt x="15" y="30"/>
                      <a:pt x="15" y="30"/>
                      <a:pt x="15" y="30"/>
                    </a:cubicBezTo>
                    <a:cubicBezTo>
                      <a:pt x="12" y="36"/>
                      <a:pt x="12" y="36"/>
                      <a:pt x="12" y="36"/>
                    </a:cubicBezTo>
                    <a:cubicBezTo>
                      <a:pt x="4" y="49"/>
                      <a:pt x="4" y="49"/>
                      <a:pt x="4" y="49"/>
                    </a:cubicBezTo>
                    <a:cubicBezTo>
                      <a:pt x="2" y="53"/>
                      <a:pt x="2" y="53"/>
                      <a:pt x="2" y="53"/>
                    </a:cubicBezTo>
                    <a:cubicBezTo>
                      <a:pt x="0" y="52"/>
                      <a:pt x="0" y="52"/>
                      <a:pt x="0" y="52"/>
                    </a:cubicBezTo>
                    <a:cubicBezTo>
                      <a:pt x="3" y="47"/>
                      <a:pt x="3" y="47"/>
                      <a:pt x="3" y="47"/>
                    </a:cubicBezTo>
                    <a:cubicBezTo>
                      <a:pt x="10" y="35"/>
                      <a:pt x="10" y="35"/>
                      <a:pt x="10" y="35"/>
                    </a:cubicBezTo>
                    <a:cubicBezTo>
                      <a:pt x="14" y="29"/>
                      <a:pt x="14" y="29"/>
                      <a:pt x="14" y="29"/>
                    </a:cubicBezTo>
                    <a:cubicBezTo>
                      <a:pt x="15" y="27"/>
                      <a:pt x="15" y="27"/>
                      <a:pt x="15" y="27"/>
                    </a:cubicBezTo>
                    <a:cubicBezTo>
                      <a:pt x="15" y="26"/>
                      <a:pt x="15" y="26"/>
                      <a:pt x="15" y="26"/>
                    </a:cubicBezTo>
                    <a:cubicBezTo>
                      <a:pt x="16" y="25"/>
                      <a:pt x="16" y="25"/>
                      <a:pt x="16" y="25"/>
                    </a:cubicBezTo>
                    <a:cubicBezTo>
                      <a:pt x="16" y="24"/>
                      <a:pt x="16" y="24"/>
                      <a:pt x="16" y="24"/>
                    </a:cubicBezTo>
                    <a:cubicBezTo>
                      <a:pt x="18" y="22"/>
                      <a:pt x="18" y="22"/>
                      <a:pt x="18" y="22"/>
                    </a:cubicBezTo>
                    <a:cubicBezTo>
                      <a:pt x="21" y="16"/>
                      <a:pt x="21" y="16"/>
                      <a:pt x="21" y="16"/>
                    </a:cubicBezTo>
                    <a:cubicBezTo>
                      <a:pt x="27" y="6"/>
                      <a:pt x="27" y="6"/>
                      <a:pt x="27" y="6"/>
                    </a:cubicBezTo>
                    <a:cubicBezTo>
                      <a:pt x="30" y="0"/>
                      <a:pt x="30" y="0"/>
                      <a:pt x="30" y="0"/>
                    </a:cubicBezTo>
                    <a:cubicBezTo>
                      <a:pt x="31" y="0"/>
                      <a:pt x="31" y="0"/>
                      <a:pt x="32" y="0"/>
                    </a:cubicBezTo>
                    <a:lnTo>
                      <a:pt x="32" y="1"/>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10" name="Freeform 252">
                <a:extLst>
                  <a:ext uri="{FF2B5EF4-FFF2-40B4-BE49-F238E27FC236}">
                    <a16:creationId xmlns:a16="http://schemas.microsoft.com/office/drawing/2014/main" id="{987F9A01-C4DC-4290-889D-EB47DE18B673}"/>
                  </a:ext>
                </a:extLst>
              </p:cNvPr>
              <p:cNvSpPr>
                <a:spLocks/>
              </p:cNvSpPr>
              <p:nvPr/>
            </p:nvSpPr>
            <p:spPr bwMode="auto">
              <a:xfrm>
                <a:off x="6621" y="2590"/>
                <a:ext cx="115" cy="173"/>
              </a:xfrm>
              <a:custGeom>
                <a:avLst/>
                <a:gdLst>
                  <a:gd name="T0" fmla="*/ 16 w 16"/>
                  <a:gd name="T1" fmla="*/ 8 h 24"/>
                  <a:gd name="T2" fmla="*/ 8 w 16"/>
                  <a:gd name="T3" fmla="*/ 21 h 24"/>
                  <a:gd name="T4" fmla="*/ 0 w 16"/>
                  <a:gd name="T5" fmla="*/ 17 h 24"/>
                  <a:gd name="T6" fmla="*/ 8 w 16"/>
                  <a:gd name="T7" fmla="*/ 3 h 24"/>
                  <a:gd name="T8" fmla="*/ 16 w 16"/>
                  <a:gd name="T9" fmla="*/ 8 h 24"/>
                </a:gdLst>
                <a:ahLst/>
                <a:cxnLst>
                  <a:cxn ang="0">
                    <a:pos x="T0" y="T1"/>
                  </a:cxn>
                  <a:cxn ang="0">
                    <a:pos x="T2" y="T3"/>
                  </a:cxn>
                  <a:cxn ang="0">
                    <a:pos x="T4" y="T5"/>
                  </a:cxn>
                  <a:cxn ang="0">
                    <a:pos x="T6" y="T7"/>
                  </a:cxn>
                  <a:cxn ang="0">
                    <a:pos x="T8" y="T9"/>
                  </a:cxn>
                </a:cxnLst>
                <a:rect l="0" t="0" r="r" b="b"/>
                <a:pathLst>
                  <a:path w="16" h="24">
                    <a:moveTo>
                      <a:pt x="16" y="8"/>
                    </a:moveTo>
                    <a:cubicBezTo>
                      <a:pt x="16" y="13"/>
                      <a:pt x="13" y="19"/>
                      <a:pt x="8" y="21"/>
                    </a:cubicBezTo>
                    <a:cubicBezTo>
                      <a:pt x="4" y="24"/>
                      <a:pt x="0" y="22"/>
                      <a:pt x="0" y="17"/>
                    </a:cubicBezTo>
                    <a:cubicBezTo>
                      <a:pt x="0" y="12"/>
                      <a:pt x="4" y="5"/>
                      <a:pt x="8" y="3"/>
                    </a:cubicBezTo>
                    <a:cubicBezTo>
                      <a:pt x="13" y="0"/>
                      <a:pt x="16" y="2"/>
                      <a:pt x="16" y="8"/>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11" name="Freeform 253">
                <a:extLst>
                  <a:ext uri="{FF2B5EF4-FFF2-40B4-BE49-F238E27FC236}">
                    <a16:creationId xmlns:a16="http://schemas.microsoft.com/office/drawing/2014/main" id="{C1ECC9AD-FBAD-4EFE-A486-937EFD491B20}"/>
                  </a:ext>
                </a:extLst>
              </p:cNvPr>
              <p:cNvSpPr>
                <a:spLocks/>
              </p:cNvSpPr>
              <p:nvPr/>
            </p:nvSpPr>
            <p:spPr bwMode="auto">
              <a:xfrm>
                <a:off x="6801" y="2583"/>
                <a:ext cx="44" cy="36"/>
              </a:xfrm>
              <a:custGeom>
                <a:avLst/>
                <a:gdLst>
                  <a:gd name="T0" fmla="*/ 37 w 44"/>
                  <a:gd name="T1" fmla="*/ 0 h 36"/>
                  <a:gd name="T2" fmla="*/ 44 w 44"/>
                  <a:gd name="T3" fmla="*/ 7 h 36"/>
                  <a:gd name="T4" fmla="*/ 0 w 44"/>
                  <a:gd name="T5" fmla="*/ 36 h 36"/>
                  <a:gd name="T6" fmla="*/ 37 w 44"/>
                  <a:gd name="T7" fmla="*/ 0 h 36"/>
                </a:gdLst>
                <a:ahLst/>
                <a:cxnLst>
                  <a:cxn ang="0">
                    <a:pos x="T0" y="T1"/>
                  </a:cxn>
                  <a:cxn ang="0">
                    <a:pos x="T2" y="T3"/>
                  </a:cxn>
                  <a:cxn ang="0">
                    <a:pos x="T4" y="T5"/>
                  </a:cxn>
                  <a:cxn ang="0">
                    <a:pos x="T6" y="T7"/>
                  </a:cxn>
                </a:cxnLst>
                <a:rect l="0" t="0" r="r" b="b"/>
                <a:pathLst>
                  <a:path w="44" h="36">
                    <a:moveTo>
                      <a:pt x="37" y="0"/>
                    </a:moveTo>
                    <a:lnTo>
                      <a:pt x="44" y="7"/>
                    </a:lnTo>
                    <a:lnTo>
                      <a:pt x="0" y="36"/>
                    </a:lnTo>
                    <a:lnTo>
                      <a:pt x="37" y="0"/>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12" name="Freeform 254">
                <a:extLst>
                  <a:ext uri="{FF2B5EF4-FFF2-40B4-BE49-F238E27FC236}">
                    <a16:creationId xmlns:a16="http://schemas.microsoft.com/office/drawing/2014/main" id="{4619FEF6-49B3-440B-B4AB-E4FB4AE1AF85}"/>
                  </a:ext>
                </a:extLst>
              </p:cNvPr>
              <p:cNvSpPr>
                <a:spLocks/>
              </p:cNvSpPr>
              <p:nvPr/>
            </p:nvSpPr>
            <p:spPr bwMode="auto">
              <a:xfrm>
                <a:off x="6671" y="2828"/>
                <a:ext cx="22" cy="36"/>
              </a:xfrm>
              <a:custGeom>
                <a:avLst/>
                <a:gdLst>
                  <a:gd name="T0" fmla="*/ 15 w 22"/>
                  <a:gd name="T1" fmla="*/ 36 h 36"/>
                  <a:gd name="T2" fmla="*/ 0 w 22"/>
                  <a:gd name="T3" fmla="*/ 29 h 36"/>
                  <a:gd name="T4" fmla="*/ 8 w 22"/>
                  <a:gd name="T5" fmla="*/ 0 h 36"/>
                  <a:gd name="T6" fmla="*/ 22 w 22"/>
                  <a:gd name="T7" fmla="*/ 0 h 36"/>
                  <a:gd name="T8" fmla="*/ 15 w 22"/>
                  <a:gd name="T9" fmla="*/ 36 h 36"/>
                </a:gdLst>
                <a:ahLst/>
                <a:cxnLst>
                  <a:cxn ang="0">
                    <a:pos x="T0" y="T1"/>
                  </a:cxn>
                  <a:cxn ang="0">
                    <a:pos x="T2" y="T3"/>
                  </a:cxn>
                  <a:cxn ang="0">
                    <a:pos x="T4" y="T5"/>
                  </a:cxn>
                  <a:cxn ang="0">
                    <a:pos x="T6" y="T7"/>
                  </a:cxn>
                  <a:cxn ang="0">
                    <a:pos x="T8" y="T9"/>
                  </a:cxn>
                </a:cxnLst>
                <a:rect l="0" t="0" r="r" b="b"/>
                <a:pathLst>
                  <a:path w="22" h="36">
                    <a:moveTo>
                      <a:pt x="15" y="36"/>
                    </a:moveTo>
                    <a:lnTo>
                      <a:pt x="0" y="29"/>
                    </a:lnTo>
                    <a:lnTo>
                      <a:pt x="8" y="0"/>
                    </a:lnTo>
                    <a:lnTo>
                      <a:pt x="22" y="0"/>
                    </a:lnTo>
                    <a:lnTo>
                      <a:pt x="15" y="36"/>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13" name="Freeform 255">
                <a:extLst>
                  <a:ext uri="{FF2B5EF4-FFF2-40B4-BE49-F238E27FC236}">
                    <a16:creationId xmlns:a16="http://schemas.microsoft.com/office/drawing/2014/main" id="{AF29E70F-A5CB-4000-A2A3-30F8D5BE2322}"/>
                  </a:ext>
                </a:extLst>
              </p:cNvPr>
              <p:cNvSpPr>
                <a:spLocks/>
              </p:cNvSpPr>
              <p:nvPr/>
            </p:nvSpPr>
            <p:spPr bwMode="auto">
              <a:xfrm>
                <a:off x="6686" y="2532"/>
                <a:ext cx="14" cy="332"/>
              </a:xfrm>
              <a:custGeom>
                <a:avLst/>
                <a:gdLst>
                  <a:gd name="T0" fmla="*/ 2 w 2"/>
                  <a:gd name="T1" fmla="*/ 0 h 46"/>
                  <a:gd name="T2" fmla="*/ 2 w 2"/>
                  <a:gd name="T3" fmla="*/ 45 h 46"/>
                  <a:gd name="T4" fmla="*/ 0 w 2"/>
                  <a:gd name="T5" fmla="*/ 46 h 46"/>
                  <a:gd name="T6" fmla="*/ 0 w 2"/>
                  <a:gd name="T7" fmla="*/ 2 h 46"/>
                  <a:gd name="T8" fmla="*/ 2 w 2"/>
                  <a:gd name="T9" fmla="*/ 0 h 46"/>
                </a:gdLst>
                <a:ahLst/>
                <a:cxnLst>
                  <a:cxn ang="0">
                    <a:pos x="T0" y="T1"/>
                  </a:cxn>
                  <a:cxn ang="0">
                    <a:pos x="T2" y="T3"/>
                  </a:cxn>
                  <a:cxn ang="0">
                    <a:pos x="T4" y="T5"/>
                  </a:cxn>
                  <a:cxn ang="0">
                    <a:pos x="T6" y="T7"/>
                  </a:cxn>
                  <a:cxn ang="0">
                    <a:pos x="T8" y="T9"/>
                  </a:cxn>
                </a:cxnLst>
                <a:rect l="0" t="0" r="r" b="b"/>
                <a:pathLst>
                  <a:path w="2" h="46">
                    <a:moveTo>
                      <a:pt x="2" y="0"/>
                    </a:moveTo>
                    <a:cubicBezTo>
                      <a:pt x="2" y="45"/>
                      <a:pt x="2" y="45"/>
                      <a:pt x="2" y="45"/>
                    </a:cubicBezTo>
                    <a:cubicBezTo>
                      <a:pt x="0" y="46"/>
                      <a:pt x="0" y="46"/>
                      <a:pt x="0" y="46"/>
                    </a:cubicBezTo>
                    <a:cubicBezTo>
                      <a:pt x="0" y="2"/>
                      <a:pt x="0" y="2"/>
                      <a:pt x="0" y="2"/>
                    </a:cubicBezTo>
                    <a:cubicBezTo>
                      <a:pt x="1" y="1"/>
                      <a:pt x="1" y="1"/>
                      <a:pt x="2" y="0"/>
                    </a:cubicBez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14" name="Freeform 256">
                <a:extLst>
                  <a:ext uri="{FF2B5EF4-FFF2-40B4-BE49-F238E27FC236}">
                    <a16:creationId xmlns:a16="http://schemas.microsoft.com/office/drawing/2014/main" id="{6BC02BE0-8759-4C6A-8DB7-C72A9286F271}"/>
                  </a:ext>
                </a:extLst>
              </p:cNvPr>
              <p:cNvSpPr>
                <a:spLocks/>
              </p:cNvSpPr>
              <p:nvPr/>
            </p:nvSpPr>
            <p:spPr bwMode="auto">
              <a:xfrm>
                <a:off x="6606" y="2626"/>
                <a:ext cx="203" cy="130"/>
              </a:xfrm>
              <a:custGeom>
                <a:avLst/>
                <a:gdLst>
                  <a:gd name="T0" fmla="*/ 28 w 28"/>
                  <a:gd name="T1" fmla="*/ 15 h 18"/>
                  <a:gd name="T2" fmla="*/ 26 w 28"/>
                  <a:gd name="T3" fmla="*/ 18 h 18"/>
                  <a:gd name="T4" fmla="*/ 13 w 28"/>
                  <a:gd name="T5" fmla="*/ 11 h 18"/>
                  <a:gd name="T6" fmla="*/ 12 w 28"/>
                  <a:gd name="T7" fmla="*/ 10 h 18"/>
                  <a:gd name="T8" fmla="*/ 11 w 28"/>
                  <a:gd name="T9" fmla="*/ 10 h 18"/>
                  <a:gd name="T10" fmla="*/ 11 w 28"/>
                  <a:gd name="T11" fmla="*/ 9 h 18"/>
                  <a:gd name="T12" fmla="*/ 10 w 28"/>
                  <a:gd name="T13" fmla="*/ 9 h 18"/>
                  <a:gd name="T14" fmla="*/ 9 w 28"/>
                  <a:gd name="T15" fmla="*/ 8 h 18"/>
                  <a:gd name="T16" fmla="*/ 3 w 28"/>
                  <a:gd name="T17" fmla="*/ 4 h 18"/>
                  <a:gd name="T18" fmla="*/ 0 w 28"/>
                  <a:gd name="T19" fmla="*/ 3 h 18"/>
                  <a:gd name="T20" fmla="*/ 2 w 28"/>
                  <a:gd name="T21" fmla="*/ 0 h 18"/>
                  <a:gd name="T22" fmla="*/ 4 w 28"/>
                  <a:gd name="T23" fmla="*/ 2 h 18"/>
                  <a:gd name="T24" fmla="*/ 11 w 28"/>
                  <a:gd name="T25" fmla="*/ 6 h 18"/>
                  <a:gd name="T26" fmla="*/ 12 w 28"/>
                  <a:gd name="T27" fmla="*/ 6 h 18"/>
                  <a:gd name="T28" fmla="*/ 12 w 28"/>
                  <a:gd name="T29" fmla="*/ 6 h 18"/>
                  <a:gd name="T30" fmla="*/ 13 w 28"/>
                  <a:gd name="T31" fmla="*/ 7 h 18"/>
                  <a:gd name="T32" fmla="*/ 14 w 28"/>
                  <a:gd name="T33" fmla="*/ 7 h 18"/>
                  <a:gd name="T34" fmla="*/ 15 w 28"/>
                  <a:gd name="T35" fmla="*/ 8 h 18"/>
                  <a:gd name="T36" fmla="*/ 28 w 28"/>
                  <a:gd name="T37" fmla="*/ 15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8" h="18">
                    <a:moveTo>
                      <a:pt x="28" y="15"/>
                    </a:moveTo>
                    <a:cubicBezTo>
                      <a:pt x="26" y="18"/>
                      <a:pt x="26" y="18"/>
                      <a:pt x="26" y="18"/>
                    </a:cubicBezTo>
                    <a:cubicBezTo>
                      <a:pt x="13" y="11"/>
                      <a:pt x="13" y="11"/>
                      <a:pt x="13" y="11"/>
                    </a:cubicBezTo>
                    <a:cubicBezTo>
                      <a:pt x="12" y="10"/>
                      <a:pt x="12" y="10"/>
                      <a:pt x="12" y="10"/>
                    </a:cubicBezTo>
                    <a:cubicBezTo>
                      <a:pt x="11" y="10"/>
                      <a:pt x="11" y="10"/>
                      <a:pt x="11" y="10"/>
                    </a:cubicBezTo>
                    <a:cubicBezTo>
                      <a:pt x="11" y="9"/>
                      <a:pt x="11" y="9"/>
                      <a:pt x="11" y="9"/>
                    </a:cubicBezTo>
                    <a:cubicBezTo>
                      <a:pt x="10" y="9"/>
                      <a:pt x="10" y="9"/>
                      <a:pt x="10" y="9"/>
                    </a:cubicBezTo>
                    <a:cubicBezTo>
                      <a:pt x="9" y="8"/>
                      <a:pt x="9" y="8"/>
                      <a:pt x="9" y="8"/>
                    </a:cubicBezTo>
                    <a:cubicBezTo>
                      <a:pt x="3" y="4"/>
                      <a:pt x="3" y="4"/>
                      <a:pt x="3" y="4"/>
                    </a:cubicBezTo>
                    <a:cubicBezTo>
                      <a:pt x="0" y="3"/>
                      <a:pt x="0" y="3"/>
                      <a:pt x="0" y="3"/>
                    </a:cubicBezTo>
                    <a:cubicBezTo>
                      <a:pt x="0" y="2"/>
                      <a:pt x="1" y="1"/>
                      <a:pt x="2" y="0"/>
                    </a:cubicBezTo>
                    <a:cubicBezTo>
                      <a:pt x="4" y="2"/>
                      <a:pt x="4" y="2"/>
                      <a:pt x="4" y="2"/>
                    </a:cubicBezTo>
                    <a:cubicBezTo>
                      <a:pt x="11" y="6"/>
                      <a:pt x="11" y="6"/>
                      <a:pt x="11" y="6"/>
                    </a:cubicBezTo>
                    <a:cubicBezTo>
                      <a:pt x="12" y="6"/>
                      <a:pt x="12" y="6"/>
                      <a:pt x="12" y="6"/>
                    </a:cubicBezTo>
                    <a:cubicBezTo>
                      <a:pt x="12" y="6"/>
                      <a:pt x="12" y="6"/>
                      <a:pt x="12" y="6"/>
                    </a:cubicBezTo>
                    <a:cubicBezTo>
                      <a:pt x="13" y="7"/>
                      <a:pt x="13" y="7"/>
                      <a:pt x="13" y="7"/>
                    </a:cubicBezTo>
                    <a:cubicBezTo>
                      <a:pt x="14" y="7"/>
                      <a:pt x="14" y="7"/>
                      <a:pt x="14" y="7"/>
                    </a:cubicBezTo>
                    <a:cubicBezTo>
                      <a:pt x="15" y="8"/>
                      <a:pt x="15" y="8"/>
                      <a:pt x="15" y="8"/>
                    </a:cubicBezTo>
                    <a:lnTo>
                      <a:pt x="28" y="15"/>
                    </a:ln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15" name="Freeform 257">
                <a:extLst>
                  <a:ext uri="{FF2B5EF4-FFF2-40B4-BE49-F238E27FC236}">
                    <a16:creationId xmlns:a16="http://schemas.microsoft.com/office/drawing/2014/main" id="{A93CB7AC-626D-4BB7-95BA-0F98787F49D9}"/>
                  </a:ext>
                </a:extLst>
              </p:cNvPr>
              <p:cNvSpPr>
                <a:spLocks/>
              </p:cNvSpPr>
              <p:nvPr/>
            </p:nvSpPr>
            <p:spPr bwMode="auto">
              <a:xfrm>
                <a:off x="6563" y="2590"/>
                <a:ext cx="282" cy="180"/>
              </a:xfrm>
              <a:custGeom>
                <a:avLst/>
                <a:gdLst>
                  <a:gd name="T0" fmla="*/ 39 w 39"/>
                  <a:gd name="T1" fmla="*/ 0 h 25"/>
                  <a:gd name="T2" fmla="*/ 39 w 39"/>
                  <a:gd name="T3" fmla="*/ 2 h 25"/>
                  <a:gd name="T4" fmla="*/ 21 w 39"/>
                  <a:gd name="T5" fmla="*/ 13 h 25"/>
                  <a:gd name="T6" fmla="*/ 19 w 39"/>
                  <a:gd name="T7" fmla="*/ 14 h 25"/>
                  <a:gd name="T8" fmla="*/ 18 w 39"/>
                  <a:gd name="T9" fmla="*/ 14 h 25"/>
                  <a:gd name="T10" fmla="*/ 17 w 39"/>
                  <a:gd name="T11" fmla="*/ 15 h 25"/>
                  <a:gd name="T12" fmla="*/ 17 w 39"/>
                  <a:gd name="T13" fmla="*/ 15 h 25"/>
                  <a:gd name="T14" fmla="*/ 15 w 39"/>
                  <a:gd name="T15" fmla="*/ 16 h 25"/>
                  <a:gd name="T16" fmla="*/ 4 w 39"/>
                  <a:gd name="T17" fmla="*/ 22 h 25"/>
                  <a:gd name="T18" fmla="*/ 0 w 39"/>
                  <a:gd name="T19" fmla="*/ 25 h 25"/>
                  <a:gd name="T20" fmla="*/ 0 w 39"/>
                  <a:gd name="T21" fmla="*/ 22 h 25"/>
                  <a:gd name="T22" fmla="*/ 4 w 39"/>
                  <a:gd name="T23" fmla="*/ 19 h 25"/>
                  <a:gd name="T24" fmla="*/ 15 w 39"/>
                  <a:gd name="T25" fmla="*/ 13 h 25"/>
                  <a:gd name="T26" fmla="*/ 17 w 39"/>
                  <a:gd name="T27" fmla="*/ 12 h 25"/>
                  <a:gd name="T28" fmla="*/ 17 w 39"/>
                  <a:gd name="T29" fmla="*/ 12 h 25"/>
                  <a:gd name="T30" fmla="*/ 18 w 39"/>
                  <a:gd name="T31" fmla="*/ 11 h 25"/>
                  <a:gd name="T32" fmla="*/ 19 w 39"/>
                  <a:gd name="T33" fmla="*/ 11 h 25"/>
                  <a:gd name="T34" fmla="*/ 21 w 39"/>
                  <a:gd name="T35" fmla="*/ 10 h 25"/>
                  <a:gd name="T36" fmla="*/ 39 w 39"/>
                  <a:gd name="T37" fmla="*/ 0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9" h="25">
                    <a:moveTo>
                      <a:pt x="39" y="0"/>
                    </a:moveTo>
                    <a:cubicBezTo>
                      <a:pt x="39" y="2"/>
                      <a:pt x="39" y="2"/>
                      <a:pt x="39" y="2"/>
                    </a:cubicBezTo>
                    <a:cubicBezTo>
                      <a:pt x="21" y="13"/>
                      <a:pt x="21" y="13"/>
                      <a:pt x="21" y="13"/>
                    </a:cubicBezTo>
                    <a:cubicBezTo>
                      <a:pt x="19" y="14"/>
                      <a:pt x="19" y="14"/>
                      <a:pt x="19" y="14"/>
                    </a:cubicBezTo>
                    <a:cubicBezTo>
                      <a:pt x="18" y="14"/>
                      <a:pt x="18" y="14"/>
                      <a:pt x="18" y="14"/>
                    </a:cubicBezTo>
                    <a:cubicBezTo>
                      <a:pt x="17" y="15"/>
                      <a:pt x="17" y="15"/>
                      <a:pt x="17" y="15"/>
                    </a:cubicBezTo>
                    <a:cubicBezTo>
                      <a:pt x="17" y="15"/>
                      <a:pt x="17" y="15"/>
                      <a:pt x="17" y="15"/>
                    </a:cubicBezTo>
                    <a:cubicBezTo>
                      <a:pt x="15" y="16"/>
                      <a:pt x="15" y="16"/>
                      <a:pt x="15" y="16"/>
                    </a:cubicBezTo>
                    <a:cubicBezTo>
                      <a:pt x="4" y="22"/>
                      <a:pt x="4" y="22"/>
                      <a:pt x="4" y="22"/>
                    </a:cubicBezTo>
                    <a:cubicBezTo>
                      <a:pt x="0" y="25"/>
                      <a:pt x="0" y="25"/>
                      <a:pt x="0" y="25"/>
                    </a:cubicBezTo>
                    <a:cubicBezTo>
                      <a:pt x="0" y="24"/>
                      <a:pt x="0" y="23"/>
                      <a:pt x="0" y="22"/>
                    </a:cubicBezTo>
                    <a:cubicBezTo>
                      <a:pt x="4" y="19"/>
                      <a:pt x="4" y="19"/>
                      <a:pt x="4" y="19"/>
                    </a:cubicBezTo>
                    <a:cubicBezTo>
                      <a:pt x="15" y="13"/>
                      <a:pt x="15" y="13"/>
                      <a:pt x="15" y="13"/>
                    </a:cubicBezTo>
                    <a:cubicBezTo>
                      <a:pt x="17" y="12"/>
                      <a:pt x="17" y="12"/>
                      <a:pt x="17" y="12"/>
                    </a:cubicBezTo>
                    <a:cubicBezTo>
                      <a:pt x="17" y="12"/>
                      <a:pt x="17" y="12"/>
                      <a:pt x="17" y="12"/>
                    </a:cubicBezTo>
                    <a:cubicBezTo>
                      <a:pt x="18" y="11"/>
                      <a:pt x="18" y="11"/>
                      <a:pt x="18" y="11"/>
                    </a:cubicBezTo>
                    <a:cubicBezTo>
                      <a:pt x="19" y="11"/>
                      <a:pt x="19" y="11"/>
                      <a:pt x="19" y="11"/>
                    </a:cubicBezTo>
                    <a:cubicBezTo>
                      <a:pt x="21" y="10"/>
                      <a:pt x="21" y="10"/>
                      <a:pt x="21" y="10"/>
                    </a:cubicBezTo>
                    <a:lnTo>
                      <a:pt x="39" y="0"/>
                    </a:ln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16" name="Freeform 258">
                <a:extLst>
                  <a:ext uri="{FF2B5EF4-FFF2-40B4-BE49-F238E27FC236}">
                    <a16:creationId xmlns:a16="http://schemas.microsoft.com/office/drawing/2014/main" id="{B4AB2CA9-BB1A-4D13-AD70-B17AAB0680D3}"/>
                  </a:ext>
                </a:extLst>
              </p:cNvPr>
              <p:cNvSpPr>
                <a:spLocks/>
              </p:cNvSpPr>
              <p:nvPr/>
            </p:nvSpPr>
            <p:spPr bwMode="auto">
              <a:xfrm>
                <a:off x="6577" y="2496"/>
                <a:ext cx="232" cy="375"/>
              </a:xfrm>
              <a:custGeom>
                <a:avLst/>
                <a:gdLst>
                  <a:gd name="T0" fmla="*/ 15 w 232"/>
                  <a:gd name="T1" fmla="*/ 375 h 375"/>
                  <a:gd name="T2" fmla="*/ 0 w 232"/>
                  <a:gd name="T3" fmla="*/ 368 h 375"/>
                  <a:gd name="T4" fmla="*/ 217 w 232"/>
                  <a:gd name="T5" fmla="*/ 0 h 375"/>
                  <a:gd name="T6" fmla="*/ 232 w 232"/>
                  <a:gd name="T7" fmla="*/ 7 h 375"/>
                  <a:gd name="T8" fmla="*/ 15 w 232"/>
                  <a:gd name="T9" fmla="*/ 375 h 375"/>
                </a:gdLst>
                <a:ahLst/>
                <a:cxnLst>
                  <a:cxn ang="0">
                    <a:pos x="T0" y="T1"/>
                  </a:cxn>
                  <a:cxn ang="0">
                    <a:pos x="T2" y="T3"/>
                  </a:cxn>
                  <a:cxn ang="0">
                    <a:pos x="T4" y="T5"/>
                  </a:cxn>
                  <a:cxn ang="0">
                    <a:pos x="T6" y="T7"/>
                  </a:cxn>
                  <a:cxn ang="0">
                    <a:pos x="T8" y="T9"/>
                  </a:cxn>
                </a:cxnLst>
                <a:rect l="0" t="0" r="r" b="b"/>
                <a:pathLst>
                  <a:path w="232" h="375">
                    <a:moveTo>
                      <a:pt x="15" y="375"/>
                    </a:moveTo>
                    <a:lnTo>
                      <a:pt x="0" y="368"/>
                    </a:lnTo>
                    <a:lnTo>
                      <a:pt x="217" y="0"/>
                    </a:lnTo>
                    <a:lnTo>
                      <a:pt x="232" y="7"/>
                    </a:lnTo>
                    <a:lnTo>
                      <a:pt x="15" y="375"/>
                    </a:ln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17" name="Freeform 259">
                <a:extLst>
                  <a:ext uri="{FF2B5EF4-FFF2-40B4-BE49-F238E27FC236}">
                    <a16:creationId xmlns:a16="http://schemas.microsoft.com/office/drawing/2014/main" id="{DD4FBFF5-4FAD-4854-919D-A426A4471A68}"/>
                  </a:ext>
                </a:extLst>
              </p:cNvPr>
              <p:cNvSpPr>
                <a:spLocks/>
              </p:cNvSpPr>
              <p:nvPr/>
            </p:nvSpPr>
            <p:spPr bwMode="auto">
              <a:xfrm>
                <a:off x="6635" y="2597"/>
                <a:ext cx="116" cy="173"/>
              </a:xfrm>
              <a:custGeom>
                <a:avLst/>
                <a:gdLst>
                  <a:gd name="T0" fmla="*/ 16 w 16"/>
                  <a:gd name="T1" fmla="*/ 7 h 24"/>
                  <a:gd name="T2" fmla="*/ 8 w 16"/>
                  <a:gd name="T3" fmla="*/ 21 h 24"/>
                  <a:gd name="T4" fmla="*/ 0 w 16"/>
                  <a:gd name="T5" fmla="*/ 17 h 24"/>
                  <a:gd name="T6" fmla="*/ 8 w 16"/>
                  <a:gd name="T7" fmla="*/ 3 h 24"/>
                  <a:gd name="T8" fmla="*/ 16 w 16"/>
                  <a:gd name="T9" fmla="*/ 7 h 24"/>
                </a:gdLst>
                <a:ahLst/>
                <a:cxnLst>
                  <a:cxn ang="0">
                    <a:pos x="T0" y="T1"/>
                  </a:cxn>
                  <a:cxn ang="0">
                    <a:pos x="T2" y="T3"/>
                  </a:cxn>
                  <a:cxn ang="0">
                    <a:pos x="T4" y="T5"/>
                  </a:cxn>
                  <a:cxn ang="0">
                    <a:pos x="T6" y="T7"/>
                  </a:cxn>
                  <a:cxn ang="0">
                    <a:pos x="T8" y="T9"/>
                  </a:cxn>
                </a:cxnLst>
                <a:rect l="0" t="0" r="r" b="b"/>
                <a:pathLst>
                  <a:path w="16" h="24">
                    <a:moveTo>
                      <a:pt x="16" y="7"/>
                    </a:moveTo>
                    <a:cubicBezTo>
                      <a:pt x="16" y="13"/>
                      <a:pt x="12" y="19"/>
                      <a:pt x="8" y="21"/>
                    </a:cubicBezTo>
                    <a:cubicBezTo>
                      <a:pt x="3" y="24"/>
                      <a:pt x="0" y="22"/>
                      <a:pt x="0" y="17"/>
                    </a:cubicBezTo>
                    <a:cubicBezTo>
                      <a:pt x="0" y="11"/>
                      <a:pt x="4" y="5"/>
                      <a:pt x="8" y="3"/>
                    </a:cubicBezTo>
                    <a:cubicBezTo>
                      <a:pt x="12" y="0"/>
                      <a:pt x="16" y="2"/>
                      <a:pt x="16" y="7"/>
                    </a:cubicBez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18" name="Freeform 260">
                <a:extLst>
                  <a:ext uri="{FF2B5EF4-FFF2-40B4-BE49-F238E27FC236}">
                    <a16:creationId xmlns:a16="http://schemas.microsoft.com/office/drawing/2014/main" id="{FF6CEE43-BD6F-4C5E-8364-3962D16B799C}"/>
                  </a:ext>
                </a:extLst>
              </p:cNvPr>
              <p:cNvSpPr>
                <a:spLocks noEditPoints="1"/>
              </p:cNvSpPr>
              <p:nvPr/>
            </p:nvSpPr>
            <p:spPr bwMode="auto">
              <a:xfrm>
                <a:off x="6556" y="2482"/>
                <a:ext cx="354" cy="490"/>
              </a:xfrm>
              <a:custGeom>
                <a:avLst/>
                <a:gdLst>
                  <a:gd name="T0" fmla="*/ 33 w 49"/>
                  <a:gd name="T1" fmla="*/ 1 h 68"/>
                  <a:gd name="T2" fmla="*/ 31 w 49"/>
                  <a:gd name="T3" fmla="*/ 1 h 68"/>
                  <a:gd name="T4" fmla="*/ 25 w 49"/>
                  <a:gd name="T5" fmla="*/ 4 h 68"/>
                  <a:gd name="T6" fmla="*/ 20 w 49"/>
                  <a:gd name="T7" fmla="*/ 7 h 68"/>
                  <a:gd name="T8" fmla="*/ 19 w 49"/>
                  <a:gd name="T9" fmla="*/ 8 h 68"/>
                  <a:gd name="T10" fmla="*/ 18 w 49"/>
                  <a:gd name="T11" fmla="*/ 9 h 68"/>
                  <a:gd name="T12" fmla="*/ 16 w 49"/>
                  <a:gd name="T13" fmla="*/ 10 h 68"/>
                  <a:gd name="T14" fmla="*/ 9 w 49"/>
                  <a:gd name="T15" fmla="*/ 20 h 68"/>
                  <a:gd name="T16" fmla="*/ 7 w 49"/>
                  <a:gd name="T17" fmla="*/ 23 h 68"/>
                  <a:gd name="T18" fmla="*/ 2 w 49"/>
                  <a:gd name="T19" fmla="*/ 35 h 68"/>
                  <a:gd name="T20" fmla="*/ 1 w 49"/>
                  <a:gd name="T21" fmla="*/ 37 h 68"/>
                  <a:gd name="T22" fmla="*/ 1 w 49"/>
                  <a:gd name="T23" fmla="*/ 38 h 68"/>
                  <a:gd name="T24" fmla="*/ 1 w 49"/>
                  <a:gd name="T25" fmla="*/ 40 h 68"/>
                  <a:gd name="T26" fmla="*/ 0 w 49"/>
                  <a:gd name="T27" fmla="*/ 46 h 68"/>
                  <a:gd name="T28" fmla="*/ 24 w 49"/>
                  <a:gd name="T29" fmla="*/ 60 h 68"/>
                  <a:gd name="T30" fmla="*/ 49 w 49"/>
                  <a:gd name="T31" fmla="*/ 18 h 68"/>
                  <a:gd name="T32" fmla="*/ 33 w 49"/>
                  <a:gd name="T33" fmla="*/ 1 h 68"/>
                  <a:gd name="T34" fmla="*/ 24 w 49"/>
                  <a:gd name="T35" fmla="*/ 55 h 68"/>
                  <a:gd name="T36" fmla="*/ 6 w 49"/>
                  <a:gd name="T37" fmla="*/ 52 h 68"/>
                  <a:gd name="T38" fmla="*/ 5 w 49"/>
                  <a:gd name="T39" fmla="*/ 50 h 68"/>
                  <a:gd name="T40" fmla="*/ 4 w 49"/>
                  <a:gd name="T41" fmla="*/ 48 h 68"/>
                  <a:gd name="T42" fmla="*/ 4 w 49"/>
                  <a:gd name="T43" fmla="*/ 44 h 68"/>
                  <a:gd name="T44" fmla="*/ 5 w 49"/>
                  <a:gd name="T45" fmla="*/ 37 h 68"/>
                  <a:gd name="T46" fmla="*/ 5 w 49"/>
                  <a:gd name="T47" fmla="*/ 35 h 68"/>
                  <a:gd name="T48" fmla="*/ 5 w 49"/>
                  <a:gd name="T49" fmla="*/ 34 h 68"/>
                  <a:gd name="T50" fmla="*/ 6 w 49"/>
                  <a:gd name="T51" fmla="*/ 32 h 68"/>
                  <a:gd name="T52" fmla="*/ 10 w 49"/>
                  <a:gd name="T53" fmla="*/ 24 h 68"/>
                  <a:gd name="T54" fmla="*/ 11 w 49"/>
                  <a:gd name="T55" fmla="*/ 22 h 68"/>
                  <a:gd name="T56" fmla="*/ 16 w 49"/>
                  <a:gd name="T57" fmla="*/ 15 h 68"/>
                  <a:gd name="T58" fmla="*/ 18 w 49"/>
                  <a:gd name="T59" fmla="*/ 14 h 68"/>
                  <a:gd name="T60" fmla="*/ 19 w 49"/>
                  <a:gd name="T61" fmla="*/ 13 h 68"/>
                  <a:gd name="T62" fmla="*/ 20 w 49"/>
                  <a:gd name="T63" fmla="*/ 12 h 68"/>
                  <a:gd name="T64" fmla="*/ 24 w 49"/>
                  <a:gd name="T65" fmla="*/ 9 h 68"/>
                  <a:gd name="T66" fmla="*/ 28 w 49"/>
                  <a:gd name="T67" fmla="*/ 7 h 68"/>
                  <a:gd name="T68" fmla="*/ 30 w 49"/>
                  <a:gd name="T69" fmla="*/ 6 h 68"/>
                  <a:gd name="T70" fmla="*/ 31 w 49"/>
                  <a:gd name="T71" fmla="*/ 6 h 68"/>
                  <a:gd name="T72" fmla="*/ 33 w 49"/>
                  <a:gd name="T73" fmla="*/ 6 h 68"/>
                  <a:gd name="T74" fmla="*/ 45 w 49"/>
                  <a:gd name="T75" fmla="*/ 20 h 68"/>
                  <a:gd name="T76" fmla="*/ 24 w 49"/>
                  <a:gd name="T77" fmla="*/ 55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49" h="68">
                    <a:moveTo>
                      <a:pt x="33" y="1"/>
                    </a:moveTo>
                    <a:cubicBezTo>
                      <a:pt x="32" y="1"/>
                      <a:pt x="32" y="1"/>
                      <a:pt x="31" y="1"/>
                    </a:cubicBezTo>
                    <a:cubicBezTo>
                      <a:pt x="29" y="2"/>
                      <a:pt x="27" y="3"/>
                      <a:pt x="25" y="4"/>
                    </a:cubicBezTo>
                    <a:cubicBezTo>
                      <a:pt x="23" y="5"/>
                      <a:pt x="22" y="6"/>
                      <a:pt x="20" y="7"/>
                    </a:cubicBezTo>
                    <a:cubicBezTo>
                      <a:pt x="20" y="7"/>
                      <a:pt x="19" y="8"/>
                      <a:pt x="19" y="8"/>
                    </a:cubicBezTo>
                    <a:cubicBezTo>
                      <a:pt x="18" y="9"/>
                      <a:pt x="18" y="9"/>
                      <a:pt x="18" y="9"/>
                    </a:cubicBezTo>
                    <a:cubicBezTo>
                      <a:pt x="17" y="9"/>
                      <a:pt x="17" y="10"/>
                      <a:pt x="16" y="10"/>
                    </a:cubicBezTo>
                    <a:cubicBezTo>
                      <a:pt x="13" y="13"/>
                      <a:pt x="11" y="17"/>
                      <a:pt x="9" y="20"/>
                    </a:cubicBezTo>
                    <a:cubicBezTo>
                      <a:pt x="8" y="21"/>
                      <a:pt x="7" y="22"/>
                      <a:pt x="7" y="23"/>
                    </a:cubicBezTo>
                    <a:cubicBezTo>
                      <a:pt x="5" y="27"/>
                      <a:pt x="3" y="31"/>
                      <a:pt x="2" y="35"/>
                    </a:cubicBezTo>
                    <a:cubicBezTo>
                      <a:pt x="2" y="35"/>
                      <a:pt x="2" y="36"/>
                      <a:pt x="1" y="37"/>
                    </a:cubicBezTo>
                    <a:cubicBezTo>
                      <a:pt x="1" y="38"/>
                      <a:pt x="1" y="38"/>
                      <a:pt x="1" y="38"/>
                    </a:cubicBezTo>
                    <a:cubicBezTo>
                      <a:pt x="1" y="38"/>
                      <a:pt x="1" y="39"/>
                      <a:pt x="1" y="40"/>
                    </a:cubicBezTo>
                    <a:cubicBezTo>
                      <a:pt x="0" y="42"/>
                      <a:pt x="0" y="44"/>
                      <a:pt x="0" y="46"/>
                    </a:cubicBezTo>
                    <a:cubicBezTo>
                      <a:pt x="0" y="61"/>
                      <a:pt x="11" y="68"/>
                      <a:pt x="24" y="60"/>
                    </a:cubicBezTo>
                    <a:cubicBezTo>
                      <a:pt x="38" y="52"/>
                      <a:pt x="48" y="34"/>
                      <a:pt x="49" y="18"/>
                    </a:cubicBezTo>
                    <a:cubicBezTo>
                      <a:pt x="49" y="6"/>
                      <a:pt x="42" y="0"/>
                      <a:pt x="33" y="1"/>
                    </a:cubicBezTo>
                    <a:close/>
                    <a:moveTo>
                      <a:pt x="24" y="55"/>
                    </a:moveTo>
                    <a:cubicBezTo>
                      <a:pt x="16" y="60"/>
                      <a:pt x="9" y="58"/>
                      <a:pt x="6" y="52"/>
                    </a:cubicBezTo>
                    <a:cubicBezTo>
                      <a:pt x="6" y="52"/>
                      <a:pt x="5" y="51"/>
                      <a:pt x="5" y="50"/>
                    </a:cubicBezTo>
                    <a:cubicBezTo>
                      <a:pt x="5" y="49"/>
                      <a:pt x="5" y="48"/>
                      <a:pt x="4" y="48"/>
                    </a:cubicBezTo>
                    <a:cubicBezTo>
                      <a:pt x="4" y="46"/>
                      <a:pt x="4" y="45"/>
                      <a:pt x="4" y="44"/>
                    </a:cubicBezTo>
                    <a:cubicBezTo>
                      <a:pt x="4" y="42"/>
                      <a:pt x="4" y="39"/>
                      <a:pt x="5" y="37"/>
                    </a:cubicBezTo>
                    <a:cubicBezTo>
                      <a:pt x="5" y="37"/>
                      <a:pt x="5" y="36"/>
                      <a:pt x="5" y="35"/>
                    </a:cubicBezTo>
                    <a:cubicBezTo>
                      <a:pt x="5" y="34"/>
                      <a:pt x="5" y="34"/>
                      <a:pt x="5" y="34"/>
                    </a:cubicBezTo>
                    <a:cubicBezTo>
                      <a:pt x="6" y="34"/>
                      <a:pt x="6" y="33"/>
                      <a:pt x="6" y="32"/>
                    </a:cubicBezTo>
                    <a:cubicBezTo>
                      <a:pt x="7" y="30"/>
                      <a:pt x="8" y="27"/>
                      <a:pt x="10" y="24"/>
                    </a:cubicBezTo>
                    <a:cubicBezTo>
                      <a:pt x="10" y="24"/>
                      <a:pt x="11" y="23"/>
                      <a:pt x="11" y="22"/>
                    </a:cubicBezTo>
                    <a:cubicBezTo>
                      <a:pt x="13" y="19"/>
                      <a:pt x="15" y="17"/>
                      <a:pt x="16" y="15"/>
                    </a:cubicBezTo>
                    <a:cubicBezTo>
                      <a:pt x="17" y="15"/>
                      <a:pt x="17" y="14"/>
                      <a:pt x="18" y="14"/>
                    </a:cubicBezTo>
                    <a:cubicBezTo>
                      <a:pt x="19" y="13"/>
                      <a:pt x="19" y="13"/>
                      <a:pt x="19" y="13"/>
                    </a:cubicBezTo>
                    <a:cubicBezTo>
                      <a:pt x="19" y="13"/>
                      <a:pt x="20" y="12"/>
                      <a:pt x="20" y="12"/>
                    </a:cubicBezTo>
                    <a:cubicBezTo>
                      <a:pt x="22" y="11"/>
                      <a:pt x="23" y="10"/>
                      <a:pt x="24" y="9"/>
                    </a:cubicBezTo>
                    <a:cubicBezTo>
                      <a:pt x="26" y="8"/>
                      <a:pt x="27" y="7"/>
                      <a:pt x="28" y="7"/>
                    </a:cubicBezTo>
                    <a:cubicBezTo>
                      <a:pt x="29" y="7"/>
                      <a:pt x="30" y="7"/>
                      <a:pt x="30" y="6"/>
                    </a:cubicBezTo>
                    <a:cubicBezTo>
                      <a:pt x="31" y="6"/>
                      <a:pt x="31" y="6"/>
                      <a:pt x="31" y="6"/>
                    </a:cubicBezTo>
                    <a:cubicBezTo>
                      <a:pt x="32" y="6"/>
                      <a:pt x="32" y="6"/>
                      <a:pt x="33" y="6"/>
                    </a:cubicBezTo>
                    <a:cubicBezTo>
                      <a:pt x="40" y="6"/>
                      <a:pt x="45" y="12"/>
                      <a:pt x="45" y="20"/>
                    </a:cubicBezTo>
                    <a:cubicBezTo>
                      <a:pt x="44" y="33"/>
                      <a:pt x="35" y="49"/>
                      <a:pt x="24" y="55"/>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19" name="Freeform 261">
                <a:extLst>
                  <a:ext uri="{FF2B5EF4-FFF2-40B4-BE49-F238E27FC236}">
                    <a16:creationId xmlns:a16="http://schemas.microsoft.com/office/drawing/2014/main" id="{8F365980-0FD0-4604-BD10-CBB89B9B6DF9}"/>
                  </a:ext>
                </a:extLst>
              </p:cNvPr>
              <p:cNvSpPr>
                <a:spLocks/>
              </p:cNvSpPr>
              <p:nvPr/>
            </p:nvSpPr>
            <p:spPr bwMode="auto">
              <a:xfrm>
                <a:off x="6527" y="2294"/>
                <a:ext cx="209" cy="433"/>
              </a:xfrm>
              <a:custGeom>
                <a:avLst/>
                <a:gdLst>
                  <a:gd name="T0" fmla="*/ 10 w 29"/>
                  <a:gd name="T1" fmla="*/ 3 h 60"/>
                  <a:gd name="T2" fmla="*/ 29 w 29"/>
                  <a:gd name="T3" fmla="*/ 53 h 60"/>
                  <a:gd name="T4" fmla="*/ 28 w 29"/>
                  <a:gd name="T5" fmla="*/ 57 h 60"/>
                  <a:gd name="T6" fmla="*/ 26 w 29"/>
                  <a:gd name="T7" fmla="*/ 59 h 60"/>
                  <a:gd name="T8" fmla="*/ 20 w 29"/>
                  <a:gd name="T9" fmla="*/ 57 h 60"/>
                  <a:gd name="T10" fmla="*/ 1 w 29"/>
                  <a:gd name="T11" fmla="*/ 6 h 60"/>
                  <a:gd name="T12" fmla="*/ 4 w 29"/>
                  <a:gd name="T13" fmla="*/ 1 h 60"/>
                  <a:gd name="T14" fmla="*/ 7 w 29"/>
                  <a:gd name="T15" fmla="*/ 0 h 60"/>
                  <a:gd name="T16" fmla="*/ 10 w 29"/>
                  <a:gd name="T17" fmla="*/ 3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60">
                    <a:moveTo>
                      <a:pt x="10" y="3"/>
                    </a:moveTo>
                    <a:cubicBezTo>
                      <a:pt x="29" y="53"/>
                      <a:pt x="29" y="53"/>
                      <a:pt x="29" y="53"/>
                    </a:cubicBezTo>
                    <a:cubicBezTo>
                      <a:pt x="29" y="55"/>
                      <a:pt x="29" y="56"/>
                      <a:pt x="28" y="57"/>
                    </a:cubicBezTo>
                    <a:cubicBezTo>
                      <a:pt x="28" y="58"/>
                      <a:pt x="27" y="59"/>
                      <a:pt x="26" y="59"/>
                    </a:cubicBezTo>
                    <a:cubicBezTo>
                      <a:pt x="23" y="60"/>
                      <a:pt x="21" y="59"/>
                      <a:pt x="20" y="57"/>
                    </a:cubicBezTo>
                    <a:cubicBezTo>
                      <a:pt x="1" y="6"/>
                      <a:pt x="1" y="6"/>
                      <a:pt x="1" y="6"/>
                    </a:cubicBezTo>
                    <a:cubicBezTo>
                      <a:pt x="0" y="4"/>
                      <a:pt x="1" y="1"/>
                      <a:pt x="4" y="1"/>
                    </a:cubicBezTo>
                    <a:cubicBezTo>
                      <a:pt x="5" y="0"/>
                      <a:pt x="6" y="0"/>
                      <a:pt x="7" y="0"/>
                    </a:cubicBezTo>
                    <a:cubicBezTo>
                      <a:pt x="8" y="1"/>
                      <a:pt x="9" y="2"/>
                      <a:pt x="10" y="3"/>
                    </a:cubicBezTo>
                    <a:close/>
                  </a:path>
                </a:pathLst>
              </a:custGeom>
              <a:solidFill>
                <a:srgbClr val="5F67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20" name="Freeform 262">
                <a:extLst>
                  <a:ext uri="{FF2B5EF4-FFF2-40B4-BE49-F238E27FC236}">
                    <a16:creationId xmlns:a16="http://schemas.microsoft.com/office/drawing/2014/main" id="{A069743E-2F44-4861-9E00-7649363A69F9}"/>
                  </a:ext>
                </a:extLst>
              </p:cNvPr>
              <p:cNvSpPr>
                <a:spLocks/>
              </p:cNvSpPr>
              <p:nvPr/>
            </p:nvSpPr>
            <p:spPr bwMode="auto">
              <a:xfrm>
                <a:off x="6549" y="2294"/>
                <a:ext cx="187" cy="426"/>
              </a:xfrm>
              <a:custGeom>
                <a:avLst/>
                <a:gdLst>
                  <a:gd name="T0" fmla="*/ 7 w 26"/>
                  <a:gd name="T1" fmla="*/ 3 h 59"/>
                  <a:gd name="T2" fmla="*/ 26 w 26"/>
                  <a:gd name="T3" fmla="*/ 53 h 59"/>
                  <a:gd name="T4" fmla="*/ 25 w 26"/>
                  <a:gd name="T5" fmla="*/ 57 h 59"/>
                  <a:gd name="T6" fmla="*/ 23 w 26"/>
                  <a:gd name="T7" fmla="*/ 59 h 59"/>
                  <a:gd name="T8" fmla="*/ 20 w 26"/>
                  <a:gd name="T9" fmla="*/ 57 h 59"/>
                  <a:gd name="T10" fmla="*/ 1 w 26"/>
                  <a:gd name="T11" fmla="*/ 6 h 59"/>
                  <a:gd name="T12" fmla="*/ 4 w 26"/>
                  <a:gd name="T13" fmla="*/ 1 h 59"/>
                  <a:gd name="T14" fmla="*/ 4 w 26"/>
                  <a:gd name="T15" fmla="*/ 0 h 59"/>
                  <a:gd name="T16" fmla="*/ 7 w 26"/>
                  <a:gd name="T17" fmla="*/ 3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 h="59">
                    <a:moveTo>
                      <a:pt x="7" y="3"/>
                    </a:moveTo>
                    <a:cubicBezTo>
                      <a:pt x="26" y="53"/>
                      <a:pt x="26" y="53"/>
                      <a:pt x="26" y="53"/>
                    </a:cubicBezTo>
                    <a:cubicBezTo>
                      <a:pt x="26" y="55"/>
                      <a:pt x="26" y="56"/>
                      <a:pt x="25" y="57"/>
                    </a:cubicBezTo>
                    <a:cubicBezTo>
                      <a:pt x="25" y="58"/>
                      <a:pt x="24" y="59"/>
                      <a:pt x="23" y="59"/>
                    </a:cubicBezTo>
                    <a:cubicBezTo>
                      <a:pt x="21" y="59"/>
                      <a:pt x="20" y="58"/>
                      <a:pt x="20" y="57"/>
                    </a:cubicBezTo>
                    <a:cubicBezTo>
                      <a:pt x="1" y="6"/>
                      <a:pt x="1" y="6"/>
                      <a:pt x="1" y="6"/>
                    </a:cubicBezTo>
                    <a:cubicBezTo>
                      <a:pt x="0" y="4"/>
                      <a:pt x="1" y="1"/>
                      <a:pt x="4" y="1"/>
                    </a:cubicBezTo>
                    <a:cubicBezTo>
                      <a:pt x="4" y="0"/>
                      <a:pt x="4" y="0"/>
                      <a:pt x="4" y="0"/>
                    </a:cubicBezTo>
                    <a:cubicBezTo>
                      <a:pt x="5" y="1"/>
                      <a:pt x="6" y="2"/>
                      <a:pt x="7" y="3"/>
                    </a:cubicBezTo>
                    <a:close/>
                  </a:path>
                </a:pathLst>
              </a:custGeom>
              <a:solidFill>
                <a:srgbClr val="5051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21" name="Freeform 263">
                <a:extLst>
                  <a:ext uri="{FF2B5EF4-FFF2-40B4-BE49-F238E27FC236}">
                    <a16:creationId xmlns:a16="http://schemas.microsoft.com/office/drawing/2014/main" id="{2E90B5DA-2D23-403B-B1CB-6CA0D331DBE3}"/>
                  </a:ext>
                </a:extLst>
              </p:cNvPr>
              <p:cNvSpPr>
                <a:spLocks/>
              </p:cNvSpPr>
              <p:nvPr/>
            </p:nvSpPr>
            <p:spPr bwMode="auto">
              <a:xfrm>
                <a:off x="6679" y="2763"/>
                <a:ext cx="57" cy="14"/>
              </a:xfrm>
              <a:custGeom>
                <a:avLst/>
                <a:gdLst>
                  <a:gd name="T0" fmla="*/ 8 w 8"/>
                  <a:gd name="T1" fmla="*/ 1 h 2"/>
                  <a:gd name="T2" fmla="*/ 6 w 8"/>
                  <a:gd name="T3" fmla="*/ 2 h 2"/>
                  <a:gd name="T4" fmla="*/ 0 w 8"/>
                  <a:gd name="T5" fmla="*/ 2 h 2"/>
                  <a:gd name="T6" fmla="*/ 8 w 8"/>
                  <a:gd name="T7" fmla="*/ 1 h 2"/>
                </a:gdLst>
                <a:ahLst/>
                <a:cxnLst>
                  <a:cxn ang="0">
                    <a:pos x="T0" y="T1"/>
                  </a:cxn>
                  <a:cxn ang="0">
                    <a:pos x="T2" y="T3"/>
                  </a:cxn>
                  <a:cxn ang="0">
                    <a:pos x="T4" y="T5"/>
                  </a:cxn>
                  <a:cxn ang="0">
                    <a:pos x="T6" y="T7"/>
                  </a:cxn>
                </a:cxnLst>
                <a:rect l="0" t="0" r="r" b="b"/>
                <a:pathLst>
                  <a:path w="8" h="2">
                    <a:moveTo>
                      <a:pt x="8" y="1"/>
                    </a:moveTo>
                    <a:cubicBezTo>
                      <a:pt x="6" y="2"/>
                      <a:pt x="6" y="2"/>
                      <a:pt x="6" y="2"/>
                    </a:cubicBezTo>
                    <a:cubicBezTo>
                      <a:pt x="4" y="1"/>
                      <a:pt x="2" y="1"/>
                      <a:pt x="0" y="2"/>
                    </a:cubicBezTo>
                    <a:cubicBezTo>
                      <a:pt x="3" y="0"/>
                      <a:pt x="5" y="0"/>
                      <a:pt x="8" y="1"/>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22" name="Freeform 264">
                <a:extLst>
                  <a:ext uri="{FF2B5EF4-FFF2-40B4-BE49-F238E27FC236}">
                    <a16:creationId xmlns:a16="http://schemas.microsoft.com/office/drawing/2014/main" id="{D95218E3-BD03-47D6-AFBA-0FC8C9FA3DC2}"/>
                  </a:ext>
                </a:extLst>
              </p:cNvPr>
              <p:cNvSpPr>
                <a:spLocks/>
              </p:cNvSpPr>
              <p:nvPr/>
            </p:nvSpPr>
            <p:spPr bwMode="auto">
              <a:xfrm>
                <a:off x="6202" y="2770"/>
                <a:ext cx="520" cy="324"/>
              </a:xfrm>
              <a:custGeom>
                <a:avLst/>
                <a:gdLst>
                  <a:gd name="T0" fmla="*/ 72 w 72"/>
                  <a:gd name="T1" fmla="*/ 1 h 45"/>
                  <a:gd name="T2" fmla="*/ 3 w 72"/>
                  <a:gd name="T3" fmla="*/ 42 h 45"/>
                  <a:gd name="T4" fmla="*/ 0 w 72"/>
                  <a:gd name="T5" fmla="*/ 45 h 45"/>
                  <a:gd name="T6" fmla="*/ 4 w 72"/>
                  <a:gd name="T7" fmla="*/ 38 h 45"/>
                  <a:gd name="T8" fmla="*/ 66 w 72"/>
                  <a:gd name="T9" fmla="*/ 1 h 45"/>
                  <a:gd name="T10" fmla="*/ 72 w 72"/>
                  <a:gd name="T11" fmla="*/ 1 h 45"/>
                </a:gdLst>
                <a:ahLst/>
                <a:cxnLst>
                  <a:cxn ang="0">
                    <a:pos x="T0" y="T1"/>
                  </a:cxn>
                  <a:cxn ang="0">
                    <a:pos x="T2" y="T3"/>
                  </a:cxn>
                  <a:cxn ang="0">
                    <a:pos x="T4" y="T5"/>
                  </a:cxn>
                  <a:cxn ang="0">
                    <a:pos x="T6" y="T7"/>
                  </a:cxn>
                  <a:cxn ang="0">
                    <a:pos x="T8" y="T9"/>
                  </a:cxn>
                  <a:cxn ang="0">
                    <a:pos x="T10" y="T11"/>
                  </a:cxn>
                </a:cxnLst>
                <a:rect l="0" t="0" r="r" b="b"/>
                <a:pathLst>
                  <a:path w="72" h="45">
                    <a:moveTo>
                      <a:pt x="72" y="1"/>
                    </a:moveTo>
                    <a:cubicBezTo>
                      <a:pt x="3" y="42"/>
                      <a:pt x="3" y="42"/>
                      <a:pt x="3" y="42"/>
                    </a:cubicBezTo>
                    <a:cubicBezTo>
                      <a:pt x="2" y="43"/>
                      <a:pt x="1" y="44"/>
                      <a:pt x="0" y="45"/>
                    </a:cubicBezTo>
                    <a:cubicBezTo>
                      <a:pt x="0" y="42"/>
                      <a:pt x="2" y="39"/>
                      <a:pt x="4" y="38"/>
                    </a:cubicBezTo>
                    <a:cubicBezTo>
                      <a:pt x="66" y="1"/>
                      <a:pt x="66" y="1"/>
                      <a:pt x="66" y="1"/>
                    </a:cubicBezTo>
                    <a:cubicBezTo>
                      <a:pt x="68" y="0"/>
                      <a:pt x="70" y="0"/>
                      <a:pt x="72" y="1"/>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23" name="Freeform 265">
                <a:extLst>
                  <a:ext uri="{FF2B5EF4-FFF2-40B4-BE49-F238E27FC236}">
                    <a16:creationId xmlns:a16="http://schemas.microsoft.com/office/drawing/2014/main" id="{8C0E1559-6025-4783-BC95-0EFA66591528}"/>
                  </a:ext>
                </a:extLst>
              </p:cNvPr>
              <p:cNvSpPr>
                <a:spLocks/>
              </p:cNvSpPr>
              <p:nvPr/>
            </p:nvSpPr>
            <p:spPr bwMode="auto">
              <a:xfrm>
                <a:off x="6722" y="2770"/>
                <a:ext cx="29" cy="22"/>
              </a:xfrm>
              <a:custGeom>
                <a:avLst/>
                <a:gdLst>
                  <a:gd name="T0" fmla="*/ 4 w 4"/>
                  <a:gd name="T1" fmla="*/ 2 h 3"/>
                  <a:gd name="T2" fmla="*/ 3 w 4"/>
                  <a:gd name="T3" fmla="*/ 3 h 3"/>
                  <a:gd name="T4" fmla="*/ 0 w 4"/>
                  <a:gd name="T5" fmla="*/ 1 h 3"/>
                  <a:gd name="T6" fmla="*/ 2 w 4"/>
                  <a:gd name="T7" fmla="*/ 0 h 3"/>
                  <a:gd name="T8" fmla="*/ 4 w 4"/>
                  <a:gd name="T9" fmla="*/ 2 h 3"/>
                </a:gdLst>
                <a:ahLst/>
                <a:cxnLst>
                  <a:cxn ang="0">
                    <a:pos x="T0" y="T1"/>
                  </a:cxn>
                  <a:cxn ang="0">
                    <a:pos x="T2" y="T3"/>
                  </a:cxn>
                  <a:cxn ang="0">
                    <a:pos x="T4" y="T5"/>
                  </a:cxn>
                  <a:cxn ang="0">
                    <a:pos x="T6" y="T7"/>
                  </a:cxn>
                  <a:cxn ang="0">
                    <a:pos x="T8" y="T9"/>
                  </a:cxn>
                </a:cxnLst>
                <a:rect l="0" t="0" r="r" b="b"/>
                <a:pathLst>
                  <a:path w="4" h="3">
                    <a:moveTo>
                      <a:pt x="4" y="2"/>
                    </a:moveTo>
                    <a:cubicBezTo>
                      <a:pt x="3" y="3"/>
                      <a:pt x="3" y="3"/>
                      <a:pt x="3" y="3"/>
                    </a:cubicBezTo>
                    <a:cubicBezTo>
                      <a:pt x="2" y="2"/>
                      <a:pt x="1" y="1"/>
                      <a:pt x="0" y="1"/>
                    </a:cubicBezTo>
                    <a:cubicBezTo>
                      <a:pt x="2" y="0"/>
                      <a:pt x="2" y="0"/>
                      <a:pt x="2" y="0"/>
                    </a:cubicBezTo>
                    <a:cubicBezTo>
                      <a:pt x="3" y="0"/>
                      <a:pt x="4" y="1"/>
                      <a:pt x="4" y="2"/>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24" name="Freeform 266">
                <a:extLst>
                  <a:ext uri="{FF2B5EF4-FFF2-40B4-BE49-F238E27FC236}">
                    <a16:creationId xmlns:a16="http://schemas.microsoft.com/office/drawing/2014/main" id="{A8B1CD68-408D-44E0-B235-3CB9E6E88F45}"/>
                  </a:ext>
                </a:extLst>
              </p:cNvPr>
              <p:cNvSpPr>
                <a:spLocks/>
              </p:cNvSpPr>
              <p:nvPr/>
            </p:nvSpPr>
            <p:spPr bwMode="auto">
              <a:xfrm>
                <a:off x="6202" y="2777"/>
                <a:ext cx="542" cy="346"/>
              </a:xfrm>
              <a:custGeom>
                <a:avLst/>
                <a:gdLst>
                  <a:gd name="T0" fmla="*/ 75 w 75"/>
                  <a:gd name="T1" fmla="*/ 2 h 48"/>
                  <a:gd name="T2" fmla="*/ 5 w 75"/>
                  <a:gd name="T3" fmla="*/ 44 h 48"/>
                  <a:gd name="T4" fmla="*/ 1 w 75"/>
                  <a:gd name="T5" fmla="*/ 48 h 48"/>
                  <a:gd name="T6" fmla="*/ 0 w 75"/>
                  <a:gd name="T7" fmla="*/ 44 h 48"/>
                  <a:gd name="T8" fmla="*/ 3 w 75"/>
                  <a:gd name="T9" fmla="*/ 41 h 48"/>
                  <a:gd name="T10" fmla="*/ 72 w 75"/>
                  <a:gd name="T11" fmla="*/ 0 h 48"/>
                  <a:gd name="T12" fmla="*/ 75 w 75"/>
                  <a:gd name="T13" fmla="*/ 2 h 48"/>
                </a:gdLst>
                <a:ahLst/>
                <a:cxnLst>
                  <a:cxn ang="0">
                    <a:pos x="T0" y="T1"/>
                  </a:cxn>
                  <a:cxn ang="0">
                    <a:pos x="T2" y="T3"/>
                  </a:cxn>
                  <a:cxn ang="0">
                    <a:pos x="T4" y="T5"/>
                  </a:cxn>
                  <a:cxn ang="0">
                    <a:pos x="T6" y="T7"/>
                  </a:cxn>
                  <a:cxn ang="0">
                    <a:pos x="T8" y="T9"/>
                  </a:cxn>
                  <a:cxn ang="0">
                    <a:pos x="T10" y="T11"/>
                  </a:cxn>
                  <a:cxn ang="0">
                    <a:pos x="T12" y="T13"/>
                  </a:cxn>
                </a:cxnLst>
                <a:rect l="0" t="0" r="r" b="b"/>
                <a:pathLst>
                  <a:path w="75" h="48">
                    <a:moveTo>
                      <a:pt x="75" y="2"/>
                    </a:moveTo>
                    <a:cubicBezTo>
                      <a:pt x="5" y="44"/>
                      <a:pt x="5" y="44"/>
                      <a:pt x="5" y="44"/>
                    </a:cubicBezTo>
                    <a:cubicBezTo>
                      <a:pt x="3" y="45"/>
                      <a:pt x="2" y="47"/>
                      <a:pt x="1" y="48"/>
                    </a:cubicBezTo>
                    <a:cubicBezTo>
                      <a:pt x="0" y="47"/>
                      <a:pt x="0" y="45"/>
                      <a:pt x="0" y="44"/>
                    </a:cubicBezTo>
                    <a:cubicBezTo>
                      <a:pt x="1" y="43"/>
                      <a:pt x="2" y="42"/>
                      <a:pt x="3" y="41"/>
                    </a:cubicBezTo>
                    <a:cubicBezTo>
                      <a:pt x="72" y="0"/>
                      <a:pt x="72" y="0"/>
                      <a:pt x="72" y="0"/>
                    </a:cubicBezTo>
                    <a:cubicBezTo>
                      <a:pt x="73" y="0"/>
                      <a:pt x="74" y="1"/>
                      <a:pt x="75" y="2"/>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25" name="Freeform 267">
                <a:extLst>
                  <a:ext uri="{FF2B5EF4-FFF2-40B4-BE49-F238E27FC236}">
                    <a16:creationId xmlns:a16="http://schemas.microsoft.com/office/drawing/2014/main" id="{F17252A6-44C1-4CF5-AEB9-208015E131FB}"/>
                  </a:ext>
                </a:extLst>
              </p:cNvPr>
              <p:cNvSpPr>
                <a:spLocks/>
              </p:cNvSpPr>
              <p:nvPr/>
            </p:nvSpPr>
            <p:spPr bwMode="auto">
              <a:xfrm>
                <a:off x="6296" y="2785"/>
                <a:ext cx="484" cy="374"/>
              </a:xfrm>
              <a:custGeom>
                <a:avLst/>
                <a:gdLst>
                  <a:gd name="T0" fmla="*/ 63 w 67"/>
                  <a:gd name="T1" fmla="*/ 14 h 52"/>
                  <a:gd name="T2" fmla="*/ 1 w 67"/>
                  <a:gd name="T3" fmla="*/ 52 h 52"/>
                  <a:gd name="T4" fmla="*/ 0 w 67"/>
                  <a:gd name="T5" fmla="*/ 52 h 52"/>
                  <a:gd name="T6" fmla="*/ 61 w 67"/>
                  <a:gd name="T7" fmla="*/ 15 h 52"/>
                  <a:gd name="T8" fmla="*/ 63 w 67"/>
                  <a:gd name="T9" fmla="*/ 2 h 52"/>
                  <a:gd name="T10" fmla="*/ 62 w 67"/>
                  <a:gd name="T11" fmla="*/ 1 h 52"/>
                  <a:gd name="T12" fmla="*/ 63 w 67"/>
                  <a:gd name="T13" fmla="*/ 0 h 52"/>
                  <a:gd name="T14" fmla="*/ 65 w 67"/>
                  <a:gd name="T15" fmla="*/ 2 h 52"/>
                  <a:gd name="T16" fmla="*/ 63 w 67"/>
                  <a:gd name="T17" fmla="*/ 14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7" h="52">
                    <a:moveTo>
                      <a:pt x="63" y="14"/>
                    </a:moveTo>
                    <a:cubicBezTo>
                      <a:pt x="1" y="52"/>
                      <a:pt x="1" y="52"/>
                      <a:pt x="1" y="52"/>
                    </a:cubicBezTo>
                    <a:cubicBezTo>
                      <a:pt x="0" y="52"/>
                      <a:pt x="0" y="52"/>
                      <a:pt x="0" y="52"/>
                    </a:cubicBezTo>
                    <a:cubicBezTo>
                      <a:pt x="61" y="15"/>
                      <a:pt x="61" y="15"/>
                      <a:pt x="61" y="15"/>
                    </a:cubicBezTo>
                    <a:cubicBezTo>
                      <a:pt x="66" y="12"/>
                      <a:pt x="66" y="7"/>
                      <a:pt x="63" y="2"/>
                    </a:cubicBezTo>
                    <a:cubicBezTo>
                      <a:pt x="63" y="2"/>
                      <a:pt x="62" y="1"/>
                      <a:pt x="62" y="1"/>
                    </a:cubicBezTo>
                    <a:cubicBezTo>
                      <a:pt x="63" y="0"/>
                      <a:pt x="63" y="0"/>
                      <a:pt x="63" y="0"/>
                    </a:cubicBezTo>
                    <a:cubicBezTo>
                      <a:pt x="64" y="1"/>
                      <a:pt x="64" y="1"/>
                      <a:pt x="65" y="2"/>
                    </a:cubicBezTo>
                    <a:cubicBezTo>
                      <a:pt x="67" y="6"/>
                      <a:pt x="67" y="12"/>
                      <a:pt x="63" y="14"/>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26" name="Freeform 268">
                <a:extLst>
                  <a:ext uri="{FF2B5EF4-FFF2-40B4-BE49-F238E27FC236}">
                    <a16:creationId xmlns:a16="http://schemas.microsoft.com/office/drawing/2014/main" id="{BBF2B626-05BD-4576-B6CB-22D63A3D52F8}"/>
                  </a:ext>
                </a:extLst>
              </p:cNvPr>
              <p:cNvSpPr>
                <a:spLocks/>
              </p:cNvSpPr>
              <p:nvPr/>
            </p:nvSpPr>
            <p:spPr bwMode="auto">
              <a:xfrm>
                <a:off x="6209" y="2792"/>
                <a:ext cx="564" cy="375"/>
              </a:xfrm>
              <a:custGeom>
                <a:avLst/>
                <a:gdLst>
                  <a:gd name="T0" fmla="*/ 73 w 78"/>
                  <a:gd name="T1" fmla="*/ 14 h 52"/>
                  <a:gd name="T2" fmla="*/ 12 w 78"/>
                  <a:gd name="T3" fmla="*/ 51 h 52"/>
                  <a:gd name="T4" fmla="*/ 8 w 78"/>
                  <a:gd name="T5" fmla="*/ 52 h 52"/>
                  <a:gd name="T6" fmla="*/ 0 w 78"/>
                  <a:gd name="T7" fmla="*/ 47 h 52"/>
                  <a:gd name="T8" fmla="*/ 0 w 78"/>
                  <a:gd name="T9" fmla="*/ 46 h 52"/>
                  <a:gd name="T10" fmla="*/ 4 w 78"/>
                  <a:gd name="T11" fmla="*/ 42 h 52"/>
                  <a:gd name="T12" fmla="*/ 74 w 78"/>
                  <a:gd name="T13" fmla="*/ 0 h 52"/>
                  <a:gd name="T14" fmla="*/ 75 w 78"/>
                  <a:gd name="T15" fmla="*/ 1 h 52"/>
                  <a:gd name="T16" fmla="*/ 73 w 78"/>
                  <a:gd name="T17" fmla="*/ 14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8" h="52">
                    <a:moveTo>
                      <a:pt x="73" y="14"/>
                    </a:moveTo>
                    <a:cubicBezTo>
                      <a:pt x="12" y="51"/>
                      <a:pt x="12" y="51"/>
                      <a:pt x="12" y="51"/>
                    </a:cubicBezTo>
                    <a:cubicBezTo>
                      <a:pt x="10" y="52"/>
                      <a:pt x="9" y="52"/>
                      <a:pt x="8" y="52"/>
                    </a:cubicBezTo>
                    <a:cubicBezTo>
                      <a:pt x="5" y="52"/>
                      <a:pt x="2" y="50"/>
                      <a:pt x="0" y="47"/>
                    </a:cubicBezTo>
                    <a:cubicBezTo>
                      <a:pt x="0" y="47"/>
                      <a:pt x="0" y="47"/>
                      <a:pt x="0" y="46"/>
                    </a:cubicBezTo>
                    <a:cubicBezTo>
                      <a:pt x="1" y="45"/>
                      <a:pt x="2" y="43"/>
                      <a:pt x="4" y="42"/>
                    </a:cubicBezTo>
                    <a:cubicBezTo>
                      <a:pt x="74" y="0"/>
                      <a:pt x="74" y="0"/>
                      <a:pt x="74" y="0"/>
                    </a:cubicBezTo>
                    <a:cubicBezTo>
                      <a:pt x="74" y="0"/>
                      <a:pt x="75" y="1"/>
                      <a:pt x="75" y="1"/>
                    </a:cubicBezTo>
                    <a:cubicBezTo>
                      <a:pt x="78" y="6"/>
                      <a:pt x="78" y="11"/>
                      <a:pt x="73" y="14"/>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27" name="Freeform 269">
                <a:extLst>
                  <a:ext uri="{FF2B5EF4-FFF2-40B4-BE49-F238E27FC236}">
                    <a16:creationId xmlns:a16="http://schemas.microsoft.com/office/drawing/2014/main" id="{A828CC6B-7191-4B98-ABFF-A773F5F50456}"/>
                  </a:ext>
                </a:extLst>
              </p:cNvPr>
              <p:cNvSpPr>
                <a:spLocks/>
              </p:cNvSpPr>
              <p:nvPr/>
            </p:nvSpPr>
            <p:spPr bwMode="auto">
              <a:xfrm>
                <a:off x="6130" y="1804"/>
                <a:ext cx="968" cy="1456"/>
              </a:xfrm>
              <a:custGeom>
                <a:avLst/>
                <a:gdLst>
                  <a:gd name="T0" fmla="*/ 133 w 134"/>
                  <a:gd name="T1" fmla="*/ 32 h 202"/>
                  <a:gd name="T2" fmla="*/ 98 w 134"/>
                  <a:gd name="T3" fmla="*/ 74 h 202"/>
                  <a:gd name="T4" fmla="*/ 33 w 134"/>
                  <a:gd name="T5" fmla="*/ 191 h 202"/>
                  <a:gd name="T6" fmla="*/ 31 w 134"/>
                  <a:gd name="T7" fmla="*/ 193 h 202"/>
                  <a:gd name="T8" fmla="*/ 0 w 134"/>
                  <a:gd name="T9" fmla="*/ 202 h 202"/>
                  <a:gd name="T10" fmla="*/ 3 w 134"/>
                  <a:gd name="T11" fmla="*/ 198 h 202"/>
                  <a:gd name="T12" fmla="*/ 12 w 134"/>
                  <a:gd name="T13" fmla="*/ 121 h 202"/>
                  <a:gd name="T14" fmla="*/ 30 w 134"/>
                  <a:gd name="T15" fmla="*/ 74 h 202"/>
                  <a:gd name="T16" fmla="*/ 130 w 134"/>
                  <a:gd name="T17" fmla="*/ 0 h 202"/>
                  <a:gd name="T18" fmla="*/ 132 w 134"/>
                  <a:gd name="T19" fmla="*/ 2 h 202"/>
                  <a:gd name="T20" fmla="*/ 133 w 134"/>
                  <a:gd name="T21" fmla="*/ 32 h 2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4" h="202">
                    <a:moveTo>
                      <a:pt x="133" y="32"/>
                    </a:moveTo>
                    <a:cubicBezTo>
                      <a:pt x="131" y="51"/>
                      <a:pt x="117" y="62"/>
                      <a:pt x="98" y="74"/>
                    </a:cubicBezTo>
                    <a:cubicBezTo>
                      <a:pt x="43" y="107"/>
                      <a:pt x="39" y="175"/>
                      <a:pt x="33" y="191"/>
                    </a:cubicBezTo>
                    <a:cubicBezTo>
                      <a:pt x="33" y="192"/>
                      <a:pt x="32" y="193"/>
                      <a:pt x="31" y="193"/>
                    </a:cubicBezTo>
                    <a:cubicBezTo>
                      <a:pt x="0" y="202"/>
                      <a:pt x="0" y="202"/>
                      <a:pt x="0" y="202"/>
                    </a:cubicBezTo>
                    <a:cubicBezTo>
                      <a:pt x="2" y="201"/>
                      <a:pt x="3" y="199"/>
                      <a:pt x="3" y="198"/>
                    </a:cubicBezTo>
                    <a:cubicBezTo>
                      <a:pt x="3" y="191"/>
                      <a:pt x="1" y="160"/>
                      <a:pt x="12" y="121"/>
                    </a:cubicBezTo>
                    <a:cubicBezTo>
                      <a:pt x="16" y="106"/>
                      <a:pt x="21" y="90"/>
                      <a:pt x="30" y="74"/>
                    </a:cubicBezTo>
                    <a:cubicBezTo>
                      <a:pt x="61" y="15"/>
                      <a:pt x="112" y="11"/>
                      <a:pt x="130" y="0"/>
                    </a:cubicBezTo>
                    <a:cubicBezTo>
                      <a:pt x="130" y="0"/>
                      <a:pt x="131" y="1"/>
                      <a:pt x="132" y="2"/>
                    </a:cubicBezTo>
                    <a:cubicBezTo>
                      <a:pt x="133" y="7"/>
                      <a:pt x="134" y="19"/>
                      <a:pt x="133" y="32"/>
                    </a:cubicBezTo>
                  </a:path>
                </a:pathLst>
              </a:custGeom>
              <a:solidFill>
                <a:srgbClr val="FF87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28" name="Freeform 270">
                <a:extLst>
                  <a:ext uri="{FF2B5EF4-FFF2-40B4-BE49-F238E27FC236}">
                    <a16:creationId xmlns:a16="http://schemas.microsoft.com/office/drawing/2014/main" id="{F2BC8DB8-14CB-4A9A-9A77-A11D65673490}"/>
                  </a:ext>
                </a:extLst>
              </p:cNvPr>
              <p:cNvSpPr>
                <a:spLocks/>
              </p:cNvSpPr>
              <p:nvPr/>
            </p:nvSpPr>
            <p:spPr bwMode="auto">
              <a:xfrm>
                <a:off x="5653" y="1804"/>
                <a:ext cx="1445" cy="872"/>
              </a:xfrm>
              <a:custGeom>
                <a:avLst/>
                <a:gdLst>
                  <a:gd name="T0" fmla="*/ 199 w 200"/>
                  <a:gd name="T1" fmla="*/ 31 h 121"/>
                  <a:gd name="T2" fmla="*/ 199 w 200"/>
                  <a:gd name="T3" fmla="*/ 32 h 121"/>
                  <a:gd name="T4" fmla="*/ 98 w 200"/>
                  <a:gd name="T5" fmla="*/ 96 h 121"/>
                  <a:gd name="T6" fmla="*/ 78 w 200"/>
                  <a:gd name="T7" fmla="*/ 121 h 121"/>
                  <a:gd name="T8" fmla="*/ 5 w 200"/>
                  <a:gd name="T9" fmla="*/ 78 h 121"/>
                  <a:gd name="T10" fmla="*/ 50 w 200"/>
                  <a:gd name="T11" fmla="*/ 76 h 121"/>
                  <a:gd name="T12" fmla="*/ 96 w 200"/>
                  <a:gd name="T13" fmla="*/ 74 h 121"/>
                  <a:gd name="T14" fmla="*/ 196 w 200"/>
                  <a:gd name="T15" fmla="*/ 0 h 121"/>
                  <a:gd name="T16" fmla="*/ 198 w 200"/>
                  <a:gd name="T17" fmla="*/ 2 h 121"/>
                  <a:gd name="T18" fmla="*/ 199 w 200"/>
                  <a:gd name="T19" fmla="*/ 11 h 121"/>
                  <a:gd name="T20" fmla="*/ 199 w 200"/>
                  <a:gd name="T21" fmla="*/ 31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00" h="121">
                    <a:moveTo>
                      <a:pt x="199" y="31"/>
                    </a:moveTo>
                    <a:cubicBezTo>
                      <a:pt x="199" y="31"/>
                      <a:pt x="199" y="32"/>
                      <a:pt x="199" y="32"/>
                    </a:cubicBezTo>
                    <a:cubicBezTo>
                      <a:pt x="184" y="53"/>
                      <a:pt x="138" y="67"/>
                      <a:pt x="98" y="96"/>
                    </a:cubicBezTo>
                    <a:cubicBezTo>
                      <a:pt x="88" y="104"/>
                      <a:pt x="84" y="115"/>
                      <a:pt x="78" y="121"/>
                    </a:cubicBezTo>
                    <a:cubicBezTo>
                      <a:pt x="80" y="110"/>
                      <a:pt x="0" y="89"/>
                      <a:pt x="5" y="78"/>
                    </a:cubicBezTo>
                    <a:cubicBezTo>
                      <a:pt x="6" y="75"/>
                      <a:pt x="28" y="76"/>
                      <a:pt x="50" y="76"/>
                    </a:cubicBezTo>
                    <a:cubicBezTo>
                      <a:pt x="72" y="76"/>
                      <a:pt x="95" y="76"/>
                      <a:pt x="96" y="74"/>
                    </a:cubicBezTo>
                    <a:cubicBezTo>
                      <a:pt x="127" y="15"/>
                      <a:pt x="178" y="11"/>
                      <a:pt x="196" y="0"/>
                    </a:cubicBezTo>
                    <a:cubicBezTo>
                      <a:pt x="196" y="0"/>
                      <a:pt x="197" y="1"/>
                      <a:pt x="198" y="2"/>
                    </a:cubicBezTo>
                    <a:cubicBezTo>
                      <a:pt x="198" y="4"/>
                      <a:pt x="199" y="7"/>
                      <a:pt x="199" y="11"/>
                    </a:cubicBezTo>
                    <a:cubicBezTo>
                      <a:pt x="200" y="16"/>
                      <a:pt x="200" y="23"/>
                      <a:pt x="199" y="31"/>
                    </a:cubicBezTo>
                  </a:path>
                </a:pathLst>
              </a:custGeom>
              <a:solidFill>
                <a:srgbClr val="FFB4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29" name="Freeform 271">
                <a:extLst>
                  <a:ext uri="{FF2B5EF4-FFF2-40B4-BE49-F238E27FC236}">
                    <a16:creationId xmlns:a16="http://schemas.microsoft.com/office/drawing/2014/main" id="{C07C8F9F-4A26-480D-84A0-C0B6364ABEBC}"/>
                  </a:ext>
                </a:extLst>
              </p:cNvPr>
              <p:cNvSpPr>
                <a:spLocks/>
              </p:cNvSpPr>
              <p:nvPr/>
            </p:nvSpPr>
            <p:spPr bwMode="auto">
              <a:xfrm>
                <a:off x="6057" y="2403"/>
                <a:ext cx="564" cy="843"/>
              </a:xfrm>
              <a:custGeom>
                <a:avLst/>
                <a:gdLst>
                  <a:gd name="T0" fmla="*/ 3 w 78"/>
                  <a:gd name="T1" fmla="*/ 22 h 117"/>
                  <a:gd name="T2" fmla="*/ 50 w 78"/>
                  <a:gd name="T3" fmla="*/ 7 h 117"/>
                  <a:gd name="T4" fmla="*/ 12 w 78"/>
                  <a:gd name="T5" fmla="*/ 117 h 117"/>
                  <a:gd name="T6" fmla="*/ 3 w 78"/>
                  <a:gd name="T7" fmla="*/ 22 h 117"/>
                </a:gdLst>
                <a:ahLst/>
                <a:cxnLst>
                  <a:cxn ang="0">
                    <a:pos x="T0" y="T1"/>
                  </a:cxn>
                  <a:cxn ang="0">
                    <a:pos x="T2" y="T3"/>
                  </a:cxn>
                  <a:cxn ang="0">
                    <a:pos x="T4" y="T5"/>
                  </a:cxn>
                  <a:cxn ang="0">
                    <a:pos x="T6" y="T7"/>
                  </a:cxn>
                </a:cxnLst>
                <a:rect l="0" t="0" r="r" b="b"/>
                <a:pathLst>
                  <a:path w="78" h="117">
                    <a:moveTo>
                      <a:pt x="3" y="22"/>
                    </a:moveTo>
                    <a:cubicBezTo>
                      <a:pt x="3" y="22"/>
                      <a:pt x="0" y="20"/>
                      <a:pt x="50" y="7"/>
                    </a:cubicBezTo>
                    <a:cubicBezTo>
                      <a:pt x="78" y="0"/>
                      <a:pt x="43" y="98"/>
                      <a:pt x="12" y="117"/>
                    </a:cubicBezTo>
                    <a:cubicBezTo>
                      <a:pt x="12" y="117"/>
                      <a:pt x="12" y="76"/>
                      <a:pt x="3" y="22"/>
                    </a:cubicBezTo>
                  </a:path>
                </a:pathLst>
              </a:custGeom>
              <a:solidFill>
                <a:srgbClr val="4C47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30" name="Freeform 272">
                <a:extLst>
                  <a:ext uri="{FF2B5EF4-FFF2-40B4-BE49-F238E27FC236}">
                    <a16:creationId xmlns:a16="http://schemas.microsoft.com/office/drawing/2014/main" id="{50576F37-36A9-43A9-9AEF-5555C9530A96}"/>
                  </a:ext>
                </a:extLst>
              </p:cNvPr>
              <p:cNvSpPr>
                <a:spLocks/>
              </p:cNvSpPr>
              <p:nvPr/>
            </p:nvSpPr>
            <p:spPr bwMode="auto">
              <a:xfrm>
                <a:off x="5949" y="2489"/>
                <a:ext cx="455" cy="757"/>
              </a:xfrm>
              <a:custGeom>
                <a:avLst/>
                <a:gdLst>
                  <a:gd name="T0" fmla="*/ 61 w 63"/>
                  <a:gd name="T1" fmla="*/ 19 h 105"/>
                  <a:gd name="T2" fmla="*/ 27 w 63"/>
                  <a:gd name="T3" fmla="*/ 105 h 105"/>
                  <a:gd name="T4" fmla="*/ 18 w 63"/>
                  <a:gd name="T5" fmla="*/ 104 h 105"/>
                  <a:gd name="T6" fmla="*/ 17 w 63"/>
                  <a:gd name="T7" fmla="*/ 104 h 105"/>
                  <a:gd name="T8" fmla="*/ 0 w 63"/>
                  <a:gd name="T9" fmla="*/ 73 h 105"/>
                  <a:gd name="T10" fmla="*/ 20 w 63"/>
                  <a:gd name="T11" fmla="*/ 11 h 105"/>
                  <a:gd name="T12" fmla="*/ 61 w 63"/>
                  <a:gd name="T13" fmla="*/ 19 h 105"/>
                </a:gdLst>
                <a:ahLst/>
                <a:cxnLst>
                  <a:cxn ang="0">
                    <a:pos x="T0" y="T1"/>
                  </a:cxn>
                  <a:cxn ang="0">
                    <a:pos x="T2" y="T3"/>
                  </a:cxn>
                  <a:cxn ang="0">
                    <a:pos x="T4" y="T5"/>
                  </a:cxn>
                  <a:cxn ang="0">
                    <a:pos x="T6" y="T7"/>
                  </a:cxn>
                  <a:cxn ang="0">
                    <a:pos x="T8" y="T9"/>
                  </a:cxn>
                  <a:cxn ang="0">
                    <a:pos x="T10" y="T11"/>
                  </a:cxn>
                  <a:cxn ang="0">
                    <a:pos x="T12" y="T13"/>
                  </a:cxn>
                </a:cxnLst>
                <a:rect l="0" t="0" r="r" b="b"/>
                <a:pathLst>
                  <a:path w="63" h="105">
                    <a:moveTo>
                      <a:pt x="61" y="19"/>
                    </a:moveTo>
                    <a:cubicBezTo>
                      <a:pt x="59" y="38"/>
                      <a:pt x="41" y="94"/>
                      <a:pt x="27" y="105"/>
                    </a:cubicBezTo>
                    <a:cubicBezTo>
                      <a:pt x="18" y="104"/>
                      <a:pt x="18" y="104"/>
                      <a:pt x="18" y="104"/>
                    </a:cubicBezTo>
                    <a:cubicBezTo>
                      <a:pt x="18" y="104"/>
                      <a:pt x="17" y="104"/>
                      <a:pt x="17" y="104"/>
                    </a:cubicBezTo>
                    <a:cubicBezTo>
                      <a:pt x="7" y="96"/>
                      <a:pt x="0" y="73"/>
                      <a:pt x="0" y="73"/>
                    </a:cubicBezTo>
                    <a:cubicBezTo>
                      <a:pt x="20" y="11"/>
                      <a:pt x="20" y="11"/>
                      <a:pt x="20" y="11"/>
                    </a:cubicBezTo>
                    <a:cubicBezTo>
                      <a:pt x="20" y="11"/>
                      <a:pt x="63" y="0"/>
                      <a:pt x="61" y="19"/>
                    </a:cubicBezTo>
                  </a:path>
                </a:pathLst>
              </a:custGeom>
              <a:solidFill>
                <a:srgbClr val="5051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31" name="Freeform 273">
                <a:extLst>
                  <a:ext uri="{FF2B5EF4-FFF2-40B4-BE49-F238E27FC236}">
                    <a16:creationId xmlns:a16="http://schemas.microsoft.com/office/drawing/2014/main" id="{2A949153-D27A-423B-8253-76E54BFE0531}"/>
                  </a:ext>
                </a:extLst>
              </p:cNvPr>
              <p:cNvSpPr>
                <a:spLocks/>
              </p:cNvSpPr>
              <p:nvPr/>
            </p:nvSpPr>
            <p:spPr bwMode="auto">
              <a:xfrm>
                <a:off x="5631" y="2244"/>
                <a:ext cx="578" cy="1002"/>
              </a:xfrm>
              <a:custGeom>
                <a:avLst/>
                <a:gdLst>
                  <a:gd name="T0" fmla="*/ 71 w 80"/>
                  <a:gd name="T1" fmla="*/ 139 h 139"/>
                  <a:gd name="T2" fmla="*/ 62 w 80"/>
                  <a:gd name="T3" fmla="*/ 138 h 139"/>
                  <a:gd name="T4" fmla="*/ 61 w 80"/>
                  <a:gd name="T5" fmla="*/ 138 h 139"/>
                  <a:gd name="T6" fmla="*/ 0 w 80"/>
                  <a:gd name="T7" fmla="*/ 102 h 139"/>
                  <a:gd name="T8" fmla="*/ 0 w 80"/>
                  <a:gd name="T9" fmla="*/ 102 h 139"/>
                  <a:gd name="T10" fmla="*/ 2 w 80"/>
                  <a:gd name="T11" fmla="*/ 3 h 139"/>
                  <a:gd name="T12" fmla="*/ 28 w 80"/>
                  <a:gd name="T13" fmla="*/ 0 h 139"/>
                  <a:gd name="T14" fmla="*/ 74 w 80"/>
                  <a:gd name="T15" fmla="*/ 15 h 139"/>
                  <a:gd name="T16" fmla="*/ 64 w 80"/>
                  <a:gd name="T17" fmla="*/ 45 h 139"/>
                  <a:gd name="T18" fmla="*/ 71 w 80"/>
                  <a:gd name="T19" fmla="*/ 139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0" h="139">
                    <a:moveTo>
                      <a:pt x="71" y="139"/>
                    </a:moveTo>
                    <a:cubicBezTo>
                      <a:pt x="62" y="138"/>
                      <a:pt x="62" y="138"/>
                      <a:pt x="62" y="138"/>
                    </a:cubicBezTo>
                    <a:cubicBezTo>
                      <a:pt x="62" y="138"/>
                      <a:pt x="61" y="138"/>
                      <a:pt x="61" y="138"/>
                    </a:cubicBezTo>
                    <a:cubicBezTo>
                      <a:pt x="37" y="133"/>
                      <a:pt x="16" y="121"/>
                      <a:pt x="0" y="102"/>
                    </a:cubicBezTo>
                    <a:cubicBezTo>
                      <a:pt x="0" y="102"/>
                      <a:pt x="0" y="102"/>
                      <a:pt x="0" y="102"/>
                    </a:cubicBezTo>
                    <a:cubicBezTo>
                      <a:pt x="9" y="74"/>
                      <a:pt x="2" y="3"/>
                      <a:pt x="2" y="3"/>
                    </a:cubicBezTo>
                    <a:cubicBezTo>
                      <a:pt x="28" y="0"/>
                      <a:pt x="28" y="0"/>
                      <a:pt x="28" y="0"/>
                    </a:cubicBezTo>
                    <a:cubicBezTo>
                      <a:pt x="74" y="15"/>
                      <a:pt x="74" y="15"/>
                      <a:pt x="74" y="15"/>
                    </a:cubicBezTo>
                    <a:cubicBezTo>
                      <a:pt x="64" y="45"/>
                      <a:pt x="64" y="45"/>
                      <a:pt x="64" y="45"/>
                    </a:cubicBezTo>
                    <a:cubicBezTo>
                      <a:pt x="64" y="45"/>
                      <a:pt x="80" y="111"/>
                      <a:pt x="71" y="139"/>
                    </a:cubicBezTo>
                  </a:path>
                </a:pathLst>
              </a:custGeom>
              <a:solidFill>
                <a:srgbClr val="5F67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32" name="Freeform 274">
                <a:extLst>
                  <a:ext uri="{FF2B5EF4-FFF2-40B4-BE49-F238E27FC236}">
                    <a16:creationId xmlns:a16="http://schemas.microsoft.com/office/drawing/2014/main" id="{B4A2C91F-2D49-4B02-850C-84633145A744}"/>
                  </a:ext>
                </a:extLst>
              </p:cNvPr>
              <p:cNvSpPr>
                <a:spLocks/>
              </p:cNvSpPr>
              <p:nvPr/>
            </p:nvSpPr>
            <p:spPr bwMode="auto">
              <a:xfrm>
                <a:off x="5819" y="1487"/>
                <a:ext cx="1250" cy="995"/>
              </a:xfrm>
              <a:custGeom>
                <a:avLst/>
                <a:gdLst>
                  <a:gd name="T0" fmla="*/ 173 w 173"/>
                  <a:gd name="T1" fmla="*/ 44 h 138"/>
                  <a:gd name="T2" fmla="*/ 114 w 173"/>
                  <a:gd name="T3" fmla="*/ 4 h 138"/>
                  <a:gd name="T4" fmla="*/ 15 w 173"/>
                  <a:gd name="T5" fmla="*/ 68 h 138"/>
                  <a:gd name="T6" fmla="*/ 0 w 173"/>
                  <a:gd name="T7" fmla="*/ 120 h 138"/>
                  <a:gd name="T8" fmla="*/ 18 w 173"/>
                  <a:gd name="T9" fmla="*/ 138 h 138"/>
                  <a:gd name="T10" fmla="*/ 116 w 173"/>
                  <a:gd name="T11" fmla="*/ 79 h 138"/>
                  <a:gd name="T12" fmla="*/ 173 w 173"/>
                  <a:gd name="T13" fmla="*/ 44 h 138"/>
                </a:gdLst>
                <a:ahLst/>
                <a:cxnLst>
                  <a:cxn ang="0">
                    <a:pos x="T0" y="T1"/>
                  </a:cxn>
                  <a:cxn ang="0">
                    <a:pos x="T2" y="T3"/>
                  </a:cxn>
                  <a:cxn ang="0">
                    <a:pos x="T4" y="T5"/>
                  </a:cxn>
                  <a:cxn ang="0">
                    <a:pos x="T6" y="T7"/>
                  </a:cxn>
                  <a:cxn ang="0">
                    <a:pos x="T8" y="T9"/>
                  </a:cxn>
                  <a:cxn ang="0">
                    <a:pos x="T10" y="T11"/>
                  </a:cxn>
                  <a:cxn ang="0">
                    <a:pos x="T12" y="T13"/>
                  </a:cxn>
                </a:cxnLst>
                <a:rect l="0" t="0" r="r" b="b"/>
                <a:pathLst>
                  <a:path w="173" h="138">
                    <a:moveTo>
                      <a:pt x="173" y="44"/>
                    </a:moveTo>
                    <a:cubicBezTo>
                      <a:pt x="173" y="44"/>
                      <a:pt x="153" y="14"/>
                      <a:pt x="114" y="4"/>
                    </a:cubicBezTo>
                    <a:cubicBezTo>
                      <a:pt x="99" y="0"/>
                      <a:pt x="25" y="55"/>
                      <a:pt x="15" y="68"/>
                    </a:cubicBezTo>
                    <a:cubicBezTo>
                      <a:pt x="6" y="81"/>
                      <a:pt x="0" y="120"/>
                      <a:pt x="0" y="120"/>
                    </a:cubicBezTo>
                    <a:cubicBezTo>
                      <a:pt x="18" y="138"/>
                      <a:pt x="18" y="138"/>
                      <a:pt x="18" y="138"/>
                    </a:cubicBezTo>
                    <a:cubicBezTo>
                      <a:pt x="18" y="138"/>
                      <a:pt x="90" y="98"/>
                      <a:pt x="116" y="79"/>
                    </a:cubicBezTo>
                    <a:cubicBezTo>
                      <a:pt x="144" y="58"/>
                      <a:pt x="173" y="44"/>
                      <a:pt x="173" y="44"/>
                    </a:cubicBezTo>
                  </a:path>
                </a:pathLst>
              </a:custGeom>
              <a:solidFill>
                <a:srgbClr val="5557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33" name="Freeform 275">
                <a:extLst>
                  <a:ext uri="{FF2B5EF4-FFF2-40B4-BE49-F238E27FC236}">
                    <a16:creationId xmlns:a16="http://schemas.microsoft.com/office/drawing/2014/main" id="{24A20F2A-6AC0-4C2C-9D9A-A9A4C89292CC}"/>
                  </a:ext>
                </a:extLst>
              </p:cNvPr>
              <p:cNvSpPr>
                <a:spLocks/>
              </p:cNvSpPr>
              <p:nvPr/>
            </p:nvSpPr>
            <p:spPr bwMode="auto">
              <a:xfrm>
                <a:off x="6166" y="911"/>
                <a:ext cx="953" cy="555"/>
              </a:xfrm>
              <a:custGeom>
                <a:avLst/>
                <a:gdLst>
                  <a:gd name="T0" fmla="*/ 476 w 953"/>
                  <a:gd name="T1" fmla="*/ 0 h 555"/>
                  <a:gd name="T2" fmla="*/ 953 w 953"/>
                  <a:gd name="T3" fmla="*/ 281 h 555"/>
                  <a:gd name="T4" fmla="*/ 910 w 953"/>
                  <a:gd name="T5" fmla="*/ 302 h 555"/>
                  <a:gd name="T6" fmla="*/ 476 w 953"/>
                  <a:gd name="T7" fmla="*/ 555 h 555"/>
                  <a:gd name="T8" fmla="*/ 0 w 953"/>
                  <a:gd name="T9" fmla="*/ 281 h 555"/>
                  <a:gd name="T10" fmla="*/ 36 w 953"/>
                  <a:gd name="T11" fmla="*/ 252 h 555"/>
                  <a:gd name="T12" fmla="*/ 476 w 953"/>
                  <a:gd name="T13" fmla="*/ 0 h 555"/>
                </a:gdLst>
                <a:ahLst/>
                <a:cxnLst>
                  <a:cxn ang="0">
                    <a:pos x="T0" y="T1"/>
                  </a:cxn>
                  <a:cxn ang="0">
                    <a:pos x="T2" y="T3"/>
                  </a:cxn>
                  <a:cxn ang="0">
                    <a:pos x="T4" y="T5"/>
                  </a:cxn>
                  <a:cxn ang="0">
                    <a:pos x="T6" y="T7"/>
                  </a:cxn>
                  <a:cxn ang="0">
                    <a:pos x="T8" y="T9"/>
                  </a:cxn>
                  <a:cxn ang="0">
                    <a:pos x="T10" y="T11"/>
                  </a:cxn>
                  <a:cxn ang="0">
                    <a:pos x="T12" y="T13"/>
                  </a:cxn>
                </a:cxnLst>
                <a:rect l="0" t="0" r="r" b="b"/>
                <a:pathLst>
                  <a:path w="953" h="555">
                    <a:moveTo>
                      <a:pt x="476" y="0"/>
                    </a:moveTo>
                    <a:lnTo>
                      <a:pt x="953" y="281"/>
                    </a:lnTo>
                    <a:lnTo>
                      <a:pt x="910" y="302"/>
                    </a:lnTo>
                    <a:lnTo>
                      <a:pt x="476" y="555"/>
                    </a:lnTo>
                    <a:lnTo>
                      <a:pt x="0" y="281"/>
                    </a:lnTo>
                    <a:lnTo>
                      <a:pt x="36" y="252"/>
                    </a:lnTo>
                    <a:lnTo>
                      <a:pt x="476" y="0"/>
                    </a:lnTo>
                    <a:close/>
                  </a:path>
                </a:pathLst>
              </a:custGeom>
              <a:solidFill>
                <a:srgbClr val="F3C89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34" name="Freeform 276">
                <a:extLst>
                  <a:ext uri="{FF2B5EF4-FFF2-40B4-BE49-F238E27FC236}">
                    <a16:creationId xmlns:a16="http://schemas.microsoft.com/office/drawing/2014/main" id="{77F13A5F-D992-40A9-869D-D30942BD9005}"/>
                  </a:ext>
                </a:extLst>
              </p:cNvPr>
              <p:cNvSpPr>
                <a:spLocks/>
              </p:cNvSpPr>
              <p:nvPr/>
            </p:nvSpPr>
            <p:spPr bwMode="auto">
              <a:xfrm>
                <a:off x="6166" y="911"/>
                <a:ext cx="953" cy="555"/>
              </a:xfrm>
              <a:custGeom>
                <a:avLst/>
                <a:gdLst>
                  <a:gd name="T0" fmla="*/ 476 w 953"/>
                  <a:gd name="T1" fmla="*/ 0 h 555"/>
                  <a:gd name="T2" fmla="*/ 953 w 953"/>
                  <a:gd name="T3" fmla="*/ 281 h 555"/>
                  <a:gd name="T4" fmla="*/ 910 w 953"/>
                  <a:gd name="T5" fmla="*/ 302 h 555"/>
                  <a:gd name="T6" fmla="*/ 476 w 953"/>
                  <a:gd name="T7" fmla="*/ 555 h 555"/>
                  <a:gd name="T8" fmla="*/ 0 w 953"/>
                  <a:gd name="T9" fmla="*/ 281 h 555"/>
                  <a:gd name="T10" fmla="*/ 36 w 953"/>
                  <a:gd name="T11" fmla="*/ 252 h 555"/>
                  <a:gd name="T12" fmla="*/ 476 w 953"/>
                  <a:gd name="T13" fmla="*/ 0 h 555"/>
                </a:gdLst>
                <a:ahLst/>
                <a:cxnLst>
                  <a:cxn ang="0">
                    <a:pos x="T0" y="T1"/>
                  </a:cxn>
                  <a:cxn ang="0">
                    <a:pos x="T2" y="T3"/>
                  </a:cxn>
                  <a:cxn ang="0">
                    <a:pos x="T4" y="T5"/>
                  </a:cxn>
                  <a:cxn ang="0">
                    <a:pos x="T6" y="T7"/>
                  </a:cxn>
                  <a:cxn ang="0">
                    <a:pos x="T8" y="T9"/>
                  </a:cxn>
                  <a:cxn ang="0">
                    <a:pos x="T10" y="T11"/>
                  </a:cxn>
                  <a:cxn ang="0">
                    <a:pos x="T12" y="T13"/>
                  </a:cxn>
                </a:cxnLst>
                <a:rect l="0" t="0" r="r" b="b"/>
                <a:pathLst>
                  <a:path w="953" h="555">
                    <a:moveTo>
                      <a:pt x="476" y="0"/>
                    </a:moveTo>
                    <a:lnTo>
                      <a:pt x="953" y="281"/>
                    </a:lnTo>
                    <a:lnTo>
                      <a:pt x="910" y="302"/>
                    </a:lnTo>
                    <a:lnTo>
                      <a:pt x="476" y="555"/>
                    </a:lnTo>
                    <a:lnTo>
                      <a:pt x="0" y="281"/>
                    </a:lnTo>
                    <a:lnTo>
                      <a:pt x="36" y="252"/>
                    </a:lnTo>
                    <a:lnTo>
                      <a:pt x="47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35" name="Freeform 277">
                <a:extLst>
                  <a:ext uri="{FF2B5EF4-FFF2-40B4-BE49-F238E27FC236}">
                    <a16:creationId xmlns:a16="http://schemas.microsoft.com/office/drawing/2014/main" id="{788DCED6-CA64-40F6-ADB6-55A7232EFA74}"/>
                  </a:ext>
                </a:extLst>
              </p:cNvPr>
              <p:cNvSpPr>
                <a:spLocks/>
              </p:cNvSpPr>
              <p:nvPr/>
            </p:nvSpPr>
            <p:spPr bwMode="auto">
              <a:xfrm>
                <a:off x="6346" y="1228"/>
                <a:ext cx="593" cy="173"/>
              </a:xfrm>
              <a:custGeom>
                <a:avLst/>
                <a:gdLst>
                  <a:gd name="T0" fmla="*/ 0 w 593"/>
                  <a:gd name="T1" fmla="*/ 0 h 173"/>
                  <a:gd name="T2" fmla="*/ 593 w 593"/>
                  <a:gd name="T3" fmla="*/ 0 h 173"/>
                  <a:gd name="T4" fmla="*/ 296 w 593"/>
                  <a:gd name="T5" fmla="*/ 173 h 173"/>
                  <a:gd name="T6" fmla="*/ 0 w 593"/>
                  <a:gd name="T7" fmla="*/ 0 h 173"/>
                </a:gdLst>
                <a:ahLst/>
                <a:cxnLst>
                  <a:cxn ang="0">
                    <a:pos x="T0" y="T1"/>
                  </a:cxn>
                  <a:cxn ang="0">
                    <a:pos x="T2" y="T3"/>
                  </a:cxn>
                  <a:cxn ang="0">
                    <a:pos x="T4" y="T5"/>
                  </a:cxn>
                  <a:cxn ang="0">
                    <a:pos x="T6" y="T7"/>
                  </a:cxn>
                </a:cxnLst>
                <a:rect l="0" t="0" r="r" b="b"/>
                <a:pathLst>
                  <a:path w="593" h="173">
                    <a:moveTo>
                      <a:pt x="0" y="0"/>
                    </a:moveTo>
                    <a:lnTo>
                      <a:pt x="593" y="0"/>
                    </a:lnTo>
                    <a:lnTo>
                      <a:pt x="296" y="173"/>
                    </a:lnTo>
                    <a:lnTo>
                      <a:pt x="0" y="0"/>
                    </a:lnTo>
                    <a:close/>
                  </a:path>
                </a:pathLst>
              </a:custGeom>
              <a:solidFill>
                <a:srgbClr val="DE9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36" name="Freeform 278">
                <a:extLst>
                  <a:ext uri="{FF2B5EF4-FFF2-40B4-BE49-F238E27FC236}">
                    <a16:creationId xmlns:a16="http://schemas.microsoft.com/office/drawing/2014/main" id="{204D2276-3905-4A29-AE75-BA19CE06F961}"/>
                  </a:ext>
                </a:extLst>
              </p:cNvPr>
              <p:cNvSpPr>
                <a:spLocks/>
              </p:cNvSpPr>
              <p:nvPr/>
            </p:nvSpPr>
            <p:spPr bwMode="auto">
              <a:xfrm>
                <a:off x="6346" y="1228"/>
                <a:ext cx="593" cy="173"/>
              </a:xfrm>
              <a:custGeom>
                <a:avLst/>
                <a:gdLst>
                  <a:gd name="T0" fmla="*/ 0 w 593"/>
                  <a:gd name="T1" fmla="*/ 0 h 173"/>
                  <a:gd name="T2" fmla="*/ 593 w 593"/>
                  <a:gd name="T3" fmla="*/ 0 h 173"/>
                  <a:gd name="T4" fmla="*/ 296 w 593"/>
                  <a:gd name="T5" fmla="*/ 173 h 173"/>
                  <a:gd name="T6" fmla="*/ 0 w 593"/>
                  <a:gd name="T7" fmla="*/ 0 h 173"/>
                </a:gdLst>
                <a:ahLst/>
                <a:cxnLst>
                  <a:cxn ang="0">
                    <a:pos x="T0" y="T1"/>
                  </a:cxn>
                  <a:cxn ang="0">
                    <a:pos x="T2" y="T3"/>
                  </a:cxn>
                  <a:cxn ang="0">
                    <a:pos x="T4" y="T5"/>
                  </a:cxn>
                  <a:cxn ang="0">
                    <a:pos x="T6" y="T7"/>
                  </a:cxn>
                </a:cxnLst>
                <a:rect l="0" t="0" r="r" b="b"/>
                <a:pathLst>
                  <a:path w="593" h="173">
                    <a:moveTo>
                      <a:pt x="0" y="0"/>
                    </a:moveTo>
                    <a:lnTo>
                      <a:pt x="593" y="0"/>
                    </a:lnTo>
                    <a:lnTo>
                      <a:pt x="296" y="173"/>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37" name="Freeform 279">
                <a:extLst>
                  <a:ext uri="{FF2B5EF4-FFF2-40B4-BE49-F238E27FC236}">
                    <a16:creationId xmlns:a16="http://schemas.microsoft.com/office/drawing/2014/main" id="{F2F73EB2-A210-4090-A299-43252548098C}"/>
                  </a:ext>
                </a:extLst>
              </p:cNvPr>
              <p:cNvSpPr>
                <a:spLocks/>
              </p:cNvSpPr>
              <p:nvPr/>
            </p:nvSpPr>
            <p:spPr bwMode="auto">
              <a:xfrm>
                <a:off x="6281" y="983"/>
                <a:ext cx="723" cy="216"/>
              </a:xfrm>
              <a:custGeom>
                <a:avLst/>
                <a:gdLst>
                  <a:gd name="T0" fmla="*/ 361 w 723"/>
                  <a:gd name="T1" fmla="*/ 0 h 216"/>
                  <a:gd name="T2" fmla="*/ 723 w 723"/>
                  <a:gd name="T3" fmla="*/ 209 h 216"/>
                  <a:gd name="T4" fmla="*/ 708 w 723"/>
                  <a:gd name="T5" fmla="*/ 216 h 216"/>
                  <a:gd name="T6" fmla="*/ 361 w 723"/>
                  <a:gd name="T7" fmla="*/ 14 h 216"/>
                  <a:gd name="T8" fmla="*/ 44 w 723"/>
                  <a:gd name="T9" fmla="*/ 194 h 216"/>
                  <a:gd name="T10" fmla="*/ 22 w 723"/>
                  <a:gd name="T11" fmla="*/ 209 h 216"/>
                  <a:gd name="T12" fmla="*/ 15 w 723"/>
                  <a:gd name="T13" fmla="*/ 216 h 216"/>
                  <a:gd name="T14" fmla="*/ 0 w 723"/>
                  <a:gd name="T15" fmla="*/ 209 h 216"/>
                  <a:gd name="T16" fmla="*/ 15 w 723"/>
                  <a:gd name="T17" fmla="*/ 194 h 216"/>
                  <a:gd name="T18" fmla="*/ 44 w 723"/>
                  <a:gd name="T19" fmla="*/ 180 h 216"/>
                  <a:gd name="T20" fmla="*/ 361 w 723"/>
                  <a:gd name="T21" fmla="*/ 0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23" h="216">
                    <a:moveTo>
                      <a:pt x="361" y="0"/>
                    </a:moveTo>
                    <a:lnTo>
                      <a:pt x="723" y="209"/>
                    </a:lnTo>
                    <a:lnTo>
                      <a:pt x="708" y="216"/>
                    </a:lnTo>
                    <a:lnTo>
                      <a:pt x="361" y="14"/>
                    </a:lnTo>
                    <a:lnTo>
                      <a:pt x="44" y="194"/>
                    </a:lnTo>
                    <a:lnTo>
                      <a:pt x="22" y="209"/>
                    </a:lnTo>
                    <a:lnTo>
                      <a:pt x="15" y="216"/>
                    </a:lnTo>
                    <a:lnTo>
                      <a:pt x="0" y="209"/>
                    </a:lnTo>
                    <a:lnTo>
                      <a:pt x="15" y="194"/>
                    </a:lnTo>
                    <a:lnTo>
                      <a:pt x="44" y="180"/>
                    </a:lnTo>
                    <a:lnTo>
                      <a:pt x="361" y="0"/>
                    </a:lnTo>
                    <a:close/>
                  </a:path>
                </a:pathLst>
              </a:custGeom>
              <a:solidFill>
                <a:srgbClr val="9C6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38" name="Freeform 280">
                <a:extLst>
                  <a:ext uri="{FF2B5EF4-FFF2-40B4-BE49-F238E27FC236}">
                    <a16:creationId xmlns:a16="http://schemas.microsoft.com/office/drawing/2014/main" id="{1C3C6636-C2E6-4DE4-9D14-E34803D74ACC}"/>
                  </a:ext>
                </a:extLst>
              </p:cNvPr>
              <p:cNvSpPr>
                <a:spLocks/>
              </p:cNvSpPr>
              <p:nvPr/>
            </p:nvSpPr>
            <p:spPr bwMode="auto">
              <a:xfrm>
                <a:off x="6281" y="983"/>
                <a:ext cx="723" cy="216"/>
              </a:xfrm>
              <a:custGeom>
                <a:avLst/>
                <a:gdLst>
                  <a:gd name="T0" fmla="*/ 361 w 723"/>
                  <a:gd name="T1" fmla="*/ 0 h 216"/>
                  <a:gd name="T2" fmla="*/ 723 w 723"/>
                  <a:gd name="T3" fmla="*/ 209 h 216"/>
                  <a:gd name="T4" fmla="*/ 708 w 723"/>
                  <a:gd name="T5" fmla="*/ 216 h 216"/>
                  <a:gd name="T6" fmla="*/ 361 w 723"/>
                  <a:gd name="T7" fmla="*/ 14 h 216"/>
                  <a:gd name="T8" fmla="*/ 44 w 723"/>
                  <a:gd name="T9" fmla="*/ 194 h 216"/>
                  <a:gd name="T10" fmla="*/ 22 w 723"/>
                  <a:gd name="T11" fmla="*/ 209 h 216"/>
                  <a:gd name="T12" fmla="*/ 15 w 723"/>
                  <a:gd name="T13" fmla="*/ 216 h 216"/>
                  <a:gd name="T14" fmla="*/ 0 w 723"/>
                  <a:gd name="T15" fmla="*/ 209 h 216"/>
                  <a:gd name="T16" fmla="*/ 15 w 723"/>
                  <a:gd name="T17" fmla="*/ 194 h 216"/>
                  <a:gd name="T18" fmla="*/ 44 w 723"/>
                  <a:gd name="T19" fmla="*/ 180 h 216"/>
                  <a:gd name="T20" fmla="*/ 361 w 723"/>
                  <a:gd name="T21" fmla="*/ 0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23" h="216">
                    <a:moveTo>
                      <a:pt x="361" y="0"/>
                    </a:moveTo>
                    <a:lnTo>
                      <a:pt x="723" y="209"/>
                    </a:lnTo>
                    <a:lnTo>
                      <a:pt x="708" y="216"/>
                    </a:lnTo>
                    <a:lnTo>
                      <a:pt x="361" y="14"/>
                    </a:lnTo>
                    <a:lnTo>
                      <a:pt x="44" y="194"/>
                    </a:lnTo>
                    <a:lnTo>
                      <a:pt x="22" y="209"/>
                    </a:lnTo>
                    <a:lnTo>
                      <a:pt x="15" y="216"/>
                    </a:lnTo>
                    <a:lnTo>
                      <a:pt x="0" y="209"/>
                    </a:lnTo>
                    <a:lnTo>
                      <a:pt x="15" y="194"/>
                    </a:lnTo>
                    <a:lnTo>
                      <a:pt x="44" y="180"/>
                    </a:lnTo>
                    <a:lnTo>
                      <a:pt x="36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39" name="Freeform 281">
                <a:extLst>
                  <a:ext uri="{FF2B5EF4-FFF2-40B4-BE49-F238E27FC236}">
                    <a16:creationId xmlns:a16="http://schemas.microsoft.com/office/drawing/2014/main" id="{3E53D137-9B27-4C23-9CF0-65114BFDD404}"/>
                  </a:ext>
                </a:extLst>
              </p:cNvPr>
              <p:cNvSpPr>
                <a:spLocks/>
              </p:cNvSpPr>
              <p:nvPr/>
            </p:nvSpPr>
            <p:spPr bwMode="auto">
              <a:xfrm>
                <a:off x="6296" y="997"/>
                <a:ext cx="693" cy="216"/>
              </a:xfrm>
              <a:custGeom>
                <a:avLst/>
                <a:gdLst>
                  <a:gd name="T0" fmla="*/ 346 w 693"/>
                  <a:gd name="T1" fmla="*/ 0 h 216"/>
                  <a:gd name="T2" fmla="*/ 693 w 693"/>
                  <a:gd name="T3" fmla="*/ 202 h 216"/>
                  <a:gd name="T4" fmla="*/ 664 w 693"/>
                  <a:gd name="T5" fmla="*/ 216 h 216"/>
                  <a:gd name="T6" fmla="*/ 29 w 693"/>
                  <a:gd name="T7" fmla="*/ 216 h 216"/>
                  <a:gd name="T8" fmla="*/ 0 w 693"/>
                  <a:gd name="T9" fmla="*/ 202 h 216"/>
                  <a:gd name="T10" fmla="*/ 7 w 693"/>
                  <a:gd name="T11" fmla="*/ 195 h 216"/>
                  <a:gd name="T12" fmla="*/ 29 w 693"/>
                  <a:gd name="T13" fmla="*/ 180 h 216"/>
                  <a:gd name="T14" fmla="*/ 346 w 693"/>
                  <a:gd name="T15" fmla="*/ 0 h 2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93" h="216">
                    <a:moveTo>
                      <a:pt x="346" y="0"/>
                    </a:moveTo>
                    <a:lnTo>
                      <a:pt x="693" y="202"/>
                    </a:lnTo>
                    <a:lnTo>
                      <a:pt x="664" y="216"/>
                    </a:lnTo>
                    <a:lnTo>
                      <a:pt x="29" y="216"/>
                    </a:lnTo>
                    <a:lnTo>
                      <a:pt x="0" y="202"/>
                    </a:lnTo>
                    <a:lnTo>
                      <a:pt x="7" y="195"/>
                    </a:lnTo>
                    <a:lnTo>
                      <a:pt x="29" y="180"/>
                    </a:lnTo>
                    <a:lnTo>
                      <a:pt x="346" y="0"/>
                    </a:lnTo>
                    <a:close/>
                  </a:path>
                </a:pathLst>
              </a:custGeom>
              <a:solidFill>
                <a:srgbClr val="DE9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40" name="Freeform 282">
                <a:extLst>
                  <a:ext uri="{FF2B5EF4-FFF2-40B4-BE49-F238E27FC236}">
                    <a16:creationId xmlns:a16="http://schemas.microsoft.com/office/drawing/2014/main" id="{2674AF15-113C-44AE-8CE9-E195F170643D}"/>
                  </a:ext>
                </a:extLst>
              </p:cNvPr>
              <p:cNvSpPr>
                <a:spLocks/>
              </p:cNvSpPr>
              <p:nvPr/>
            </p:nvSpPr>
            <p:spPr bwMode="auto">
              <a:xfrm>
                <a:off x="6296" y="997"/>
                <a:ext cx="693" cy="216"/>
              </a:xfrm>
              <a:custGeom>
                <a:avLst/>
                <a:gdLst>
                  <a:gd name="T0" fmla="*/ 346 w 693"/>
                  <a:gd name="T1" fmla="*/ 0 h 216"/>
                  <a:gd name="T2" fmla="*/ 693 w 693"/>
                  <a:gd name="T3" fmla="*/ 202 h 216"/>
                  <a:gd name="T4" fmla="*/ 664 w 693"/>
                  <a:gd name="T5" fmla="*/ 216 h 216"/>
                  <a:gd name="T6" fmla="*/ 29 w 693"/>
                  <a:gd name="T7" fmla="*/ 216 h 216"/>
                  <a:gd name="T8" fmla="*/ 0 w 693"/>
                  <a:gd name="T9" fmla="*/ 202 h 216"/>
                  <a:gd name="T10" fmla="*/ 7 w 693"/>
                  <a:gd name="T11" fmla="*/ 195 h 216"/>
                  <a:gd name="T12" fmla="*/ 29 w 693"/>
                  <a:gd name="T13" fmla="*/ 180 h 216"/>
                  <a:gd name="T14" fmla="*/ 346 w 693"/>
                  <a:gd name="T15" fmla="*/ 0 h 2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93" h="216">
                    <a:moveTo>
                      <a:pt x="346" y="0"/>
                    </a:moveTo>
                    <a:lnTo>
                      <a:pt x="693" y="202"/>
                    </a:lnTo>
                    <a:lnTo>
                      <a:pt x="664" y="216"/>
                    </a:lnTo>
                    <a:lnTo>
                      <a:pt x="29" y="216"/>
                    </a:lnTo>
                    <a:lnTo>
                      <a:pt x="0" y="202"/>
                    </a:lnTo>
                    <a:lnTo>
                      <a:pt x="7" y="195"/>
                    </a:lnTo>
                    <a:lnTo>
                      <a:pt x="29" y="180"/>
                    </a:lnTo>
                    <a:lnTo>
                      <a:pt x="34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41" name="Freeform 283">
                <a:extLst>
                  <a:ext uri="{FF2B5EF4-FFF2-40B4-BE49-F238E27FC236}">
                    <a16:creationId xmlns:a16="http://schemas.microsoft.com/office/drawing/2014/main" id="{D6EB3F54-E0B9-49EA-9E9B-083109B0E5AA}"/>
                  </a:ext>
                </a:extLst>
              </p:cNvPr>
              <p:cNvSpPr>
                <a:spLocks/>
              </p:cNvSpPr>
              <p:nvPr/>
            </p:nvSpPr>
            <p:spPr bwMode="auto">
              <a:xfrm>
                <a:off x="6325" y="1213"/>
                <a:ext cx="635" cy="15"/>
              </a:xfrm>
              <a:custGeom>
                <a:avLst/>
                <a:gdLst>
                  <a:gd name="T0" fmla="*/ 635 w 635"/>
                  <a:gd name="T1" fmla="*/ 0 h 15"/>
                  <a:gd name="T2" fmla="*/ 614 w 635"/>
                  <a:gd name="T3" fmla="*/ 15 h 15"/>
                  <a:gd name="T4" fmla="*/ 21 w 635"/>
                  <a:gd name="T5" fmla="*/ 15 h 15"/>
                  <a:gd name="T6" fmla="*/ 0 w 635"/>
                  <a:gd name="T7" fmla="*/ 0 h 15"/>
                  <a:gd name="T8" fmla="*/ 635 w 635"/>
                  <a:gd name="T9" fmla="*/ 0 h 15"/>
                </a:gdLst>
                <a:ahLst/>
                <a:cxnLst>
                  <a:cxn ang="0">
                    <a:pos x="T0" y="T1"/>
                  </a:cxn>
                  <a:cxn ang="0">
                    <a:pos x="T2" y="T3"/>
                  </a:cxn>
                  <a:cxn ang="0">
                    <a:pos x="T4" y="T5"/>
                  </a:cxn>
                  <a:cxn ang="0">
                    <a:pos x="T6" y="T7"/>
                  </a:cxn>
                  <a:cxn ang="0">
                    <a:pos x="T8" y="T9"/>
                  </a:cxn>
                </a:cxnLst>
                <a:rect l="0" t="0" r="r" b="b"/>
                <a:pathLst>
                  <a:path w="635" h="15">
                    <a:moveTo>
                      <a:pt x="635" y="0"/>
                    </a:moveTo>
                    <a:lnTo>
                      <a:pt x="614" y="15"/>
                    </a:lnTo>
                    <a:lnTo>
                      <a:pt x="21" y="15"/>
                    </a:lnTo>
                    <a:lnTo>
                      <a:pt x="0" y="0"/>
                    </a:lnTo>
                    <a:lnTo>
                      <a:pt x="635" y="0"/>
                    </a:lnTo>
                    <a:close/>
                  </a:path>
                </a:pathLst>
              </a:custGeom>
              <a:solidFill>
                <a:srgbClr val="9C6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42" name="Freeform 284">
                <a:extLst>
                  <a:ext uri="{FF2B5EF4-FFF2-40B4-BE49-F238E27FC236}">
                    <a16:creationId xmlns:a16="http://schemas.microsoft.com/office/drawing/2014/main" id="{67C43203-DBB4-4F45-9854-13ECF2C25C52}"/>
                  </a:ext>
                </a:extLst>
              </p:cNvPr>
              <p:cNvSpPr>
                <a:spLocks/>
              </p:cNvSpPr>
              <p:nvPr/>
            </p:nvSpPr>
            <p:spPr bwMode="auto">
              <a:xfrm>
                <a:off x="6325" y="1213"/>
                <a:ext cx="635" cy="15"/>
              </a:xfrm>
              <a:custGeom>
                <a:avLst/>
                <a:gdLst>
                  <a:gd name="T0" fmla="*/ 635 w 635"/>
                  <a:gd name="T1" fmla="*/ 0 h 15"/>
                  <a:gd name="T2" fmla="*/ 614 w 635"/>
                  <a:gd name="T3" fmla="*/ 15 h 15"/>
                  <a:gd name="T4" fmla="*/ 21 w 635"/>
                  <a:gd name="T5" fmla="*/ 15 h 15"/>
                  <a:gd name="T6" fmla="*/ 0 w 635"/>
                  <a:gd name="T7" fmla="*/ 0 h 15"/>
                  <a:gd name="T8" fmla="*/ 635 w 635"/>
                  <a:gd name="T9" fmla="*/ 0 h 15"/>
                </a:gdLst>
                <a:ahLst/>
                <a:cxnLst>
                  <a:cxn ang="0">
                    <a:pos x="T0" y="T1"/>
                  </a:cxn>
                  <a:cxn ang="0">
                    <a:pos x="T2" y="T3"/>
                  </a:cxn>
                  <a:cxn ang="0">
                    <a:pos x="T4" y="T5"/>
                  </a:cxn>
                  <a:cxn ang="0">
                    <a:pos x="T6" y="T7"/>
                  </a:cxn>
                  <a:cxn ang="0">
                    <a:pos x="T8" y="T9"/>
                  </a:cxn>
                </a:cxnLst>
                <a:rect l="0" t="0" r="r" b="b"/>
                <a:pathLst>
                  <a:path w="635" h="15">
                    <a:moveTo>
                      <a:pt x="635" y="0"/>
                    </a:moveTo>
                    <a:lnTo>
                      <a:pt x="614" y="15"/>
                    </a:lnTo>
                    <a:lnTo>
                      <a:pt x="21" y="15"/>
                    </a:lnTo>
                    <a:lnTo>
                      <a:pt x="0" y="0"/>
                    </a:lnTo>
                    <a:lnTo>
                      <a:pt x="635"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43" name="Freeform 285">
                <a:extLst>
                  <a:ext uri="{FF2B5EF4-FFF2-40B4-BE49-F238E27FC236}">
                    <a16:creationId xmlns:a16="http://schemas.microsoft.com/office/drawing/2014/main" id="{F5DF8B25-4AA3-4B0B-8FCD-AA2BFA0DB91A}"/>
                  </a:ext>
                </a:extLst>
              </p:cNvPr>
              <p:cNvSpPr>
                <a:spLocks/>
              </p:cNvSpPr>
              <p:nvPr/>
            </p:nvSpPr>
            <p:spPr bwMode="auto">
              <a:xfrm>
                <a:off x="6166" y="1163"/>
                <a:ext cx="953" cy="50"/>
              </a:xfrm>
              <a:custGeom>
                <a:avLst/>
                <a:gdLst>
                  <a:gd name="T0" fmla="*/ 910 w 953"/>
                  <a:gd name="T1" fmla="*/ 0 h 50"/>
                  <a:gd name="T2" fmla="*/ 953 w 953"/>
                  <a:gd name="T3" fmla="*/ 29 h 50"/>
                  <a:gd name="T4" fmla="*/ 939 w 953"/>
                  <a:gd name="T5" fmla="*/ 36 h 50"/>
                  <a:gd name="T6" fmla="*/ 910 w 953"/>
                  <a:gd name="T7" fmla="*/ 50 h 50"/>
                  <a:gd name="T8" fmla="*/ 794 w 953"/>
                  <a:gd name="T9" fmla="*/ 50 h 50"/>
                  <a:gd name="T10" fmla="*/ 159 w 953"/>
                  <a:gd name="T11" fmla="*/ 50 h 50"/>
                  <a:gd name="T12" fmla="*/ 36 w 953"/>
                  <a:gd name="T13" fmla="*/ 50 h 50"/>
                  <a:gd name="T14" fmla="*/ 0 w 953"/>
                  <a:gd name="T15" fmla="*/ 29 h 50"/>
                  <a:gd name="T16" fmla="*/ 36 w 953"/>
                  <a:gd name="T17" fmla="*/ 0 h 50"/>
                  <a:gd name="T18" fmla="*/ 159 w 953"/>
                  <a:gd name="T19" fmla="*/ 0 h 50"/>
                  <a:gd name="T20" fmla="*/ 794 w 953"/>
                  <a:gd name="T21" fmla="*/ 0 h 50"/>
                  <a:gd name="T22" fmla="*/ 910 w 953"/>
                  <a:gd name="T23" fmla="*/ 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53" h="50">
                    <a:moveTo>
                      <a:pt x="910" y="0"/>
                    </a:moveTo>
                    <a:lnTo>
                      <a:pt x="953" y="29"/>
                    </a:lnTo>
                    <a:lnTo>
                      <a:pt x="939" y="36"/>
                    </a:lnTo>
                    <a:lnTo>
                      <a:pt x="910" y="50"/>
                    </a:lnTo>
                    <a:lnTo>
                      <a:pt x="794" y="50"/>
                    </a:lnTo>
                    <a:lnTo>
                      <a:pt x="159" y="50"/>
                    </a:lnTo>
                    <a:lnTo>
                      <a:pt x="36" y="50"/>
                    </a:lnTo>
                    <a:lnTo>
                      <a:pt x="0" y="29"/>
                    </a:lnTo>
                    <a:lnTo>
                      <a:pt x="36" y="0"/>
                    </a:lnTo>
                    <a:lnTo>
                      <a:pt x="159" y="0"/>
                    </a:lnTo>
                    <a:lnTo>
                      <a:pt x="794" y="0"/>
                    </a:lnTo>
                    <a:lnTo>
                      <a:pt x="910" y="0"/>
                    </a:lnTo>
                    <a:close/>
                  </a:path>
                </a:pathLst>
              </a:custGeom>
              <a:solidFill>
                <a:srgbClr val="F3C89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44" name="Freeform 286">
                <a:extLst>
                  <a:ext uri="{FF2B5EF4-FFF2-40B4-BE49-F238E27FC236}">
                    <a16:creationId xmlns:a16="http://schemas.microsoft.com/office/drawing/2014/main" id="{FD7C5751-D6D7-405C-9797-D56DBB9FDB53}"/>
                  </a:ext>
                </a:extLst>
              </p:cNvPr>
              <p:cNvSpPr>
                <a:spLocks/>
              </p:cNvSpPr>
              <p:nvPr/>
            </p:nvSpPr>
            <p:spPr bwMode="auto">
              <a:xfrm>
                <a:off x="6166" y="1163"/>
                <a:ext cx="953" cy="50"/>
              </a:xfrm>
              <a:custGeom>
                <a:avLst/>
                <a:gdLst>
                  <a:gd name="T0" fmla="*/ 910 w 953"/>
                  <a:gd name="T1" fmla="*/ 0 h 50"/>
                  <a:gd name="T2" fmla="*/ 953 w 953"/>
                  <a:gd name="T3" fmla="*/ 29 h 50"/>
                  <a:gd name="T4" fmla="*/ 939 w 953"/>
                  <a:gd name="T5" fmla="*/ 36 h 50"/>
                  <a:gd name="T6" fmla="*/ 910 w 953"/>
                  <a:gd name="T7" fmla="*/ 50 h 50"/>
                  <a:gd name="T8" fmla="*/ 794 w 953"/>
                  <a:gd name="T9" fmla="*/ 50 h 50"/>
                  <a:gd name="T10" fmla="*/ 159 w 953"/>
                  <a:gd name="T11" fmla="*/ 50 h 50"/>
                  <a:gd name="T12" fmla="*/ 36 w 953"/>
                  <a:gd name="T13" fmla="*/ 50 h 50"/>
                  <a:gd name="T14" fmla="*/ 0 w 953"/>
                  <a:gd name="T15" fmla="*/ 29 h 50"/>
                  <a:gd name="T16" fmla="*/ 36 w 953"/>
                  <a:gd name="T17" fmla="*/ 0 h 50"/>
                  <a:gd name="T18" fmla="*/ 159 w 953"/>
                  <a:gd name="T19" fmla="*/ 0 h 50"/>
                  <a:gd name="T20" fmla="*/ 794 w 953"/>
                  <a:gd name="T21" fmla="*/ 0 h 50"/>
                  <a:gd name="T22" fmla="*/ 910 w 953"/>
                  <a:gd name="T23" fmla="*/ 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53" h="50">
                    <a:moveTo>
                      <a:pt x="910" y="0"/>
                    </a:moveTo>
                    <a:lnTo>
                      <a:pt x="953" y="29"/>
                    </a:lnTo>
                    <a:lnTo>
                      <a:pt x="939" y="36"/>
                    </a:lnTo>
                    <a:lnTo>
                      <a:pt x="910" y="50"/>
                    </a:lnTo>
                    <a:lnTo>
                      <a:pt x="794" y="50"/>
                    </a:lnTo>
                    <a:lnTo>
                      <a:pt x="159" y="50"/>
                    </a:lnTo>
                    <a:lnTo>
                      <a:pt x="36" y="50"/>
                    </a:lnTo>
                    <a:lnTo>
                      <a:pt x="0" y="29"/>
                    </a:lnTo>
                    <a:lnTo>
                      <a:pt x="36" y="0"/>
                    </a:lnTo>
                    <a:lnTo>
                      <a:pt x="159" y="0"/>
                    </a:lnTo>
                    <a:lnTo>
                      <a:pt x="794" y="0"/>
                    </a:lnTo>
                    <a:lnTo>
                      <a:pt x="91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45" name="Freeform 287">
                <a:extLst>
                  <a:ext uri="{FF2B5EF4-FFF2-40B4-BE49-F238E27FC236}">
                    <a16:creationId xmlns:a16="http://schemas.microsoft.com/office/drawing/2014/main" id="{B56CE783-DAA9-4F39-A342-0237E62CA20E}"/>
                  </a:ext>
                </a:extLst>
              </p:cNvPr>
              <p:cNvSpPr>
                <a:spLocks/>
              </p:cNvSpPr>
              <p:nvPr/>
            </p:nvSpPr>
            <p:spPr bwMode="auto">
              <a:xfrm>
                <a:off x="6166" y="1192"/>
                <a:ext cx="476" cy="829"/>
              </a:xfrm>
              <a:custGeom>
                <a:avLst/>
                <a:gdLst>
                  <a:gd name="T0" fmla="*/ 0 w 476"/>
                  <a:gd name="T1" fmla="*/ 0 h 829"/>
                  <a:gd name="T2" fmla="*/ 476 w 476"/>
                  <a:gd name="T3" fmla="*/ 274 h 829"/>
                  <a:gd name="T4" fmla="*/ 476 w 476"/>
                  <a:gd name="T5" fmla="*/ 324 h 829"/>
                  <a:gd name="T6" fmla="*/ 476 w 476"/>
                  <a:gd name="T7" fmla="*/ 829 h 829"/>
                  <a:gd name="T8" fmla="*/ 0 w 476"/>
                  <a:gd name="T9" fmla="*/ 547 h 829"/>
                  <a:gd name="T10" fmla="*/ 0 w 476"/>
                  <a:gd name="T11" fmla="*/ 504 h 829"/>
                  <a:gd name="T12" fmla="*/ 0 w 476"/>
                  <a:gd name="T13" fmla="*/ 0 h 829"/>
                </a:gdLst>
                <a:ahLst/>
                <a:cxnLst>
                  <a:cxn ang="0">
                    <a:pos x="T0" y="T1"/>
                  </a:cxn>
                  <a:cxn ang="0">
                    <a:pos x="T2" y="T3"/>
                  </a:cxn>
                  <a:cxn ang="0">
                    <a:pos x="T4" y="T5"/>
                  </a:cxn>
                  <a:cxn ang="0">
                    <a:pos x="T6" y="T7"/>
                  </a:cxn>
                  <a:cxn ang="0">
                    <a:pos x="T8" y="T9"/>
                  </a:cxn>
                  <a:cxn ang="0">
                    <a:pos x="T10" y="T11"/>
                  </a:cxn>
                  <a:cxn ang="0">
                    <a:pos x="T12" y="T13"/>
                  </a:cxn>
                </a:cxnLst>
                <a:rect l="0" t="0" r="r" b="b"/>
                <a:pathLst>
                  <a:path w="476" h="829">
                    <a:moveTo>
                      <a:pt x="0" y="0"/>
                    </a:moveTo>
                    <a:lnTo>
                      <a:pt x="476" y="274"/>
                    </a:lnTo>
                    <a:lnTo>
                      <a:pt x="476" y="324"/>
                    </a:lnTo>
                    <a:lnTo>
                      <a:pt x="476" y="829"/>
                    </a:lnTo>
                    <a:lnTo>
                      <a:pt x="0" y="547"/>
                    </a:lnTo>
                    <a:lnTo>
                      <a:pt x="0" y="504"/>
                    </a:lnTo>
                    <a:lnTo>
                      <a:pt x="0" y="0"/>
                    </a:lnTo>
                    <a:close/>
                  </a:path>
                </a:pathLst>
              </a:custGeom>
              <a:solidFill>
                <a:srgbClr val="DE9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46" name="Freeform 288">
                <a:extLst>
                  <a:ext uri="{FF2B5EF4-FFF2-40B4-BE49-F238E27FC236}">
                    <a16:creationId xmlns:a16="http://schemas.microsoft.com/office/drawing/2014/main" id="{9A718069-B192-4EF4-8D5D-DAA96FA7CF7E}"/>
                  </a:ext>
                </a:extLst>
              </p:cNvPr>
              <p:cNvSpPr>
                <a:spLocks/>
              </p:cNvSpPr>
              <p:nvPr/>
            </p:nvSpPr>
            <p:spPr bwMode="auto">
              <a:xfrm>
                <a:off x="6166" y="1192"/>
                <a:ext cx="476" cy="829"/>
              </a:xfrm>
              <a:custGeom>
                <a:avLst/>
                <a:gdLst>
                  <a:gd name="T0" fmla="*/ 0 w 476"/>
                  <a:gd name="T1" fmla="*/ 0 h 829"/>
                  <a:gd name="T2" fmla="*/ 476 w 476"/>
                  <a:gd name="T3" fmla="*/ 274 h 829"/>
                  <a:gd name="T4" fmla="*/ 476 w 476"/>
                  <a:gd name="T5" fmla="*/ 324 h 829"/>
                  <a:gd name="T6" fmla="*/ 476 w 476"/>
                  <a:gd name="T7" fmla="*/ 829 h 829"/>
                  <a:gd name="T8" fmla="*/ 0 w 476"/>
                  <a:gd name="T9" fmla="*/ 547 h 829"/>
                  <a:gd name="T10" fmla="*/ 0 w 476"/>
                  <a:gd name="T11" fmla="*/ 504 h 829"/>
                  <a:gd name="T12" fmla="*/ 0 w 476"/>
                  <a:gd name="T13" fmla="*/ 0 h 829"/>
                </a:gdLst>
                <a:ahLst/>
                <a:cxnLst>
                  <a:cxn ang="0">
                    <a:pos x="T0" y="T1"/>
                  </a:cxn>
                  <a:cxn ang="0">
                    <a:pos x="T2" y="T3"/>
                  </a:cxn>
                  <a:cxn ang="0">
                    <a:pos x="T4" y="T5"/>
                  </a:cxn>
                  <a:cxn ang="0">
                    <a:pos x="T6" y="T7"/>
                  </a:cxn>
                  <a:cxn ang="0">
                    <a:pos x="T8" y="T9"/>
                  </a:cxn>
                  <a:cxn ang="0">
                    <a:pos x="T10" y="T11"/>
                  </a:cxn>
                  <a:cxn ang="0">
                    <a:pos x="T12" y="T13"/>
                  </a:cxn>
                </a:cxnLst>
                <a:rect l="0" t="0" r="r" b="b"/>
                <a:pathLst>
                  <a:path w="476" h="829">
                    <a:moveTo>
                      <a:pt x="0" y="0"/>
                    </a:moveTo>
                    <a:lnTo>
                      <a:pt x="476" y="274"/>
                    </a:lnTo>
                    <a:lnTo>
                      <a:pt x="476" y="324"/>
                    </a:lnTo>
                    <a:lnTo>
                      <a:pt x="476" y="829"/>
                    </a:lnTo>
                    <a:lnTo>
                      <a:pt x="0" y="547"/>
                    </a:lnTo>
                    <a:lnTo>
                      <a:pt x="0" y="504"/>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47" name="Freeform 289">
                <a:extLst>
                  <a:ext uri="{FF2B5EF4-FFF2-40B4-BE49-F238E27FC236}">
                    <a16:creationId xmlns:a16="http://schemas.microsoft.com/office/drawing/2014/main" id="{F09B4C60-E8F9-4FEE-9F77-C155E790114C}"/>
                  </a:ext>
                </a:extLst>
              </p:cNvPr>
              <p:cNvSpPr>
                <a:spLocks/>
              </p:cNvSpPr>
              <p:nvPr/>
            </p:nvSpPr>
            <p:spPr bwMode="auto">
              <a:xfrm>
                <a:off x="6303" y="1574"/>
                <a:ext cx="282" cy="331"/>
              </a:xfrm>
              <a:custGeom>
                <a:avLst/>
                <a:gdLst>
                  <a:gd name="T0" fmla="*/ 282 w 282"/>
                  <a:gd name="T1" fmla="*/ 331 h 331"/>
                  <a:gd name="T2" fmla="*/ 0 w 282"/>
                  <a:gd name="T3" fmla="*/ 165 h 331"/>
                  <a:gd name="T4" fmla="*/ 282 w 282"/>
                  <a:gd name="T5" fmla="*/ 0 h 331"/>
                  <a:gd name="T6" fmla="*/ 282 w 282"/>
                  <a:gd name="T7" fmla="*/ 331 h 331"/>
                </a:gdLst>
                <a:ahLst/>
                <a:cxnLst>
                  <a:cxn ang="0">
                    <a:pos x="T0" y="T1"/>
                  </a:cxn>
                  <a:cxn ang="0">
                    <a:pos x="T2" y="T3"/>
                  </a:cxn>
                  <a:cxn ang="0">
                    <a:pos x="T4" y="T5"/>
                  </a:cxn>
                  <a:cxn ang="0">
                    <a:pos x="T6" y="T7"/>
                  </a:cxn>
                </a:cxnLst>
                <a:rect l="0" t="0" r="r" b="b"/>
                <a:pathLst>
                  <a:path w="282" h="331">
                    <a:moveTo>
                      <a:pt x="282" y="331"/>
                    </a:moveTo>
                    <a:lnTo>
                      <a:pt x="0" y="165"/>
                    </a:lnTo>
                    <a:lnTo>
                      <a:pt x="282" y="0"/>
                    </a:lnTo>
                    <a:lnTo>
                      <a:pt x="282" y="331"/>
                    </a:lnTo>
                    <a:close/>
                  </a:path>
                </a:pathLst>
              </a:custGeom>
              <a:solidFill>
                <a:srgbClr val="DE9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48" name="Freeform 290">
                <a:extLst>
                  <a:ext uri="{FF2B5EF4-FFF2-40B4-BE49-F238E27FC236}">
                    <a16:creationId xmlns:a16="http://schemas.microsoft.com/office/drawing/2014/main" id="{7BB6841E-871F-444F-8BDE-E8BB58097C99}"/>
                  </a:ext>
                </a:extLst>
              </p:cNvPr>
              <p:cNvSpPr>
                <a:spLocks/>
              </p:cNvSpPr>
              <p:nvPr/>
            </p:nvSpPr>
            <p:spPr bwMode="auto">
              <a:xfrm>
                <a:off x="6303" y="1574"/>
                <a:ext cx="282" cy="331"/>
              </a:xfrm>
              <a:custGeom>
                <a:avLst/>
                <a:gdLst>
                  <a:gd name="T0" fmla="*/ 282 w 282"/>
                  <a:gd name="T1" fmla="*/ 331 h 331"/>
                  <a:gd name="T2" fmla="*/ 0 w 282"/>
                  <a:gd name="T3" fmla="*/ 165 h 331"/>
                  <a:gd name="T4" fmla="*/ 282 w 282"/>
                  <a:gd name="T5" fmla="*/ 0 h 331"/>
                  <a:gd name="T6" fmla="*/ 282 w 282"/>
                  <a:gd name="T7" fmla="*/ 331 h 331"/>
                </a:gdLst>
                <a:ahLst/>
                <a:cxnLst>
                  <a:cxn ang="0">
                    <a:pos x="T0" y="T1"/>
                  </a:cxn>
                  <a:cxn ang="0">
                    <a:pos x="T2" y="T3"/>
                  </a:cxn>
                  <a:cxn ang="0">
                    <a:pos x="T4" y="T5"/>
                  </a:cxn>
                  <a:cxn ang="0">
                    <a:pos x="T6" y="T7"/>
                  </a:cxn>
                </a:cxnLst>
                <a:rect l="0" t="0" r="r" b="b"/>
                <a:pathLst>
                  <a:path w="282" h="331">
                    <a:moveTo>
                      <a:pt x="282" y="331"/>
                    </a:moveTo>
                    <a:lnTo>
                      <a:pt x="0" y="165"/>
                    </a:lnTo>
                    <a:lnTo>
                      <a:pt x="282" y="0"/>
                    </a:lnTo>
                    <a:lnTo>
                      <a:pt x="282" y="33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49" name="Freeform 291">
                <a:extLst>
                  <a:ext uri="{FF2B5EF4-FFF2-40B4-BE49-F238E27FC236}">
                    <a16:creationId xmlns:a16="http://schemas.microsoft.com/office/drawing/2014/main" id="{AC08DE23-30AB-4735-8AAF-34A5B9C9696E}"/>
                  </a:ext>
                </a:extLst>
              </p:cNvPr>
              <p:cNvSpPr>
                <a:spLocks/>
              </p:cNvSpPr>
              <p:nvPr/>
            </p:nvSpPr>
            <p:spPr bwMode="auto">
              <a:xfrm>
                <a:off x="6224" y="1307"/>
                <a:ext cx="14" cy="411"/>
              </a:xfrm>
              <a:custGeom>
                <a:avLst/>
                <a:gdLst>
                  <a:gd name="T0" fmla="*/ 0 w 14"/>
                  <a:gd name="T1" fmla="*/ 0 h 411"/>
                  <a:gd name="T2" fmla="*/ 14 w 14"/>
                  <a:gd name="T3" fmla="*/ 7 h 411"/>
                  <a:gd name="T4" fmla="*/ 14 w 14"/>
                  <a:gd name="T5" fmla="*/ 375 h 411"/>
                  <a:gd name="T6" fmla="*/ 14 w 14"/>
                  <a:gd name="T7" fmla="*/ 404 h 411"/>
                  <a:gd name="T8" fmla="*/ 14 w 14"/>
                  <a:gd name="T9" fmla="*/ 411 h 411"/>
                  <a:gd name="T10" fmla="*/ 0 w 14"/>
                  <a:gd name="T11" fmla="*/ 404 h 411"/>
                  <a:gd name="T12" fmla="*/ 0 w 14"/>
                  <a:gd name="T13" fmla="*/ 382 h 411"/>
                  <a:gd name="T14" fmla="*/ 0 w 14"/>
                  <a:gd name="T15" fmla="*/ 353 h 411"/>
                  <a:gd name="T16" fmla="*/ 0 w 14"/>
                  <a:gd name="T17" fmla="*/ 0 h 4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 h="411">
                    <a:moveTo>
                      <a:pt x="0" y="0"/>
                    </a:moveTo>
                    <a:lnTo>
                      <a:pt x="14" y="7"/>
                    </a:lnTo>
                    <a:lnTo>
                      <a:pt x="14" y="375"/>
                    </a:lnTo>
                    <a:lnTo>
                      <a:pt x="14" y="404"/>
                    </a:lnTo>
                    <a:lnTo>
                      <a:pt x="14" y="411"/>
                    </a:lnTo>
                    <a:lnTo>
                      <a:pt x="0" y="404"/>
                    </a:lnTo>
                    <a:lnTo>
                      <a:pt x="0" y="382"/>
                    </a:lnTo>
                    <a:lnTo>
                      <a:pt x="0" y="353"/>
                    </a:lnTo>
                    <a:lnTo>
                      <a:pt x="0" y="0"/>
                    </a:lnTo>
                    <a:close/>
                  </a:path>
                </a:pathLst>
              </a:custGeom>
              <a:solidFill>
                <a:srgbClr val="9C6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50" name="Freeform 292">
                <a:extLst>
                  <a:ext uri="{FF2B5EF4-FFF2-40B4-BE49-F238E27FC236}">
                    <a16:creationId xmlns:a16="http://schemas.microsoft.com/office/drawing/2014/main" id="{D058D34C-8C47-4C43-ABBF-2FD34916401F}"/>
                  </a:ext>
                </a:extLst>
              </p:cNvPr>
              <p:cNvSpPr>
                <a:spLocks/>
              </p:cNvSpPr>
              <p:nvPr/>
            </p:nvSpPr>
            <p:spPr bwMode="auto">
              <a:xfrm>
                <a:off x="6224" y="1307"/>
                <a:ext cx="14" cy="411"/>
              </a:xfrm>
              <a:custGeom>
                <a:avLst/>
                <a:gdLst>
                  <a:gd name="T0" fmla="*/ 0 w 14"/>
                  <a:gd name="T1" fmla="*/ 0 h 411"/>
                  <a:gd name="T2" fmla="*/ 14 w 14"/>
                  <a:gd name="T3" fmla="*/ 7 h 411"/>
                  <a:gd name="T4" fmla="*/ 14 w 14"/>
                  <a:gd name="T5" fmla="*/ 375 h 411"/>
                  <a:gd name="T6" fmla="*/ 14 w 14"/>
                  <a:gd name="T7" fmla="*/ 404 h 411"/>
                  <a:gd name="T8" fmla="*/ 14 w 14"/>
                  <a:gd name="T9" fmla="*/ 411 h 411"/>
                  <a:gd name="T10" fmla="*/ 0 w 14"/>
                  <a:gd name="T11" fmla="*/ 404 h 411"/>
                  <a:gd name="T12" fmla="*/ 0 w 14"/>
                  <a:gd name="T13" fmla="*/ 382 h 411"/>
                  <a:gd name="T14" fmla="*/ 0 w 14"/>
                  <a:gd name="T15" fmla="*/ 353 h 411"/>
                  <a:gd name="T16" fmla="*/ 0 w 14"/>
                  <a:gd name="T17" fmla="*/ 0 h 4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 h="411">
                    <a:moveTo>
                      <a:pt x="0" y="0"/>
                    </a:moveTo>
                    <a:lnTo>
                      <a:pt x="14" y="7"/>
                    </a:lnTo>
                    <a:lnTo>
                      <a:pt x="14" y="375"/>
                    </a:lnTo>
                    <a:lnTo>
                      <a:pt x="14" y="404"/>
                    </a:lnTo>
                    <a:lnTo>
                      <a:pt x="14" y="411"/>
                    </a:lnTo>
                    <a:lnTo>
                      <a:pt x="0" y="404"/>
                    </a:lnTo>
                    <a:lnTo>
                      <a:pt x="0" y="382"/>
                    </a:lnTo>
                    <a:lnTo>
                      <a:pt x="0" y="353"/>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51" name="Freeform 293">
                <a:extLst>
                  <a:ext uri="{FF2B5EF4-FFF2-40B4-BE49-F238E27FC236}">
                    <a16:creationId xmlns:a16="http://schemas.microsoft.com/office/drawing/2014/main" id="{54C49153-0D97-45B4-B227-5FA6B179A2D2}"/>
                  </a:ext>
                </a:extLst>
              </p:cNvPr>
              <p:cNvSpPr>
                <a:spLocks/>
              </p:cNvSpPr>
              <p:nvPr/>
            </p:nvSpPr>
            <p:spPr bwMode="auto">
              <a:xfrm>
                <a:off x="6238" y="1314"/>
                <a:ext cx="347" cy="418"/>
              </a:xfrm>
              <a:custGeom>
                <a:avLst/>
                <a:gdLst>
                  <a:gd name="T0" fmla="*/ 0 w 347"/>
                  <a:gd name="T1" fmla="*/ 0 h 418"/>
                  <a:gd name="T2" fmla="*/ 347 w 347"/>
                  <a:gd name="T3" fmla="*/ 202 h 418"/>
                  <a:gd name="T4" fmla="*/ 347 w 347"/>
                  <a:gd name="T5" fmla="*/ 238 h 418"/>
                  <a:gd name="T6" fmla="*/ 29 w 347"/>
                  <a:gd name="T7" fmla="*/ 418 h 418"/>
                  <a:gd name="T8" fmla="*/ 0 w 347"/>
                  <a:gd name="T9" fmla="*/ 404 h 418"/>
                  <a:gd name="T10" fmla="*/ 0 w 347"/>
                  <a:gd name="T11" fmla="*/ 397 h 418"/>
                  <a:gd name="T12" fmla="*/ 0 w 347"/>
                  <a:gd name="T13" fmla="*/ 368 h 418"/>
                  <a:gd name="T14" fmla="*/ 0 w 347"/>
                  <a:gd name="T15" fmla="*/ 0 h 4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7" h="418">
                    <a:moveTo>
                      <a:pt x="0" y="0"/>
                    </a:moveTo>
                    <a:lnTo>
                      <a:pt x="347" y="202"/>
                    </a:lnTo>
                    <a:lnTo>
                      <a:pt x="347" y="238"/>
                    </a:lnTo>
                    <a:lnTo>
                      <a:pt x="29" y="418"/>
                    </a:lnTo>
                    <a:lnTo>
                      <a:pt x="0" y="404"/>
                    </a:lnTo>
                    <a:lnTo>
                      <a:pt x="0" y="397"/>
                    </a:lnTo>
                    <a:lnTo>
                      <a:pt x="0" y="368"/>
                    </a:lnTo>
                    <a:lnTo>
                      <a:pt x="0" y="0"/>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52" name="Freeform 294">
                <a:extLst>
                  <a:ext uri="{FF2B5EF4-FFF2-40B4-BE49-F238E27FC236}">
                    <a16:creationId xmlns:a16="http://schemas.microsoft.com/office/drawing/2014/main" id="{6CBB2016-8218-4969-BBA0-E742298ECEAD}"/>
                  </a:ext>
                </a:extLst>
              </p:cNvPr>
              <p:cNvSpPr>
                <a:spLocks/>
              </p:cNvSpPr>
              <p:nvPr/>
            </p:nvSpPr>
            <p:spPr bwMode="auto">
              <a:xfrm>
                <a:off x="6238" y="1314"/>
                <a:ext cx="347" cy="418"/>
              </a:xfrm>
              <a:custGeom>
                <a:avLst/>
                <a:gdLst>
                  <a:gd name="T0" fmla="*/ 0 w 347"/>
                  <a:gd name="T1" fmla="*/ 0 h 418"/>
                  <a:gd name="T2" fmla="*/ 347 w 347"/>
                  <a:gd name="T3" fmla="*/ 202 h 418"/>
                  <a:gd name="T4" fmla="*/ 347 w 347"/>
                  <a:gd name="T5" fmla="*/ 238 h 418"/>
                  <a:gd name="T6" fmla="*/ 29 w 347"/>
                  <a:gd name="T7" fmla="*/ 418 h 418"/>
                  <a:gd name="T8" fmla="*/ 0 w 347"/>
                  <a:gd name="T9" fmla="*/ 404 h 418"/>
                  <a:gd name="T10" fmla="*/ 0 w 347"/>
                  <a:gd name="T11" fmla="*/ 397 h 418"/>
                  <a:gd name="T12" fmla="*/ 0 w 347"/>
                  <a:gd name="T13" fmla="*/ 368 h 418"/>
                  <a:gd name="T14" fmla="*/ 0 w 347"/>
                  <a:gd name="T15" fmla="*/ 0 h 4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7" h="418">
                    <a:moveTo>
                      <a:pt x="0" y="0"/>
                    </a:moveTo>
                    <a:lnTo>
                      <a:pt x="347" y="202"/>
                    </a:lnTo>
                    <a:lnTo>
                      <a:pt x="347" y="238"/>
                    </a:lnTo>
                    <a:lnTo>
                      <a:pt x="29" y="418"/>
                    </a:lnTo>
                    <a:lnTo>
                      <a:pt x="0" y="404"/>
                    </a:lnTo>
                    <a:lnTo>
                      <a:pt x="0" y="397"/>
                    </a:lnTo>
                    <a:lnTo>
                      <a:pt x="0" y="368"/>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53" name="Freeform 295">
                <a:extLst>
                  <a:ext uri="{FF2B5EF4-FFF2-40B4-BE49-F238E27FC236}">
                    <a16:creationId xmlns:a16="http://schemas.microsoft.com/office/drawing/2014/main" id="{9B51C606-DA10-4D0C-BDB8-8422C73B6197}"/>
                  </a:ext>
                </a:extLst>
              </p:cNvPr>
              <p:cNvSpPr>
                <a:spLocks/>
              </p:cNvSpPr>
              <p:nvPr/>
            </p:nvSpPr>
            <p:spPr bwMode="auto">
              <a:xfrm>
                <a:off x="6289" y="1559"/>
                <a:ext cx="296" cy="346"/>
              </a:xfrm>
              <a:custGeom>
                <a:avLst/>
                <a:gdLst>
                  <a:gd name="T0" fmla="*/ 296 w 296"/>
                  <a:gd name="T1" fmla="*/ 346 h 346"/>
                  <a:gd name="T2" fmla="*/ 14 w 296"/>
                  <a:gd name="T3" fmla="*/ 180 h 346"/>
                  <a:gd name="T4" fmla="*/ 0 w 296"/>
                  <a:gd name="T5" fmla="*/ 173 h 346"/>
                  <a:gd name="T6" fmla="*/ 296 w 296"/>
                  <a:gd name="T7" fmla="*/ 0 h 346"/>
                  <a:gd name="T8" fmla="*/ 296 w 296"/>
                  <a:gd name="T9" fmla="*/ 15 h 346"/>
                  <a:gd name="T10" fmla="*/ 296 w 296"/>
                  <a:gd name="T11" fmla="*/ 346 h 346"/>
                </a:gdLst>
                <a:ahLst/>
                <a:cxnLst>
                  <a:cxn ang="0">
                    <a:pos x="T0" y="T1"/>
                  </a:cxn>
                  <a:cxn ang="0">
                    <a:pos x="T2" y="T3"/>
                  </a:cxn>
                  <a:cxn ang="0">
                    <a:pos x="T4" y="T5"/>
                  </a:cxn>
                  <a:cxn ang="0">
                    <a:pos x="T6" y="T7"/>
                  </a:cxn>
                  <a:cxn ang="0">
                    <a:pos x="T8" y="T9"/>
                  </a:cxn>
                  <a:cxn ang="0">
                    <a:pos x="T10" y="T11"/>
                  </a:cxn>
                </a:cxnLst>
                <a:rect l="0" t="0" r="r" b="b"/>
                <a:pathLst>
                  <a:path w="296" h="346">
                    <a:moveTo>
                      <a:pt x="296" y="346"/>
                    </a:moveTo>
                    <a:lnTo>
                      <a:pt x="14" y="180"/>
                    </a:lnTo>
                    <a:lnTo>
                      <a:pt x="0" y="173"/>
                    </a:lnTo>
                    <a:lnTo>
                      <a:pt x="296" y="0"/>
                    </a:lnTo>
                    <a:lnTo>
                      <a:pt x="296" y="15"/>
                    </a:lnTo>
                    <a:lnTo>
                      <a:pt x="296" y="346"/>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54" name="Freeform 296">
                <a:extLst>
                  <a:ext uri="{FF2B5EF4-FFF2-40B4-BE49-F238E27FC236}">
                    <a16:creationId xmlns:a16="http://schemas.microsoft.com/office/drawing/2014/main" id="{8D6C2C93-CFB4-48C5-84A2-D2045F295B02}"/>
                  </a:ext>
                </a:extLst>
              </p:cNvPr>
              <p:cNvSpPr>
                <a:spLocks/>
              </p:cNvSpPr>
              <p:nvPr/>
            </p:nvSpPr>
            <p:spPr bwMode="auto">
              <a:xfrm>
                <a:off x="6289" y="1559"/>
                <a:ext cx="296" cy="346"/>
              </a:xfrm>
              <a:custGeom>
                <a:avLst/>
                <a:gdLst>
                  <a:gd name="T0" fmla="*/ 296 w 296"/>
                  <a:gd name="T1" fmla="*/ 346 h 346"/>
                  <a:gd name="T2" fmla="*/ 14 w 296"/>
                  <a:gd name="T3" fmla="*/ 180 h 346"/>
                  <a:gd name="T4" fmla="*/ 0 w 296"/>
                  <a:gd name="T5" fmla="*/ 173 h 346"/>
                  <a:gd name="T6" fmla="*/ 296 w 296"/>
                  <a:gd name="T7" fmla="*/ 0 h 346"/>
                  <a:gd name="T8" fmla="*/ 296 w 296"/>
                  <a:gd name="T9" fmla="*/ 15 h 346"/>
                  <a:gd name="T10" fmla="*/ 296 w 296"/>
                  <a:gd name="T11" fmla="*/ 346 h 346"/>
                </a:gdLst>
                <a:ahLst/>
                <a:cxnLst>
                  <a:cxn ang="0">
                    <a:pos x="T0" y="T1"/>
                  </a:cxn>
                  <a:cxn ang="0">
                    <a:pos x="T2" y="T3"/>
                  </a:cxn>
                  <a:cxn ang="0">
                    <a:pos x="T4" y="T5"/>
                  </a:cxn>
                  <a:cxn ang="0">
                    <a:pos x="T6" y="T7"/>
                  </a:cxn>
                  <a:cxn ang="0">
                    <a:pos x="T8" y="T9"/>
                  </a:cxn>
                  <a:cxn ang="0">
                    <a:pos x="T10" y="T11"/>
                  </a:cxn>
                </a:cxnLst>
                <a:rect l="0" t="0" r="r" b="b"/>
                <a:pathLst>
                  <a:path w="296" h="346">
                    <a:moveTo>
                      <a:pt x="296" y="346"/>
                    </a:moveTo>
                    <a:lnTo>
                      <a:pt x="14" y="180"/>
                    </a:lnTo>
                    <a:lnTo>
                      <a:pt x="0" y="173"/>
                    </a:lnTo>
                    <a:lnTo>
                      <a:pt x="296" y="0"/>
                    </a:lnTo>
                    <a:lnTo>
                      <a:pt x="296" y="15"/>
                    </a:lnTo>
                    <a:lnTo>
                      <a:pt x="296" y="34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55" name="Freeform 297">
                <a:extLst>
                  <a:ext uri="{FF2B5EF4-FFF2-40B4-BE49-F238E27FC236}">
                    <a16:creationId xmlns:a16="http://schemas.microsoft.com/office/drawing/2014/main" id="{167D83F8-5061-46DB-BF53-648019DBB1D2}"/>
                  </a:ext>
                </a:extLst>
              </p:cNvPr>
              <p:cNvSpPr>
                <a:spLocks/>
              </p:cNvSpPr>
              <p:nvPr/>
            </p:nvSpPr>
            <p:spPr bwMode="auto">
              <a:xfrm>
                <a:off x="6166" y="1444"/>
                <a:ext cx="476" cy="324"/>
              </a:xfrm>
              <a:custGeom>
                <a:avLst/>
                <a:gdLst>
                  <a:gd name="T0" fmla="*/ 433 w 476"/>
                  <a:gd name="T1" fmla="*/ 0 h 324"/>
                  <a:gd name="T2" fmla="*/ 476 w 476"/>
                  <a:gd name="T3" fmla="*/ 22 h 324"/>
                  <a:gd name="T4" fmla="*/ 476 w 476"/>
                  <a:gd name="T5" fmla="*/ 72 h 324"/>
                  <a:gd name="T6" fmla="*/ 43 w 476"/>
                  <a:gd name="T7" fmla="*/ 324 h 324"/>
                  <a:gd name="T8" fmla="*/ 0 w 476"/>
                  <a:gd name="T9" fmla="*/ 295 h 324"/>
                  <a:gd name="T10" fmla="*/ 0 w 476"/>
                  <a:gd name="T11" fmla="*/ 252 h 324"/>
                  <a:gd name="T12" fmla="*/ 433 w 476"/>
                  <a:gd name="T13" fmla="*/ 0 h 324"/>
                </a:gdLst>
                <a:ahLst/>
                <a:cxnLst>
                  <a:cxn ang="0">
                    <a:pos x="T0" y="T1"/>
                  </a:cxn>
                  <a:cxn ang="0">
                    <a:pos x="T2" y="T3"/>
                  </a:cxn>
                  <a:cxn ang="0">
                    <a:pos x="T4" y="T5"/>
                  </a:cxn>
                  <a:cxn ang="0">
                    <a:pos x="T6" y="T7"/>
                  </a:cxn>
                  <a:cxn ang="0">
                    <a:pos x="T8" y="T9"/>
                  </a:cxn>
                  <a:cxn ang="0">
                    <a:pos x="T10" y="T11"/>
                  </a:cxn>
                  <a:cxn ang="0">
                    <a:pos x="T12" y="T13"/>
                  </a:cxn>
                </a:cxnLst>
                <a:rect l="0" t="0" r="r" b="b"/>
                <a:pathLst>
                  <a:path w="476" h="324">
                    <a:moveTo>
                      <a:pt x="433" y="0"/>
                    </a:moveTo>
                    <a:lnTo>
                      <a:pt x="476" y="22"/>
                    </a:lnTo>
                    <a:lnTo>
                      <a:pt x="476" y="72"/>
                    </a:lnTo>
                    <a:lnTo>
                      <a:pt x="43" y="324"/>
                    </a:lnTo>
                    <a:lnTo>
                      <a:pt x="0" y="295"/>
                    </a:lnTo>
                    <a:lnTo>
                      <a:pt x="0" y="252"/>
                    </a:lnTo>
                    <a:lnTo>
                      <a:pt x="433" y="0"/>
                    </a:lnTo>
                    <a:close/>
                  </a:path>
                </a:pathLst>
              </a:custGeom>
              <a:solidFill>
                <a:srgbClr val="9C6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56" name="Freeform 298">
                <a:extLst>
                  <a:ext uri="{FF2B5EF4-FFF2-40B4-BE49-F238E27FC236}">
                    <a16:creationId xmlns:a16="http://schemas.microsoft.com/office/drawing/2014/main" id="{DA74DAEC-590E-4579-BAB6-75046CC1B8DC}"/>
                  </a:ext>
                </a:extLst>
              </p:cNvPr>
              <p:cNvSpPr>
                <a:spLocks/>
              </p:cNvSpPr>
              <p:nvPr/>
            </p:nvSpPr>
            <p:spPr bwMode="auto">
              <a:xfrm>
                <a:off x="6166" y="1444"/>
                <a:ext cx="476" cy="324"/>
              </a:xfrm>
              <a:custGeom>
                <a:avLst/>
                <a:gdLst>
                  <a:gd name="T0" fmla="*/ 433 w 476"/>
                  <a:gd name="T1" fmla="*/ 0 h 324"/>
                  <a:gd name="T2" fmla="*/ 476 w 476"/>
                  <a:gd name="T3" fmla="*/ 22 h 324"/>
                  <a:gd name="T4" fmla="*/ 476 w 476"/>
                  <a:gd name="T5" fmla="*/ 72 h 324"/>
                  <a:gd name="T6" fmla="*/ 43 w 476"/>
                  <a:gd name="T7" fmla="*/ 324 h 324"/>
                  <a:gd name="T8" fmla="*/ 0 w 476"/>
                  <a:gd name="T9" fmla="*/ 295 h 324"/>
                  <a:gd name="T10" fmla="*/ 0 w 476"/>
                  <a:gd name="T11" fmla="*/ 252 h 324"/>
                  <a:gd name="T12" fmla="*/ 433 w 476"/>
                  <a:gd name="T13" fmla="*/ 0 h 324"/>
                </a:gdLst>
                <a:ahLst/>
                <a:cxnLst>
                  <a:cxn ang="0">
                    <a:pos x="T0" y="T1"/>
                  </a:cxn>
                  <a:cxn ang="0">
                    <a:pos x="T2" y="T3"/>
                  </a:cxn>
                  <a:cxn ang="0">
                    <a:pos x="T4" y="T5"/>
                  </a:cxn>
                  <a:cxn ang="0">
                    <a:pos x="T6" y="T7"/>
                  </a:cxn>
                  <a:cxn ang="0">
                    <a:pos x="T8" y="T9"/>
                  </a:cxn>
                  <a:cxn ang="0">
                    <a:pos x="T10" y="T11"/>
                  </a:cxn>
                  <a:cxn ang="0">
                    <a:pos x="T12" y="T13"/>
                  </a:cxn>
                </a:cxnLst>
                <a:rect l="0" t="0" r="r" b="b"/>
                <a:pathLst>
                  <a:path w="476" h="324">
                    <a:moveTo>
                      <a:pt x="433" y="0"/>
                    </a:moveTo>
                    <a:lnTo>
                      <a:pt x="476" y="22"/>
                    </a:lnTo>
                    <a:lnTo>
                      <a:pt x="476" y="72"/>
                    </a:lnTo>
                    <a:lnTo>
                      <a:pt x="43" y="324"/>
                    </a:lnTo>
                    <a:lnTo>
                      <a:pt x="0" y="295"/>
                    </a:lnTo>
                    <a:lnTo>
                      <a:pt x="0" y="252"/>
                    </a:lnTo>
                    <a:lnTo>
                      <a:pt x="43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57" name="Freeform 299">
                <a:extLst>
                  <a:ext uri="{FF2B5EF4-FFF2-40B4-BE49-F238E27FC236}">
                    <a16:creationId xmlns:a16="http://schemas.microsoft.com/office/drawing/2014/main" id="{06D8AE11-9ABC-473F-9AE3-F11822012819}"/>
                  </a:ext>
                </a:extLst>
              </p:cNvPr>
              <p:cNvSpPr>
                <a:spLocks/>
              </p:cNvSpPr>
              <p:nvPr/>
            </p:nvSpPr>
            <p:spPr bwMode="auto">
              <a:xfrm>
                <a:off x="6267" y="1552"/>
                <a:ext cx="318" cy="368"/>
              </a:xfrm>
              <a:custGeom>
                <a:avLst/>
                <a:gdLst>
                  <a:gd name="T0" fmla="*/ 36 w 318"/>
                  <a:gd name="T1" fmla="*/ 187 h 368"/>
                  <a:gd name="T2" fmla="*/ 22 w 318"/>
                  <a:gd name="T3" fmla="*/ 180 h 368"/>
                  <a:gd name="T4" fmla="*/ 318 w 318"/>
                  <a:gd name="T5" fmla="*/ 7 h 368"/>
                  <a:gd name="T6" fmla="*/ 318 w 318"/>
                  <a:gd name="T7" fmla="*/ 0 h 368"/>
                  <a:gd name="T8" fmla="*/ 0 w 318"/>
                  <a:gd name="T9" fmla="*/ 180 h 368"/>
                  <a:gd name="T10" fmla="*/ 22 w 318"/>
                  <a:gd name="T11" fmla="*/ 195 h 368"/>
                  <a:gd name="T12" fmla="*/ 318 w 318"/>
                  <a:gd name="T13" fmla="*/ 368 h 368"/>
                  <a:gd name="T14" fmla="*/ 318 w 318"/>
                  <a:gd name="T15" fmla="*/ 353 h 368"/>
                  <a:gd name="T16" fmla="*/ 36 w 318"/>
                  <a:gd name="T17" fmla="*/ 187 h 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8" h="368">
                    <a:moveTo>
                      <a:pt x="36" y="187"/>
                    </a:moveTo>
                    <a:lnTo>
                      <a:pt x="22" y="180"/>
                    </a:lnTo>
                    <a:lnTo>
                      <a:pt x="318" y="7"/>
                    </a:lnTo>
                    <a:lnTo>
                      <a:pt x="318" y="0"/>
                    </a:lnTo>
                    <a:lnTo>
                      <a:pt x="0" y="180"/>
                    </a:lnTo>
                    <a:lnTo>
                      <a:pt x="22" y="195"/>
                    </a:lnTo>
                    <a:lnTo>
                      <a:pt x="318" y="368"/>
                    </a:lnTo>
                    <a:lnTo>
                      <a:pt x="318" y="353"/>
                    </a:lnTo>
                    <a:lnTo>
                      <a:pt x="36" y="187"/>
                    </a:lnTo>
                    <a:close/>
                  </a:path>
                </a:pathLst>
              </a:custGeom>
              <a:solidFill>
                <a:srgbClr val="9C6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58" name="Freeform 300">
                <a:extLst>
                  <a:ext uri="{FF2B5EF4-FFF2-40B4-BE49-F238E27FC236}">
                    <a16:creationId xmlns:a16="http://schemas.microsoft.com/office/drawing/2014/main" id="{EA4BE97A-1C28-4D3C-85FC-3E357A8565F2}"/>
                  </a:ext>
                </a:extLst>
              </p:cNvPr>
              <p:cNvSpPr>
                <a:spLocks/>
              </p:cNvSpPr>
              <p:nvPr/>
            </p:nvSpPr>
            <p:spPr bwMode="auto">
              <a:xfrm>
                <a:off x="6267" y="1552"/>
                <a:ext cx="318" cy="368"/>
              </a:xfrm>
              <a:custGeom>
                <a:avLst/>
                <a:gdLst>
                  <a:gd name="T0" fmla="*/ 36 w 318"/>
                  <a:gd name="T1" fmla="*/ 187 h 368"/>
                  <a:gd name="T2" fmla="*/ 22 w 318"/>
                  <a:gd name="T3" fmla="*/ 180 h 368"/>
                  <a:gd name="T4" fmla="*/ 318 w 318"/>
                  <a:gd name="T5" fmla="*/ 7 h 368"/>
                  <a:gd name="T6" fmla="*/ 318 w 318"/>
                  <a:gd name="T7" fmla="*/ 0 h 368"/>
                  <a:gd name="T8" fmla="*/ 0 w 318"/>
                  <a:gd name="T9" fmla="*/ 180 h 368"/>
                  <a:gd name="T10" fmla="*/ 22 w 318"/>
                  <a:gd name="T11" fmla="*/ 195 h 368"/>
                  <a:gd name="T12" fmla="*/ 318 w 318"/>
                  <a:gd name="T13" fmla="*/ 368 h 368"/>
                  <a:gd name="T14" fmla="*/ 318 w 318"/>
                  <a:gd name="T15" fmla="*/ 353 h 368"/>
                  <a:gd name="T16" fmla="*/ 36 w 318"/>
                  <a:gd name="T17" fmla="*/ 187 h 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8" h="368">
                    <a:moveTo>
                      <a:pt x="36" y="187"/>
                    </a:moveTo>
                    <a:lnTo>
                      <a:pt x="22" y="180"/>
                    </a:lnTo>
                    <a:lnTo>
                      <a:pt x="318" y="7"/>
                    </a:lnTo>
                    <a:lnTo>
                      <a:pt x="318" y="0"/>
                    </a:lnTo>
                    <a:lnTo>
                      <a:pt x="0" y="180"/>
                    </a:lnTo>
                    <a:lnTo>
                      <a:pt x="22" y="195"/>
                    </a:lnTo>
                    <a:lnTo>
                      <a:pt x="318" y="368"/>
                    </a:lnTo>
                    <a:lnTo>
                      <a:pt x="318" y="353"/>
                    </a:lnTo>
                    <a:lnTo>
                      <a:pt x="36" y="18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59" name="Freeform 301">
                <a:extLst>
                  <a:ext uri="{FF2B5EF4-FFF2-40B4-BE49-F238E27FC236}">
                    <a16:creationId xmlns:a16="http://schemas.microsoft.com/office/drawing/2014/main" id="{3CE2B951-E6D7-4D85-94F8-9AFDD8FD88C7}"/>
                  </a:ext>
                </a:extLst>
              </p:cNvPr>
              <p:cNvSpPr>
                <a:spLocks/>
              </p:cNvSpPr>
              <p:nvPr/>
            </p:nvSpPr>
            <p:spPr bwMode="auto">
              <a:xfrm>
                <a:off x="6166" y="1444"/>
                <a:ext cx="476" cy="324"/>
              </a:xfrm>
              <a:custGeom>
                <a:avLst/>
                <a:gdLst>
                  <a:gd name="T0" fmla="*/ 433 w 476"/>
                  <a:gd name="T1" fmla="*/ 0 h 324"/>
                  <a:gd name="T2" fmla="*/ 476 w 476"/>
                  <a:gd name="T3" fmla="*/ 22 h 324"/>
                  <a:gd name="T4" fmla="*/ 476 w 476"/>
                  <a:gd name="T5" fmla="*/ 36 h 324"/>
                  <a:gd name="T6" fmla="*/ 476 w 476"/>
                  <a:gd name="T7" fmla="*/ 72 h 324"/>
                  <a:gd name="T8" fmla="*/ 419 w 476"/>
                  <a:gd name="T9" fmla="*/ 108 h 324"/>
                  <a:gd name="T10" fmla="*/ 101 w 476"/>
                  <a:gd name="T11" fmla="*/ 288 h 324"/>
                  <a:gd name="T12" fmla="*/ 43 w 476"/>
                  <a:gd name="T13" fmla="*/ 324 h 324"/>
                  <a:gd name="T14" fmla="*/ 0 w 476"/>
                  <a:gd name="T15" fmla="*/ 295 h 324"/>
                  <a:gd name="T16" fmla="*/ 0 w 476"/>
                  <a:gd name="T17" fmla="*/ 252 h 324"/>
                  <a:gd name="T18" fmla="*/ 58 w 476"/>
                  <a:gd name="T19" fmla="*/ 216 h 324"/>
                  <a:gd name="T20" fmla="*/ 375 w 476"/>
                  <a:gd name="T21" fmla="*/ 36 h 324"/>
                  <a:gd name="T22" fmla="*/ 433 w 476"/>
                  <a:gd name="T23" fmla="*/ 0 h 3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76" h="324">
                    <a:moveTo>
                      <a:pt x="433" y="0"/>
                    </a:moveTo>
                    <a:lnTo>
                      <a:pt x="476" y="22"/>
                    </a:lnTo>
                    <a:lnTo>
                      <a:pt x="476" y="36"/>
                    </a:lnTo>
                    <a:lnTo>
                      <a:pt x="476" y="72"/>
                    </a:lnTo>
                    <a:lnTo>
                      <a:pt x="419" y="108"/>
                    </a:lnTo>
                    <a:lnTo>
                      <a:pt x="101" y="288"/>
                    </a:lnTo>
                    <a:lnTo>
                      <a:pt x="43" y="324"/>
                    </a:lnTo>
                    <a:lnTo>
                      <a:pt x="0" y="295"/>
                    </a:lnTo>
                    <a:lnTo>
                      <a:pt x="0" y="252"/>
                    </a:lnTo>
                    <a:lnTo>
                      <a:pt x="58" y="216"/>
                    </a:lnTo>
                    <a:lnTo>
                      <a:pt x="375" y="36"/>
                    </a:lnTo>
                    <a:lnTo>
                      <a:pt x="433" y="0"/>
                    </a:lnTo>
                    <a:close/>
                  </a:path>
                </a:pathLst>
              </a:custGeom>
              <a:solidFill>
                <a:srgbClr val="DE9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60" name="Freeform 302">
                <a:extLst>
                  <a:ext uri="{FF2B5EF4-FFF2-40B4-BE49-F238E27FC236}">
                    <a16:creationId xmlns:a16="http://schemas.microsoft.com/office/drawing/2014/main" id="{33C0D0AC-3A9D-4574-B6A1-59FBA759038F}"/>
                  </a:ext>
                </a:extLst>
              </p:cNvPr>
              <p:cNvSpPr>
                <a:spLocks/>
              </p:cNvSpPr>
              <p:nvPr/>
            </p:nvSpPr>
            <p:spPr bwMode="auto">
              <a:xfrm>
                <a:off x="6166" y="1444"/>
                <a:ext cx="476" cy="324"/>
              </a:xfrm>
              <a:custGeom>
                <a:avLst/>
                <a:gdLst>
                  <a:gd name="T0" fmla="*/ 433 w 476"/>
                  <a:gd name="T1" fmla="*/ 0 h 324"/>
                  <a:gd name="T2" fmla="*/ 476 w 476"/>
                  <a:gd name="T3" fmla="*/ 22 h 324"/>
                  <a:gd name="T4" fmla="*/ 476 w 476"/>
                  <a:gd name="T5" fmla="*/ 36 h 324"/>
                  <a:gd name="T6" fmla="*/ 476 w 476"/>
                  <a:gd name="T7" fmla="*/ 72 h 324"/>
                  <a:gd name="T8" fmla="*/ 419 w 476"/>
                  <a:gd name="T9" fmla="*/ 108 h 324"/>
                  <a:gd name="T10" fmla="*/ 101 w 476"/>
                  <a:gd name="T11" fmla="*/ 288 h 324"/>
                  <a:gd name="T12" fmla="*/ 43 w 476"/>
                  <a:gd name="T13" fmla="*/ 324 h 324"/>
                  <a:gd name="T14" fmla="*/ 0 w 476"/>
                  <a:gd name="T15" fmla="*/ 295 h 324"/>
                  <a:gd name="T16" fmla="*/ 0 w 476"/>
                  <a:gd name="T17" fmla="*/ 252 h 324"/>
                  <a:gd name="T18" fmla="*/ 58 w 476"/>
                  <a:gd name="T19" fmla="*/ 216 h 324"/>
                  <a:gd name="T20" fmla="*/ 375 w 476"/>
                  <a:gd name="T21" fmla="*/ 36 h 324"/>
                  <a:gd name="T22" fmla="*/ 433 w 476"/>
                  <a:gd name="T23" fmla="*/ 0 h 3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76" h="324">
                    <a:moveTo>
                      <a:pt x="433" y="0"/>
                    </a:moveTo>
                    <a:lnTo>
                      <a:pt x="476" y="22"/>
                    </a:lnTo>
                    <a:lnTo>
                      <a:pt x="476" y="36"/>
                    </a:lnTo>
                    <a:lnTo>
                      <a:pt x="476" y="72"/>
                    </a:lnTo>
                    <a:lnTo>
                      <a:pt x="419" y="108"/>
                    </a:lnTo>
                    <a:lnTo>
                      <a:pt x="101" y="288"/>
                    </a:lnTo>
                    <a:lnTo>
                      <a:pt x="43" y="324"/>
                    </a:lnTo>
                    <a:lnTo>
                      <a:pt x="0" y="295"/>
                    </a:lnTo>
                    <a:lnTo>
                      <a:pt x="0" y="252"/>
                    </a:lnTo>
                    <a:lnTo>
                      <a:pt x="58" y="216"/>
                    </a:lnTo>
                    <a:lnTo>
                      <a:pt x="375" y="36"/>
                    </a:lnTo>
                    <a:lnTo>
                      <a:pt x="43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61" name="Freeform 303">
                <a:extLst>
                  <a:ext uri="{FF2B5EF4-FFF2-40B4-BE49-F238E27FC236}">
                    <a16:creationId xmlns:a16="http://schemas.microsoft.com/office/drawing/2014/main" id="{23A9A9FF-A33D-4FBA-B20D-E175CAE9AA51}"/>
                  </a:ext>
                </a:extLst>
              </p:cNvPr>
              <p:cNvSpPr>
                <a:spLocks/>
              </p:cNvSpPr>
              <p:nvPr/>
            </p:nvSpPr>
            <p:spPr bwMode="auto">
              <a:xfrm>
                <a:off x="6642" y="1192"/>
                <a:ext cx="477" cy="829"/>
              </a:xfrm>
              <a:custGeom>
                <a:avLst/>
                <a:gdLst>
                  <a:gd name="T0" fmla="*/ 477 w 477"/>
                  <a:gd name="T1" fmla="*/ 0 h 829"/>
                  <a:gd name="T2" fmla="*/ 477 w 477"/>
                  <a:gd name="T3" fmla="*/ 547 h 829"/>
                  <a:gd name="T4" fmla="*/ 434 w 477"/>
                  <a:gd name="T5" fmla="*/ 576 h 829"/>
                  <a:gd name="T6" fmla="*/ 0 w 477"/>
                  <a:gd name="T7" fmla="*/ 829 h 829"/>
                  <a:gd name="T8" fmla="*/ 0 w 477"/>
                  <a:gd name="T9" fmla="*/ 274 h 829"/>
                  <a:gd name="T10" fmla="*/ 44 w 477"/>
                  <a:gd name="T11" fmla="*/ 252 h 829"/>
                  <a:gd name="T12" fmla="*/ 477 w 477"/>
                  <a:gd name="T13" fmla="*/ 0 h 829"/>
                </a:gdLst>
                <a:ahLst/>
                <a:cxnLst>
                  <a:cxn ang="0">
                    <a:pos x="T0" y="T1"/>
                  </a:cxn>
                  <a:cxn ang="0">
                    <a:pos x="T2" y="T3"/>
                  </a:cxn>
                  <a:cxn ang="0">
                    <a:pos x="T4" y="T5"/>
                  </a:cxn>
                  <a:cxn ang="0">
                    <a:pos x="T6" y="T7"/>
                  </a:cxn>
                  <a:cxn ang="0">
                    <a:pos x="T8" y="T9"/>
                  </a:cxn>
                  <a:cxn ang="0">
                    <a:pos x="T10" y="T11"/>
                  </a:cxn>
                  <a:cxn ang="0">
                    <a:pos x="T12" y="T13"/>
                  </a:cxn>
                </a:cxnLst>
                <a:rect l="0" t="0" r="r" b="b"/>
                <a:pathLst>
                  <a:path w="477" h="829">
                    <a:moveTo>
                      <a:pt x="477" y="0"/>
                    </a:moveTo>
                    <a:lnTo>
                      <a:pt x="477" y="547"/>
                    </a:lnTo>
                    <a:lnTo>
                      <a:pt x="434" y="576"/>
                    </a:lnTo>
                    <a:lnTo>
                      <a:pt x="0" y="829"/>
                    </a:lnTo>
                    <a:lnTo>
                      <a:pt x="0" y="274"/>
                    </a:lnTo>
                    <a:lnTo>
                      <a:pt x="44" y="252"/>
                    </a:lnTo>
                    <a:lnTo>
                      <a:pt x="477" y="0"/>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62" name="Freeform 304">
                <a:extLst>
                  <a:ext uri="{FF2B5EF4-FFF2-40B4-BE49-F238E27FC236}">
                    <a16:creationId xmlns:a16="http://schemas.microsoft.com/office/drawing/2014/main" id="{8C76F10F-160B-4D39-BC75-FE8667E361C9}"/>
                  </a:ext>
                </a:extLst>
              </p:cNvPr>
              <p:cNvSpPr>
                <a:spLocks/>
              </p:cNvSpPr>
              <p:nvPr/>
            </p:nvSpPr>
            <p:spPr bwMode="auto">
              <a:xfrm>
                <a:off x="6700" y="1559"/>
                <a:ext cx="296" cy="346"/>
              </a:xfrm>
              <a:custGeom>
                <a:avLst/>
                <a:gdLst>
                  <a:gd name="T0" fmla="*/ 296 w 296"/>
                  <a:gd name="T1" fmla="*/ 173 h 346"/>
                  <a:gd name="T2" fmla="*/ 282 w 296"/>
                  <a:gd name="T3" fmla="*/ 180 h 346"/>
                  <a:gd name="T4" fmla="*/ 0 w 296"/>
                  <a:gd name="T5" fmla="*/ 346 h 346"/>
                  <a:gd name="T6" fmla="*/ 0 w 296"/>
                  <a:gd name="T7" fmla="*/ 0 h 346"/>
                  <a:gd name="T8" fmla="*/ 296 w 296"/>
                  <a:gd name="T9" fmla="*/ 173 h 346"/>
                </a:gdLst>
                <a:ahLst/>
                <a:cxnLst>
                  <a:cxn ang="0">
                    <a:pos x="T0" y="T1"/>
                  </a:cxn>
                  <a:cxn ang="0">
                    <a:pos x="T2" y="T3"/>
                  </a:cxn>
                  <a:cxn ang="0">
                    <a:pos x="T4" y="T5"/>
                  </a:cxn>
                  <a:cxn ang="0">
                    <a:pos x="T6" y="T7"/>
                  </a:cxn>
                  <a:cxn ang="0">
                    <a:pos x="T8" y="T9"/>
                  </a:cxn>
                </a:cxnLst>
                <a:rect l="0" t="0" r="r" b="b"/>
                <a:pathLst>
                  <a:path w="296" h="346">
                    <a:moveTo>
                      <a:pt x="296" y="173"/>
                    </a:moveTo>
                    <a:lnTo>
                      <a:pt x="282" y="180"/>
                    </a:lnTo>
                    <a:lnTo>
                      <a:pt x="0" y="346"/>
                    </a:lnTo>
                    <a:lnTo>
                      <a:pt x="0" y="0"/>
                    </a:lnTo>
                    <a:lnTo>
                      <a:pt x="296" y="173"/>
                    </a:lnTo>
                    <a:close/>
                  </a:path>
                </a:pathLst>
              </a:custGeom>
              <a:solidFill>
                <a:srgbClr val="9C6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63" name="Freeform 305">
                <a:extLst>
                  <a:ext uri="{FF2B5EF4-FFF2-40B4-BE49-F238E27FC236}">
                    <a16:creationId xmlns:a16="http://schemas.microsoft.com/office/drawing/2014/main" id="{E445BACE-9303-43FB-B596-3D8ADF20F3D8}"/>
                  </a:ext>
                </a:extLst>
              </p:cNvPr>
              <p:cNvSpPr>
                <a:spLocks/>
              </p:cNvSpPr>
              <p:nvPr/>
            </p:nvSpPr>
            <p:spPr bwMode="auto">
              <a:xfrm>
                <a:off x="7047" y="1307"/>
                <a:ext cx="14" cy="411"/>
              </a:xfrm>
              <a:custGeom>
                <a:avLst/>
                <a:gdLst>
                  <a:gd name="T0" fmla="*/ 14 w 14"/>
                  <a:gd name="T1" fmla="*/ 0 h 411"/>
                  <a:gd name="T2" fmla="*/ 14 w 14"/>
                  <a:gd name="T3" fmla="*/ 404 h 411"/>
                  <a:gd name="T4" fmla="*/ 0 w 14"/>
                  <a:gd name="T5" fmla="*/ 411 h 411"/>
                  <a:gd name="T6" fmla="*/ 0 w 14"/>
                  <a:gd name="T7" fmla="*/ 7 h 411"/>
                  <a:gd name="T8" fmla="*/ 14 w 14"/>
                  <a:gd name="T9" fmla="*/ 0 h 411"/>
                </a:gdLst>
                <a:ahLst/>
                <a:cxnLst>
                  <a:cxn ang="0">
                    <a:pos x="T0" y="T1"/>
                  </a:cxn>
                  <a:cxn ang="0">
                    <a:pos x="T2" y="T3"/>
                  </a:cxn>
                  <a:cxn ang="0">
                    <a:pos x="T4" y="T5"/>
                  </a:cxn>
                  <a:cxn ang="0">
                    <a:pos x="T6" y="T7"/>
                  </a:cxn>
                  <a:cxn ang="0">
                    <a:pos x="T8" y="T9"/>
                  </a:cxn>
                </a:cxnLst>
                <a:rect l="0" t="0" r="r" b="b"/>
                <a:pathLst>
                  <a:path w="14" h="411">
                    <a:moveTo>
                      <a:pt x="14" y="0"/>
                    </a:moveTo>
                    <a:lnTo>
                      <a:pt x="14" y="404"/>
                    </a:lnTo>
                    <a:lnTo>
                      <a:pt x="0" y="411"/>
                    </a:lnTo>
                    <a:lnTo>
                      <a:pt x="0" y="7"/>
                    </a:lnTo>
                    <a:lnTo>
                      <a:pt x="14" y="0"/>
                    </a:lnTo>
                    <a:close/>
                  </a:path>
                </a:pathLst>
              </a:custGeom>
              <a:solidFill>
                <a:srgbClr val="7152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64" name="Freeform 306">
                <a:extLst>
                  <a:ext uri="{FF2B5EF4-FFF2-40B4-BE49-F238E27FC236}">
                    <a16:creationId xmlns:a16="http://schemas.microsoft.com/office/drawing/2014/main" id="{0FD6B3CD-2B92-4D8F-9D60-AA0569380CD8}"/>
                  </a:ext>
                </a:extLst>
              </p:cNvPr>
              <p:cNvSpPr>
                <a:spLocks/>
              </p:cNvSpPr>
              <p:nvPr/>
            </p:nvSpPr>
            <p:spPr bwMode="auto">
              <a:xfrm>
                <a:off x="6700" y="1314"/>
                <a:ext cx="347" cy="418"/>
              </a:xfrm>
              <a:custGeom>
                <a:avLst/>
                <a:gdLst>
                  <a:gd name="T0" fmla="*/ 347 w 347"/>
                  <a:gd name="T1" fmla="*/ 0 h 418"/>
                  <a:gd name="T2" fmla="*/ 347 w 347"/>
                  <a:gd name="T3" fmla="*/ 404 h 418"/>
                  <a:gd name="T4" fmla="*/ 318 w 347"/>
                  <a:gd name="T5" fmla="*/ 418 h 418"/>
                  <a:gd name="T6" fmla="*/ 0 w 347"/>
                  <a:gd name="T7" fmla="*/ 238 h 418"/>
                  <a:gd name="T8" fmla="*/ 0 w 347"/>
                  <a:gd name="T9" fmla="*/ 202 h 418"/>
                  <a:gd name="T10" fmla="*/ 8 w 347"/>
                  <a:gd name="T11" fmla="*/ 202 h 418"/>
                  <a:gd name="T12" fmla="*/ 29 w 347"/>
                  <a:gd name="T13" fmla="*/ 188 h 418"/>
                  <a:gd name="T14" fmla="*/ 347 w 347"/>
                  <a:gd name="T15" fmla="*/ 0 h 4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7" h="418">
                    <a:moveTo>
                      <a:pt x="347" y="0"/>
                    </a:moveTo>
                    <a:lnTo>
                      <a:pt x="347" y="404"/>
                    </a:lnTo>
                    <a:lnTo>
                      <a:pt x="318" y="418"/>
                    </a:lnTo>
                    <a:lnTo>
                      <a:pt x="0" y="238"/>
                    </a:lnTo>
                    <a:lnTo>
                      <a:pt x="0" y="202"/>
                    </a:lnTo>
                    <a:lnTo>
                      <a:pt x="8" y="202"/>
                    </a:lnTo>
                    <a:lnTo>
                      <a:pt x="29" y="188"/>
                    </a:lnTo>
                    <a:lnTo>
                      <a:pt x="347" y="0"/>
                    </a:lnTo>
                    <a:close/>
                  </a:path>
                </a:pathLst>
              </a:custGeom>
              <a:solidFill>
                <a:srgbClr val="9C6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65" name="Freeform 307">
                <a:extLst>
                  <a:ext uri="{FF2B5EF4-FFF2-40B4-BE49-F238E27FC236}">
                    <a16:creationId xmlns:a16="http://schemas.microsoft.com/office/drawing/2014/main" id="{EABFFB3A-CDB9-4B87-BAA2-D7C55FA1EAF4}"/>
                  </a:ext>
                </a:extLst>
              </p:cNvPr>
              <p:cNvSpPr>
                <a:spLocks/>
              </p:cNvSpPr>
              <p:nvPr/>
            </p:nvSpPr>
            <p:spPr bwMode="auto">
              <a:xfrm>
                <a:off x="6642" y="1444"/>
                <a:ext cx="477" cy="324"/>
              </a:xfrm>
              <a:custGeom>
                <a:avLst/>
                <a:gdLst>
                  <a:gd name="T0" fmla="*/ 477 w 477"/>
                  <a:gd name="T1" fmla="*/ 252 h 324"/>
                  <a:gd name="T2" fmla="*/ 477 w 477"/>
                  <a:gd name="T3" fmla="*/ 295 h 324"/>
                  <a:gd name="T4" fmla="*/ 434 w 477"/>
                  <a:gd name="T5" fmla="*/ 324 h 324"/>
                  <a:gd name="T6" fmla="*/ 0 w 477"/>
                  <a:gd name="T7" fmla="*/ 72 h 324"/>
                  <a:gd name="T8" fmla="*/ 0 w 477"/>
                  <a:gd name="T9" fmla="*/ 22 h 324"/>
                  <a:gd name="T10" fmla="*/ 44 w 477"/>
                  <a:gd name="T11" fmla="*/ 0 h 324"/>
                  <a:gd name="T12" fmla="*/ 477 w 477"/>
                  <a:gd name="T13" fmla="*/ 252 h 324"/>
                </a:gdLst>
                <a:ahLst/>
                <a:cxnLst>
                  <a:cxn ang="0">
                    <a:pos x="T0" y="T1"/>
                  </a:cxn>
                  <a:cxn ang="0">
                    <a:pos x="T2" y="T3"/>
                  </a:cxn>
                  <a:cxn ang="0">
                    <a:pos x="T4" y="T5"/>
                  </a:cxn>
                  <a:cxn ang="0">
                    <a:pos x="T6" y="T7"/>
                  </a:cxn>
                  <a:cxn ang="0">
                    <a:pos x="T8" y="T9"/>
                  </a:cxn>
                  <a:cxn ang="0">
                    <a:pos x="T10" y="T11"/>
                  </a:cxn>
                  <a:cxn ang="0">
                    <a:pos x="T12" y="T13"/>
                  </a:cxn>
                </a:cxnLst>
                <a:rect l="0" t="0" r="r" b="b"/>
                <a:pathLst>
                  <a:path w="477" h="324">
                    <a:moveTo>
                      <a:pt x="477" y="252"/>
                    </a:moveTo>
                    <a:lnTo>
                      <a:pt x="477" y="295"/>
                    </a:lnTo>
                    <a:lnTo>
                      <a:pt x="434" y="324"/>
                    </a:lnTo>
                    <a:lnTo>
                      <a:pt x="0" y="72"/>
                    </a:lnTo>
                    <a:lnTo>
                      <a:pt x="0" y="22"/>
                    </a:lnTo>
                    <a:lnTo>
                      <a:pt x="44" y="0"/>
                    </a:lnTo>
                    <a:lnTo>
                      <a:pt x="477" y="252"/>
                    </a:lnTo>
                    <a:close/>
                  </a:path>
                </a:pathLst>
              </a:custGeom>
              <a:solidFill>
                <a:srgbClr val="9C6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66" name="Freeform 308">
                <a:extLst>
                  <a:ext uri="{FF2B5EF4-FFF2-40B4-BE49-F238E27FC236}">
                    <a16:creationId xmlns:a16="http://schemas.microsoft.com/office/drawing/2014/main" id="{17A42829-3DC2-4F2C-97FD-183F0C26E914}"/>
                  </a:ext>
                </a:extLst>
              </p:cNvPr>
              <p:cNvSpPr>
                <a:spLocks/>
              </p:cNvSpPr>
              <p:nvPr/>
            </p:nvSpPr>
            <p:spPr bwMode="auto">
              <a:xfrm>
                <a:off x="6700" y="1552"/>
                <a:ext cx="318" cy="368"/>
              </a:xfrm>
              <a:custGeom>
                <a:avLst/>
                <a:gdLst>
                  <a:gd name="T0" fmla="*/ 318 w 318"/>
                  <a:gd name="T1" fmla="*/ 180 h 368"/>
                  <a:gd name="T2" fmla="*/ 296 w 318"/>
                  <a:gd name="T3" fmla="*/ 195 h 368"/>
                  <a:gd name="T4" fmla="*/ 0 w 318"/>
                  <a:gd name="T5" fmla="*/ 368 h 368"/>
                  <a:gd name="T6" fmla="*/ 0 w 318"/>
                  <a:gd name="T7" fmla="*/ 353 h 368"/>
                  <a:gd name="T8" fmla="*/ 282 w 318"/>
                  <a:gd name="T9" fmla="*/ 187 h 368"/>
                  <a:gd name="T10" fmla="*/ 296 w 318"/>
                  <a:gd name="T11" fmla="*/ 180 h 368"/>
                  <a:gd name="T12" fmla="*/ 0 w 318"/>
                  <a:gd name="T13" fmla="*/ 7 h 368"/>
                  <a:gd name="T14" fmla="*/ 0 w 318"/>
                  <a:gd name="T15" fmla="*/ 0 h 368"/>
                  <a:gd name="T16" fmla="*/ 318 w 318"/>
                  <a:gd name="T17" fmla="*/ 180 h 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8" h="368">
                    <a:moveTo>
                      <a:pt x="318" y="180"/>
                    </a:moveTo>
                    <a:lnTo>
                      <a:pt x="296" y="195"/>
                    </a:lnTo>
                    <a:lnTo>
                      <a:pt x="0" y="368"/>
                    </a:lnTo>
                    <a:lnTo>
                      <a:pt x="0" y="353"/>
                    </a:lnTo>
                    <a:lnTo>
                      <a:pt x="282" y="187"/>
                    </a:lnTo>
                    <a:lnTo>
                      <a:pt x="296" y="180"/>
                    </a:lnTo>
                    <a:lnTo>
                      <a:pt x="0" y="7"/>
                    </a:lnTo>
                    <a:lnTo>
                      <a:pt x="0" y="0"/>
                    </a:lnTo>
                    <a:lnTo>
                      <a:pt x="318" y="180"/>
                    </a:lnTo>
                    <a:close/>
                  </a:path>
                </a:pathLst>
              </a:custGeom>
              <a:solidFill>
                <a:srgbClr val="7152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67" name="Freeform 309">
                <a:extLst>
                  <a:ext uri="{FF2B5EF4-FFF2-40B4-BE49-F238E27FC236}">
                    <a16:creationId xmlns:a16="http://schemas.microsoft.com/office/drawing/2014/main" id="{5450F587-3627-4A76-8A98-48EC8C43BA53}"/>
                  </a:ext>
                </a:extLst>
              </p:cNvPr>
              <p:cNvSpPr>
                <a:spLocks/>
              </p:cNvSpPr>
              <p:nvPr/>
            </p:nvSpPr>
            <p:spPr bwMode="auto">
              <a:xfrm>
                <a:off x="6642" y="1444"/>
                <a:ext cx="477" cy="324"/>
              </a:xfrm>
              <a:custGeom>
                <a:avLst/>
                <a:gdLst>
                  <a:gd name="T0" fmla="*/ 477 w 477"/>
                  <a:gd name="T1" fmla="*/ 252 h 324"/>
                  <a:gd name="T2" fmla="*/ 477 w 477"/>
                  <a:gd name="T3" fmla="*/ 295 h 324"/>
                  <a:gd name="T4" fmla="*/ 463 w 477"/>
                  <a:gd name="T5" fmla="*/ 303 h 324"/>
                  <a:gd name="T6" fmla="*/ 434 w 477"/>
                  <a:gd name="T7" fmla="*/ 324 h 324"/>
                  <a:gd name="T8" fmla="*/ 376 w 477"/>
                  <a:gd name="T9" fmla="*/ 288 h 324"/>
                  <a:gd name="T10" fmla="*/ 58 w 477"/>
                  <a:gd name="T11" fmla="*/ 108 h 324"/>
                  <a:gd name="T12" fmla="*/ 0 w 477"/>
                  <a:gd name="T13" fmla="*/ 72 h 324"/>
                  <a:gd name="T14" fmla="*/ 0 w 477"/>
                  <a:gd name="T15" fmla="*/ 22 h 324"/>
                  <a:gd name="T16" fmla="*/ 44 w 477"/>
                  <a:gd name="T17" fmla="*/ 0 h 324"/>
                  <a:gd name="T18" fmla="*/ 102 w 477"/>
                  <a:gd name="T19" fmla="*/ 36 h 324"/>
                  <a:gd name="T20" fmla="*/ 419 w 477"/>
                  <a:gd name="T21" fmla="*/ 216 h 324"/>
                  <a:gd name="T22" fmla="*/ 477 w 477"/>
                  <a:gd name="T23" fmla="*/ 252 h 3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77" h="324">
                    <a:moveTo>
                      <a:pt x="477" y="252"/>
                    </a:moveTo>
                    <a:lnTo>
                      <a:pt x="477" y="295"/>
                    </a:lnTo>
                    <a:lnTo>
                      <a:pt x="463" y="303"/>
                    </a:lnTo>
                    <a:lnTo>
                      <a:pt x="434" y="324"/>
                    </a:lnTo>
                    <a:lnTo>
                      <a:pt x="376" y="288"/>
                    </a:lnTo>
                    <a:lnTo>
                      <a:pt x="58" y="108"/>
                    </a:lnTo>
                    <a:lnTo>
                      <a:pt x="0" y="72"/>
                    </a:lnTo>
                    <a:lnTo>
                      <a:pt x="0" y="22"/>
                    </a:lnTo>
                    <a:lnTo>
                      <a:pt x="44" y="0"/>
                    </a:lnTo>
                    <a:lnTo>
                      <a:pt x="102" y="36"/>
                    </a:lnTo>
                    <a:lnTo>
                      <a:pt x="419" y="216"/>
                    </a:lnTo>
                    <a:lnTo>
                      <a:pt x="477" y="252"/>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68" name="Freeform 310">
                <a:extLst>
                  <a:ext uri="{FF2B5EF4-FFF2-40B4-BE49-F238E27FC236}">
                    <a16:creationId xmlns:a16="http://schemas.microsoft.com/office/drawing/2014/main" id="{F11DAA97-EFB4-4932-87B7-601B4085201C}"/>
                  </a:ext>
                </a:extLst>
              </p:cNvPr>
              <p:cNvSpPr>
                <a:spLocks noEditPoints="1"/>
              </p:cNvSpPr>
              <p:nvPr/>
            </p:nvSpPr>
            <p:spPr bwMode="auto">
              <a:xfrm>
                <a:off x="6585" y="1271"/>
                <a:ext cx="166" cy="94"/>
              </a:xfrm>
              <a:custGeom>
                <a:avLst/>
                <a:gdLst>
                  <a:gd name="T0" fmla="*/ 23 w 23"/>
                  <a:gd name="T1" fmla="*/ 4 h 13"/>
                  <a:gd name="T2" fmla="*/ 8 w 23"/>
                  <a:gd name="T3" fmla="*/ 13 h 13"/>
                  <a:gd name="T4" fmla="*/ 7 w 23"/>
                  <a:gd name="T5" fmla="*/ 13 h 13"/>
                  <a:gd name="T6" fmla="*/ 6 w 23"/>
                  <a:gd name="T7" fmla="*/ 13 h 13"/>
                  <a:gd name="T8" fmla="*/ 0 w 23"/>
                  <a:gd name="T9" fmla="*/ 1 h 13"/>
                  <a:gd name="T10" fmla="*/ 2 w 23"/>
                  <a:gd name="T11" fmla="*/ 0 h 13"/>
                  <a:gd name="T12" fmla="*/ 22 w 23"/>
                  <a:gd name="T13" fmla="*/ 3 h 13"/>
                  <a:gd name="T14" fmla="*/ 23 w 23"/>
                  <a:gd name="T15" fmla="*/ 4 h 13"/>
                  <a:gd name="T16" fmla="*/ 2 w 23"/>
                  <a:gd name="T17" fmla="*/ 1 h 13"/>
                  <a:gd name="T18" fmla="*/ 7 w 23"/>
                  <a:gd name="T19" fmla="*/ 12 h 13"/>
                  <a:gd name="T20" fmla="*/ 22 w 23"/>
                  <a:gd name="T21" fmla="*/ 4 h 13"/>
                  <a:gd name="T22" fmla="*/ 2 w 23"/>
                  <a:gd name="T23" fmla="*/ 1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3" h="13">
                    <a:moveTo>
                      <a:pt x="23" y="4"/>
                    </a:moveTo>
                    <a:cubicBezTo>
                      <a:pt x="8" y="13"/>
                      <a:pt x="8" y="13"/>
                      <a:pt x="8" y="13"/>
                    </a:cubicBezTo>
                    <a:cubicBezTo>
                      <a:pt x="8" y="13"/>
                      <a:pt x="7" y="13"/>
                      <a:pt x="7" y="13"/>
                    </a:cubicBezTo>
                    <a:cubicBezTo>
                      <a:pt x="6" y="13"/>
                      <a:pt x="6" y="13"/>
                      <a:pt x="6" y="13"/>
                    </a:cubicBezTo>
                    <a:cubicBezTo>
                      <a:pt x="0" y="1"/>
                      <a:pt x="0" y="1"/>
                      <a:pt x="0" y="1"/>
                    </a:cubicBezTo>
                    <a:cubicBezTo>
                      <a:pt x="0" y="0"/>
                      <a:pt x="1" y="0"/>
                      <a:pt x="2" y="0"/>
                    </a:cubicBezTo>
                    <a:cubicBezTo>
                      <a:pt x="22" y="3"/>
                      <a:pt x="22" y="3"/>
                      <a:pt x="22" y="3"/>
                    </a:cubicBezTo>
                    <a:cubicBezTo>
                      <a:pt x="23" y="3"/>
                      <a:pt x="23" y="3"/>
                      <a:pt x="23" y="4"/>
                    </a:cubicBezTo>
                    <a:close/>
                    <a:moveTo>
                      <a:pt x="2" y="1"/>
                    </a:moveTo>
                    <a:cubicBezTo>
                      <a:pt x="7" y="12"/>
                      <a:pt x="7" y="12"/>
                      <a:pt x="7" y="12"/>
                    </a:cubicBezTo>
                    <a:cubicBezTo>
                      <a:pt x="22" y="4"/>
                      <a:pt x="22" y="4"/>
                      <a:pt x="22" y="4"/>
                    </a:cubicBezTo>
                    <a:cubicBezTo>
                      <a:pt x="2" y="1"/>
                      <a:pt x="2" y="1"/>
                      <a:pt x="2" y="1"/>
                    </a:cubicBez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69" name="Freeform 311">
                <a:extLst>
                  <a:ext uri="{FF2B5EF4-FFF2-40B4-BE49-F238E27FC236}">
                    <a16:creationId xmlns:a16="http://schemas.microsoft.com/office/drawing/2014/main" id="{AC901D25-DD1E-42C5-ACBD-2F42186D4B92}"/>
                  </a:ext>
                </a:extLst>
              </p:cNvPr>
              <p:cNvSpPr>
                <a:spLocks noEditPoints="1"/>
              </p:cNvSpPr>
              <p:nvPr/>
            </p:nvSpPr>
            <p:spPr bwMode="auto">
              <a:xfrm>
                <a:off x="6614" y="1285"/>
                <a:ext cx="72" cy="44"/>
              </a:xfrm>
              <a:custGeom>
                <a:avLst/>
                <a:gdLst>
                  <a:gd name="T0" fmla="*/ 36 w 72"/>
                  <a:gd name="T1" fmla="*/ 29 h 44"/>
                  <a:gd name="T2" fmla="*/ 0 w 72"/>
                  <a:gd name="T3" fmla="*/ 8 h 44"/>
                  <a:gd name="T4" fmla="*/ 7 w 72"/>
                  <a:gd name="T5" fmla="*/ 0 h 44"/>
                  <a:gd name="T6" fmla="*/ 43 w 72"/>
                  <a:gd name="T7" fmla="*/ 22 h 44"/>
                  <a:gd name="T8" fmla="*/ 50 w 72"/>
                  <a:gd name="T9" fmla="*/ 29 h 44"/>
                  <a:gd name="T10" fmla="*/ 43 w 72"/>
                  <a:gd name="T11" fmla="*/ 29 h 44"/>
                  <a:gd name="T12" fmla="*/ 36 w 72"/>
                  <a:gd name="T13" fmla="*/ 29 h 44"/>
                  <a:gd name="T14" fmla="*/ 57 w 72"/>
                  <a:gd name="T15" fmla="*/ 44 h 44"/>
                  <a:gd name="T16" fmla="*/ 50 w 72"/>
                  <a:gd name="T17" fmla="*/ 36 h 44"/>
                  <a:gd name="T18" fmla="*/ 57 w 72"/>
                  <a:gd name="T19" fmla="*/ 29 h 44"/>
                  <a:gd name="T20" fmla="*/ 72 w 72"/>
                  <a:gd name="T21" fmla="*/ 36 h 44"/>
                  <a:gd name="T22" fmla="*/ 57 w 72"/>
                  <a:gd name="T23" fmla="*/ 44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2" h="44">
                    <a:moveTo>
                      <a:pt x="36" y="29"/>
                    </a:moveTo>
                    <a:lnTo>
                      <a:pt x="0" y="8"/>
                    </a:lnTo>
                    <a:lnTo>
                      <a:pt x="7" y="0"/>
                    </a:lnTo>
                    <a:lnTo>
                      <a:pt x="43" y="22"/>
                    </a:lnTo>
                    <a:lnTo>
                      <a:pt x="50" y="29"/>
                    </a:lnTo>
                    <a:lnTo>
                      <a:pt x="43" y="29"/>
                    </a:lnTo>
                    <a:lnTo>
                      <a:pt x="36" y="29"/>
                    </a:lnTo>
                    <a:close/>
                    <a:moveTo>
                      <a:pt x="57" y="44"/>
                    </a:moveTo>
                    <a:lnTo>
                      <a:pt x="50" y="36"/>
                    </a:lnTo>
                    <a:lnTo>
                      <a:pt x="57" y="29"/>
                    </a:lnTo>
                    <a:lnTo>
                      <a:pt x="72" y="36"/>
                    </a:lnTo>
                    <a:lnTo>
                      <a:pt x="57" y="44"/>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70" name="Freeform 312">
                <a:extLst>
                  <a:ext uri="{FF2B5EF4-FFF2-40B4-BE49-F238E27FC236}">
                    <a16:creationId xmlns:a16="http://schemas.microsoft.com/office/drawing/2014/main" id="{AC0A4D58-D8DF-444C-8864-D13370967005}"/>
                  </a:ext>
                </a:extLst>
              </p:cNvPr>
              <p:cNvSpPr>
                <a:spLocks/>
              </p:cNvSpPr>
              <p:nvPr/>
            </p:nvSpPr>
            <p:spPr bwMode="auto">
              <a:xfrm>
                <a:off x="6426" y="1689"/>
                <a:ext cx="130" cy="173"/>
              </a:xfrm>
              <a:custGeom>
                <a:avLst/>
                <a:gdLst>
                  <a:gd name="T0" fmla="*/ 0 w 130"/>
                  <a:gd name="T1" fmla="*/ 94 h 173"/>
                  <a:gd name="T2" fmla="*/ 130 w 130"/>
                  <a:gd name="T3" fmla="*/ 173 h 173"/>
                  <a:gd name="T4" fmla="*/ 130 w 130"/>
                  <a:gd name="T5" fmla="*/ 72 h 173"/>
                  <a:gd name="T6" fmla="*/ 0 w 130"/>
                  <a:gd name="T7" fmla="*/ 0 h 173"/>
                  <a:gd name="T8" fmla="*/ 0 w 130"/>
                  <a:gd name="T9" fmla="*/ 94 h 173"/>
                </a:gdLst>
                <a:ahLst/>
                <a:cxnLst>
                  <a:cxn ang="0">
                    <a:pos x="T0" y="T1"/>
                  </a:cxn>
                  <a:cxn ang="0">
                    <a:pos x="T2" y="T3"/>
                  </a:cxn>
                  <a:cxn ang="0">
                    <a:pos x="T4" y="T5"/>
                  </a:cxn>
                  <a:cxn ang="0">
                    <a:pos x="T6" y="T7"/>
                  </a:cxn>
                  <a:cxn ang="0">
                    <a:pos x="T8" y="T9"/>
                  </a:cxn>
                </a:cxnLst>
                <a:rect l="0" t="0" r="r" b="b"/>
                <a:pathLst>
                  <a:path w="130" h="173">
                    <a:moveTo>
                      <a:pt x="0" y="94"/>
                    </a:moveTo>
                    <a:lnTo>
                      <a:pt x="130" y="173"/>
                    </a:lnTo>
                    <a:lnTo>
                      <a:pt x="130" y="72"/>
                    </a:lnTo>
                    <a:lnTo>
                      <a:pt x="0" y="0"/>
                    </a:lnTo>
                    <a:lnTo>
                      <a:pt x="0" y="94"/>
                    </a:lnTo>
                    <a:close/>
                  </a:path>
                </a:pathLst>
              </a:custGeom>
              <a:solidFill>
                <a:srgbClr val="ECEB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71" name="Freeform 313">
                <a:extLst>
                  <a:ext uri="{FF2B5EF4-FFF2-40B4-BE49-F238E27FC236}">
                    <a16:creationId xmlns:a16="http://schemas.microsoft.com/office/drawing/2014/main" id="{7EDBD3AF-190F-4BA3-BA9B-CBFC3D153A0C}"/>
                  </a:ext>
                </a:extLst>
              </p:cNvPr>
              <p:cNvSpPr>
                <a:spLocks/>
              </p:cNvSpPr>
              <p:nvPr/>
            </p:nvSpPr>
            <p:spPr bwMode="auto">
              <a:xfrm>
                <a:off x="6455" y="1776"/>
                <a:ext cx="79" cy="50"/>
              </a:xfrm>
              <a:custGeom>
                <a:avLst/>
                <a:gdLst>
                  <a:gd name="T0" fmla="*/ 0 w 79"/>
                  <a:gd name="T1" fmla="*/ 7 h 50"/>
                  <a:gd name="T2" fmla="*/ 72 w 79"/>
                  <a:gd name="T3" fmla="*/ 50 h 50"/>
                  <a:gd name="T4" fmla="*/ 79 w 79"/>
                  <a:gd name="T5" fmla="*/ 50 h 50"/>
                  <a:gd name="T6" fmla="*/ 72 w 79"/>
                  <a:gd name="T7" fmla="*/ 43 h 50"/>
                  <a:gd name="T8" fmla="*/ 0 w 79"/>
                  <a:gd name="T9" fmla="*/ 0 h 50"/>
                  <a:gd name="T10" fmla="*/ 0 w 79"/>
                  <a:gd name="T11" fmla="*/ 0 h 50"/>
                  <a:gd name="T12" fmla="*/ 0 w 79"/>
                  <a:gd name="T13" fmla="*/ 7 h 50"/>
                </a:gdLst>
                <a:ahLst/>
                <a:cxnLst>
                  <a:cxn ang="0">
                    <a:pos x="T0" y="T1"/>
                  </a:cxn>
                  <a:cxn ang="0">
                    <a:pos x="T2" y="T3"/>
                  </a:cxn>
                  <a:cxn ang="0">
                    <a:pos x="T4" y="T5"/>
                  </a:cxn>
                  <a:cxn ang="0">
                    <a:pos x="T6" y="T7"/>
                  </a:cxn>
                  <a:cxn ang="0">
                    <a:pos x="T8" y="T9"/>
                  </a:cxn>
                  <a:cxn ang="0">
                    <a:pos x="T10" y="T11"/>
                  </a:cxn>
                  <a:cxn ang="0">
                    <a:pos x="T12" y="T13"/>
                  </a:cxn>
                </a:cxnLst>
                <a:rect l="0" t="0" r="r" b="b"/>
                <a:pathLst>
                  <a:path w="79" h="50">
                    <a:moveTo>
                      <a:pt x="0" y="7"/>
                    </a:moveTo>
                    <a:lnTo>
                      <a:pt x="72" y="50"/>
                    </a:lnTo>
                    <a:lnTo>
                      <a:pt x="79" y="50"/>
                    </a:lnTo>
                    <a:lnTo>
                      <a:pt x="72" y="43"/>
                    </a:lnTo>
                    <a:lnTo>
                      <a:pt x="0" y="0"/>
                    </a:lnTo>
                    <a:lnTo>
                      <a:pt x="0" y="0"/>
                    </a:lnTo>
                    <a:lnTo>
                      <a:pt x="0" y="7"/>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72" name="Freeform 314">
                <a:extLst>
                  <a:ext uri="{FF2B5EF4-FFF2-40B4-BE49-F238E27FC236}">
                    <a16:creationId xmlns:a16="http://schemas.microsoft.com/office/drawing/2014/main" id="{7B1DFE55-00E6-4258-9055-B15308062BF2}"/>
                  </a:ext>
                </a:extLst>
              </p:cNvPr>
              <p:cNvSpPr>
                <a:spLocks/>
              </p:cNvSpPr>
              <p:nvPr/>
            </p:nvSpPr>
            <p:spPr bwMode="auto">
              <a:xfrm>
                <a:off x="6455" y="1761"/>
                <a:ext cx="79" cy="43"/>
              </a:xfrm>
              <a:custGeom>
                <a:avLst/>
                <a:gdLst>
                  <a:gd name="T0" fmla="*/ 0 w 79"/>
                  <a:gd name="T1" fmla="*/ 0 h 43"/>
                  <a:gd name="T2" fmla="*/ 72 w 79"/>
                  <a:gd name="T3" fmla="*/ 43 h 43"/>
                  <a:gd name="T4" fmla="*/ 79 w 79"/>
                  <a:gd name="T5" fmla="*/ 43 h 43"/>
                  <a:gd name="T6" fmla="*/ 72 w 79"/>
                  <a:gd name="T7" fmla="*/ 36 h 43"/>
                  <a:gd name="T8" fmla="*/ 0 w 79"/>
                  <a:gd name="T9" fmla="*/ 0 h 43"/>
                  <a:gd name="T10" fmla="*/ 0 w 79"/>
                  <a:gd name="T11" fmla="*/ 0 h 43"/>
                  <a:gd name="T12" fmla="*/ 0 w 79"/>
                  <a:gd name="T13" fmla="*/ 0 h 43"/>
                </a:gdLst>
                <a:ahLst/>
                <a:cxnLst>
                  <a:cxn ang="0">
                    <a:pos x="T0" y="T1"/>
                  </a:cxn>
                  <a:cxn ang="0">
                    <a:pos x="T2" y="T3"/>
                  </a:cxn>
                  <a:cxn ang="0">
                    <a:pos x="T4" y="T5"/>
                  </a:cxn>
                  <a:cxn ang="0">
                    <a:pos x="T6" y="T7"/>
                  </a:cxn>
                  <a:cxn ang="0">
                    <a:pos x="T8" y="T9"/>
                  </a:cxn>
                  <a:cxn ang="0">
                    <a:pos x="T10" y="T11"/>
                  </a:cxn>
                  <a:cxn ang="0">
                    <a:pos x="T12" y="T13"/>
                  </a:cxn>
                </a:cxnLst>
                <a:rect l="0" t="0" r="r" b="b"/>
                <a:pathLst>
                  <a:path w="79" h="43">
                    <a:moveTo>
                      <a:pt x="0" y="0"/>
                    </a:moveTo>
                    <a:lnTo>
                      <a:pt x="72" y="43"/>
                    </a:lnTo>
                    <a:lnTo>
                      <a:pt x="79" y="43"/>
                    </a:lnTo>
                    <a:lnTo>
                      <a:pt x="72" y="36"/>
                    </a:lnTo>
                    <a:lnTo>
                      <a:pt x="0" y="0"/>
                    </a:lnTo>
                    <a:lnTo>
                      <a:pt x="0" y="0"/>
                    </a:lnTo>
                    <a:lnTo>
                      <a:pt x="0" y="0"/>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73" name="Freeform 315">
                <a:extLst>
                  <a:ext uri="{FF2B5EF4-FFF2-40B4-BE49-F238E27FC236}">
                    <a16:creationId xmlns:a16="http://schemas.microsoft.com/office/drawing/2014/main" id="{16EF4024-A7E3-41FD-9817-8920EA4A0E0B}"/>
                  </a:ext>
                </a:extLst>
              </p:cNvPr>
              <p:cNvSpPr>
                <a:spLocks/>
              </p:cNvSpPr>
              <p:nvPr/>
            </p:nvSpPr>
            <p:spPr bwMode="auto">
              <a:xfrm>
                <a:off x="6455" y="1739"/>
                <a:ext cx="79" cy="51"/>
              </a:xfrm>
              <a:custGeom>
                <a:avLst/>
                <a:gdLst>
                  <a:gd name="T0" fmla="*/ 0 w 79"/>
                  <a:gd name="T1" fmla="*/ 8 h 51"/>
                  <a:gd name="T2" fmla="*/ 72 w 79"/>
                  <a:gd name="T3" fmla="*/ 51 h 51"/>
                  <a:gd name="T4" fmla="*/ 79 w 79"/>
                  <a:gd name="T5" fmla="*/ 51 h 51"/>
                  <a:gd name="T6" fmla="*/ 72 w 79"/>
                  <a:gd name="T7" fmla="*/ 44 h 51"/>
                  <a:gd name="T8" fmla="*/ 0 w 79"/>
                  <a:gd name="T9" fmla="*/ 0 h 51"/>
                  <a:gd name="T10" fmla="*/ 0 w 79"/>
                  <a:gd name="T11" fmla="*/ 0 h 51"/>
                  <a:gd name="T12" fmla="*/ 0 w 79"/>
                  <a:gd name="T13" fmla="*/ 8 h 51"/>
                </a:gdLst>
                <a:ahLst/>
                <a:cxnLst>
                  <a:cxn ang="0">
                    <a:pos x="T0" y="T1"/>
                  </a:cxn>
                  <a:cxn ang="0">
                    <a:pos x="T2" y="T3"/>
                  </a:cxn>
                  <a:cxn ang="0">
                    <a:pos x="T4" y="T5"/>
                  </a:cxn>
                  <a:cxn ang="0">
                    <a:pos x="T6" y="T7"/>
                  </a:cxn>
                  <a:cxn ang="0">
                    <a:pos x="T8" y="T9"/>
                  </a:cxn>
                  <a:cxn ang="0">
                    <a:pos x="T10" y="T11"/>
                  </a:cxn>
                  <a:cxn ang="0">
                    <a:pos x="T12" y="T13"/>
                  </a:cxn>
                </a:cxnLst>
                <a:rect l="0" t="0" r="r" b="b"/>
                <a:pathLst>
                  <a:path w="79" h="51">
                    <a:moveTo>
                      <a:pt x="0" y="8"/>
                    </a:moveTo>
                    <a:lnTo>
                      <a:pt x="72" y="51"/>
                    </a:lnTo>
                    <a:lnTo>
                      <a:pt x="79" y="51"/>
                    </a:lnTo>
                    <a:lnTo>
                      <a:pt x="72" y="44"/>
                    </a:lnTo>
                    <a:lnTo>
                      <a:pt x="0" y="0"/>
                    </a:lnTo>
                    <a:lnTo>
                      <a:pt x="0" y="0"/>
                    </a:lnTo>
                    <a:lnTo>
                      <a:pt x="0" y="8"/>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74" name="Freeform 316">
                <a:extLst>
                  <a:ext uri="{FF2B5EF4-FFF2-40B4-BE49-F238E27FC236}">
                    <a16:creationId xmlns:a16="http://schemas.microsoft.com/office/drawing/2014/main" id="{E598434E-D2F7-43D0-AE8A-24DAB8946DC5}"/>
                  </a:ext>
                </a:extLst>
              </p:cNvPr>
              <p:cNvSpPr>
                <a:spLocks/>
              </p:cNvSpPr>
              <p:nvPr/>
            </p:nvSpPr>
            <p:spPr bwMode="auto">
              <a:xfrm>
                <a:off x="6455" y="1725"/>
                <a:ext cx="79" cy="43"/>
              </a:xfrm>
              <a:custGeom>
                <a:avLst/>
                <a:gdLst>
                  <a:gd name="T0" fmla="*/ 0 w 79"/>
                  <a:gd name="T1" fmla="*/ 0 h 43"/>
                  <a:gd name="T2" fmla="*/ 72 w 79"/>
                  <a:gd name="T3" fmla="*/ 43 h 43"/>
                  <a:gd name="T4" fmla="*/ 79 w 79"/>
                  <a:gd name="T5" fmla="*/ 43 h 43"/>
                  <a:gd name="T6" fmla="*/ 72 w 79"/>
                  <a:gd name="T7" fmla="*/ 36 h 43"/>
                  <a:gd name="T8" fmla="*/ 0 w 79"/>
                  <a:gd name="T9" fmla="*/ 0 h 43"/>
                  <a:gd name="T10" fmla="*/ 0 w 79"/>
                  <a:gd name="T11" fmla="*/ 0 h 43"/>
                  <a:gd name="T12" fmla="*/ 0 w 79"/>
                  <a:gd name="T13" fmla="*/ 0 h 43"/>
                </a:gdLst>
                <a:ahLst/>
                <a:cxnLst>
                  <a:cxn ang="0">
                    <a:pos x="T0" y="T1"/>
                  </a:cxn>
                  <a:cxn ang="0">
                    <a:pos x="T2" y="T3"/>
                  </a:cxn>
                  <a:cxn ang="0">
                    <a:pos x="T4" y="T5"/>
                  </a:cxn>
                  <a:cxn ang="0">
                    <a:pos x="T6" y="T7"/>
                  </a:cxn>
                  <a:cxn ang="0">
                    <a:pos x="T8" y="T9"/>
                  </a:cxn>
                  <a:cxn ang="0">
                    <a:pos x="T10" y="T11"/>
                  </a:cxn>
                  <a:cxn ang="0">
                    <a:pos x="T12" y="T13"/>
                  </a:cxn>
                </a:cxnLst>
                <a:rect l="0" t="0" r="r" b="b"/>
                <a:pathLst>
                  <a:path w="79" h="43">
                    <a:moveTo>
                      <a:pt x="0" y="0"/>
                    </a:moveTo>
                    <a:lnTo>
                      <a:pt x="72" y="43"/>
                    </a:lnTo>
                    <a:lnTo>
                      <a:pt x="79" y="43"/>
                    </a:lnTo>
                    <a:lnTo>
                      <a:pt x="72" y="36"/>
                    </a:lnTo>
                    <a:lnTo>
                      <a:pt x="0" y="0"/>
                    </a:lnTo>
                    <a:lnTo>
                      <a:pt x="0" y="0"/>
                    </a:lnTo>
                    <a:lnTo>
                      <a:pt x="0" y="0"/>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75" name="Freeform 317">
                <a:extLst>
                  <a:ext uri="{FF2B5EF4-FFF2-40B4-BE49-F238E27FC236}">
                    <a16:creationId xmlns:a16="http://schemas.microsoft.com/office/drawing/2014/main" id="{DB361491-1A82-4FF5-8C9F-B267E971A581}"/>
                  </a:ext>
                </a:extLst>
              </p:cNvPr>
              <p:cNvSpPr>
                <a:spLocks/>
              </p:cNvSpPr>
              <p:nvPr/>
            </p:nvSpPr>
            <p:spPr bwMode="auto">
              <a:xfrm>
                <a:off x="6166" y="2093"/>
                <a:ext cx="448" cy="432"/>
              </a:xfrm>
              <a:custGeom>
                <a:avLst/>
                <a:gdLst>
                  <a:gd name="T0" fmla="*/ 61 w 62"/>
                  <a:gd name="T1" fmla="*/ 0 h 60"/>
                  <a:gd name="T2" fmla="*/ 59 w 62"/>
                  <a:gd name="T3" fmla="*/ 1 h 60"/>
                  <a:gd name="T4" fmla="*/ 0 w 62"/>
                  <a:gd name="T5" fmla="*/ 60 h 60"/>
                  <a:gd name="T6" fmla="*/ 14 w 62"/>
                  <a:gd name="T7" fmla="*/ 56 h 60"/>
                  <a:gd name="T8" fmla="*/ 59 w 62"/>
                  <a:gd name="T9" fmla="*/ 14 h 60"/>
                  <a:gd name="T10" fmla="*/ 61 w 62"/>
                  <a:gd name="T11" fmla="*/ 0 h 60"/>
                </a:gdLst>
                <a:ahLst/>
                <a:cxnLst>
                  <a:cxn ang="0">
                    <a:pos x="T0" y="T1"/>
                  </a:cxn>
                  <a:cxn ang="0">
                    <a:pos x="T2" y="T3"/>
                  </a:cxn>
                  <a:cxn ang="0">
                    <a:pos x="T4" y="T5"/>
                  </a:cxn>
                  <a:cxn ang="0">
                    <a:pos x="T6" y="T7"/>
                  </a:cxn>
                  <a:cxn ang="0">
                    <a:pos x="T8" y="T9"/>
                  </a:cxn>
                  <a:cxn ang="0">
                    <a:pos x="T10" y="T11"/>
                  </a:cxn>
                </a:cxnLst>
                <a:rect l="0" t="0" r="r" b="b"/>
                <a:pathLst>
                  <a:path w="62" h="60">
                    <a:moveTo>
                      <a:pt x="61" y="0"/>
                    </a:moveTo>
                    <a:cubicBezTo>
                      <a:pt x="60" y="0"/>
                      <a:pt x="60" y="1"/>
                      <a:pt x="59" y="1"/>
                    </a:cubicBezTo>
                    <a:cubicBezTo>
                      <a:pt x="57" y="16"/>
                      <a:pt x="34" y="43"/>
                      <a:pt x="0" y="60"/>
                    </a:cubicBezTo>
                    <a:cubicBezTo>
                      <a:pt x="4" y="59"/>
                      <a:pt x="8" y="57"/>
                      <a:pt x="14" y="56"/>
                    </a:cubicBezTo>
                    <a:cubicBezTo>
                      <a:pt x="36" y="42"/>
                      <a:pt x="55" y="21"/>
                      <a:pt x="59" y="14"/>
                    </a:cubicBezTo>
                    <a:cubicBezTo>
                      <a:pt x="62" y="7"/>
                      <a:pt x="62" y="3"/>
                      <a:pt x="61" y="0"/>
                    </a:cubicBezTo>
                  </a:path>
                </a:pathLst>
              </a:custGeom>
              <a:solidFill>
                <a:srgbClr val="F09C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76" name="Freeform 318">
                <a:extLst>
                  <a:ext uri="{FF2B5EF4-FFF2-40B4-BE49-F238E27FC236}">
                    <a16:creationId xmlns:a16="http://schemas.microsoft.com/office/drawing/2014/main" id="{31B99A08-E39C-4976-923F-E31EA33307F7}"/>
                  </a:ext>
                </a:extLst>
              </p:cNvPr>
              <p:cNvSpPr>
                <a:spLocks/>
              </p:cNvSpPr>
              <p:nvPr/>
            </p:nvSpPr>
            <p:spPr bwMode="auto">
              <a:xfrm>
                <a:off x="6094" y="2496"/>
                <a:ext cx="173" cy="72"/>
              </a:xfrm>
              <a:custGeom>
                <a:avLst/>
                <a:gdLst>
                  <a:gd name="T0" fmla="*/ 24 w 24"/>
                  <a:gd name="T1" fmla="*/ 0 h 10"/>
                  <a:gd name="T2" fmla="*/ 10 w 24"/>
                  <a:gd name="T3" fmla="*/ 4 h 10"/>
                  <a:gd name="T4" fmla="*/ 0 w 24"/>
                  <a:gd name="T5" fmla="*/ 8 h 10"/>
                  <a:gd name="T6" fmla="*/ 0 w 24"/>
                  <a:gd name="T7" fmla="*/ 10 h 10"/>
                  <a:gd name="T8" fmla="*/ 0 w 24"/>
                  <a:gd name="T9" fmla="*/ 10 h 10"/>
                  <a:gd name="T10" fmla="*/ 6 w 24"/>
                  <a:gd name="T11" fmla="*/ 9 h 10"/>
                  <a:gd name="T12" fmla="*/ 24 w 24"/>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24" h="10">
                    <a:moveTo>
                      <a:pt x="24" y="0"/>
                    </a:moveTo>
                    <a:cubicBezTo>
                      <a:pt x="18" y="1"/>
                      <a:pt x="14" y="3"/>
                      <a:pt x="10" y="4"/>
                    </a:cubicBezTo>
                    <a:cubicBezTo>
                      <a:pt x="7" y="5"/>
                      <a:pt x="4" y="7"/>
                      <a:pt x="0" y="8"/>
                    </a:cubicBezTo>
                    <a:cubicBezTo>
                      <a:pt x="0" y="10"/>
                      <a:pt x="0" y="10"/>
                      <a:pt x="0" y="10"/>
                    </a:cubicBezTo>
                    <a:cubicBezTo>
                      <a:pt x="0" y="10"/>
                      <a:pt x="0" y="10"/>
                      <a:pt x="0" y="10"/>
                    </a:cubicBezTo>
                    <a:cubicBezTo>
                      <a:pt x="0" y="10"/>
                      <a:pt x="2" y="9"/>
                      <a:pt x="6" y="9"/>
                    </a:cubicBezTo>
                    <a:cubicBezTo>
                      <a:pt x="12" y="6"/>
                      <a:pt x="18" y="3"/>
                      <a:pt x="24" y="0"/>
                    </a:cubicBezTo>
                  </a:path>
                </a:pathLst>
              </a:custGeom>
              <a:solidFill>
                <a:srgbClr val="473D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77" name="Freeform 319">
                <a:extLst>
                  <a:ext uri="{FF2B5EF4-FFF2-40B4-BE49-F238E27FC236}">
                    <a16:creationId xmlns:a16="http://schemas.microsoft.com/office/drawing/2014/main" id="{900A8823-685C-442E-A90B-CDB4B5D3C5A3}"/>
                  </a:ext>
                </a:extLst>
              </p:cNvPr>
              <p:cNvSpPr>
                <a:spLocks/>
              </p:cNvSpPr>
              <p:nvPr/>
            </p:nvSpPr>
            <p:spPr bwMode="auto">
              <a:xfrm>
                <a:off x="6094" y="2561"/>
                <a:ext cx="43" cy="15"/>
              </a:xfrm>
              <a:custGeom>
                <a:avLst/>
                <a:gdLst>
                  <a:gd name="T0" fmla="*/ 6 w 6"/>
                  <a:gd name="T1" fmla="*/ 0 h 2"/>
                  <a:gd name="T2" fmla="*/ 0 w 6"/>
                  <a:gd name="T3" fmla="*/ 1 h 2"/>
                  <a:gd name="T4" fmla="*/ 0 w 6"/>
                  <a:gd name="T5" fmla="*/ 2 h 2"/>
                  <a:gd name="T6" fmla="*/ 6 w 6"/>
                  <a:gd name="T7" fmla="*/ 0 h 2"/>
                </a:gdLst>
                <a:ahLst/>
                <a:cxnLst>
                  <a:cxn ang="0">
                    <a:pos x="T0" y="T1"/>
                  </a:cxn>
                  <a:cxn ang="0">
                    <a:pos x="T2" y="T3"/>
                  </a:cxn>
                  <a:cxn ang="0">
                    <a:pos x="T4" y="T5"/>
                  </a:cxn>
                  <a:cxn ang="0">
                    <a:pos x="T6" y="T7"/>
                  </a:cxn>
                </a:cxnLst>
                <a:rect l="0" t="0" r="r" b="b"/>
                <a:pathLst>
                  <a:path w="6" h="2">
                    <a:moveTo>
                      <a:pt x="6" y="0"/>
                    </a:moveTo>
                    <a:cubicBezTo>
                      <a:pt x="2" y="0"/>
                      <a:pt x="0" y="1"/>
                      <a:pt x="0" y="1"/>
                    </a:cubicBezTo>
                    <a:cubicBezTo>
                      <a:pt x="0" y="1"/>
                      <a:pt x="0" y="1"/>
                      <a:pt x="0" y="2"/>
                    </a:cubicBezTo>
                    <a:cubicBezTo>
                      <a:pt x="2" y="1"/>
                      <a:pt x="4" y="1"/>
                      <a:pt x="6" y="0"/>
                    </a:cubicBezTo>
                  </a:path>
                </a:pathLst>
              </a:custGeom>
              <a:solidFill>
                <a:srgbClr val="4B46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78" name="Freeform 320">
                <a:extLst>
                  <a:ext uri="{FF2B5EF4-FFF2-40B4-BE49-F238E27FC236}">
                    <a16:creationId xmlns:a16="http://schemas.microsoft.com/office/drawing/2014/main" id="{D9F4BFA9-454E-4B72-ACFB-6671824B1601}"/>
                  </a:ext>
                </a:extLst>
              </p:cNvPr>
              <p:cNvSpPr>
                <a:spLocks/>
              </p:cNvSpPr>
              <p:nvPr/>
            </p:nvSpPr>
            <p:spPr bwMode="auto">
              <a:xfrm>
                <a:off x="5985" y="2554"/>
                <a:ext cx="109" cy="36"/>
              </a:xfrm>
              <a:custGeom>
                <a:avLst/>
                <a:gdLst>
                  <a:gd name="T0" fmla="*/ 15 w 15"/>
                  <a:gd name="T1" fmla="*/ 0 h 5"/>
                  <a:gd name="T2" fmla="*/ 7 w 15"/>
                  <a:gd name="T3" fmla="*/ 3 h 5"/>
                  <a:gd name="T4" fmla="*/ 0 w 15"/>
                  <a:gd name="T5" fmla="*/ 4 h 5"/>
                  <a:gd name="T6" fmla="*/ 1 w 15"/>
                  <a:gd name="T7" fmla="*/ 4 h 5"/>
                  <a:gd name="T8" fmla="*/ 2 w 15"/>
                  <a:gd name="T9" fmla="*/ 5 h 5"/>
                  <a:gd name="T10" fmla="*/ 15 w 15"/>
                  <a:gd name="T11" fmla="*/ 3 h 5"/>
                  <a:gd name="T12" fmla="*/ 15 w 15"/>
                  <a:gd name="T13" fmla="*/ 2 h 5"/>
                  <a:gd name="T14" fmla="*/ 15 w 15"/>
                  <a:gd name="T15" fmla="*/ 2 h 5"/>
                  <a:gd name="T16" fmla="*/ 15 w 15"/>
                  <a:gd name="T17"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 h="5">
                    <a:moveTo>
                      <a:pt x="15" y="0"/>
                    </a:moveTo>
                    <a:cubicBezTo>
                      <a:pt x="13" y="1"/>
                      <a:pt x="10" y="2"/>
                      <a:pt x="7" y="3"/>
                    </a:cubicBezTo>
                    <a:cubicBezTo>
                      <a:pt x="5" y="4"/>
                      <a:pt x="2" y="4"/>
                      <a:pt x="0" y="4"/>
                    </a:cubicBezTo>
                    <a:cubicBezTo>
                      <a:pt x="0" y="4"/>
                      <a:pt x="1" y="4"/>
                      <a:pt x="1" y="4"/>
                    </a:cubicBezTo>
                    <a:cubicBezTo>
                      <a:pt x="2" y="5"/>
                      <a:pt x="2" y="5"/>
                      <a:pt x="2" y="5"/>
                    </a:cubicBezTo>
                    <a:cubicBezTo>
                      <a:pt x="7" y="5"/>
                      <a:pt x="11" y="4"/>
                      <a:pt x="15" y="3"/>
                    </a:cubicBezTo>
                    <a:cubicBezTo>
                      <a:pt x="15" y="2"/>
                      <a:pt x="15" y="2"/>
                      <a:pt x="15" y="2"/>
                    </a:cubicBezTo>
                    <a:cubicBezTo>
                      <a:pt x="15" y="2"/>
                      <a:pt x="15" y="2"/>
                      <a:pt x="15" y="2"/>
                    </a:cubicBezTo>
                    <a:cubicBezTo>
                      <a:pt x="15" y="0"/>
                      <a:pt x="15" y="0"/>
                      <a:pt x="15" y="0"/>
                    </a:cubicBezTo>
                  </a:path>
                </a:pathLst>
              </a:custGeom>
              <a:solidFill>
                <a:srgbClr val="5959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79" name="Freeform 321">
                <a:extLst>
                  <a:ext uri="{FF2B5EF4-FFF2-40B4-BE49-F238E27FC236}">
                    <a16:creationId xmlns:a16="http://schemas.microsoft.com/office/drawing/2014/main" id="{ED4D4E2E-C4F7-429E-B8FD-135DDD1D2B48}"/>
                  </a:ext>
                </a:extLst>
              </p:cNvPr>
              <p:cNvSpPr>
                <a:spLocks/>
              </p:cNvSpPr>
              <p:nvPr/>
            </p:nvSpPr>
            <p:spPr bwMode="auto">
              <a:xfrm>
                <a:off x="6592" y="2064"/>
                <a:ext cx="14" cy="36"/>
              </a:xfrm>
              <a:custGeom>
                <a:avLst/>
                <a:gdLst>
                  <a:gd name="T0" fmla="*/ 0 w 2"/>
                  <a:gd name="T1" fmla="*/ 0 h 5"/>
                  <a:gd name="T2" fmla="*/ 0 w 2"/>
                  <a:gd name="T3" fmla="*/ 1 h 5"/>
                  <a:gd name="T4" fmla="*/ 0 w 2"/>
                  <a:gd name="T5" fmla="*/ 5 h 5"/>
                  <a:gd name="T6" fmla="*/ 2 w 2"/>
                  <a:gd name="T7" fmla="*/ 4 h 5"/>
                  <a:gd name="T8" fmla="*/ 0 w 2"/>
                  <a:gd name="T9" fmla="*/ 0 h 5"/>
                </a:gdLst>
                <a:ahLst/>
                <a:cxnLst>
                  <a:cxn ang="0">
                    <a:pos x="T0" y="T1"/>
                  </a:cxn>
                  <a:cxn ang="0">
                    <a:pos x="T2" y="T3"/>
                  </a:cxn>
                  <a:cxn ang="0">
                    <a:pos x="T4" y="T5"/>
                  </a:cxn>
                  <a:cxn ang="0">
                    <a:pos x="T6" y="T7"/>
                  </a:cxn>
                  <a:cxn ang="0">
                    <a:pos x="T8" y="T9"/>
                  </a:cxn>
                </a:cxnLst>
                <a:rect l="0" t="0" r="r" b="b"/>
                <a:pathLst>
                  <a:path w="2" h="5">
                    <a:moveTo>
                      <a:pt x="0" y="0"/>
                    </a:moveTo>
                    <a:cubicBezTo>
                      <a:pt x="0" y="1"/>
                      <a:pt x="0" y="1"/>
                      <a:pt x="0" y="1"/>
                    </a:cubicBezTo>
                    <a:cubicBezTo>
                      <a:pt x="0" y="2"/>
                      <a:pt x="0" y="4"/>
                      <a:pt x="0" y="5"/>
                    </a:cubicBezTo>
                    <a:cubicBezTo>
                      <a:pt x="1" y="5"/>
                      <a:pt x="1" y="4"/>
                      <a:pt x="2" y="4"/>
                    </a:cubicBezTo>
                    <a:cubicBezTo>
                      <a:pt x="1" y="1"/>
                      <a:pt x="0" y="0"/>
                      <a:pt x="0" y="0"/>
                    </a:cubicBezTo>
                  </a:path>
                </a:pathLst>
              </a:custGeom>
              <a:solidFill>
                <a:srgbClr val="504B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80" name="Freeform 322">
                <a:extLst>
                  <a:ext uri="{FF2B5EF4-FFF2-40B4-BE49-F238E27FC236}">
                    <a16:creationId xmlns:a16="http://schemas.microsoft.com/office/drawing/2014/main" id="{E6116C99-53D1-4F9D-93A2-460C92947393}"/>
                  </a:ext>
                </a:extLst>
              </p:cNvPr>
              <p:cNvSpPr>
                <a:spLocks/>
              </p:cNvSpPr>
              <p:nvPr/>
            </p:nvSpPr>
            <p:spPr bwMode="auto">
              <a:xfrm>
                <a:off x="5631" y="1776"/>
                <a:ext cx="975" cy="821"/>
              </a:xfrm>
              <a:custGeom>
                <a:avLst/>
                <a:gdLst>
                  <a:gd name="T0" fmla="*/ 56 w 135"/>
                  <a:gd name="T1" fmla="*/ 111 h 114"/>
                  <a:gd name="T2" fmla="*/ 29 w 135"/>
                  <a:gd name="T3" fmla="*/ 108 h 114"/>
                  <a:gd name="T4" fmla="*/ 28 w 135"/>
                  <a:gd name="T5" fmla="*/ 107 h 114"/>
                  <a:gd name="T6" fmla="*/ 20 w 135"/>
                  <a:gd name="T7" fmla="*/ 43 h 114"/>
                  <a:gd name="T8" fmla="*/ 54 w 135"/>
                  <a:gd name="T9" fmla="*/ 10 h 114"/>
                  <a:gd name="T10" fmla="*/ 94 w 135"/>
                  <a:gd name="T11" fmla="*/ 8 h 114"/>
                  <a:gd name="T12" fmla="*/ 122 w 135"/>
                  <a:gd name="T13" fmla="*/ 16 h 114"/>
                  <a:gd name="T14" fmla="*/ 133 w 135"/>
                  <a:gd name="T15" fmla="*/ 41 h 114"/>
                  <a:gd name="T16" fmla="*/ 56 w 135"/>
                  <a:gd name="T17" fmla="*/ 111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5" h="114">
                    <a:moveTo>
                      <a:pt x="56" y="111"/>
                    </a:moveTo>
                    <a:cubicBezTo>
                      <a:pt x="47" y="114"/>
                      <a:pt x="38" y="112"/>
                      <a:pt x="29" y="108"/>
                    </a:cubicBezTo>
                    <a:cubicBezTo>
                      <a:pt x="29" y="108"/>
                      <a:pt x="28" y="108"/>
                      <a:pt x="28" y="107"/>
                    </a:cubicBezTo>
                    <a:cubicBezTo>
                      <a:pt x="4" y="95"/>
                      <a:pt x="0" y="62"/>
                      <a:pt x="20" y="43"/>
                    </a:cubicBezTo>
                    <a:cubicBezTo>
                      <a:pt x="33" y="31"/>
                      <a:pt x="47" y="17"/>
                      <a:pt x="54" y="10"/>
                    </a:cubicBezTo>
                    <a:cubicBezTo>
                      <a:pt x="64" y="0"/>
                      <a:pt x="80" y="5"/>
                      <a:pt x="94" y="8"/>
                    </a:cubicBezTo>
                    <a:cubicBezTo>
                      <a:pt x="98" y="9"/>
                      <a:pt x="120" y="13"/>
                      <a:pt x="122" y="16"/>
                    </a:cubicBezTo>
                    <a:cubicBezTo>
                      <a:pt x="130" y="23"/>
                      <a:pt x="131" y="29"/>
                      <a:pt x="133" y="41"/>
                    </a:cubicBezTo>
                    <a:cubicBezTo>
                      <a:pt x="135" y="57"/>
                      <a:pt x="104" y="95"/>
                      <a:pt x="56" y="111"/>
                    </a:cubicBezTo>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81" name="Freeform 323">
                <a:extLst>
                  <a:ext uri="{FF2B5EF4-FFF2-40B4-BE49-F238E27FC236}">
                    <a16:creationId xmlns:a16="http://schemas.microsoft.com/office/drawing/2014/main" id="{F5799C1F-16BF-4A8A-B747-3999AC156773}"/>
                  </a:ext>
                </a:extLst>
              </p:cNvPr>
              <p:cNvSpPr>
                <a:spLocks/>
              </p:cNvSpPr>
              <p:nvPr/>
            </p:nvSpPr>
            <p:spPr bwMode="auto">
              <a:xfrm>
                <a:off x="5624" y="1747"/>
                <a:ext cx="1084" cy="814"/>
              </a:xfrm>
              <a:custGeom>
                <a:avLst/>
                <a:gdLst>
                  <a:gd name="T0" fmla="*/ 51 w 150"/>
                  <a:gd name="T1" fmla="*/ 109 h 113"/>
                  <a:gd name="T2" fmla="*/ 30 w 150"/>
                  <a:gd name="T3" fmla="*/ 112 h 113"/>
                  <a:gd name="T4" fmla="*/ 11 w 150"/>
                  <a:gd name="T5" fmla="*/ 97 h 113"/>
                  <a:gd name="T6" fmla="*/ 11 w 150"/>
                  <a:gd name="T7" fmla="*/ 57 h 113"/>
                  <a:gd name="T8" fmla="*/ 55 w 150"/>
                  <a:gd name="T9" fmla="*/ 14 h 113"/>
                  <a:gd name="T10" fmla="*/ 95 w 150"/>
                  <a:gd name="T11" fmla="*/ 3 h 113"/>
                  <a:gd name="T12" fmla="*/ 123 w 150"/>
                  <a:gd name="T13" fmla="*/ 20 h 113"/>
                  <a:gd name="T14" fmla="*/ 51 w 150"/>
                  <a:gd name="T15" fmla="*/ 109 h 1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0" h="113">
                    <a:moveTo>
                      <a:pt x="51" y="109"/>
                    </a:moveTo>
                    <a:cubicBezTo>
                      <a:pt x="46" y="111"/>
                      <a:pt x="35" y="113"/>
                      <a:pt x="30" y="112"/>
                    </a:cubicBezTo>
                    <a:cubicBezTo>
                      <a:pt x="24" y="109"/>
                      <a:pt x="17" y="103"/>
                      <a:pt x="11" y="97"/>
                    </a:cubicBezTo>
                    <a:cubicBezTo>
                      <a:pt x="0" y="86"/>
                      <a:pt x="0" y="68"/>
                      <a:pt x="11" y="57"/>
                    </a:cubicBezTo>
                    <a:cubicBezTo>
                      <a:pt x="26" y="42"/>
                      <a:pt x="46" y="23"/>
                      <a:pt x="55" y="14"/>
                    </a:cubicBezTo>
                    <a:cubicBezTo>
                      <a:pt x="65" y="4"/>
                      <a:pt x="80" y="0"/>
                      <a:pt x="95" y="3"/>
                    </a:cubicBezTo>
                    <a:cubicBezTo>
                      <a:pt x="104" y="7"/>
                      <a:pt x="114" y="13"/>
                      <a:pt x="123" y="20"/>
                    </a:cubicBezTo>
                    <a:cubicBezTo>
                      <a:pt x="150" y="41"/>
                      <a:pt x="97" y="90"/>
                      <a:pt x="51" y="109"/>
                    </a:cubicBezTo>
                  </a:path>
                </a:pathLst>
              </a:custGeom>
              <a:solidFill>
                <a:srgbClr val="E5EA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82" name="Freeform 324">
                <a:extLst>
                  <a:ext uri="{FF2B5EF4-FFF2-40B4-BE49-F238E27FC236}">
                    <a16:creationId xmlns:a16="http://schemas.microsoft.com/office/drawing/2014/main" id="{BABBFC78-7730-47EC-A08A-42717A4D7360}"/>
                  </a:ext>
                </a:extLst>
              </p:cNvPr>
              <p:cNvSpPr>
                <a:spLocks/>
              </p:cNvSpPr>
              <p:nvPr/>
            </p:nvSpPr>
            <p:spPr bwMode="auto">
              <a:xfrm>
                <a:off x="5610" y="3152"/>
                <a:ext cx="144" cy="166"/>
              </a:xfrm>
              <a:custGeom>
                <a:avLst/>
                <a:gdLst>
                  <a:gd name="T0" fmla="*/ 19 w 20"/>
                  <a:gd name="T1" fmla="*/ 6 h 23"/>
                  <a:gd name="T2" fmla="*/ 17 w 20"/>
                  <a:gd name="T3" fmla="*/ 19 h 23"/>
                  <a:gd name="T4" fmla="*/ 2 w 20"/>
                  <a:gd name="T5" fmla="*/ 18 h 23"/>
                  <a:gd name="T6" fmla="*/ 2 w 20"/>
                  <a:gd name="T7" fmla="*/ 3 h 23"/>
                  <a:gd name="T8" fmla="*/ 2 w 20"/>
                  <a:gd name="T9" fmla="*/ 0 h 23"/>
                  <a:gd name="T10" fmla="*/ 12 w 20"/>
                  <a:gd name="T11" fmla="*/ 0 h 23"/>
                  <a:gd name="T12" fmla="*/ 19 w 20"/>
                  <a:gd name="T13" fmla="*/ 2 h 23"/>
                  <a:gd name="T14" fmla="*/ 19 w 20"/>
                  <a:gd name="T15" fmla="*/ 6 h 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 h="23">
                    <a:moveTo>
                      <a:pt x="19" y="6"/>
                    </a:moveTo>
                    <a:cubicBezTo>
                      <a:pt x="19" y="6"/>
                      <a:pt x="20" y="18"/>
                      <a:pt x="17" y="19"/>
                    </a:cubicBezTo>
                    <a:cubicBezTo>
                      <a:pt x="14" y="21"/>
                      <a:pt x="4" y="23"/>
                      <a:pt x="2" y="18"/>
                    </a:cubicBezTo>
                    <a:cubicBezTo>
                      <a:pt x="0" y="14"/>
                      <a:pt x="2" y="4"/>
                      <a:pt x="2" y="3"/>
                    </a:cubicBezTo>
                    <a:cubicBezTo>
                      <a:pt x="2" y="0"/>
                      <a:pt x="2" y="0"/>
                      <a:pt x="2" y="0"/>
                    </a:cubicBezTo>
                    <a:cubicBezTo>
                      <a:pt x="2" y="0"/>
                      <a:pt x="12" y="0"/>
                      <a:pt x="12" y="0"/>
                    </a:cubicBezTo>
                    <a:cubicBezTo>
                      <a:pt x="13" y="0"/>
                      <a:pt x="19" y="2"/>
                      <a:pt x="19" y="2"/>
                    </a:cubicBezTo>
                    <a:cubicBezTo>
                      <a:pt x="19" y="6"/>
                      <a:pt x="19" y="6"/>
                      <a:pt x="19" y="6"/>
                    </a:cubicBezTo>
                  </a:path>
                </a:pathLst>
              </a:custGeom>
              <a:solidFill>
                <a:srgbClr val="FFCE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83" name="Freeform 325">
                <a:extLst>
                  <a:ext uri="{FF2B5EF4-FFF2-40B4-BE49-F238E27FC236}">
                    <a16:creationId xmlns:a16="http://schemas.microsoft.com/office/drawing/2014/main" id="{7F736816-8DF2-4F1C-B838-3B6E7D987A22}"/>
                  </a:ext>
                </a:extLst>
              </p:cNvPr>
              <p:cNvSpPr>
                <a:spLocks/>
              </p:cNvSpPr>
              <p:nvPr/>
            </p:nvSpPr>
            <p:spPr bwMode="auto">
              <a:xfrm>
                <a:off x="5386" y="3246"/>
                <a:ext cx="411" cy="274"/>
              </a:xfrm>
              <a:custGeom>
                <a:avLst/>
                <a:gdLst>
                  <a:gd name="T0" fmla="*/ 7 w 57"/>
                  <a:gd name="T1" fmla="*/ 37 h 38"/>
                  <a:gd name="T2" fmla="*/ 4 w 57"/>
                  <a:gd name="T3" fmla="*/ 25 h 38"/>
                  <a:gd name="T4" fmla="*/ 18 w 57"/>
                  <a:gd name="T5" fmla="*/ 17 h 38"/>
                  <a:gd name="T6" fmla="*/ 33 w 57"/>
                  <a:gd name="T7" fmla="*/ 3 h 38"/>
                  <a:gd name="T8" fmla="*/ 47 w 57"/>
                  <a:gd name="T9" fmla="*/ 5 h 38"/>
                  <a:gd name="T10" fmla="*/ 50 w 57"/>
                  <a:gd name="T11" fmla="*/ 1 h 38"/>
                  <a:gd name="T12" fmla="*/ 50 w 57"/>
                  <a:gd name="T13" fmla="*/ 0 h 38"/>
                  <a:gd name="T14" fmla="*/ 50 w 57"/>
                  <a:gd name="T15" fmla="*/ 19 h 38"/>
                  <a:gd name="T16" fmla="*/ 21 w 57"/>
                  <a:gd name="T17" fmla="*/ 35 h 38"/>
                  <a:gd name="T18" fmla="*/ 7 w 57"/>
                  <a:gd name="T19" fmla="*/ 37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7" h="38">
                    <a:moveTo>
                      <a:pt x="7" y="37"/>
                    </a:moveTo>
                    <a:cubicBezTo>
                      <a:pt x="2" y="35"/>
                      <a:pt x="0" y="29"/>
                      <a:pt x="4" y="25"/>
                    </a:cubicBezTo>
                    <a:cubicBezTo>
                      <a:pt x="8" y="22"/>
                      <a:pt x="14" y="19"/>
                      <a:pt x="18" y="17"/>
                    </a:cubicBezTo>
                    <a:cubicBezTo>
                      <a:pt x="26" y="13"/>
                      <a:pt x="33" y="3"/>
                      <a:pt x="33" y="3"/>
                    </a:cubicBezTo>
                    <a:cubicBezTo>
                      <a:pt x="33" y="3"/>
                      <a:pt x="38" y="9"/>
                      <a:pt x="47" y="5"/>
                    </a:cubicBezTo>
                    <a:cubicBezTo>
                      <a:pt x="49" y="5"/>
                      <a:pt x="50" y="3"/>
                      <a:pt x="50" y="1"/>
                    </a:cubicBezTo>
                    <a:cubicBezTo>
                      <a:pt x="50" y="0"/>
                      <a:pt x="50" y="0"/>
                      <a:pt x="50" y="0"/>
                    </a:cubicBezTo>
                    <a:cubicBezTo>
                      <a:pt x="50" y="0"/>
                      <a:pt x="57" y="15"/>
                      <a:pt x="50" y="19"/>
                    </a:cubicBezTo>
                    <a:cubicBezTo>
                      <a:pt x="43" y="23"/>
                      <a:pt x="21" y="35"/>
                      <a:pt x="21" y="35"/>
                    </a:cubicBezTo>
                    <a:cubicBezTo>
                      <a:pt x="21" y="35"/>
                      <a:pt x="13" y="38"/>
                      <a:pt x="7" y="37"/>
                    </a:cubicBezTo>
                  </a:path>
                </a:pathLst>
              </a:custGeom>
              <a:solidFill>
                <a:srgbClr val="2425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84" name="Freeform 326">
                <a:extLst>
                  <a:ext uri="{FF2B5EF4-FFF2-40B4-BE49-F238E27FC236}">
                    <a16:creationId xmlns:a16="http://schemas.microsoft.com/office/drawing/2014/main" id="{08AAEAA4-77FB-4DC9-B70B-FDA1A9ABD589}"/>
                  </a:ext>
                </a:extLst>
              </p:cNvPr>
              <p:cNvSpPr>
                <a:spLocks/>
              </p:cNvSpPr>
              <p:nvPr/>
            </p:nvSpPr>
            <p:spPr bwMode="auto">
              <a:xfrm>
                <a:off x="5386" y="3037"/>
                <a:ext cx="130" cy="166"/>
              </a:xfrm>
              <a:custGeom>
                <a:avLst/>
                <a:gdLst>
                  <a:gd name="T0" fmla="*/ 17 w 18"/>
                  <a:gd name="T1" fmla="*/ 6 h 23"/>
                  <a:gd name="T2" fmla="*/ 15 w 18"/>
                  <a:gd name="T3" fmla="*/ 19 h 23"/>
                  <a:gd name="T4" fmla="*/ 0 w 18"/>
                  <a:gd name="T5" fmla="*/ 18 h 23"/>
                  <a:gd name="T6" fmla="*/ 0 w 18"/>
                  <a:gd name="T7" fmla="*/ 3 h 23"/>
                  <a:gd name="T8" fmla="*/ 0 w 18"/>
                  <a:gd name="T9" fmla="*/ 0 h 23"/>
                  <a:gd name="T10" fmla="*/ 11 w 18"/>
                  <a:gd name="T11" fmla="*/ 0 h 23"/>
                  <a:gd name="T12" fmla="*/ 17 w 18"/>
                  <a:gd name="T13" fmla="*/ 2 h 23"/>
                  <a:gd name="T14" fmla="*/ 17 w 18"/>
                  <a:gd name="T15" fmla="*/ 6 h 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 h="23">
                    <a:moveTo>
                      <a:pt x="17" y="6"/>
                    </a:moveTo>
                    <a:cubicBezTo>
                      <a:pt x="17" y="6"/>
                      <a:pt x="18" y="18"/>
                      <a:pt x="15" y="19"/>
                    </a:cubicBezTo>
                    <a:cubicBezTo>
                      <a:pt x="12" y="20"/>
                      <a:pt x="1" y="23"/>
                      <a:pt x="0" y="18"/>
                    </a:cubicBezTo>
                    <a:cubicBezTo>
                      <a:pt x="0" y="13"/>
                      <a:pt x="0" y="3"/>
                      <a:pt x="0" y="3"/>
                    </a:cubicBezTo>
                    <a:cubicBezTo>
                      <a:pt x="0" y="0"/>
                      <a:pt x="0" y="0"/>
                      <a:pt x="0" y="0"/>
                    </a:cubicBezTo>
                    <a:cubicBezTo>
                      <a:pt x="0" y="0"/>
                      <a:pt x="10" y="0"/>
                      <a:pt x="11" y="0"/>
                    </a:cubicBezTo>
                    <a:cubicBezTo>
                      <a:pt x="11" y="0"/>
                      <a:pt x="17" y="2"/>
                      <a:pt x="17" y="2"/>
                    </a:cubicBezTo>
                    <a:cubicBezTo>
                      <a:pt x="17" y="6"/>
                      <a:pt x="17" y="6"/>
                      <a:pt x="17" y="6"/>
                    </a:cubicBezTo>
                  </a:path>
                </a:pathLst>
              </a:custGeom>
              <a:solidFill>
                <a:srgbClr val="FFCE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85" name="Freeform 327">
                <a:extLst>
                  <a:ext uri="{FF2B5EF4-FFF2-40B4-BE49-F238E27FC236}">
                    <a16:creationId xmlns:a16="http://schemas.microsoft.com/office/drawing/2014/main" id="{5A2E5769-85BE-4EBB-9660-F26B8794BD13}"/>
                  </a:ext>
                </a:extLst>
              </p:cNvPr>
              <p:cNvSpPr>
                <a:spLocks/>
              </p:cNvSpPr>
              <p:nvPr/>
            </p:nvSpPr>
            <p:spPr bwMode="auto">
              <a:xfrm>
                <a:off x="5147" y="3131"/>
                <a:ext cx="412" cy="273"/>
              </a:xfrm>
              <a:custGeom>
                <a:avLst/>
                <a:gdLst>
                  <a:gd name="T0" fmla="*/ 7 w 57"/>
                  <a:gd name="T1" fmla="*/ 36 h 38"/>
                  <a:gd name="T2" fmla="*/ 5 w 57"/>
                  <a:gd name="T3" fmla="*/ 25 h 38"/>
                  <a:gd name="T4" fmla="*/ 19 w 57"/>
                  <a:gd name="T5" fmla="*/ 17 h 38"/>
                  <a:gd name="T6" fmla="*/ 33 w 57"/>
                  <a:gd name="T7" fmla="*/ 3 h 38"/>
                  <a:gd name="T8" fmla="*/ 47 w 57"/>
                  <a:gd name="T9" fmla="*/ 5 h 38"/>
                  <a:gd name="T10" fmla="*/ 50 w 57"/>
                  <a:gd name="T11" fmla="*/ 1 h 38"/>
                  <a:gd name="T12" fmla="*/ 50 w 57"/>
                  <a:gd name="T13" fmla="*/ 0 h 38"/>
                  <a:gd name="T14" fmla="*/ 50 w 57"/>
                  <a:gd name="T15" fmla="*/ 19 h 38"/>
                  <a:gd name="T16" fmla="*/ 21 w 57"/>
                  <a:gd name="T17" fmla="*/ 35 h 38"/>
                  <a:gd name="T18" fmla="*/ 7 w 57"/>
                  <a:gd name="T19" fmla="*/ 36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7" h="38">
                    <a:moveTo>
                      <a:pt x="7" y="36"/>
                    </a:moveTo>
                    <a:cubicBezTo>
                      <a:pt x="2" y="35"/>
                      <a:pt x="0" y="29"/>
                      <a:pt x="5" y="25"/>
                    </a:cubicBezTo>
                    <a:cubicBezTo>
                      <a:pt x="9" y="22"/>
                      <a:pt x="15" y="19"/>
                      <a:pt x="19" y="17"/>
                    </a:cubicBezTo>
                    <a:cubicBezTo>
                      <a:pt x="27" y="12"/>
                      <a:pt x="33" y="3"/>
                      <a:pt x="33" y="3"/>
                    </a:cubicBezTo>
                    <a:cubicBezTo>
                      <a:pt x="33" y="3"/>
                      <a:pt x="38" y="9"/>
                      <a:pt x="47" y="5"/>
                    </a:cubicBezTo>
                    <a:cubicBezTo>
                      <a:pt x="49" y="5"/>
                      <a:pt x="50" y="3"/>
                      <a:pt x="50" y="1"/>
                    </a:cubicBezTo>
                    <a:cubicBezTo>
                      <a:pt x="50" y="0"/>
                      <a:pt x="50" y="0"/>
                      <a:pt x="50" y="0"/>
                    </a:cubicBezTo>
                    <a:cubicBezTo>
                      <a:pt x="50" y="0"/>
                      <a:pt x="57" y="15"/>
                      <a:pt x="50" y="19"/>
                    </a:cubicBezTo>
                    <a:cubicBezTo>
                      <a:pt x="43" y="23"/>
                      <a:pt x="21" y="35"/>
                      <a:pt x="21" y="35"/>
                    </a:cubicBezTo>
                    <a:cubicBezTo>
                      <a:pt x="21" y="35"/>
                      <a:pt x="13" y="38"/>
                      <a:pt x="7" y="36"/>
                    </a:cubicBezTo>
                  </a:path>
                </a:pathLst>
              </a:custGeom>
              <a:solidFill>
                <a:srgbClr val="2425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86" name="Freeform 328">
                <a:extLst>
                  <a:ext uri="{FF2B5EF4-FFF2-40B4-BE49-F238E27FC236}">
                    <a16:creationId xmlns:a16="http://schemas.microsoft.com/office/drawing/2014/main" id="{BC97C792-1527-4DF2-9AA5-F0DAEA4934A6}"/>
                  </a:ext>
                </a:extLst>
              </p:cNvPr>
              <p:cNvSpPr>
                <a:spLocks/>
              </p:cNvSpPr>
              <p:nvPr/>
            </p:nvSpPr>
            <p:spPr bwMode="auto">
              <a:xfrm>
                <a:off x="5342" y="1891"/>
                <a:ext cx="838" cy="612"/>
              </a:xfrm>
              <a:custGeom>
                <a:avLst/>
                <a:gdLst>
                  <a:gd name="T0" fmla="*/ 116 w 116"/>
                  <a:gd name="T1" fmla="*/ 15 h 85"/>
                  <a:gd name="T2" fmla="*/ 39 w 116"/>
                  <a:gd name="T3" fmla="*/ 79 h 85"/>
                  <a:gd name="T4" fmla="*/ 32 w 116"/>
                  <a:gd name="T5" fmla="*/ 82 h 85"/>
                  <a:gd name="T6" fmla="*/ 19 w 116"/>
                  <a:gd name="T7" fmla="*/ 84 h 85"/>
                  <a:gd name="T8" fmla="*/ 0 w 116"/>
                  <a:gd name="T9" fmla="*/ 57 h 85"/>
                  <a:gd name="T10" fmla="*/ 66 w 116"/>
                  <a:gd name="T11" fmla="*/ 0 h 85"/>
                  <a:gd name="T12" fmla="*/ 67 w 116"/>
                  <a:gd name="T13" fmla="*/ 0 h 85"/>
                  <a:gd name="T14" fmla="*/ 71 w 116"/>
                  <a:gd name="T15" fmla="*/ 1 h 85"/>
                  <a:gd name="T16" fmla="*/ 79 w 116"/>
                  <a:gd name="T17" fmla="*/ 1 h 85"/>
                  <a:gd name="T18" fmla="*/ 113 w 116"/>
                  <a:gd name="T19" fmla="*/ 8 h 85"/>
                  <a:gd name="T20" fmla="*/ 116 w 116"/>
                  <a:gd name="T21" fmla="*/ 15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85">
                    <a:moveTo>
                      <a:pt x="116" y="15"/>
                    </a:moveTo>
                    <a:cubicBezTo>
                      <a:pt x="112" y="29"/>
                      <a:pt x="69" y="65"/>
                      <a:pt x="39" y="79"/>
                    </a:cubicBezTo>
                    <a:cubicBezTo>
                      <a:pt x="36" y="80"/>
                      <a:pt x="34" y="81"/>
                      <a:pt x="32" y="82"/>
                    </a:cubicBezTo>
                    <a:cubicBezTo>
                      <a:pt x="27" y="84"/>
                      <a:pt x="23" y="85"/>
                      <a:pt x="19" y="84"/>
                    </a:cubicBezTo>
                    <a:cubicBezTo>
                      <a:pt x="1" y="83"/>
                      <a:pt x="0" y="57"/>
                      <a:pt x="0" y="57"/>
                    </a:cubicBezTo>
                    <a:cubicBezTo>
                      <a:pt x="15" y="33"/>
                      <a:pt x="66" y="0"/>
                      <a:pt x="66" y="0"/>
                    </a:cubicBezTo>
                    <a:cubicBezTo>
                      <a:pt x="67" y="0"/>
                      <a:pt x="67" y="0"/>
                      <a:pt x="67" y="0"/>
                    </a:cubicBezTo>
                    <a:cubicBezTo>
                      <a:pt x="71" y="1"/>
                      <a:pt x="71" y="1"/>
                      <a:pt x="71" y="1"/>
                    </a:cubicBezTo>
                    <a:cubicBezTo>
                      <a:pt x="71" y="1"/>
                      <a:pt x="74" y="1"/>
                      <a:pt x="79" y="1"/>
                    </a:cubicBezTo>
                    <a:cubicBezTo>
                      <a:pt x="89" y="1"/>
                      <a:pt x="107" y="2"/>
                      <a:pt x="113" y="8"/>
                    </a:cubicBezTo>
                    <a:cubicBezTo>
                      <a:pt x="115" y="10"/>
                      <a:pt x="116" y="12"/>
                      <a:pt x="116" y="15"/>
                    </a:cubicBezTo>
                  </a:path>
                </a:pathLst>
              </a:custGeom>
              <a:solidFill>
                <a:srgbClr val="49768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87" name="Freeform 329">
                <a:extLst>
                  <a:ext uri="{FF2B5EF4-FFF2-40B4-BE49-F238E27FC236}">
                    <a16:creationId xmlns:a16="http://schemas.microsoft.com/office/drawing/2014/main" id="{CB6D057E-D487-412E-9CD9-4188991FC4B5}"/>
                  </a:ext>
                </a:extLst>
              </p:cNvPr>
              <p:cNvSpPr>
                <a:spLocks/>
              </p:cNvSpPr>
              <p:nvPr/>
            </p:nvSpPr>
            <p:spPr bwMode="auto">
              <a:xfrm>
                <a:off x="5335" y="2294"/>
                <a:ext cx="296" cy="930"/>
              </a:xfrm>
              <a:custGeom>
                <a:avLst/>
                <a:gdLst>
                  <a:gd name="T0" fmla="*/ 36 w 41"/>
                  <a:gd name="T1" fmla="*/ 66 h 129"/>
                  <a:gd name="T2" fmla="*/ 33 w 41"/>
                  <a:gd name="T3" fmla="*/ 120 h 129"/>
                  <a:gd name="T4" fmla="*/ 28 w 41"/>
                  <a:gd name="T5" fmla="*/ 126 h 129"/>
                  <a:gd name="T6" fmla="*/ 21 w 41"/>
                  <a:gd name="T7" fmla="*/ 128 h 129"/>
                  <a:gd name="T8" fmla="*/ 3 w 41"/>
                  <a:gd name="T9" fmla="*/ 124 h 129"/>
                  <a:gd name="T10" fmla="*/ 1 w 41"/>
                  <a:gd name="T11" fmla="*/ 120 h 129"/>
                  <a:gd name="T12" fmla="*/ 0 w 41"/>
                  <a:gd name="T13" fmla="*/ 41 h 129"/>
                  <a:gd name="T14" fmla="*/ 1 w 41"/>
                  <a:gd name="T15" fmla="*/ 2 h 129"/>
                  <a:gd name="T16" fmla="*/ 1 w 41"/>
                  <a:gd name="T17" fmla="*/ 1 h 129"/>
                  <a:gd name="T18" fmla="*/ 32 w 41"/>
                  <a:gd name="T19" fmla="*/ 6 h 129"/>
                  <a:gd name="T20" fmla="*/ 36 w 41"/>
                  <a:gd name="T21" fmla="*/ 9 h 129"/>
                  <a:gd name="T22" fmla="*/ 40 w 41"/>
                  <a:gd name="T23" fmla="*/ 23 h 129"/>
                  <a:gd name="T24" fmla="*/ 36 w 41"/>
                  <a:gd name="T25" fmla="*/ 66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 h="129">
                    <a:moveTo>
                      <a:pt x="36" y="66"/>
                    </a:moveTo>
                    <a:cubicBezTo>
                      <a:pt x="34" y="73"/>
                      <a:pt x="33" y="110"/>
                      <a:pt x="33" y="120"/>
                    </a:cubicBezTo>
                    <a:cubicBezTo>
                      <a:pt x="32" y="123"/>
                      <a:pt x="31" y="126"/>
                      <a:pt x="28" y="126"/>
                    </a:cubicBezTo>
                    <a:cubicBezTo>
                      <a:pt x="26" y="127"/>
                      <a:pt x="23" y="128"/>
                      <a:pt x="21" y="128"/>
                    </a:cubicBezTo>
                    <a:cubicBezTo>
                      <a:pt x="12" y="129"/>
                      <a:pt x="6" y="126"/>
                      <a:pt x="3" y="124"/>
                    </a:cubicBezTo>
                    <a:cubicBezTo>
                      <a:pt x="2" y="123"/>
                      <a:pt x="1" y="121"/>
                      <a:pt x="1" y="120"/>
                    </a:cubicBezTo>
                    <a:cubicBezTo>
                      <a:pt x="1" y="111"/>
                      <a:pt x="0" y="63"/>
                      <a:pt x="0" y="41"/>
                    </a:cubicBezTo>
                    <a:cubicBezTo>
                      <a:pt x="0" y="20"/>
                      <a:pt x="0" y="5"/>
                      <a:pt x="1" y="2"/>
                    </a:cubicBezTo>
                    <a:cubicBezTo>
                      <a:pt x="1" y="1"/>
                      <a:pt x="1" y="1"/>
                      <a:pt x="1" y="1"/>
                    </a:cubicBezTo>
                    <a:cubicBezTo>
                      <a:pt x="1" y="1"/>
                      <a:pt x="22" y="0"/>
                      <a:pt x="32" y="6"/>
                    </a:cubicBezTo>
                    <a:cubicBezTo>
                      <a:pt x="34" y="7"/>
                      <a:pt x="35" y="7"/>
                      <a:pt x="36" y="9"/>
                    </a:cubicBezTo>
                    <a:cubicBezTo>
                      <a:pt x="38" y="11"/>
                      <a:pt x="39" y="17"/>
                      <a:pt x="40" y="23"/>
                    </a:cubicBezTo>
                    <a:cubicBezTo>
                      <a:pt x="41" y="38"/>
                      <a:pt x="37" y="59"/>
                      <a:pt x="36" y="66"/>
                    </a:cubicBezTo>
                  </a:path>
                </a:pathLst>
              </a:custGeom>
              <a:solidFill>
                <a:srgbClr val="49768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88" name="Freeform 330">
                <a:extLst>
                  <a:ext uri="{FF2B5EF4-FFF2-40B4-BE49-F238E27FC236}">
                    <a16:creationId xmlns:a16="http://schemas.microsoft.com/office/drawing/2014/main" id="{C2FA2CCD-CC6D-4E24-86A8-F6C392D2AA23}"/>
                  </a:ext>
                </a:extLst>
              </p:cNvPr>
              <p:cNvSpPr>
                <a:spLocks/>
              </p:cNvSpPr>
              <p:nvPr/>
            </p:nvSpPr>
            <p:spPr bwMode="auto">
              <a:xfrm>
                <a:off x="5805" y="1876"/>
                <a:ext cx="21" cy="15"/>
              </a:xfrm>
              <a:custGeom>
                <a:avLst/>
                <a:gdLst>
                  <a:gd name="T0" fmla="*/ 0 w 3"/>
                  <a:gd name="T1" fmla="*/ 0 h 2"/>
                  <a:gd name="T2" fmla="*/ 2 w 3"/>
                  <a:gd name="T3" fmla="*/ 2 h 2"/>
                  <a:gd name="T4" fmla="*/ 3 w 3"/>
                  <a:gd name="T5" fmla="*/ 1 h 2"/>
                  <a:gd name="T6" fmla="*/ 3 w 3"/>
                  <a:gd name="T7" fmla="*/ 1 h 2"/>
                  <a:gd name="T8" fmla="*/ 0 w 3"/>
                  <a:gd name="T9" fmla="*/ 0 h 2"/>
                </a:gdLst>
                <a:ahLst/>
                <a:cxnLst>
                  <a:cxn ang="0">
                    <a:pos x="T0" y="T1"/>
                  </a:cxn>
                  <a:cxn ang="0">
                    <a:pos x="T2" y="T3"/>
                  </a:cxn>
                  <a:cxn ang="0">
                    <a:pos x="T4" y="T5"/>
                  </a:cxn>
                  <a:cxn ang="0">
                    <a:pos x="T6" y="T7"/>
                  </a:cxn>
                  <a:cxn ang="0">
                    <a:pos x="T8" y="T9"/>
                  </a:cxn>
                </a:cxnLst>
                <a:rect l="0" t="0" r="r" b="b"/>
                <a:pathLst>
                  <a:path w="3" h="2">
                    <a:moveTo>
                      <a:pt x="0" y="0"/>
                    </a:moveTo>
                    <a:cubicBezTo>
                      <a:pt x="0" y="0"/>
                      <a:pt x="1" y="1"/>
                      <a:pt x="2" y="2"/>
                    </a:cubicBezTo>
                    <a:cubicBezTo>
                      <a:pt x="3" y="1"/>
                      <a:pt x="3" y="1"/>
                      <a:pt x="3" y="1"/>
                    </a:cubicBezTo>
                    <a:cubicBezTo>
                      <a:pt x="3" y="1"/>
                      <a:pt x="3" y="1"/>
                      <a:pt x="3" y="1"/>
                    </a:cubicBezTo>
                    <a:cubicBezTo>
                      <a:pt x="0" y="0"/>
                      <a:pt x="0" y="0"/>
                      <a:pt x="0" y="0"/>
                    </a:cubicBezTo>
                  </a:path>
                </a:pathLst>
              </a:custGeom>
              <a:solidFill>
                <a:srgbClr val="D7C7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89" name="Freeform 331">
                <a:extLst>
                  <a:ext uri="{FF2B5EF4-FFF2-40B4-BE49-F238E27FC236}">
                    <a16:creationId xmlns:a16="http://schemas.microsoft.com/office/drawing/2014/main" id="{703A5D4C-119F-4EA0-9FD2-F9E79D88C124}"/>
                  </a:ext>
                </a:extLst>
              </p:cNvPr>
              <p:cNvSpPr>
                <a:spLocks/>
              </p:cNvSpPr>
              <p:nvPr/>
            </p:nvSpPr>
            <p:spPr bwMode="auto">
              <a:xfrm>
                <a:off x="5566" y="1992"/>
                <a:ext cx="535" cy="389"/>
              </a:xfrm>
              <a:custGeom>
                <a:avLst/>
                <a:gdLst>
                  <a:gd name="T0" fmla="*/ 61 w 74"/>
                  <a:gd name="T1" fmla="*/ 0 h 54"/>
                  <a:gd name="T2" fmla="*/ 57 w 74"/>
                  <a:gd name="T3" fmla="*/ 3 h 54"/>
                  <a:gd name="T4" fmla="*/ 61 w 74"/>
                  <a:gd name="T5" fmla="*/ 4 h 54"/>
                  <a:gd name="T6" fmla="*/ 62 w 74"/>
                  <a:gd name="T7" fmla="*/ 4 h 54"/>
                  <a:gd name="T8" fmla="*/ 62 w 74"/>
                  <a:gd name="T9" fmla="*/ 4 h 54"/>
                  <a:gd name="T10" fmla="*/ 0 w 74"/>
                  <a:gd name="T11" fmla="*/ 48 h 54"/>
                  <a:gd name="T12" fmla="*/ 0 w 74"/>
                  <a:gd name="T13" fmla="*/ 48 h 54"/>
                  <a:gd name="T14" fmla="*/ 0 w 74"/>
                  <a:gd name="T15" fmla="*/ 48 h 54"/>
                  <a:gd name="T16" fmla="*/ 4 w 74"/>
                  <a:gd name="T17" fmla="*/ 51 h 54"/>
                  <a:gd name="T18" fmla="*/ 6 w 74"/>
                  <a:gd name="T19" fmla="*/ 54 h 54"/>
                  <a:gd name="T20" fmla="*/ 72 w 74"/>
                  <a:gd name="T21" fmla="*/ 5 h 54"/>
                  <a:gd name="T22" fmla="*/ 72 w 74"/>
                  <a:gd name="T23" fmla="*/ 5 h 54"/>
                  <a:gd name="T24" fmla="*/ 72 w 74"/>
                  <a:gd name="T25" fmla="*/ 5 h 54"/>
                  <a:gd name="T26" fmla="*/ 74 w 74"/>
                  <a:gd name="T27" fmla="*/ 4 h 54"/>
                  <a:gd name="T28" fmla="*/ 65 w 74"/>
                  <a:gd name="T29" fmla="*/ 1 h 54"/>
                  <a:gd name="T30" fmla="*/ 62 w 74"/>
                  <a:gd name="T31" fmla="*/ 0 h 54"/>
                  <a:gd name="T32" fmla="*/ 61 w 74"/>
                  <a:gd name="T33" fmla="*/ 0 h 54"/>
                  <a:gd name="T34" fmla="*/ 61 w 74"/>
                  <a:gd name="T35" fmla="*/ 0 h 54"/>
                  <a:gd name="T36" fmla="*/ 61 w 74"/>
                  <a:gd name="T37"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4" h="54">
                    <a:moveTo>
                      <a:pt x="61" y="0"/>
                    </a:moveTo>
                    <a:cubicBezTo>
                      <a:pt x="60" y="1"/>
                      <a:pt x="58" y="2"/>
                      <a:pt x="57" y="3"/>
                    </a:cubicBezTo>
                    <a:cubicBezTo>
                      <a:pt x="58" y="4"/>
                      <a:pt x="60" y="4"/>
                      <a:pt x="61" y="4"/>
                    </a:cubicBezTo>
                    <a:cubicBezTo>
                      <a:pt x="61" y="4"/>
                      <a:pt x="61" y="4"/>
                      <a:pt x="62" y="4"/>
                    </a:cubicBezTo>
                    <a:cubicBezTo>
                      <a:pt x="62" y="4"/>
                      <a:pt x="62" y="4"/>
                      <a:pt x="62" y="4"/>
                    </a:cubicBezTo>
                    <a:cubicBezTo>
                      <a:pt x="67" y="4"/>
                      <a:pt x="23" y="35"/>
                      <a:pt x="0" y="48"/>
                    </a:cubicBezTo>
                    <a:cubicBezTo>
                      <a:pt x="0" y="48"/>
                      <a:pt x="0" y="48"/>
                      <a:pt x="0" y="48"/>
                    </a:cubicBezTo>
                    <a:cubicBezTo>
                      <a:pt x="0" y="48"/>
                      <a:pt x="0" y="48"/>
                      <a:pt x="0" y="48"/>
                    </a:cubicBezTo>
                    <a:cubicBezTo>
                      <a:pt x="2" y="49"/>
                      <a:pt x="3" y="49"/>
                      <a:pt x="4" y="51"/>
                    </a:cubicBezTo>
                    <a:cubicBezTo>
                      <a:pt x="5" y="51"/>
                      <a:pt x="5" y="53"/>
                      <a:pt x="6" y="54"/>
                    </a:cubicBezTo>
                    <a:cubicBezTo>
                      <a:pt x="23" y="35"/>
                      <a:pt x="63" y="11"/>
                      <a:pt x="72" y="5"/>
                    </a:cubicBezTo>
                    <a:cubicBezTo>
                      <a:pt x="72" y="5"/>
                      <a:pt x="72" y="5"/>
                      <a:pt x="72" y="5"/>
                    </a:cubicBezTo>
                    <a:cubicBezTo>
                      <a:pt x="72" y="5"/>
                      <a:pt x="72" y="5"/>
                      <a:pt x="72" y="5"/>
                    </a:cubicBezTo>
                    <a:cubicBezTo>
                      <a:pt x="73" y="5"/>
                      <a:pt x="74" y="4"/>
                      <a:pt x="74" y="4"/>
                    </a:cubicBezTo>
                    <a:cubicBezTo>
                      <a:pt x="72" y="3"/>
                      <a:pt x="69" y="2"/>
                      <a:pt x="65" y="1"/>
                    </a:cubicBezTo>
                    <a:cubicBezTo>
                      <a:pt x="65" y="1"/>
                      <a:pt x="64" y="1"/>
                      <a:pt x="62" y="0"/>
                    </a:cubicBezTo>
                    <a:cubicBezTo>
                      <a:pt x="61" y="0"/>
                      <a:pt x="61" y="0"/>
                      <a:pt x="61" y="0"/>
                    </a:cubicBezTo>
                    <a:cubicBezTo>
                      <a:pt x="61" y="0"/>
                      <a:pt x="61" y="0"/>
                      <a:pt x="61" y="0"/>
                    </a:cubicBezTo>
                    <a:cubicBezTo>
                      <a:pt x="61" y="0"/>
                      <a:pt x="61" y="0"/>
                      <a:pt x="61" y="0"/>
                    </a:cubicBezTo>
                  </a:path>
                </a:pathLst>
              </a:custGeom>
              <a:solidFill>
                <a:srgbClr val="3E5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90" name="Freeform 332">
                <a:extLst>
                  <a:ext uri="{FF2B5EF4-FFF2-40B4-BE49-F238E27FC236}">
                    <a16:creationId xmlns:a16="http://schemas.microsoft.com/office/drawing/2014/main" id="{EE4BBB36-474D-486D-954E-4F7514C6EA22}"/>
                  </a:ext>
                </a:extLst>
              </p:cNvPr>
              <p:cNvSpPr>
                <a:spLocks/>
              </p:cNvSpPr>
              <p:nvPr/>
            </p:nvSpPr>
            <p:spPr bwMode="auto">
              <a:xfrm>
                <a:off x="5335" y="2338"/>
                <a:ext cx="275" cy="879"/>
              </a:xfrm>
              <a:custGeom>
                <a:avLst/>
                <a:gdLst>
                  <a:gd name="T0" fmla="*/ 32 w 38"/>
                  <a:gd name="T1" fmla="*/ 0 h 122"/>
                  <a:gd name="T2" fmla="*/ 16 w 38"/>
                  <a:gd name="T3" fmla="*/ 5 h 122"/>
                  <a:gd name="T4" fmla="*/ 5 w 38"/>
                  <a:gd name="T5" fmla="*/ 1 h 122"/>
                  <a:gd name="T6" fmla="*/ 0 w 38"/>
                  <a:gd name="T7" fmla="*/ 7 h 122"/>
                  <a:gd name="T8" fmla="*/ 0 w 38"/>
                  <a:gd name="T9" fmla="*/ 13 h 122"/>
                  <a:gd name="T10" fmla="*/ 6 w 38"/>
                  <a:gd name="T11" fmla="*/ 17 h 122"/>
                  <a:gd name="T12" fmla="*/ 7 w 38"/>
                  <a:gd name="T13" fmla="*/ 17 h 122"/>
                  <a:gd name="T14" fmla="*/ 7 w 38"/>
                  <a:gd name="T15" fmla="*/ 17 h 122"/>
                  <a:gd name="T16" fmla="*/ 9 w 38"/>
                  <a:gd name="T17" fmla="*/ 19 h 122"/>
                  <a:gd name="T18" fmla="*/ 9 w 38"/>
                  <a:gd name="T19" fmla="*/ 23 h 122"/>
                  <a:gd name="T20" fmla="*/ 0 w 38"/>
                  <a:gd name="T21" fmla="*/ 47 h 122"/>
                  <a:gd name="T22" fmla="*/ 1 w 38"/>
                  <a:gd name="T23" fmla="*/ 114 h 122"/>
                  <a:gd name="T24" fmla="*/ 3 w 38"/>
                  <a:gd name="T25" fmla="*/ 118 h 122"/>
                  <a:gd name="T26" fmla="*/ 17 w 38"/>
                  <a:gd name="T27" fmla="*/ 122 h 122"/>
                  <a:gd name="T28" fmla="*/ 21 w 38"/>
                  <a:gd name="T29" fmla="*/ 122 h 122"/>
                  <a:gd name="T30" fmla="*/ 28 w 38"/>
                  <a:gd name="T31" fmla="*/ 120 h 122"/>
                  <a:gd name="T32" fmla="*/ 31 w 38"/>
                  <a:gd name="T33" fmla="*/ 118 h 122"/>
                  <a:gd name="T34" fmla="*/ 30 w 38"/>
                  <a:gd name="T35" fmla="*/ 52 h 122"/>
                  <a:gd name="T36" fmla="*/ 30 w 38"/>
                  <a:gd name="T37" fmla="*/ 21 h 122"/>
                  <a:gd name="T38" fmla="*/ 30 w 38"/>
                  <a:gd name="T39" fmla="*/ 21 h 122"/>
                  <a:gd name="T40" fmla="*/ 30 w 38"/>
                  <a:gd name="T41" fmla="*/ 20 h 122"/>
                  <a:gd name="T42" fmla="*/ 30 w 38"/>
                  <a:gd name="T43" fmla="*/ 20 h 122"/>
                  <a:gd name="T44" fmla="*/ 30 w 38"/>
                  <a:gd name="T45" fmla="*/ 20 h 122"/>
                  <a:gd name="T46" fmla="*/ 31 w 38"/>
                  <a:gd name="T47" fmla="*/ 18 h 122"/>
                  <a:gd name="T48" fmla="*/ 31 w 38"/>
                  <a:gd name="T49" fmla="*/ 18 h 122"/>
                  <a:gd name="T50" fmla="*/ 38 w 38"/>
                  <a:gd name="T51" fmla="*/ 6 h 122"/>
                  <a:gd name="T52" fmla="*/ 36 w 38"/>
                  <a:gd name="T53" fmla="*/ 3 h 122"/>
                  <a:gd name="T54" fmla="*/ 32 w 38"/>
                  <a:gd name="T55" fmla="*/ 0 h 122"/>
                  <a:gd name="T56" fmla="*/ 32 w 38"/>
                  <a:gd name="T57" fmla="*/ 0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8" h="122">
                    <a:moveTo>
                      <a:pt x="32" y="0"/>
                    </a:moveTo>
                    <a:cubicBezTo>
                      <a:pt x="26" y="4"/>
                      <a:pt x="21" y="5"/>
                      <a:pt x="16" y="5"/>
                    </a:cubicBezTo>
                    <a:cubicBezTo>
                      <a:pt x="11" y="5"/>
                      <a:pt x="7" y="3"/>
                      <a:pt x="5" y="1"/>
                    </a:cubicBezTo>
                    <a:cubicBezTo>
                      <a:pt x="3" y="3"/>
                      <a:pt x="2" y="5"/>
                      <a:pt x="0" y="7"/>
                    </a:cubicBezTo>
                    <a:cubicBezTo>
                      <a:pt x="0" y="9"/>
                      <a:pt x="0" y="11"/>
                      <a:pt x="0" y="13"/>
                    </a:cubicBezTo>
                    <a:cubicBezTo>
                      <a:pt x="6" y="17"/>
                      <a:pt x="6" y="17"/>
                      <a:pt x="6" y="17"/>
                    </a:cubicBezTo>
                    <a:cubicBezTo>
                      <a:pt x="7" y="17"/>
                      <a:pt x="7" y="17"/>
                      <a:pt x="7" y="17"/>
                    </a:cubicBezTo>
                    <a:cubicBezTo>
                      <a:pt x="7" y="17"/>
                      <a:pt x="7" y="17"/>
                      <a:pt x="7" y="17"/>
                    </a:cubicBezTo>
                    <a:cubicBezTo>
                      <a:pt x="8" y="18"/>
                      <a:pt x="8" y="18"/>
                      <a:pt x="9" y="19"/>
                    </a:cubicBezTo>
                    <a:cubicBezTo>
                      <a:pt x="10" y="20"/>
                      <a:pt x="10" y="22"/>
                      <a:pt x="9" y="23"/>
                    </a:cubicBezTo>
                    <a:cubicBezTo>
                      <a:pt x="7" y="28"/>
                      <a:pt x="4" y="37"/>
                      <a:pt x="0" y="47"/>
                    </a:cubicBezTo>
                    <a:cubicBezTo>
                      <a:pt x="0" y="71"/>
                      <a:pt x="1" y="106"/>
                      <a:pt x="1" y="114"/>
                    </a:cubicBezTo>
                    <a:cubicBezTo>
                      <a:pt x="1" y="115"/>
                      <a:pt x="2" y="117"/>
                      <a:pt x="3" y="118"/>
                    </a:cubicBezTo>
                    <a:cubicBezTo>
                      <a:pt x="6" y="120"/>
                      <a:pt x="10" y="122"/>
                      <a:pt x="17" y="122"/>
                    </a:cubicBezTo>
                    <a:cubicBezTo>
                      <a:pt x="19" y="122"/>
                      <a:pt x="20" y="122"/>
                      <a:pt x="21" y="122"/>
                    </a:cubicBezTo>
                    <a:cubicBezTo>
                      <a:pt x="23" y="122"/>
                      <a:pt x="26" y="121"/>
                      <a:pt x="28" y="120"/>
                    </a:cubicBezTo>
                    <a:cubicBezTo>
                      <a:pt x="29" y="120"/>
                      <a:pt x="31" y="119"/>
                      <a:pt x="31" y="118"/>
                    </a:cubicBezTo>
                    <a:cubicBezTo>
                      <a:pt x="31" y="100"/>
                      <a:pt x="30" y="69"/>
                      <a:pt x="30" y="52"/>
                    </a:cubicBezTo>
                    <a:cubicBezTo>
                      <a:pt x="30" y="21"/>
                      <a:pt x="30" y="21"/>
                      <a:pt x="30" y="21"/>
                    </a:cubicBezTo>
                    <a:cubicBezTo>
                      <a:pt x="30" y="21"/>
                      <a:pt x="30" y="21"/>
                      <a:pt x="30" y="21"/>
                    </a:cubicBezTo>
                    <a:cubicBezTo>
                      <a:pt x="30" y="20"/>
                      <a:pt x="30" y="20"/>
                      <a:pt x="30" y="20"/>
                    </a:cubicBezTo>
                    <a:cubicBezTo>
                      <a:pt x="30" y="20"/>
                      <a:pt x="30" y="20"/>
                      <a:pt x="30" y="20"/>
                    </a:cubicBezTo>
                    <a:cubicBezTo>
                      <a:pt x="30" y="20"/>
                      <a:pt x="30" y="20"/>
                      <a:pt x="30" y="20"/>
                    </a:cubicBezTo>
                    <a:cubicBezTo>
                      <a:pt x="30" y="20"/>
                      <a:pt x="30" y="19"/>
                      <a:pt x="31" y="18"/>
                    </a:cubicBezTo>
                    <a:cubicBezTo>
                      <a:pt x="31" y="18"/>
                      <a:pt x="31" y="18"/>
                      <a:pt x="31" y="18"/>
                    </a:cubicBezTo>
                    <a:cubicBezTo>
                      <a:pt x="32" y="14"/>
                      <a:pt x="34" y="10"/>
                      <a:pt x="38" y="6"/>
                    </a:cubicBezTo>
                    <a:cubicBezTo>
                      <a:pt x="37" y="5"/>
                      <a:pt x="37" y="3"/>
                      <a:pt x="36" y="3"/>
                    </a:cubicBezTo>
                    <a:cubicBezTo>
                      <a:pt x="35" y="1"/>
                      <a:pt x="34" y="1"/>
                      <a:pt x="32" y="0"/>
                    </a:cubicBezTo>
                    <a:cubicBezTo>
                      <a:pt x="32" y="0"/>
                      <a:pt x="32" y="0"/>
                      <a:pt x="32" y="0"/>
                    </a:cubicBezTo>
                  </a:path>
                </a:pathLst>
              </a:custGeom>
              <a:solidFill>
                <a:srgbClr val="3E5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91" name="Freeform 333">
                <a:extLst>
                  <a:ext uri="{FF2B5EF4-FFF2-40B4-BE49-F238E27FC236}">
                    <a16:creationId xmlns:a16="http://schemas.microsoft.com/office/drawing/2014/main" id="{1FF95DE9-38E5-431B-B095-567D48E5BDF7}"/>
                  </a:ext>
                </a:extLst>
              </p:cNvPr>
              <p:cNvSpPr>
                <a:spLocks/>
              </p:cNvSpPr>
              <p:nvPr/>
            </p:nvSpPr>
            <p:spPr bwMode="auto">
              <a:xfrm>
                <a:off x="5552" y="1876"/>
                <a:ext cx="939" cy="707"/>
              </a:xfrm>
              <a:custGeom>
                <a:avLst/>
                <a:gdLst>
                  <a:gd name="T0" fmla="*/ 126 w 130"/>
                  <a:gd name="T1" fmla="*/ 36 h 98"/>
                  <a:gd name="T2" fmla="*/ 40 w 130"/>
                  <a:gd name="T3" fmla="*/ 94 h 98"/>
                  <a:gd name="T4" fmla="*/ 34 w 130"/>
                  <a:gd name="T5" fmla="*/ 97 h 98"/>
                  <a:gd name="T6" fmla="*/ 24 w 130"/>
                  <a:gd name="T7" fmla="*/ 98 h 98"/>
                  <a:gd name="T8" fmla="*/ 0 w 130"/>
                  <a:gd name="T9" fmla="*/ 85 h 98"/>
                  <a:gd name="T10" fmla="*/ 0 w 130"/>
                  <a:gd name="T11" fmla="*/ 84 h 98"/>
                  <a:gd name="T12" fmla="*/ 1 w 130"/>
                  <a:gd name="T13" fmla="*/ 82 h 98"/>
                  <a:gd name="T14" fmla="*/ 74 w 130"/>
                  <a:gd name="T15" fmla="*/ 21 h 98"/>
                  <a:gd name="T16" fmla="*/ 96 w 130"/>
                  <a:gd name="T17" fmla="*/ 6 h 98"/>
                  <a:gd name="T18" fmla="*/ 106 w 130"/>
                  <a:gd name="T19" fmla="*/ 6 h 98"/>
                  <a:gd name="T20" fmla="*/ 118 w 130"/>
                  <a:gd name="T21" fmla="*/ 0 h 98"/>
                  <a:gd name="T22" fmla="*/ 126 w 130"/>
                  <a:gd name="T23" fmla="*/ 36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0" h="98">
                    <a:moveTo>
                      <a:pt x="126" y="36"/>
                    </a:moveTo>
                    <a:cubicBezTo>
                      <a:pt x="123" y="54"/>
                      <a:pt x="60" y="85"/>
                      <a:pt x="40" y="94"/>
                    </a:cubicBezTo>
                    <a:cubicBezTo>
                      <a:pt x="36" y="96"/>
                      <a:pt x="34" y="97"/>
                      <a:pt x="34" y="97"/>
                    </a:cubicBezTo>
                    <a:cubicBezTo>
                      <a:pt x="34" y="97"/>
                      <a:pt x="30" y="98"/>
                      <a:pt x="24" y="98"/>
                    </a:cubicBezTo>
                    <a:cubicBezTo>
                      <a:pt x="14" y="98"/>
                      <a:pt x="0" y="96"/>
                      <a:pt x="0" y="85"/>
                    </a:cubicBezTo>
                    <a:cubicBezTo>
                      <a:pt x="0" y="84"/>
                      <a:pt x="0" y="84"/>
                      <a:pt x="0" y="84"/>
                    </a:cubicBezTo>
                    <a:cubicBezTo>
                      <a:pt x="0" y="84"/>
                      <a:pt x="0" y="83"/>
                      <a:pt x="1" y="82"/>
                    </a:cubicBezTo>
                    <a:cubicBezTo>
                      <a:pt x="7" y="63"/>
                      <a:pt x="63" y="29"/>
                      <a:pt x="74" y="21"/>
                    </a:cubicBezTo>
                    <a:cubicBezTo>
                      <a:pt x="86" y="13"/>
                      <a:pt x="96" y="6"/>
                      <a:pt x="96" y="6"/>
                    </a:cubicBezTo>
                    <a:cubicBezTo>
                      <a:pt x="106" y="6"/>
                      <a:pt x="106" y="6"/>
                      <a:pt x="106" y="6"/>
                    </a:cubicBezTo>
                    <a:cubicBezTo>
                      <a:pt x="118" y="0"/>
                      <a:pt x="118" y="0"/>
                      <a:pt x="118" y="0"/>
                    </a:cubicBezTo>
                    <a:cubicBezTo>
                      <a:pt x="118" y="0"/>
                      <a:pt x="130" y="14"/>
                      <a:pt x="126" y="36"/>
                    </a:cubicBezTo>
                  </a:path>
                </a:pathLst>
              </a:custGeom>
              <a:solidFill>
                <a:srgbClr val="49768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92" name="Freeform 334">
                <a:extLst>
                  <a:ext uri="{FF2B5EF4-FFF2-40B4-BE49-F238E27FC236}">
                    <a16:creationId xmlns:a16="http://schemas.microsoft.com/office/drawing/2014/main" id="{9897D409-3EC0-47B7-B235-D1A8AD61E6D7}"/>
                  </a:ext>
                </a:extLst>
              </p:cNvPr>
              <p:cNvSpPr>
                <a:spLocks/>
              </p:cNvSpPr>
              <p:nvPr/>
            </p:nvSpPr>
            <p:spPr bwMode="auto">
              <a:xfrm>
                <a:off x="5552" y="2424"/>
                <a:ext cx="303" cy="908"/>
              </a:xfrm>
              <a:custGeom>
                <a:avLst/>
                <a:gdLst>
                  <a:gd name="T0" fmla="*/ 36 w 42"/>
                  <a:gd name="T1" fmla="*/ 65 h 126"/>
                  <a:gd name="T2" fmla="*/ 33 w 42"/>
                  <a:gd name="T3" fmla="*/ 119 h 126"/>
                  <a:gd name="T4" fmla="*/ 33 w 42"/>
                  <a:gd name="T5" fmla="*/ 119 h 126"/>
                  <a:gd name="T6" fmla="*/ 30 w 42"/>
                  <a:gd name="T7" fmla="*/ 123 h 126"/>
                  <a:gd name="T8" fmla="*/ 22 w 42"/>
                  <a:gd name="T9" fmla="*/ 125 h 126"/>
                  <a:gd name="T10" fmla="*/ 3 w 42"/>
                  <a:gd name="T11" fmla="*/ 120 h 126"/>
                  <a:gd name="T12" fmla="*/ 2 w 42"/>
                  <a:gd name="T13" fmla="*/ 117 h 126"/>
                  <a:gd name="T14" fmla="*/ 0 w 42"/>
                  <a:gd name="T15" fmla="*/ 40 h 126"/>
                  <a:gd name="T16" fmla="*/ 0 w 42"/>
                  <a:gd name="T17" fmla="*/ 9 h 126"/>
                  <a:gd name="T18" fmla="*/ 0 w 42"/>
                  <a:gd name="T19" fmla="*/ 8 h 126"/>
                  <a:gd name="T20" fmla="*/ 3 w 42"/>
                  <a:gd name="T21" fmla="*/ 8 h 126"/>
                  <a:gd name="T22" fmla="*/ 35 w 42"/>
                  <a:gd name="T23" fmla="*/ 7 h 126"/>
                  <a:gd name="T24" fmla="*/ 36 w 42"/>
                  <a:gd name="T25" fmla="*/ 7 h 126"/>
                  <a:gd name="T26" fmla="*/ 40 w 42"/>
                  <a:gd name="T27" fmla="*/ 18 h 126"/>
                  <a:gd name="T28" fmla="*/ 36 w 42"/>
                  <a:gd name="T29" fmla="*/ 65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2" h="126">
                    <a:moveTo>
                      <a:pt x="36" y="65"/>
                    </a:moveTo>
                    <a:cubicBezTo>
                      <a:pt x="35" y="72"/>
                      <a:pt x="33" y="110"/>
                      <a:pt x="33" y="119"/>
                    </a:cubicBezTo>
                    <a:cubicBezTo>
                      <a:pt x="33" y="119"/>
                      <a:pt x="33" y="119"/>
                      <a:pt x="33" y="119"/>
                    </a:cubicBezTo>
                    <a:cubicBezTo>
                      <a:pt x="33" y="121"/>
                      <a:pt x="32" y="122"/>
                      <a:pt x="30" y="123"/>
                    </a:cubicBezTo>
                    <a:cubicBezTo>
                      <a:pt x="27" y="124"/>
                      <a:pt x="24" y="124"/>
                      <a:pt x="22" y="125"/>
                    </a:cubicBezTo>
                    <a:cubicBezTo>
                      <a:pt x="12" y="126"/>
                      <a:pt x="6" y="122"/>
                      <a:pt x="3" y="120"/>
                    </a:cubicBezTo>
                    <a:cubicBezTo>
                      <a:pt x="2" y="119"/>
                      <a:pt x="2" y="118"/>
                      <a:pt x="2" y="117"/>
                    </a:cubicBezTo>
                    <a:cubicBezTo>
                      <a:pt x="1" y="109"/>
                      <a:pt x="0" y="62"/>
                      <a:pt x="0" y="40"/>
                    </a:cubicBezTo>
                    <a:cubicBezTo>
                      <a:pt x="0" y="9"/>
                      <a:pt x="0" y="9"/>
                      <a:pt x="0" y="9"/>
                    </a:cubicBezTo>
                    <a:cubicBezTo>
                      <a:pt x="0" y="8"/>
                      <a:pt x="0" y="8"/>
                      <a:pt x="0" y="8"/>
                    </a:cubicBezTo>
                    <a:cubicBezTo>
                      <a:pt x="0" y="8"/>
                      <a:pt x="1" y="8"/>
                      <a:pt x="3" y="8"/>
                    </a:cubicBezTo>
                    <a:cubicBezTo>
                      <a:pt x="9" y="6"/>
                      <a:pt x="28" y="0"/>
                      <a:pt x="35" y="7"/>
                    </a:cubicBezTo>
                    <a:cubicBezTo>
                      <a:pt x="36" y="7"/>
                      <a:pt x="36" y="7"/>
                      <a:pt x="36" y="7"/>
                    </a:cubicBezTo>
                    <a:cubicBezTo>
                      <a:pt x="38" y="10"/>
                      <a:pt x="39" y="13"/>
                      <a:pt x="40" y="18"/>
                    </a:cubicBezTo>
                    <a:cubicBezTo>
                      <a:pt x="42" y="33"/>
                      <a:pt x="38" y="58"/>
                      <a:pt x="36" y="65"/>
                    </a:cubicBezTo>
                  </a:path>
                </a:pathLst>
              </a:custGeom>
              <a:solidFill>
                <a:srgbClr val="49768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93" name="Freeform 335">
                <a:extLst>
                  <a:ext uri="{FF2B5EF4-FFF2-40B4-BE49-F238E27FC236}">
                    <a16:creationId xmlns:a16="http://schemas.microsoft.com/office/drawing/2014/main" id="{995CF42E-215D-4131-86FC-DBCC55B0DC2C}"/>
                  </a:ext>
                </a:extLst>
              </p:cNvPr>
              <p:cNvSpPr>
                <a:spLocks noEditPoints="1"/>
              </p:cNvSpPr>
              <p:nvPr/>
            </p:nvSpPr>
            <p:spPr bwMode="auto">
              <a:xfrm>
                <a:off x="5552" y="1927"/>
                <a:ext cx="917" cy="627"/>
              </a:xfrm>
              <a:custGeom>
                <a:avLst/>
                <a:gdLst>
                  <a:gd name="T0" fmla="*/ 1 w 127"/>
                  <a:gd name="T1" fmla="*/ 75 h 87"/>
                  <a:gd name="T2" fmla="*/ 1 w 127"/>
                  <a:gd name="T3" fmla="*/ 75 h 87"/>
                  <a:gd name="T4" fmla="*/ 0 w 127"/>
                  <a:gd name="T5" fmla="*/ 77 h 87"/>
                  <a:gd name="T6" fmla="*/ 3 w 127"/>
                  <a:gd name="T7" fmla="*/ 77 h 87"/>
                  <a:gd name="T8" fmla="*/ 3 w 127"/>
                  <a:gd name="T9" fmla="*/ 77 h 87"/>
                  <a:gd name="T10" fmla="*/ 1 w 127"/>
                  <a:gd name="T11" fmla="*/ 75 h 87"/>
                  <a:gd name="T12" fmla="*/ 123 w 127"/>
                  <a:gd name="T13" fmla="*/ 0 h 87"/>
                  <a:gd name="T14" fmla="*/ 113 w 127"/>
                  <a:gd name="T15" fmla="*/ 10 h 87"/>
                  <a:gd name="T16" fmla="*/ 92 w 127"/>
                  <a:gd name="T17" fmla="*/ 15 h 87"/>
                  <a:gd name="T18" fmla="*/ 76 w 127"/>
                  <a:gd name="T19" fmla="*/ 13 h 87"/>
                  <a:gd name="T20" fmla="*/ 74 w 127"/>
                  <a:gd name="T21" fmla="*/ 14 h 87"/>
                  <a:gd name="T22" fmla="*/ 92 w 127"/>
                  <a:gd name="T23" fmla="*/ 16 h 87"/>
                  <a:gd name="T24" fmla="*/ 110 w 127"/>
                  <a:gd name="T25" fmla="*/ 14 h 87"/>
                  <a:gd name="T26" fmla="*/ 111 w 127"/>
                  <a:gd name="T27" fmla="*/ 14 h 87"/>
                  <a:gd name="T28" fmla="*/ 111 w 127"/>
                  <a:gd name="T29" fmla="*/ 30 h 87"/>
                  <a:gd name="T30" fmla="*/ 35 w 127"/>
                  <a:gd name="T31" fmla="*/ 76 h 87"/>
                  <a:gd name="T32" fmla="*/ 35 w 127"/>
                  <a:gd name="T33" fmla="*/ 76 h 87"/>
                  <a:gd name="T34" fmla="*/ 35 w 127"/>
                  <a:gd name="T35" fmla="*/ 76 h 87"/>
                  <a:gd name="T36" fmla="*/ 36 w 127"/>
                  <a:gd name="T37" fmla="*/ 76 h 87"/>
                  <a:gd name="T38" fmla="*/ 40 w 127"/>
                  <a:gd name="T39" fmla="*/ 87 h 87"/>
                  <a:gd name="T40" fmla="*/ 40 w 127"/>
                  <a:gd name="T41" fmla="*/ 87 h 87"/>
                  <a:gd name="T42" fmla="*/ 40 w 127"/>
                  <a:gd name="T43" fmla="*/ 87 h 87"/>
                  <a:gd name="T44" fmla="*/ 40 w 127"/>
                  <a:gd name="T45" fmla="*/ 87 h 87"/>
                  <a:gd name="T46" fmla="*/ 126 w 127"/>
                  <a:gd name="T47" fmla="*/ 29 h 87"/>
                  <a:gd name="T48" fmla="*/ 127 w 127"/>
                  <a:gd name="T49" fmla="*/ 20 h 87"/>
                  <a:gd name="T50" fmla="*/ 123 w 127"/>
                  <a:gd name="T51" fmla="*/ 0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7" h="87">
                    <a:moveTo>
                      <a:pt x="1" y="75"/>
                    </a:moveTo>
                    <a:cubicBezTo>
                      <a:pt x="1" y="75"/>
                      <a:pt x="1" y="75"/>
                      <a:pt x="1" y="75"/>
                    </a:cubicBezTo>
                    <a:cubicBezTo>
                      <a:pt x="0" y="76"/>
                      <a:pt x="0" y="77"/>
                      <a:pt x="0" y="77"/>
                    </a:cubicBezTo>
                    <a:cubicBezTo>
                      <a:pt x="0" y="77"/>
                      <a:pt x="1" y="77"/>
                      <a:pt x="3" y="77"/>
                    </a:cubicBezTo>
                    <a:cubicBezTo>
                      <a:pt x="3" y="77"/>
                      <a:pt x="3" y="77"/>
                      <a:pt x="3" y="77"/>
                    </a:cubicBezTo>
                    <a:cubicBezTo>
                      <a:pt x="2" y="76"/>
                      <a:pt x="1" y="75"/>
                      <a:pt x="1" y="75"/>
                    </a:cubicBezTo>
                    <a:moveTo>
                      <a:pt x="123" y="0"/>
                    </a:moveTo>
                    <a:cubicBezTo>
                      <a:pt x="122" y="2"/>
                      <a:pt x="121" y="7"/>
                      <a:pt x="113" y="10"/>
                    </a:cubicBezTo>
                    <a:cubicBezTo>
                      <a:pt x="108" y="11"/>
                      <a:pt x="103" y="15"/>
                      <a:pt x="92" y="15"/>
                    </a:cubicBezTo>
                    <a:cubicBezTo>
                      <a:pt x="88" y="15"/>
                      <a:pt x="83" y="14"/>
                      <a:pt x="76" y="13"/>
                    </a:cubicBezTo>
                    <a:cubicBezTo>
                      <a:pt x="76" y="13"/>
                      <a:pt x="75" y="14"/>
                      <a:pt x="74" y="14"/>
                    </a:cubicBezTo>
                    <a:cubicBezTo>
                      <a:pt x="74" y="14"/>
                      <a:pt x="82" y="16"/>
                      <a:pt x="92" y="16"/>
                    </a:cubicBezTo>
                    <a:cubicBezTo>
                      <a:pt x="98" y="16"/>
                      <a:pt x="104" y="15"/>
                      <a:pt x="110" y="14"/>
                    </a:cubicBezTo>
                    <a:cubicBezTo>
                      <a:pt x="110" y="14"/>
                      <a:pt x="111" y="14"/>
                      <a:pt x="111" y="14"/>
                    </a:cubicBezTo>
                    <a:cubicBezTo>
                      <a:pt x="116" y="14"/>
                      <a:pt x="116" y="22"/>
                      <a:pt x="111" y="30"/>
                    </a:cubicBezTo>
                    <a:cubicBezTo>
                      <a:pt x="107" y="37"/>
                      <a:pt x="60" y="65"/>
                      <a:pt x="35" y="76"/>
                    </a:cubicBezTo>
                    <a:cubicBezTo>
                      <a:pt x="35" y="76"/>
                      <a:pt x="35" y="76"/>
                      <a:pt x="35" y="76"/>
                    </a:cubicBezTo>
                    <a:cubicBezTo>
                      <a:pt x="35" y="76"/>
                      <a:pt x="35" y="76"/>
                      <a:pt x="35" y="76"/>
                    </a:cubicBezTo>
                    <a:cubicBezTo>
                      <a:pt x="36" y="76"/>
                      <a:pt x="36" y="76"/>
                      <a:pt x="36" y="76"/>
                    </a:cubicBezTo>
                    <a:cubicBezTo>
                      <a:pt x="38" y="79"/>
                      <a:pt x="39" y="82"/>
                      <a:pt x="40" y="87"/>
                    </a:cubicBezTo>
                    <a:cubicBezTo>
                      <a:pt x="40" y="87"/>
                      <a:pt x="40" y="87"/>
                      <a:pt x="40" y="87"/>
                    </a:cubicBezTo>
                    <a:cubicBezTo>
                      <a:pt x="40" y="87"/>
                      <a:pt x="40" y="87"/>
                      <a:pt x="40" y="87"/>
                    </a:cubicBezTo>
                    <a:cubicBezTo>
                      <a:pt x="40" y="87"/>
                      <a:pt x="40" y="87"/>
                      <a:pt x="40" y="87"/>
                    </a:cubicBezTo>
                    <a:cubicBezTo>
                      <a:pt x="60" y="78"/>
                      <a:pt x="123" y="47"/>
                      <a:pt x="126" y="29"/>
                    </a:cubicBezTo>
                    <a:cubicBezTo>
                      <a:pt x="127" y="26"/>
                      <a:pt x="127" y="23"/>
                      <a:pt x="127" y="20"/>
                    </a:cubicBezTo>
                    <a:cubicBezTo>
                      <a:pt x="127" y="12"/>
                      <a:pt x="125" y="5"/>
                      <a:pt x="123" y="0"/>
                    </a:cubicBezTo>
                  </a:path>
                </a:pathLst>
              </a:custGeom>
              <a:solidFill>
                <a:srgbClr val="45627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94" name="Freeform 336">
                <a:extLst>
                  <a:ext uri="{FF2B5EF4-FFF2-40B4-BE49-F238E27FC236}">
                    <a16:creationId xmlns:a16="http://schemas.microsoft.com/office/drawing/2014/main" id="{1B1F6165-8C5B-4BAA-BB80-B169EA74A045}"/>
                  </a:ext>
                </a:extLst>
              </p:cNvPr>
              <p:cNvSpPr>
                <a:spLocks/>
              </p:cNvSpPr>
              <p:nvPr/>
            </p:nvSpPr>
            <p:spPr bwMode="auto">
              <a:xfrm>
                <a:off x="5552" y="2475"/>
                <a:ext cx="289" cy="850"/>
              </a:xfrm>
              <a:custGeom>
                <a:avLst/>
                <a:gdLst>
                  <a:gd name="T0" fmla="*/ 35 w 40"/>
                  <a:gd name="T1" fmla="*/ 0 h 118"/>
                  <a:gd name="T2" fmla="*/ 24 w 40"/>
                  <a:gd name="T3" fmla="*/ 4 h 118"/>
                  <a:gd name="T4" fmla="*/ 13 w 40"/>
                  <a:gd name="T5" fmla="*/ 7 h 118"/>
                  <a:gd name="T6" fmla="*/ 3 w 40"/>
                  <a:gd name="T7" fmla="*/ 1 h 118"/>
                  <a:gd name="T8" fmla="*/ 3 w 40"/>
                  <a:gd name="T9" fmla="*/ 1 h 118"/>
                  <a:gd name="T10" fmla="*/ 3 w 40"/>
                  <a:gd name="T11" fmla="*/ 1 h 118"/>
                  <a:gd name="T12" fmla="*/ 0 w 40"/>
                  <a:gd name="T13" fmla="*/ 1 h 118"/>
                  <a:gd name="T14" fmla="*/ 0 w 40"/>
                  <a:gd name="T15" fmla="*/ 1 h 118"/>
                  <a:gd name="T16" fmla="*/ 0 w 40"/>
                  <a:gd name="T17" fmla="*/ 2 h 118"/>
                  <a:gd name="T18" fmla="*/ 0 w 40"/>
                  <a:gd name="T19" fmla="*/ 33 h 118"/>
                  <a:gd name="T20" fmla="*/ 2 w 40"/>
                  <a:gd name="T21" fmla="*/ 110 h 118"/>
                  <a:gd name="T22" fmla="*/ 3 w 40"/>
                  <a:gd name="T23" fmla="*/ 113 h 118"/>
                  <a:gd name="T24" fmla="*/ 18 w 40"/>
                  <a:gd name="T25" fmla="*/ 118 h 118"/>
                  <a:gd name="T26" fmla="*/ 22 w 40"/>
                  <a:gd name="T27" fmla="*/ 118 h 118"/>
                  <a:gd name="T28" fmla="*/ 30 w 40"/>
                  <a:gd name="T29" fmla="*/ 116 h 118"/>
                  <a:gd name="T30" fmla="*/ 33 w 40"/>
                  <a:gd name="T31" fmla="*/ 112 h 118"/>
                  <a:gd name="T32" fmla="*/ 33 w 40"/>
                  <a:gd name="T33" fmla="*/ 112 h 118"/>
                  <a:gd name="T34" fmla="*/ 36 w 40"/>
                  <a:gd name="T35" fmla="*/ 58 h 118"/>
                  <a:gd name="T36" fmla="*/ 40 w 40"/>
                  <a:gd name="T37" fmla="*/ 20 h 118"/>
                  <a:gd name="T38" fmla="*/ 40 w 40"/>
                  <a:gd name="T39" fmla="*/ 11 h 118"/>
                  <a:gd name="T40" fmla="*/ 40 w 40"/>
                  <a:gd name="T41" fmla="*/ 11 h 118"/>
                  <a:gd name="T42" fmla="*/ 36 w 40"/>
                  <a:gd name="T43" fmla="*/ 0 h 118"/>
                  <a:gd name="T44" fmla="*/ 35 w 40"/>
                  <a:gd name="T45" fmla="*/ 0 h 118"/>
                  <a:gd name="T46" fmla="*/ 35 w 40"/>
                  <a:gd name="T47" fmla="*/ 0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40" h="118">
                    <a:moveTo>
                      <a:pt x="35" y="0"/>
                    </a:moveTo>
                    <a:cubicBezTo>
                      <a:pt x="30" y="2"/>
                      <a:pt x="26" y="4"/>
                      <a:pt x="24" y="4"/>
                    </a:cubicBezTo>
                    <a:cubicBezTo>
                      <a:pt x="24" y="4"/>
                      <a:pt x="19" y="7"/>
                      <a:pt x="13" y="7"/>
                    </a:cubicBezTo>
                    <a:cubicBezTo>
                      <a:pt x="9" y="7"/>
                      <a:pt x="5" y="5"/>
                      <a:pt x="3" y="1"/>
                    </a:cubicBezTo>
                    <a:cubicBezTo>
                      <a:pt x="3" y="1"/>
                      <a:pt x="3" y="1"/>
                      <a:pt x="3" y="1"/>
                    </a:cubicBezTo>
                    <a:cubicBezTo>
                      <a:pt x="3" y="1"/>
                      <a:pt x="3" y="1"/>
                      <a:pt x="3" y="1"/>
                    </a:cubicBezTo>
                    <a:cubicBezTo>
                      <a:pt x="1" y="1"/>
                      <a:pt x="0" y="1"/>
                      <a:pt x="0" y="1"/>
                    </a:cubicBezTo>
                    <a:cubicBezTo>
                      <a:pt x="0" y="1"/>
                      <a:pt x="0" y="1"/>
                      <a:pt x="0" y="1"/>
                    </a:cubicBezTo>
                    <a:cubicBezTo>
                      <a:pt x="0" y="2"/>
                      <a:pt x="0" y="2"/>
                      <a:pt x="0" y="2"/>
                    </a:cubicBezTo>
                    <a:cubicBezTo>
                      <a:pt x="0" y="33"/>
                      <a:pt x="0" y="33"/>
                      <a:pt x="0" y="33"/>
                    </a:cubicBezTo>
                    <a:cubicBezTo>
                      <a:pt x="0" y="55"/>
                      <a:pt x="1" y="102"/>
                      <a:pt x="2" y="110"/>
                    </a:cubicBezTo>
                    <a:cubicBezTo>
                      <a:pt x="2" y="111"/>
                      <a:pt x="2" y="112"/>
                      <a:pt x="3" y="113"/>
                    </a:cubicBezTo>
                    <a:cubicBezTo>
                      <a:pt x="6" y="115"/>
                      <a:pt x="10" y="118"/>
                      <a:pt x="18" y="118"/>
                    </a:cubicBezTo>
                    <a:cubicBezTo>
                      <a:pt x="19" y="118"/>
                      <a:pt x="20" y="118"/>
                      <a:pt x="22" y="118"/>
                    </a:cubicBezTo>
                    <a:cubicBezTo>
                      <a:pt x="24" y="117"/>
                      <a:pt x="27" y="117"/>
                      <a:pt x="30" y="116"/>
                    </a:cubicBezTo>
                    <a:cubicBezTo>
                      <a:pt x="30" y="114"/>
                      <a:pt x="33" y="113"/>
                      <a:pt x="33" y="112"/>
                    </a:cubicBezTo>
                    <a:cubicBezTo>
                      <a:pt x="33" y="112"/>
                      <a:pt x="33" y="112"/>
                      <a:pt x="33" y="112"/>
                    </a:cubicBezTo>
                    <a:cubicBezTo>
                      <a:pt x="33" y="103"/>
                      <a:pt x="35" y="65"/>
                      <a:pt x="36" y="58"/>
                    </a:cubicBezTo>
                    <a:cubicBezTo>
                      <a:pt x="37" y="52"/>
                      <a:pt x="40" y="34"/>
                      <a:pt x="40" y="20"/>
                    </a:cubicBezTo>
                    <a:cubicBezTo>
                      <a:pt x="40" y="17"/>
                      <a:pt x="40" y="14"/>
                      <a:pt x="40" y="11"/>
                    </a:cubicBezTo>
                    <a:cubicBezTo>
                      <a:pt x="40" y="11"/>
                      <a:pt x="40" y="11"/>
                      <a:pt x="40" y="11"/>
                    </a:cubicBezTo>
                    <a:cubicBezTo>
                      <a:pt x="39" y="6"/>
                      <a:pt x="38" y="3"/>
                      <a:pt x="36" y="0"/>
                    </a:cubicBezTo>
                    <a:cubicBezTo>
                      <a:pt x="35" y="0"/>
                      <a:pt x="35" y="0"/>
                      <a:pt x="35" y="0"/>
                    </a:cubicBezTo>
                    <a:cubicBezTo>
                      <a:pt x="35" y="0"/>
                      <a:pt x="35" y="0"/>
                      <a:pt x="35" y="0"/>
                    </a:cubicBezTo>
                  </a:path>
                </a:pathLst>
              </a:custGeom>
              <a:solidFill>
                <a:srgbClr val="45627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95" name="Freeform 337">
                <a:extLst>
                  <a:ext uri="{FF2B5EF4-FFF2-40B4-BE49-F238E27FC236}">
                    <a16:creationId xmlns:a16="http://schemas.microsoft.com/office/drawing/2014/main" id="{99CE7246-F987-447F-A23D-C50D7A6202C8}"/>
                  </a:ext>
                </a:extLst>
              </p:cNvPr>
              <p:cNvSpPr>
                <a:spLocks/>
              </p:cNvSpPr>
              <p:nvPr/>
            </p:nvSpPr>
            <p:spPr bwMode="auto">
              <a:xfrm>
                <a:off x="5638" y="860"/>
                <a:ext cx="802" cy="1204"/>
              </a:xfrm>
              <a:custGeom>
                <a:avLst/>
                <a:gdLst>
                  <a:gd name="T0" fmla="*/ 111 w 111"/>
                  <a:gd name="T1" fmla="*/ 148 h 167"/>
                  <a:gd name="T2" fmla="*/ 101 w 111"/>
                  <a:gd name="T3" fmla="*/ 158 h 167"/>
                  <a:gd name="T4" fmla="*/ 55 w 111"/>
                  <a:gd name="T5" fmla="*/ 158 h 167"/>
                  <a:gd name="T6" fmla="*/ 31 w 111"/>
                  <a:gd name="T7" fmla="*/ 146 h 167"/>
                  <a:gd name="T8" fmla="*/ 24 w 111"/>
                  <a:gd name="T9" fmla="*/ 138 h 167"/>
                  <a:gd name="T10" fmla="*/ 18 w 111"/>
                  <a:gd name="T11" fmla="*/ 99 h 167"/>
                  <a:gd name="T12" fmla="*/ 17 w 111"/>
                  <a:gd name="T13" fmla="*/ 88 h 167"/>
                  <a:gd name="T14" fmla="*/ 15 w 111"/>
                  <a:gd name="T15" fmla="*/ 84 h 167"/>
                  <a:gd name="T16" fmla="*/ 7 w 111"/>
                  <a:gd name="T17" fmla="*/ 62 h 167"/>
                  <a:gd name="T18" fmla="*/ 0 w 111"/>
                  <a:gd name="T19" fmla="*/ 25 h 167"/>
                  <a:gd name="T20" fmla="*/ 5 w 111"/>
                  <a:gd name="T21" fmla="*/ 5 h 167"/>
                  <a:gd name="T22" fmla="*/ 11 w 111"/>
                  <a:gd name="T23" fmla="*/ 0 h 167"/>
                  <a:gd name="T24" fmla="*/ 17 w 111"/>
                  <a:gd name="T25" fmla="*/ 0 h 167"/>
                  <a:gd name="T26" fmla="*/ 26 w 111"/>
                  <a:gd name="T27" fmla="*/ 1 h 167"/>
                  <a:gd name="T28" fmla="*/ 60 w 111"/>
                  <a:gd name="T29" fmla="*/ 6 h 167"/>
                  <a:gd name="T30" fmla="*/ 101 w 111"/>
                  <a:gd name="T31" fmla="*/ 33 h 167"/>
                  <a:gd name="T32" fmla="*/ 102 w 111"/>
                  <a:gd name="T33" fmla="*/ 34 h 167"/>
                  <a:gd name="T34" fmla="*/ 103 w 111"/>
                  <a:gd name="T35" fmla="*/ 36 h 167"/>
                  <a:gd name="T36" fmla="*/ 103 w 111"/>
                  <a:gd name="T37" fmla="*/ 37 h 167"/>
                  <a:gd name="T38" fmla="*/ 100 w 111"/>
                  <a:gd name="T39" fmla="*/ 75 h 167"/>
                  <a:gd name="T40" fmla="*/ 111 w 111"/>
                  <a:gd name="T41" fmla="*/ 148 h 1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11" h="167">
                    <a:moveTo>
                      <a:pt x="111" y="148"/>
                    </a:moveTo>
                    <a:cubicBezTo>
                      <a:pt x="111" y="149"/>
                      <a:pt x="109" y="155"/>
                      <a:pt x="101" y="158"/>
                    </a:cubicBezTo>
                    <a:cubicBezTo>
                      <a:pt x="93" y="160"/>
                      <a:pt x="84" y="167"/>
                      <a:pt x="55" y="158"/>
                    </a:cubicBezTo>
                    <a:cubicBezTo>
                      <a:pt x="55" y="158"/>
                      <a:pt x="40" y="153"/>
                      <a:pt x="31" y="146"/>
                    </a:cubicBezTo>
                    <a:cubicBezTo>
                      <a:pt x="27" y="143"/>
                      <a:pt x="25" y="141"/>
                      <a:pt x="24" y="138"/>
                    </a:cubicBezTo>
                    <a:cubicBezTo>
                      <a:pt x="21" y="128"/>
                      <a:pt x="19" y="111"/>
                      <a:pt x="18" y="99"/>
                    </a:cubicBezTo>
                    <a:cubicBezTo>
                      <a:pt x="17" y="93"/>
                      <a:pt x="17" y="88"/>
                      <a:pt x="17" y="88"/>
                    </a:cubicBezTo>
                    <a:cubicBezTo>
                      <a:pt x="17" y="88"/>
                      <a:pt x="16" y="87"/>
                      <a:pt x="15" y="84"/>
                    </a:cubicBezTo>
                    <a:cubicBezTo>
                      <a:pt x="13" y="80"/>
                      <a:pt x="10" y="72"/>
                      <a:pt x="7" y="62"/>
                    </a:cubicBezTo>
                    <a:cubicBezTo>
                      <a:pt x="3" y="51"/>
                      <a:pt x="0" y="38"/>
                      <a:pt x="0" y="25"/>
                    </a:cubicBezTo>
                    <a:cubicBezTo>
                      <a:pt x="0" y="19"/>
                      <a:pt x="0" y="10"/>
                      <a:pt x="5" y="5"/>
                    </a:cubicBezTo>
                    <a:cubicBezTo>
                      <a:pt x="6" y="3"/>
                      <a:pt x="8" y="1"/>
                      <a:pt x="11" y="0"/>
                    </a:cubicBezTo>
                    <a:cubicBezTo>
                      <a:pt x="12" y="0"/>
                      <a:pt x="14" y="0"/>
                      <a:pt x="17" y="0"/>
                    </a:cubicBezTo>
                    <a:cubicBezTo>
                      <a:pt x="17" y="0"/>
                      <a:pt x="20" y="0"/>
                      <a:pt x="26" y="1"/>
                    </a:cubicBezTo>
                    <a:cubicBezTo>
                      <a:pt x="37" y="2"/>
                      <a:pt x="56" y="4"/>
                      <a:pt x="60" y="6"/>
                    </a:cubicBezTo>
                    <a:cubicBezTo>
                      <a:pt x="66" y="9"/>
                      <a:pt x="92" y="22"/>
                      <a:pt x="101" y="33"/>
                    </a:cubicBezTo>
                    <a:cubicBezTo>
                      <a:pt x="102" y="34"/>
                      <a:pt x="102" y="34"/>
                      <a:pt x="102" y="34"/>
                    </a:cubicBezTo>
                    <a:cubicBezTo>
                      <a:pt x="102" y="34"/>
                      <a:pt x="102" y="34"/>
                      <a:pt x="103" y="36"/>
                    </a:cubicBezTo>
                    <a:cubicBezTo>
                      <a:pt x="103" y="36"/>
                      <a:pt x="103" y="37"/>
                      <a:pt x="103" y="37"/>
                    </a:cubicBezTo>
                    <a:cubicBezTo>
                      <a:pt x="104" y="42"/>
                      <a:pt x="104" y="52"/>
                      <a:pt x="100" y="75"/>
                    </a:cubicBezTo>
                    <a:cubicBezTo>
                      <a:pt x="92" y="112"/>
                      <a:pt x="111" y="147"/>
                      <a:pt x="111" y="148"/>
                    </a:cubicBezTo>
                  </a:path>
                </a:pathLst>
              </a:custGeom>
              <a:solidFill>
                <a:srgbClr val="703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96" name="Freeform 338">
                <a:extLst>
                  <a:ext uri="{FF2B5EF4-FFF2-40B4-BE49-F238E27FC236}">
                    <a16:creationId xmlns:a16="http://schemas.microsoft.com/office/drawing/2014/main" id="{42D5552A-ADEF-4434-B8DA-CF96DE186569}"/>
                  </a:ext>
                </a:extLst>
              </p:cNvPr>
              <p:cNvSpPr>
                <a:spLocks/>
              </p:cNvSpPr>
              <p:nvPr/>
            </p:nvSpPr>
            <p:spPr bwMode="auto">
              <a:xfrm>
                <a:off x="5848" y="1033"/>
                <a:ext cx="181" cy="959"/>
              </a:xfrm>
              <a:custGeom>
                <a:avLst/>
                <a:gdLst>
                  <a:gd name="T0" fmla="*/ 24 w 25"/>
                  <a:gd name="T1" fmla="*/ 133 h 133"/>
                  <a:gd name="T2" fmla="*/ 22 w 25"/>
                  <a:gd name="T3" fmla="*/ 133 h 133"/>
                  <a:gd name="T4" fmla="*/ 6 w 25"/>
                  <a:gd name="T5" fmla="*/ 60 h 133"/>
                  <a:gd name="T6" fmla="*/ 6 w 25"/>
                  <a:gd name="T7" fmla="*/ 58 h 133"/>
                  <a:gd name="T8" fmla="*/ 7 w 25"/>
                  <a:gd name="T9" fmla="*/ 0 h 133"/>
                  <a:gd name="T10" fmla="*/ 10 w 25"/>
                  <a:gd name="T11" fmla="*/ 1 h 133"/>
                  <a:gd name="T12" fmla="*/ 8 w 25"/>
                  <a:gd name="T13" fmla="*/ 57 h 133"/>
                  <a:gd name="T14" fmla="*/ 8 w 25"/>
                  <a:gd name="T15" fmla="*/ 59 h 133"/>
                  <a:gd name="T16" fmla="*/ 24 w 25"/>
                  <a:gd name="T17" fmla="*/ 133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133">
                    <a:moveTo>
                      <a:pt x="24" y="133"/>
                    </a:moveTo>
                    <a:cubicBezTo>
                      <a:pt x="22" y="133"/>
                      <a:pt x="22" y="133"/>
                      <a:pt x="22" y="133"/>
                    </a:cubicBezTo>
                    <a:cubicBezTo>
                      <a:pt x="23" y="125"/>
                      <a:pt x="12" y="81"/>
                      <a:pt x="6" y="60"/>
                    </a:cubicBezTo>
                    <a:cubicBezTo>
                      <a:pt x="6" y="58"/>
                      <a:pt x="6" y="58"/>
                      <a:pt x="6" y="58"/>
                    </a:cubicBezTo>
                    <a:cubicBezTo>
                      <a:pt x="0" y="37"/>
                      <a:pt x="7" y="2"/>
                      <a:pt x="7" y="0"/>
                    </a:cubicBezTo>
                    <a:cubicBezTo>
                      <a:pt x="10" y="1"/>
                      <a:pt x="10" y="1"/>
                      <a:pt x="10" y="1"/>
                    </a:cubicBezTo>
                    <a:cubicBezTo>
                      <a:pt x="10" y="1"/>
                      <a:pt x="2" y="36"/>
                      <a:pt x="8" y="57"/>
                    </a:cubicBezTo>
                    <a:cubicBezTo>
                      <a:pt x="8" y="59"/>
                      <a:pt x="8" y="59"/>
                      <a:pt x="8" y="59"/>
                    </a:cubicBezTo>
                    <a:cubicBezTo>
                      <a:pt x="14" y="82"/>
                      <a:pt x="25" y="124"/>
                      <a:pt x="24" y="133"/>
                    </a:cubicBezTo>
                  </a:path>
                </a:pathLst>
              </a:custGeom>
              <a:solidFill>
                <a:srgbClr val="FFB4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97" name="Freeform 339">
                <a:extLst>
                  <a:ext uri="{FF2B5EF4-FFF2-40B4-BE49-F238E27FC236}">
                    <a16:creationId xmlns:a16="http://schemas.microsoft.com/office/drawing/2014/main" id="{BDAAE09A-CB0A-4064-AA04-3760E2D45FA5}"/>
                  </a:ext>
                </a:extLst>
              </p:cNvPr>
              <p:cNvSpPr>
                <a:spLocks/>
              </p:cNvSpPr>
              <p:nvPr/>
            </p:nvSpPr>
            <p:spPr bwMode="auto">
              <a:xfrm>
                <a:off x="5768" y="983"/>
                <a:ext cx="8" cy="0"/>
              </a:xfrm>
              <a:custGeom>
                <a:avLst/>
                <a:gdLst>
                  <a:gd name="T0" fmla="*/ 0 w 8"/>
                  <a:gd name="T1" fmla="*/ 8 w 8"/>
                  <a:gd name="T2" fmla="*/ 0 w 8"/>
                </a:gdLst>
                <a:ahLst/>
                <a:cxnLst>
                  <a:cxn ang="0">
                    <a:pos x="T0" y="0"/>
                  </a:cxn>
                  <a:cxn ang="0">
                    <a:pos x="T1" y="0"/>
                  </a:cxn>
                  <a:cxn ang="0">
                    <a:pos x="T2" y="0"/>
                  </a:cxn>
                </a:cxnLst>
                <a:rect l="0" t="0" r="r" b="b"/>
                <a:pathLst>
                  <a:path w="8">
                    <a:moveTo>
                      <a:pt x="0" y="0"/>
                    </a:moveTo>
                    <a:lnTo>
                      <a:pt x="8" y="0"/>
                    </a:lnTo>
                    <a:lnTo>
                      <a:pt x="0" y="0"/>
                    </a:lnTo>
                    <a:close/>
                  </a:path>
                </a:pathLst>
              </a:custGeom>
              <a:solidFill>
                <a:srgbClr val="936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98" name="Freeform 340">
                <a:extLst>
                  <a:ext uri="{FF2B5EF4-FFF2-40B4-BE49-F238E27FC236}">
                    <a16:creationId xmlns:a16="http://schemas.microsoft.com/office/drawing/2014/main" id="{82B615D6-F92D-4C26-BAAD-B7C66B819B9A}"/>
                  </a:ext>
                </a:extLst>
              </p:cNvPr>
              <p:cNvSpPr>
                <a:spLocks/>
              </p:cNvSpPr>
              <p:nvPr/>
            </p:nvSpPr>
            <p:spPr bwMode="auto">
              <a:xfrm>
                <a:off x="5768" y="983"/>
                <a:ext cx="8" cy="0"/>
              </a:xfrm>
              <a:custGeom>
                <a:avLst/>
                <a:gdLst>
                  <a:gd name="T0" fmla="*/ 0 w 8"/>
                  <a:gd name="T1" fmla="*/ 8 w 8"/>
                  <a:gd name="T2" fmla="*/ 0 w 8"/>
                </a:gdLst>
                <a:ahLst/>
                <a:cxnLst>
                  <a:cxn ang="0">
                    <a:pos x="T0" y="0"/>
                  </a:cxn>
                  <a:cxn ang="0">
                    <a:pos x="T1" y="0"/>
                  </a:cxn>
                  <a:cxn ang="0">
                    <a:pos x="T2" y="0"/>
                  </a:cxn>
                </a:cxnLst>
                <a:rect l="0" t="0" r="r" b="b"/>
                <a:pathLst>
                  <a:path w="8">
                    <a:moveTo>
                      <a:pt x="0" y="0"/>
                    </a:moveTo>
                    <a:lnTo>
                      <a:pt x="8"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99" name="Freeform 341">
                <a:extLst>
                  <a:ext uri="{FF2B5EF4-FFF2-40B4-BE49-F238E27FC236}">
                    <a16:creationId xmlns:a16="http://schemas.microsoft.com/office/drawing/2014/main" id="{F335D344-72D4-4AFC-8327-B48A867E81E1}"/>
                  </a:ext>
                </a:extLst>
              </p:cNvPr>
              <p:cNvSpPr>
                <a:spLocks/>
              </p:cNvSpPr>
              <p:nvPr/>
            </p:nvSpPr>
            <p:spPr bwMode="auto">
              <a:xfrm>
                <a:off x="5834" y="723"/>
                <a:ext cx="317" cy="325"/>
              </a:xfrm>
              <a:custGeom>
                <a:avLst/>
                <a:gdLst>
                  <a:gd name="T0" fmla="*/ 39 w 44"/>
                  <a:gd name="T1" fmla="*/ 10 h 45"/>
                  <a:gd name="T2" fmla="*/ 41 w 44"/>
                  <a:gd name="T3" fmla="*/ 30 h 45"/>
                  <a:gd name="T4" fmla="*/ 16 w 44"/>
                  <a:gd name="T5" fmla="*/ 44 h 45"/>
                  <a:gd name="T6" fmla="*/ 0 w 44"/>
                  <a:gd name="T7" fmla="*/ 36 h 45"/>
                  <a:gd name="T8" fmla="*/ 6 w 44"/>
                  <a:gd name="T9" fmla="*/ 28 h 45"/>
                  <a:gd name="T10" fmla="*/ 16 w 44"/>
                  <a:gd name="T11" fmla="*/ 10 h 45"/>
                  <a:gd name="T12" fmla="*/ 27 w 44"/>
                  <a:gd name="T13" fmla="*/ 3 h 45"/>
                  <a:gd name="T14" fmla="*/ 39 w 44"/>
                  <a:gd name="T15" fmla="*/ 1 h 45"/>
                  <a:gd name="T16" fmla="*/ 41 w 44"/>
                  <a:gd name="T17" fmla="*/ 5 h 45"/>
                  <a:gd name="T18" fmla="*/ 39 w 44"/>
                  <a:gd name="T19" fmla="*/ 10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4" h="45">
                    <a:moveTo>
                      <a:pt x="39" y="10"/>
                    </a:moveTo>
                    <a:cubicBezTo>
                      <a:pt x="38" y="10"/>
                      <a:pt x="39" y="26"/>
                      <a:pt x="41" y="30"/>
                    </a:cubicBezTo>
                    <a:cubicBezTo>
                      <a:pt x="44" y="35"/>
                      <a:pt x="27" y="44"/>
                      <a:pt x="16" y="44"/>
                    </a:cubicBezTo>
                    <a:cubicBezTo>
                      <a:pt x="12" y="45"/>
                      <a:pt x="0" y="41"/>
                      <a:pt x="0" y="36"/>
                    </a:cubicBezTo>
                    <a:cubicBezTo>
                      <a:pt x="0" y="33"/>
                      <a:pt x="6" y="32"/>
                      <a:pt x="6" y="28"/>
                    </a:cubicBezTo>
                    <a:cubicBezTo>
                      <a:pt x="6" y="20"/>
                      <a:pt x="15" y="10"/>
                      <a:pt x="16" y="10"/>
                    </a:cubicBezTo>
                    <a:cubicBezTo>
                      <a:pt x="17" y="9"/>
                      <a:pt x="25" y="4"/>
                      <a:pt x="27" y="3"/>
                    </a:cubicBezTo>
                    <a:cubicBezTo>
                      <a:pt x="29" y="2"/>
                      <a:pt x="38" y="0"/>
                      <a:pt x="39" y="1"/>
                    </a:cubicBezTo>
                    <a:cubicBezTo>
                      <a:pt x="39" y="2"/>
                      <a:pt x="41" y="5"/>
                      <a:pt x="41" y="5"/>
                    </a:cubicBezTo>
                    <a:cubicBezTo>
                      <a:pt x="39" y="10"/>
                      <a:pt x="39" y="10"/>
                      <a:pt x="39" y="10"/>
                    </a:cubicBezTo>
                  </a:path>
                </a:pathLst>
              </a:custGeom>
              <a:solidFill>
                <a:srgbClr val="FCC39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00" name="Freeform 342">
                <a:extLst>
                  <a:ext uri="{FF2B5EF4-FFF2-40B4-BE49-F238E27FC236}">
                    <a16:creationId xmlns:a16="http://schemas.microsoft.com/office/drawing/2014/main" id="{3250963B-E0A1-402F-8009-8CB5214D9E76}"/>
                  </a:ext>
                </a:extLst>
              </p:cNvPr>
              <p:cNvSpPr>
                <a:spLocks/>
              </p:cNvSpPr>
              <p:nvPr/>
            </p:nvSpPr>
            <p:spPr bwMode="auto">
              <a:xfrm>
                <a:off x="5834" y="911"/>
                <a:ext cx="173" cy="108"/>
              </a:xfrm>
              <a:custGeom>
                <a:avLst/>
                <a:gdLst>
                  <a:gd name="T0" fmla="*/ 0 w 24"/>
                  <a:gd name="T1" fmla="*/ 0 h 15"/>
                  <a:gd name="T2" fmla="*/ 2 w 24"/>
                  <a:gd name="T3" fmla="*/ 13 h 15"/>
                  <a:gd name="T4" fmla="*/ 12 w 24"/>
                  <a:gd name="T5" fmla="*/ 14 h 15"/>
                  <a:gd name="T6" fmla="*/ 18 w 24"/>
                  <a:gd name="T7" fmla="*/ 13 h 15"/>
                  <a:gd name="T8" fmla="*/ 24 w 24"/>
                  <a:gd name="T9" fmla="*/ 0 h 15"/>
                  <a:gd name="T10" fmla="*/ 0 w 24"/>
                  <a:gd name="T11" fmla="*/ 0 h 15"/>
                </a:gdLst>
                <a:ahLst/>
                <a:cxnLst>
                  <a:cxn ang="0">
                    <a:pos x="T0" y="T1"/>
                  </a:cxn>
                  <a:cxn ang="0">
                    <a:pos x="T2" y="T3"/>
                  </a:cxn>
                  <a:cxn ang="0">
                    <a:pos x="T4" y="T5"/>
                  </a:cxn>
                  <a:cxn ang="0">
                    <a:pos x="T6" y="T7"/>
                  </a:cxn>
                  <a:cxn ang="0">
                    <a:pos x="T8" y="T9"/>
                  </a:cxn>
                  <a:cxn ang="0">
                    <a:pos x="T10" y="T11"/>
                  </a:cxn>
                </a:cxnLst>
                <a:rect l="0" t="0" r="r" b="b"/>
                <a:pathLst>
                  <a:path w="24" h="15">
                    <a:moveTo>
                      <a:pt x="0" y="0"/>
                    </a:moveTo>
                    <a:cubicBezTo>
                      <a:pt x="0" y="0"/>
                      <a:pt x="0" y="10"/>
                      <a:pt x="2" y="13"/>
                    </a:cubicBezTo>
                    <a:cubicBezTo>
                      <a:pt x="3" y="15"/>
                      <a:pt x="8" y="14"/>
                      <a:pt x="12" y="14"/>
                    </a:cubicBezTo>
                    <a:cubicBezTo>
                      <a:pt x="15" y="13"/>
                      <a:pt x="17" y="13"/>
                      <a:pt x="18" y="13"/>
                    </a:cubicBezTo>
                    <a:cubicBezTo>
                      <a:pt x="24" y="0"/>
                      <a:pt x="24" y="0"/>
                      <a:pt x="24" y="0"/>
                    </a:cubicBezTo>
                    <a:cubicBezTo>
                      <a:pt x="0" y="0"/>
                      <a:pt x="0" y="0"/>
                      <a:pt x="0" y="0"/>
                    </a:cubicBezTo>
                  </a:path>
                </a:pathLst>
              </a:custGeom>
              <a:solidFill>
                <a:srgbClr val="FCC39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01" name="Freeform 343">
                <a:extLst>
                  <a:ext uri="{FF2B5EF4-FFF2-40B4-BE49-F238E27FC236}">
                    <a16:creationId xmlns:a16="http://schemas.microsoft.com/office/drawing/2014/main" id="{6C48E04D-B6F1-4EEC-A980-9A91A07D1C99}"/>
                  </a:ext>
                </a:extLst>
              </p:cNvPr>
              <p:cNvSpPr>
                <a:spLocks/>
              </p:cNvSpPr>
              <p:nvPr/>
            </p:nvSpPr>
            <p:spPr bwMode="auto">
              <a:xfrm>
                <a:off x="5812" y="954"/>
                <a:ext cx="87" cy="86"/>
              </a:xfrm>
              <a:custGeom>
                <a:avLst/>
                <a:gdLst>
                  <a:gd name="T0" fmla="*/ 12 w 12"/>
                  <a:gd name="T1" fmla="*/ 10 h 12"/>
                  <a:gd name="T2" fmla="*/ 9 w 12"/>
                  <a:gd name="T3" fmla="*/ 11 h 12"/>
                  <a:gd name="T4" fmla="*/ 0 w 12"/>
                  <a:gd name="T5" fmla="*/ 2 h 12"/>
                  <a:gd name="T6" fmla="*/ 8 w 12"/>
                  <a:gd name="T7" fmla="*/ 1 h 12"/>
                  <a:gd name="T8" fmla="*/ 11 w 12"/>
                  <a:gd name="T9" fmla="*/ 7 h 12"/>
                  <a:gd name="T10" fmla="*/ 12 w 12"/>
                  <a:gd name="T11" fmla="*/ 10 h 12"/>
                </a:gdLst>
                <a:ahLst/>
                <a:cxnLst>
                  <a:cxn ang="0">
                    <a:pos x="T0" y="T1"/>
                  </a:cxn>
                  <a:cxn ang="0">
                    <a:pos x="T2" y="T3"/>
                  </a:cxn>
                  <a:cxn ang="0">
                    <a:pos x="T4" y="T5"/>
                  </a:cxn>
                  <a:cxn ang="0">
                    <a:pos x="T6" y="T7"/>
                  </a:cxn>
                  <a:cxn ang="0">
                    <a:pos x="T8" y="T9"/>
                  </a:cxn>
                  <a:cxn ang="0">
                    <a:pos x="T10" y="T11"/>
                  </a:cxn>
                </a:cxnLst>
                <a:rect l="0" t="0" r="r" b="b"/>
                <a:pathLst>
                  <a:path w="12" h="12">
                    <a:moveTo>
                      <a:pt x="12" y="10"/>
                    </a:moveTo>
                    <a:cubicBezTo>
                      <a:pt x="11" y="11"/>
                      <a:pt x="11" y="12"/>
                      <a:pt x="9" y="11"/>
                    </a:cubicBezTo>
                    <a:cubicBezTo>
                      <a:pt x="5" y="10"/>
                      <a:pt x="0" y="4"/>
                      <a:pt x="0" y="2"/>
                    </a:cubicBezTo>
                    <a:cubicBezTo>
                      <a:pt x="0" y="0"/>
                      <a:pt x="8" y="1"/>
                      <a:pt x="8" y="1"/>
                    </a:cubicBezTo>
                    <a:cubicBezTo>
                      <a:pt x="11" y="7"/>
                      <a:pt x="11" y="7"/>
                      <a:pt x="11" y="7"/>
                    </a:cubicBezTo>
                    <a:cubicBezTo>
                      <a:pt x="12" y="8"/>
                      <a:pt x="12" y="9"/>
                      <a:pt x="12" y="10"/>
                    </a:cubicBezTo>
                  </a:path>
                </a:pathLst>
              </a:custGeom>
              <a:solidFill>
                <a:srgbClr val="FF87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02" name="Freeform 344">
                <a:extLst>
                  <a:ext uri="{FF2B5EF4-FFF2-40B4-BE49-F238E27FC236}">
                    <a16:creationId xmlns:a16="http://schemas.microsoft.com/office/drawing/2014/main" id="{D2347DEC-E2AA-4DA5-83F9-0FBE57AF402E}"/>
                  </a:ext>
                </a:extLst>
              </p:cNvPr>
              <p:cNvSpPr>
                <a:spLocks/>
              </p:cNvSpPr>
              <p:nvPr/>
            </p:nvSpPr>
            <p:spPr bwMode="auto">
              <a:xfrm>
                <a:off x="5711" y="716"/>
                <a:ext cx="310" cy="274"/>
              </a:xfrm>
              <a:custGeom>
                <a:avLst/>
                <a:gdLst>
                  <a:gd name="T0" fmla="*/ 42 w 43"/>
                  <a:gd name="T1" fmla="*/ 24 h 38"/>
                  <a:gd name="T2" fmla="*/ 40 w 43"/>
                  <a:gd name="T3" fmla="*/ 30 h 38"/>
                  <a:gd name="T4" fmla="*/ 14 w 43"/>
                  <a:gd name="T5" fmla="*/ 38 h 38"/>
                  <a:gd name="T6" fmla="*/ 1 w 43"/>
                  <a:gd name="T7" fmla="*/ 12 h 38"/>
                  <a:gd name="T8" fmla="*/ 0 w 43"/>
                  <a:gd name="T9" fmla="*/ 0 h 38"/>
                  <a:gd name="T10" fmla="*/ 26 w 43"/>
                  <a:gd name="T11" fmla="*/ 8 h 38"/>
                  <a:gd name="T12" fmla="*/ 42 w 43"/>
                  <a:gd name="T13" fmla="*/ 24 h 38"/>
                </a:gdLst>
                <a:ahLst/>
                <a:cxnLst>
                  <a:cxn ang="0">
                    <a:pos x="T0" y="T1"/>
                  </a:cxn>
                  <a:cxn ang="0">
                    <a:pos x="T2" y="T3"/>
                  </a:cxn>
                  <a:cxn ang="0">
                    <a:pos x="T4" y="T5"/>
                  </a:cxn>
                  <a:cxn ang="0">
                    <a:pos x="T6" y="T7"/>
                  </a:cxn>
                  <a:cxn ang="0">
                    <a:pos x="T8" y="T9"/>
                  </a:cxn>
                  <a:cxn ang="0">
                    <a:pos x="T10" y="T11"/>
                  </a:cxn>
                  <a:cxn ang="0">
                    <a:pos x="T12" y="T13"/>
                  </a:cxn>
                </a:cxnLst>
                <a:rect l="0" t="0" r="r" b="b"/>
                <a:pathLst>
                  <a:path w="43" h="38">
                    <a:moveTo>
                      <a:pt x="42" y="24"/>
                    </a:moveTo>
                    <a:cubicBezTo>
                      <a:pt x="42" y="26"/>
                      <a:pt x="41" y="28"/>
                      <a:pt x="40" y="30"/>
                    </a:cubicBezTo>
                    <a:cubicBezTo>
                      <a:pt x="35" y="38"/>
                      <a:pt x="21" y="38"/>
                      <a:pt x="14" y="38"/>
                    </a:cubicBezTo>
                    <a:cubicBezTo>
                      <a:pt x="14" y="38"/>
                      <a:pt x="4" y="34"/>
                      <a:pt x="1" y="12"/>
                    </a:cubicBezTo>
                    <a:cubicBezTo>
                      <a:pt x="0" y="10"/>
                      <a:pt x="2" y="6"/>
                      <a:pt x="0" y="0"/>
                    </a:cubicBezTo>
                    <a:cubicBezTo>
                      <a:pt x="7" y="5"/>
                      <a:pt x="16" y="9"/>
                      <a:pt x="26" y="8"/>
                    </a:cubicBezTo>
                    <a:cubicBezTo>
                      <a:pt x="36" y="7"/>
                      <a:pt x="43" y="15"/>
                      <a:pt x="42" y="24"/>
                    </a:cubicBezTo>
                  </a:path>
                </a:pathLst>
              </a:custGeom>
              <a:solidFill>
                <a:srgbClr val="FFCE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03" name="Freeform 345">
                <a:extLst>
                  <a:ext uri="{FF2B5EF4-FFF2-40B4-BE49-F238E27FC236}">
                    <a16:creationId xmlns:a16="http://schemas.microsoft.com/office/drawing/2014/main" id="{96679D66-C46B-41C1-8C8A-0677519E84E7}"/>
                  </a:ext>
                </a:extLst>
              </p:cNvPr>
              <p:cNvSpPr>
                <a:spLocks/>
              </p:cNvSpPr>
              <p:nvPr/>
            </p:nvSpPr>
            <p:spPr bwMode="auto">
              <a:xfrm>
                <a:off x="5660" y="666"/>
                <a:ext cx="304" cy="216"/>
              </a:xfrm>
              <a:custGeom>
                <a:avLst/>
                <a:gdLst>
                  <a:gd name="T0" fmla="*/ 0 w 42"/>
                  <a:gd name="T1" fmla="*/ 0 h 30"/>
                  <a:gd name="T2" fmla="*/ 0 w 42"/>
                  <a:gd name="T3" fmla="*/ 1 h 30"/>
                  <a:gd name="T4" fmla="*/ 0 w 42"/>
                  <a:gd name="T5" fmla="*/ 6 h 30"/>
                  <a:gd name="T6" fmla="*/ 3 w 42"/>
                  <a:gd name="T7" fmla="*/ 30 h 30"/>
                  <a:gd name="T8" fmla="*/ 8 w 42"/>
                  <a:gd name="T9" fmla="*/ 27 h 30"/>
                  <a:gd name="T10" fmla="*/ 8 w 42"/>
                  <a:gd name="T11" fmla="*/ 27 h 30"/>
                  <a:gd name="T12" fmla="*/ 9 w 42"/>
                  <a:gd name="T13" fmla="*/ 27 h 30"/>
                  <a:gd name="T14" fmla="*/ 8 w 42"/>
                  <a:gd name="T15" fmla="*/ 19 h 30"/>
                  <a:gd name="T16" fmla="*/ 7 w 42"/>
                  <a:gd name="T17" fmla="*/ 7 h 30"/>
                  <a:gd name="T18" fmla="*/ 30 w 42"/>
                  <a:gd name="T19" fmla="*/ 15 h 30"/>
                  <a:gd name="T20" fmla="*/ 33 w 42"/>
                  <a:gd name="T21" fmla="*/ 15 h 30"/>
                  <a:gd name="T22" fmla="*/ 35 w 42"/>
                  <a:gd name="T23" fmla="*/ 15 h 30"/>
                  <a:gd name="T24" fmla="*/ 42 w 42"/>
                  <a:gd name="T25" fmla="*/ 17 h 30"/>
                  <a:gd name="T26" fmla="*/ 42 w 42"/>
                  <a:gd name="T27" fmla="*/ 17 h 30"/>
                  <a:gd name="T28" fmla="*/ 35 w 42"/>
                  <a:gd name="T29" fmla="*/ 15 h 30"/>
                  <a:gd name="T30" fmla="*/ 33 w 42"/>
                  <a:gd name="T31" fmla="*/ 15 h 30"/>
                  <a:gd name="T32" fmla="*/ 30 w 42"/>
                  <a:gd name="T33" fmla="*/ 15 h 30"/>
                  <a:gd name="T34" fmla="*/ 7 w 42"/>
                  <a:gd name="T35" fmla="*/ 7 h 30"/>
                  <a:gd name="T36" fmla="*/ 0 w 42"/>
                  <a:gd name="T3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2" h="30">
                    <a:moveTo>
                      <a:pt x="0" y="0"/>
                    </a:moveTo>
                    <a:cubicBezTo>
                      <a:pt x="0" y="1"/>
                      <a:pt x="0" y="1"/>
                      <a:pt x="0" y="1"/>
                    </a:cubicBezTo>
                    <a:cubicBezTo>
                      <a:pt x="0" y="3"/>
                      <a:pt x="0" y="4"/>
                      <a:pt x="0" y="6"/>
                    </a:cubicBezTo>
                    <a:cubicBezTo>
                      <a:pt x="0" y="14"/>
                      <a:pt x="0" y="23"/>
                      <a:pt x="3" y="30"/>
                    </a:cubicBezTo>
                    <a:cubicBezTo>
                      <a:pt x="4" y="29"/>
                      <a:pt x="6" y="28"/>
                      <a:pt x="8" y="27"/>
                    </a:cubicBezTo>
                    <a:cubicBezTo>
                      <a:pt x="8" y="27"/>
                      <a:pt x="8" y="27"/>
                      <a:pt x="8" y="27"/>
                    </a:cubicBezTo>
                    <a:cubicBezTo>
                      <a:pt x="8" y="27"/>
                      <a:pt x="9" y="27"/>
                      <a:pt x="9" y="27"/>
                    </a:cubicBezTo>
                    <a:cubicBezTo>
                      <a:pt x="9" y="25"/>
                      <a:pt x="8" y="22"/>
                      <a:pt x="8" y="19"/>
                    </a:cubicBezTo>
                    <a:cubicBezTo>
                      <a:pt x="7" y="17"/>
                      <a:pt x="9" y="13"/>
                      <a:pt x="7" y="7"/>
                    </a:cubicBezTo>
                    <a:cubicBezTo>
                      <a:pt x="13" y="11"/>
                      <a:pt x="21" y="15"/>
                      <a:pt x="30" y="15"/>
                    </a:cubicBezTo>
                    <a:cubicBezTo>
                      <a:pt x="31" y="15"/>
                      <a:pt x="32" y="15"/>
                      <a:pt x="33" y="15"/>
                    </a:cubicBezTo>
                    <a:cubicBezTo>
                      <a:pt x="34" y="15"/>
                      <a:pt x="34" y="15"/>
                      <a:pt x="35" y="15"/>
                    </a:cubicBezTo>
                    <a:cubicBezTo>
                      <a:pt x="37" y="15"/>
                      <a:pt x="40" y="15"/>
                      <a:pt x="42" y="17"/>
                    </a:cubicBezTo>
                    <a:cubicBezTo>
                      <a:pt x="42" y="17"/>
                      <a:pt x="42" y="17"/>
                      <a:pt x="42" y="17"/>
                    </a:cubicBezTo>
                    <a:cubicBezTo>
                      <a:pt x="40" y="15"/>
                      <a:pt x="37" y="15"/>
                      <a:pt x="35" y="15"/>
                    </a:cubicBezTo>
                    <a:cubicBezTo>
                      <a:pt x="34" y="15"/>
                      <a:pt x="34" y="15"/>
                      <a:pt x="33" y="15"/>
                    </a:cubicBezTo>
                    <a:cubicBezTo>
                      <a:pt x="32" y="15"/>
                      <a:pt x="31" y="15"/>
                      <a:pt x="30" y="15"/>
                    </a:cubicBezTo>
                    <a:cubicBezTo>
                      <a:pt x="21" y="15"/>
                      <a:pt x="13" y="11"/>
                      <a:pt x="7" y="7"/>
                    </a:cubicBezTo>
                    <a:cubicBezTo>
                      <a:pt x="4" y="5"/>
                      <a:pt x="2" y="2"/>
                      <a:pt x="0" y="0"/>
                    </a:cubicBezTo>
                  </a:path>
                </a:pathLst>
              </a:custGeom>
              <a:solidFill>
                <a:srgbClr val="1E1F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04" name="Freeform 346">
                <a:extLst>
                  <a:ext uri="{FF2B5EF4-FFF2-40B4-BE49-F238E27FC236}">
                    <a16:creationId xmlns:a16="http://schemas.microsoft.com/office/drawing/2014/main" id="{14018724-B3B0-4677-9C92-07F22CFD0F45}"/>
                  </a:ext>
                </a:extLst>
              </p:cNvPr>
              <p:cNvSpPr>
                <a:spLocks/>
              </p:cNvSpPr>
              <p:nvPr/>
            </p:nvSpPr>
            <p:spPr bwMode="auto">
              <a:xfrm>
                <a:off x="5718" y="860"/>
                <a:ext cx="7" cy="0"/>
              </a:xfrm>
              <a:custGeom>
                <a:avLst/>
                <a:gdLst>
                  <a:gd name="T0" fmla="*/ 1 w 1"/>
                  <a:gd name="T1" fmla="*/ 0 w 1"/>
                  <a:gd name="T2" fmla="*/ 1 w 1"/>
                  <a:gd name="T3" fmla="*/ 1 w 1"/>
                </a:gdLst>
                <a:ahLst/>
                <a:cxnLst>
                  <a:cxn ang="0">
                    <a:pos x="T0" y="0"/>
                  </a:cxn>
                  <a:cxn ang="0">
                    <a:pos x="T1" y="0"/>
                  </a:cxn>
                  <a:cxn ang="0">
                    <a:pos x="T2" y="0"/>
                  </a:cxn>
                  <a:cxn ang="0">
                    <a:pos x="T3" y="0"/>
                  </a:cxn>
                </a:cxnLst>
                <a:rect l="0" t="0" r="r" b="b"/>
                <a:pathLst>
                  <a:path w="1">
                    <a:moveTo>
                      <a:pt x="1" y="0"/>
                    </a:moveTo>
                    <a:cubicBezTo>
                      <a:pt x="1" y="0"/>
                      <a:pt x="0" y="0"/>
                      <a:pt x="0" y="0"/>
                    </a:cubicBezTo>
                    <a:cubicBezTo>
                      <a:pt x="0" y="0"/>
                      <a:pt x="1" y="0"/>
                      <a:pt x="1" y="0"/>
                    </a:cubicBezTo>
                    <a:cubicBezTo>
                      <a:pt x="1" y="0"/>
                      <a:pt x="1" y="0"/>
                      <a:pt x="1" y="0"/>
                    </a:cubicBezTo>
                  </a:path>
                </a:pathLst>
              </a:custGeom>
              <a:solidFill>
                <a:srgbClr val="B14C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05" name="Freeform 347">
                <a:extLst>
                  <a:ext uri="{FF2B5EF4-FFF2-40B4-BE49-F238E27FC236}">
                    <a16:creationId xmlns:a16="http://schemas.microsoft.com/office/drawing/2014/main" id="{849A08D5-2104-4A78-89C4-DECEE4035BA2}"/>
                  </a:ext>
                </a:extLst>
              </p:cNvPr>
              <p:cNvSpPr>
                <a:spLocks/>
              </p:cNvSpPr>
              <p:nvPr/>
            </p:nvSpPr>
            <p:spPr bwMode="auto">
              <a:xfrm>
                <a:off x="5682" y="860"/>
                <a:ext cx="152" cy="144"/>
              </a:xfrm>
              <a:custGeom>
                <a:avLst/>
                <a:gdLst>
                  <a:gd name="T0" fmla="*/ 6 w 21"/>
                  <a:gd name="T1" fmla="*/ 0 h 20"/>
                  <a:gd name="T2" fmla="*/ 5 w 21"/>
                  <a:gd name="T3" fmla="*/ 0 h 20"/>
                  <a:gd name="T4" fmla="*/ 5 w 21"/>
                  <a:gd name="T5" fmla="*/ 0 h 20"/>
                  <a:gd name="T6" fmla="*/ 0 w 21"/>
                  <a:gd name="T7" fmla="*/ 3 h 20"/>
                  <a:gd name="T8" fmla="*/ 12 w 21"/>
                  <a:gd name="T9" fmla="*/ 17 h 20"/>
                  <a:gd name="T10" fmla="*/ 13 w 21"/>
                  <a:gd name="T11" fmla="*/ 17 h 20"/>
                  <a:gd name="T12" fmla="*/ 17 w 21"/>
                  <a:gd name="T13" fmla="*/ 19 h 20"/>
                  <a:gd name="T14" fmla="*/ 21 w 21"/>
                  <a:gd name="T15" fmla="*/ 20 h 20"/>
                  <a:gd name="T16" fmla="*/ 20 w 21"/>
                  <a:gd name="T17" fmla="*/ 18 h 20"/>
                  <a:gd name="T18" fmla="*/ 18 w 21"/>
                  <a:gd name="T19" fmla="*/ 18 h 20"/>
                  <a:gd name="T20" fmla="*/ 6 w 21"/>
                  <a:gd name="T21" fmla="*/ 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1" h="20">
                    <a:moveTo>
                      <a:pt x="6" y="0"/>
                    </a:moveTo>
                    <a:cubicBezTo>
                      <a:pt x="6" y="0"/>
                      <a:pt x="5" y="0"/>
                      <a:pt x="5" y="0"/>
                    </a:cubicBezTo>
                    <a:cubicBezTo>
                      <a:pt x="5" y="0"/>
                      <a:pt x="5" y="0"/>
                      <a:pt x="5" y="0"/>
                    </a:cubicBezTo>
                    <a:cubicBezTo>
                      <a:pt x="3" y="1"/>
                      <a:pt x="1" y="2"/>
                      <a:pt x="0" y="3"/>
                    </a:cubicBezTo>
                    <a:cubicBezTo>
                      <a:pt x="2" y="9"/>
                      <a:pt x="6" y="14"/>
                      <a:pt x="12" y="17"/>
                    </a:cubicBezTo>
                    <a:cubicBezTo>
                      <a:pt x="13" y="17"/>
                      <a:pt x="13" y="17"/>
                      <a:pt x="13" y="17"/>
                    </a:cubicBezTo>
                    <a:cubicBezTo>
                      <a:pt x="14" y="18"/>
                      <a:pt x="16" y="19"/>
                      <a:pt x="17" y="19"/>
                    </a:cubicBezTo>
                    <a:cubicBezTo>
                      <a:pt x="18" y="20"/>
                      <a:pt x="20" y="20"/>
                      <a:pt x="21" y="20"/>
                    </a:cubicBezTo>
                    <a:cubicBezTo>
                      <a:pt x="21" y="19"/>
                      <a:pt x="20" y="19"/>
                      <a:pt x="20" y="18"/>
                    </a:cubicBezTo>
                    <a:cubicBezTo>
                      <a:pt x="19" y="18"/>
                      <a:pt x="18" y="18"/>
                      <a:pt x="18" y="18"/>
                    </a:cubicBezTo>
                    <a:cubicBezTo>
                      <a:pt x="18" y="18"/>
                      <a:pt x="11" y="15"/>
                      <a:pt x="6" y="0"/>
                    </a:cubicBezTo>
                  </a:path>
                </a:pathLst>
              </a:custGeom>
              <a:solidFill>
                <a:srgbClr val="A745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06" name="Freeform 348">
                <a:extLst>
                  <a:ext uri="{FF2B5EF4-FFF2-40B4-BE49-F238E27FC236}">
                    <a16:creationId xmlns:a16="http://schemas.microsoft.com/office/drawing/2014/main" id="{452C5C8A-B2A4-4EE0-918E-BA4658A00C24}"/>
                  </a:ext>
                </a:extLst>
              </p:cNvPr>
              <p:cNvSpPr>
                <a:spLocks noEditPoints="1"/>
              </p:cNvSpPr>
              <p:nvPr/>
            </p:nvSpPr>
            <p:spPr bwMode="auto">
              <a:xfrm>
                <a:off x="5964" y="788"/>
                <a:ext cx="50" cy="180"/>
              </a:xfrm>
              <a:custGeom>
                <a:avLst/>
                <a:gdLst>
                  <a:gd name="T0" fmla="*/ 5 w 7"/>
                  <a:gd name="T1" fmla="*/ 20 h 25"/>
                  <a:gd name="T2" fmla="*/ 4 w 7"/>
                  <a:gd name="T3" fmla="*/ 21 h 25"/>
                  <a:gd name="T4" fmla="*/ 2 w 7"/>
                  <a:gd name="T5" fmla="*/ 25 h 25"/>
                  <a:gd name="T6" fmla="*/ 5 w 7"/>
                  <a:gd name="T7" fmla="*/ 20 h 25"/>
                  <a:gd name="T8" fmla="*/ 0 w 7"/>
                  <a:gd name="T9" fmla="*/ 0 h 25"/>
                  <a:gd name="T10" fmla="*/ 0 w 7"/>
                  <a:gd name="T11" fmla="*/ 0 h 25"/>
                  <a:gd name="T12" fmla="*/ 7 w 7"/>
                  <a:gd name="T13" fmla="*/ 12 h 25"/>
                  <a:gd name="T14" fmla="*/ 7 w 7"/>
                  <a:gd name="T15" fmla="*/ 12 h 25"/>
                  <a:gd name="T16" fmla="*/ 0 w 7"/>
                  <a:gd name="T17" fmla="*/ 0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 h="25">
                    <a:moveTo>
                      <a:pt x="5" y="20"/>
                    </a:moveTo>
                    <a:cubicBezTo>
                      <a:pt x="5" y="20"/>
                      <a:pt x="5" y="21"/>
                      <a:pt x="4" y="21"/>
                    </a:cubicBezTo>
                    <a:cubicBezTo>
                      <a:pt x="2" y="25"/>
                      <a:pt x="2" y="25"/>
                      <a:pt x="2" y="25"/>
                    </a:cubicBezTo>
                    <a:cubicBezTo>
                      <a:pt x="4" y="23"/>
                      <a:pt x="5" y="21"/>
                      <a:pt x="5" y="20"/>
                    </a:cubicBezTo>
                    <a:moveTo>
                      <a:pt x="0" y="0"/>
                    </a:moveTo>
                    <a:cubicBezTo>
                      <a:pt x="0" y="0"/>
                      <a:pt x="0" y="0"/>
                      <a:pt x="0" y="0"/>
                    </a:cubicBezTo>
                    <a:cubicBezTo>
                      <a:pt x="4" y="2"/>
                      <a:pt x="7" y="7"/>
                      <a:pt x="7" y="12"/>
                    </a:cubicBezTo>
                    <a:cubicBezTo>
                      <a:pt x="7" y="12"/>
                      <a:pt x="7" y="12"/>
                      <a:pt x="7" y="12"/>
                    </a:cubicBezTo>
                    <a:cubicBezTo>
                      <a:pt x="7" y="7"/>
                      <a:pt x="4" y="2"/>
                      <a:pt x="0" y="0"/>
                    </a:cubicBezTo>
                  </a:path>
                </a:pathLst>
              </a:custGeom>
              <a:solidFill>
                <a:srgbClr val="B7A49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07" name="Freeform 349">
                <a:extLst>
                  <a:ext uri="{FF2B5EF4-FFF2-40B4-BE49-F238E27FC236}">
                    <a16:creationId xmlns:a16="http://schemas.microsoft.com/office/drawing/2014/main" id="{4796403B-6772-4F01-A878-E23A25D10565}"/>
                  </a:ext>
                </a:extLst>
              </p:cNvPr>
              <p:cNvSpPr>
                <a:spLocks/>
              </p:cNvSpPr>
              <p:nvPr/>
            </p:nvSpPr>
            <p:spPr bwMode="auto">
              <a:xfrm>
                <a:off x="5884" y="939"/>
                <a:ext cx="108" cy="65"/>
              </a:xfrm>
              <a:custGeom>
                <a:avLst/>
                <a:gdLst>
                  <a:gd name="T0" fmla="*/ 15 w 15"/>
                  <a:gd name="T1" fmla="*/ 0 h 9"/>
                  <a:gd name="T2" fmla="*/ 0 w 15"/>
                  <a:gd name="T3" fmla="*/ 7 h 9"/>
                  <a:gd name="T4" fmla="*/ 1 w 15"/>
                  <a:gd name="T5" fmla="*/ 9 h 9"/>
                  <a:gd name="T6" fmla="*/ 1 w 15"/>
                  <a:gd name="T7" fmla="*/ 9 h 9"/>
                  <a:gd name="T8" fmla="*/ 12 w 15"/>
                  <a:gd name="T9" fmla="*/ 5 h 9"/>
                  <a:gd name="T10" fmla="*/ 13 w 15"/>
                  <a:gd name="T11" fmla="*/ 4 h 9"/>
                  <a:gd name="T12" fmla="*/ 15 w 15"/>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5" h="9">
                    <a:moveTo>
                      <a:pt x="15" y="0"/>
                    </a:moveTo>
                    <a:cubicBezTo>
                      <a:pt x="12" y="4"/>
                      <a:pt x="6" y="6"/>
                      <a:pt x="0" y="7"/>
                    </a:cubicBezTo>
                    <a:cubicBezTo>
                      <a:pt x="1" y="9"/>
                      <a:pt x="1" y="9"/>
                      <a:pt x="1" y="9"/>
                    </a:cubicBezTo>
                    <a:cubicBezTo>
                      <a:pt x="1" y="9"/>
                      <a:pt x="1" y="9"/>
                      <a:pt x="1" y="9"/>
                    </a:cubicBezTo>
                    <a:cubicBezTo>
                      <a:pt x="5" y="8"/>
                      <a:pt x="9" y="7"/>
                      <a:pt x="12" y="5"/>
                    </a:cubicBezTo>
                    <a:cubicBezTo>
                      <a:pt x="13" y="5"/>
                      <a:pt x="13" y="4"/>
                      <a:pt x="13" y="4"/>
                    </a:cubicBezTo>
                    <a:cubicBezTo>
                      <a:pt x="15" y="0"/>
                      <a:pt x="15" y="0"/>
                      <a:pt x="15" y="0"/>
                    </a:cubicBezTo>
                  </a:path>
                </a:pathLst>
              </a:custGeom>
              <a:solidFill>
                <a:srgbClr val="B7A49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08" name="Freeform 350">
                <a:extLst>
                  <a:ext uri="{FF2B5EF4-FFF2-40B4-BE49-F238E27FC236}">
                    <a16:creationId xmlns:a16="http://schemas.microsoft.com/office/drawing/2014/main" id="{A540CE10-BADA-4DD5-A02C-307ECC9F2000}"/>
                  </a:ext>
                </a:extLst>
              </p:cNvPr>
              <p:cNvSpPr>
                <a:spLocks/>
              </p:cNvSpPr>
              <p:nvPr/>
            </p:nvSpPr>
            <p:spPr bwMode="auto">
              <a:xfrm>
                <a:off x="5826" y="990"/>
                <a:ext cx="65" cy="14"/>
              </a:xfrm>
              <a:custGeom>
                <a:avLst/>
                <a:gdLst>
                  <a:gd name="T0" fmla="*/ 8 w 9"/>
                  <a:gd name="T1" fmla="*/ 0 h 2"/>
                  <a:gd name="T2" fmla="*/ 1 w 9"/>
                  <a:gd name="T3" fmla="*/ 0 h 2"/>
                  <a:gd name="T4" fmla="*/ 0 w 9"/>
                  <a:gd name="T5" fmla="*/ 0 h 2"/>
                  <a:gd name="T6" fmla="*/ 1 w 9"/>
                  <a:gd name="T7" fmla="*/ 2 h 2"/>
                  <a:gd name="T8" fmla="*/ 5 w 9"/>
                  <a:gd name="T9" fmla="*/ 2 h 2"/>
                  <a:gd name="T10" fmla="*/ 9 w 9"/>
                  <a:gd name="T11" fmla="*/ 2 h 2"/>
                  <a:gd name="T12" fmla="*/ 9 w 9"/>
                  <a:gd name="T13" fmla="*/ 2 h 2"/>
                  <a:gd name="T14" fmla="*/ 8 w 9"/>
                  <a:gd name="T15" fmla="*/ 0 h 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2">
                    <a:moveTo>
                      <a:pt x="8" y="0"/>
                    </a:moveTo>
                    <a:cubicBezTo>
                      <a:pt x="6" y="0"/>
                      <a:pt x="3" y="0"/>
                      <a:pt x="1" y="0"/>
                    </a:cubicBezTo>
                    <a:cubicBezTo>
                      <a:pt x="1" y="0"/>
                      <a:pt x="0" y="0"/>
                      <a:pt x="0" y="0"/>
                    </a:cubicBezTo>
                    <a:cubicBezTo>
                      <a:pt x="0" y="1"/>
                      <a:pt x="1" y="1"/>
                      <a:pt x="1" y="2"/>
                    </a:cubicBezTo>
                    <a:cubicBezTo>
                      <a:pt x="2" y="2"/>
                      <a:pt x="4" y="2"/>
                      <a:pt x="5" y="2"/>
                    </a:cubicBezTo>
                    <a:cubicBezTo>
                      <a:pt x="6" y="2"/>
                      <a:pt x="8" y="2"/>
                      <a:pt x="9" y="2"/>
                    </a:cubicBezTo>
                    <a:cubicBezTo>
                      <a:pt x="9" y="2"/>
                      <a:pt x="9" y="2"/>
                      <a:pt x="9" y="2"/>
                    </a:cubicBezTo>
                    <a:cubicBezTo>
                      <a:pt x="8" y="0"/>
                      <a:pt x="8" y="0"/>
                      <a:pt x="8" y="0"/>
                    </a:cubicBezTo>
                  </a:path>
                </a:pathLst>
              </a:custGeom>
              <a:solidFill>
                <a:srgbClr val="B97A4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09" name="Freeform 351">
                <a:extLst>
                  <a:ext uri="{FF2B5EF4-FFF2-40B4-BE49-F238E27FC236}">
                    <a16:creationId xmlns:a16="http://schemas.microsoft.com/office/drawing/2014/main" id="{530A187F-1734-427B-8960-60F66862AC14}"/>
                  </a:ext>
                </a:extLst>
              </p:cNvPr>
              <p:cNvSpPr>
                <a:spLocks/>
              </p:cNvSpPr>
              <p:nvPr/>
            </p:nvSpPr>
            <p:spPr bwMode="auto">
              <a:xfrm>
                <a:off x="5711" y="716"/>
                <a:ext cx="303" cy="274"/>
              </a:xfrm>
              <a:custGeom>
                <a:avLst/>
                <a:gdLst>
                  <a:gd name="T0" fmla="*/ 0 w 42"/>
                  <a:gd name="T1" fmla="*/ 0 h 38"/>
                  <a:gd name="T2" fmla="*/ 1 w 42"/>
                  <a:gd name="T3" fmla="*/ 12 h 38"/>
                  <a:gd name="T4" fmla="*/ 2 w 42"/>
                  <a:gd name="T5" fmla="*/ 20 h 38"/>
                  <a:gd name="T6" fmla="*/ 2 w 42"/>
                  <a:gd name="T7" fmla="*/ 20 h 38"/>
                  <a:gd name="T8" fmla="*/ 14 w 42"/>
                  <a:gd name="T9" fmla="*/ 38 h 38"/>
                  <a:gd name="T10" fmla="*/ 16 w 42"/>
                  <a:gd name="T11" fmla="*/ 38 h 38"/>
                  <a:gd name="T12" fmla="*/ 17 w 42"/>
                  <a:gd name="T13" fmla="*/ 38 h 38"/>
                  <a:gd name="T14" fmla="*/ 24 w 42"/>
                  <a:gd name="T15" fmla="*/ 38 h 38"/>
                  <a:gd name="T16" fmla="*/ 39 w 42"/>
                  <a:gd name="T17" fmla="*/ 31 h 38"/>
                  <a:gd name="T18" fmla="*/ 40 w 42"/>
                  <a:gd name="T19" fmla="*/ 30 h 38"/>
                  <a:gd name="T20" fmla="*/ 40 w 42"/>
                  <a:gd name="T21" fmla="*/ 30 h 38"/>
                  <a:gd name="T22" fmla="*/ 42 w 42"/>
                  <a:gd name="T23" fmla="*/ 24 h 38"/>
                  <a:gd name="T24" fmla="*/ 42 w 42"/>
                  <a:gd name="T25" fmla="*/ 22 h 38"/>
                  <a:gd name="T26" fmla="*/ 35 w 42"/>
                  <a:gd name="T27" fmla="*/ 10 h 38"/>
                  <a:gd name="T28" fmla="*/ 28 w 42"/>
                  <a:gd name="T29" fmla="*/ 8 h 38"/>
                  <a:gd name="T30" fmla="*/ 26 w 42"/>
                  <a:gd name="T31" fmla="*/ 8 h 38"/>
                  <a:gd name="T32" fmla="*/ 23 w 42"/>
                  <a:gd name="T33" fmla="*/ 8 h 38"/>
                  <a:gd name="T34" fmla="*/ 0 w 42"/>
                  <a:gd name="T35" fmla="*/ 0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2" h="38">
                    <a:moveTo>
                      <a:pt x="0" y="0"/>
                    </a:moveTo>
                    <a:cubicBezTo>
                      <a:pt x="2" y="6"/>
                      <a:pt x="0" y="10"/>
                      <a:pt x="1" y="12"/>
                    </a:cubicBezTo>
                    <a:cubicBezTo>
                      <a:pt x="1" y="15"/>
                      <a:pt x="2" y="18"/>
                      <a:pt x="2" y="20"/>
                    </a:cubicBezTo>
                    <a:cubicBezTo>
                      <a:pt x="2" y="20"/>
                      <a:pt x="2" y="20"/>
                      <a:pt x="2" y="20"/>
                    </a:cubicBezTo>
                    <a:cubicBezTo>
                      <a:pt x="7" y="35"/>
                      <a:pt x="14" y="38"/>
                      <a:pt x="14" y="38"/>
                    </a:cubicBezTo>
                    <a:cubicBezTo>
                      <a:pt x="14" y="38"/>
                      <a:pt x="15" y="38"/>
                      <a:pt x="16" y="38"/>
                    </a:cubicBezTo>
                    <a:cubicBezTo>
                      <a:pt x="16" y="38"/>
                      <a:pt x="17" y="38"/>
                      <a:pt x="17" y="38"/>
                    </a:cubicBezTo>
                    <a:cubicBezTo>
                      <a:pt x="19" y="38"/>
                      <a:pt x="22" y="38"/>
                      <a:pt x="24" y="38"/>
                    </a:cubicBezTo>
                    <a:cubicBezTo>
                      <a:pt x="30" y="37"/>
                      <a:pt x="36" y="35"/>
                      <a:pt x="39" y="31"/>
                    </a:cubicBezTo>
                    <a:cubicBezTo>
                      <a:pt x="40" y="31"/>
                      <a:pt x="40" y="30"/>
                      <a:pt x="40" y="30"/>
                    </a:cubicBezTo>
                    <a:cubicBezTo>
                      <a:pt x="40" y="30"/>
                      <a:pt x="40" y="30"/>
                      <a:pt x="40" y="30"/>
                    </a:cubicBezTo>
                    <a:cubicBezTo>
                      <a:pt x="41" y="28"/>
                      <a:pt x="42" y="26"/>
                      <a:pt x="42" y="24"/>
                    </a:cubicBezTo>
                    <a:cubicBezTo>
                      <a:pt x="42" y="23"/>
                      <a:pt x="42" y="23"/>
                      <a:pt x="42" y="22"/>
                    </a:cubicBezTo>
                    <a:cubicBezTo>
                      <a:pt x="42" y="17"/>
                      <a:pt x="39" y="12"/>
                      <a:pt x="35" y="10"/>
                    </a:cubicBezTo>
                    <a:cubicBezTo>
                      <a:pt x="33" y="8"/>
                      <a:pt x="30" y="8"/>
                      <a:pt x="28" y="8"/>
                    </a:cubicBezTo>
                    <a:cubicBezTo>
                      <a:pt x="27" y="8"/>
                      <a:pt x="27" y="8"/>
                      <a:pt x="26" y="8"/>
                    </a:cubicBezTo>
                    <a:cubicBezTo>
                      <a:pt x="25" y="8"/>
                      <a:pt x="24" y="8"/>
                      <a:pt x="23" y="8"/>
                    </a:cubicBezTo>
                    <a:cubicBezTo>
                      <a:pt x="14" y="8"/>
                      <a:pt x="6" y="4"/>
                      <a:pt x="0" y="0"/>
                    </a:cubicBezTo>
                  </a:path>
                </a:pathLst>
              </a:custGeom>
              <a:solidFill>
                <a:srgbClr val="B9AC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10" name="Freeform 352">
                <a:extLst>
                  <a:ext uri="{FF2B5EF4-FFF2-40B4-BE49-F238E27FC236}">
                    <a16:creationId xmlns:a16="http://schemas.microsoft.com/office/drawing/2014/main" id="{3AE2371E-2AE0-4869-A1C4-BDCA86C3C062}"/>
                  </a:ext>
                </a:extLst>
              </p:cNvPr>
              <p:cNvSpPr>
                <a:spLocks/>
              </p:cNvSpPr>
              <p:nvPr/>
            </p:nvSpPr>
            <p:spPr bwMode="auto">
              <a:xfrm>
                <a:off x="5660" y="392"/>
                <a:ext cx="549" cy="583"/>
              </a:xfrm>
              <a:custGeom>
                <a:avLst/>
                <a:gdLst>
                  <a:gd name="T0" fmla="*/ 62 w 76"/>
                  <a:gd name="T1" fmla="*/ 67 h 81"/>
                  <a:gd name="T2" fmla="*/ 43 w 76"/>
                  <a:gd name="T3" fmla="*/ 81 h 81"/>
                  <a:gd name="T4" fmla="*/ 47 w 76"/>
                  <a:gd name="T5" fmla="*/ 75 h 81"/>
                  <a:gd name="T6" fmla="*/ 49 w 76"/>
                  <a:gd name="T7" fmla="*/ 69 h 81"/>
                  <a:gd name="T8" fmla="*/ 33 w 76"/>
                  <a:gd name="T9" fmla="*/ 53 h 81"/>
                  <a:gd name="T10" fmla="*/ 7 w 76"/>
                  <a:gd name="T11" fmla="*/ 45 h 81"/>
                  <a:gd name="T12" fmla="*/ 0 w 76"/>
                  <a:gd name="T13" fmla="*/ 38 h 81"/>
                  <a:gd name="T14" fmla="*/ 36 w 76"/>
                  <a:gd name="T15" fmla="*/ 1 h 81"/>
                  <a:gd name="T16" fmla="*/ 69 w 76"/>
                  <a:gd name="T17" fmla="*/ 16 h 81"/>
                  <a:gd name="T18" fmla="*/ 73 w 76"/>
                  <a:gd name="T19" fmla="*/ 30 h 81"/>
                  <a:gd name="T20" fmla="*/ 62 w 76"/>
                  <a:gd name="T21" fmla="*/ 67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6" h="81">
                    <a:moveTo>
                      <a:pt x="62" y="67"/>
                    </a:moveTo>
                    <a:cubicBezTo>
                      <a:pt x="62" y="67"/>
                      <a:pt x="54" y="76"/>
                      <a:pt x="43" y="81"/>
                    </a:cubicBezTo>
                    <a:cubicBezTo>
                      <a:pt x="45" y="79"/>
                      <a:pt x="46" y="77"/>
                      <a:pt x="47" y="75"/>
                    </a:cubicBezTo>
                    <a:cubicBezTo>
                      <a:pt x="48" y="73"/>
                      <a:pt x="49" y="71"/>
                      <a:pt x="49" y="69"/>
                    </a:cubicBezTo>
                    <a:cubicBezTo>
                      <a:pt x="50" y="60"/>
                      <a:pt x="43" y="52"/>
                      <a:pt x="33" y="53"/>
                    </a:cubicBezTo>
                    <a:cubicBezTo>
                      <a:pt x="23" y="54"/>
                      <a:pt x="14" y="50"/>
                      <a:pt x="7" y="45"/>
                    </a:cubicBezTo>
                    <a:cubicBezTo>
                      <a:pt x="4" y="43"/>
                      <a:pt x="2" y="40"/>
                      <a:pt x="0" y="38"/>
                    </a:cubicBezTo>
                    <a:cubicBezTo>
                      <a:pt x="0" y="22"/>
                      <a:pt x="12" y="0"/>
                      <a:pt x="36" y="1"/>
                    </a:cubicBezTo>
                    <a:cubicBezTo>
                      <a:pt x="36" y="1"/>
                      <a:pt x="60" y="1"/>
                      <a:pt x="69" y="16"/>
                    </a:cubicBezTo>
                    <a:cubicBezTo>
                      <a:pt x="72" y="20"/>
                      <a:pt x="73" y="24"/>
                      <a:pt x="73" y="30"/>
                    </a:cubicBezTo>
                    <a:cubicBezTo>
                      <a:pt x="73" y="31"/>
                      <a:pt x="76" y="48"/>
                      <a:pt x="62" y="67"/>
                    </a:cubicBezTo>
                    <a:close/>
                  </a:path>
                </a:pathLst>
              </a:custGeom>
              <a:solidFill>
                <a:srgbClr val="FFCE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11" name="Freeform 353">
                <a:extLst>
                  <a:ext uri="{FF2B5EF4-FFF2-40B4-BE49-F238E27FC236}">
                    <a16:creationId xmlns:a16="http://schemas.microsoft.com/office/drawing/2014/main" id="{D610F99D-EF42-418D-9A28-17902E95279E}"/>
                  </a:ext>
                </a:extLst>
              </p:cNvPr>
              <p:cNvSpPr>
                <a:spLocks/>
              </p:cNvSpPr>
              <p:nvPr/>
            </p:nvSpPr>
            <p:spPr bwMode="auto">
              <a:xfrm>
                <a:off x="5682" y="399"/>
                <a:ext cx="477" cy="382"/>
              </a:xfrm>
              <a:custGeom>
                <a:avLst/>
                <a:gdLst>
                  <a:gd name="T0" fmla="*/ 66 w 66"/>
                  <a:gd name="T1" fmla="*/ 15 h 53"/>
                  <a:gd name="T2" fmla="*/ 32 w 66"/>
                  <a:gd name="T3" fmla="*/ 52 h 53"/>
                  <a:gd name="T4" fmla="*/ 30 w 66"/>
                  <a:gd name="T5" fmla="*/ 52 h 53"/>
                  <a:gd name="T6" fmla="*/ 4 w 66"/>
                  <a:gd name="T7" fmla="*/ 44 h 53"/>
                  <a:gd name="T8" fmla="*/ 2 w 66"/>
                  <a:gd name="T9" fmla="*/ 42 h 53"/>
                  <a:gd name="T10" fmla="*/ 33 w 66"/>
                  <a:gd name="T11" fmla="*/ 0 h 53"/>
                  <a:gd name="T12" fmla="*/ 66 w 66"/>
                  <a:gd name="T13" fmla="*/ 15 h 53"/>
                </a:gdLst>
                <a:ahLst/>
                <a:cxnLst>
                  <a:cxn ang="0">
                    <a:pos x="T0" y="T1"/>
                  </a:cxn>
                  <a:cxn ang="0">
                    <a:pos x="T2" y="T3"/>
                  </a:cxn>
                  <a:cxn ang="0">
                    <a:pos x="T4" y="T5"/>
                  </a:cxn>
                  <a:cxn ang="0">
                    <a:pos x="T6" y="T7"/>
                  </a:cxn>
                  <a:cxn ang="0">
                    <a:pos x="T8" y="T9"/>
                  </a:cxn>
                  <a:cxn ang="0">
                    <a:pos x="T10" y="T11"/>
                  </a:cxn>
                  <a:cxn ang="0">
                    <a:pos x="T12" y="T13"/>
                  </a:cxn>
                </a:cxnLst>
                <a:rect l="0" t="0" r="r" b="b"/>
                <a:pathLst>
                  <a:path w="66" h="53">
                    <a:moveTo>
                      <a:pt x="66" y="15"/>
                    </a:moveTo>
                    <a:cubicBezTo>
                      <a:pt x="41" y="25"/>
                      <a:pt x="34" y="38"/>
                      <a:pt x="32" y="52"/>
                    </a:cubicBezTo>
                    <a:cubicBezTo>
                      <a:pt x="32" y="52"/>
                      <a:pt x="31" y="52"/>
                      <a:pt x="30" y="52"/>
                    </a:cubicBezTo>
                    <a:cubicBezTo>
                      <a:pt x="20" y="53"/>
                      <a:pt x="11" y="49"/>
                      <a:pt x="4" y="44"/>
                    </a:cubicBezTo>
                    <a:cubicBezTo>
                      <a:pt x="3" y="43"/>
                      <a:pt x="3" y="43"/>
                      <a:pt x="2" y="42"/>
                    </a:cubicBezTo>
                    <a:cubicBezTo>
                      <a:pt x="0" y="19"/>
                      <a:pt x="14" y="5"/>
                      <a:pt x="33" y="0"/>
                    </a:cubicBezTo>
                    <a:cubicBezTo>
                      <a:pt x="33" y="0"/>
                      <a:pt x="57" y="0"/>
                      <a:pt x="66" y="15"/>
                    </a:cubicBezTo>
                    <a:close/>
                  </a:path>
                </a:pathLst>
              </a:custGeom>
              <a:solidFill>
                <a:srgbClr val="FFEE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12" name="Freeform 354">
                <a:extLst>
                  <a:ext uri="{FF2B5EF4-FFF2-40B4-BE49-F238E27FC236}">
                    <a16:creationId xmlns:a16="http://schemas.microsoft.com/office/drawing/2014/main" id="{8D231956-B5CE-4C6D-9C57-1C4D2158784D}"/>
                  </a:ext>
                </a:extLst>
              </p:cNvPr>
              <p:cNvSpPr>
                <a:spLocks/>
              </p:cNvSpPr>
              <p:nvPr/>
            </p:nvSpPr>
            <p:spPr bwMode="auto">
              <a:xfrm>
                <a:off x="5891" y="875"/>
                <a:ext cx="268" cy="194"/>
              </a:xfrm>
              <a:custGeom>
                <a:avLst/>
                <a:gdLst>
                  <a:gd name="T0" fmla="*/ 31 w 37"/>
                  <a:gd name="T1" fmla="*/ 2 h 27"/>
                  <a:gd name="T2" fmla="*/ 6 w 37"/>
                  <a:gd name="T3" fmla="*/ 18 h 27"/>
                  <a:gd name="T4" fmla="*/ 5 w 37"/>
                  <a:gd name="T5" fmla="*/ 25 h 27"/>
                  <a:gd name="T6" fmla="*/ 37 w 37"/>
                  <a:gd name="T7" fmla="*/ 11 h 27"/>
                  <a:gd name="T8" fmla="*/ 37 w 37"/>
                  <a:gd name="T9" fmla="*/ 9 h 27"/>
                  <a:gd name="T10" fmla="*/ 31 w 37"/>
                  <a:gd name="T11" fmla="*/ 2 h 27"/>
                </a:gdLst>
                <a:ahLst/>
                <a:cxnLst>
                  <a:cxn ang="0">
                    <a:pos x="T0" y="T1"/>
                  </a:cxn>
                  <a:cxn ang="0">
                    <a:pos x="T2" y="T3"/>
                  </a:cxn>
                  <a:cxn ang="0">
                    <a:pos x="T4" y="T5"/>
                  </a:cxn>
                  <a:cxn ang="0">
                    <a:pos x="T6" y="T7"/>
                  </a:cxn>
                  <a:cxn ang="0">
                    <a:pos x="T8" y="T9"/>
                  </a:cxn>
                  <a:cxn ang="0">
                    <a:pos x="T10" y="T11"/>
                  </a:cxn>
                </a:cxnLst>
                <a:rect l="0" t="0" r="r" b="b"/>
                <a:pathLst>
                  <a:path w="37" h="27">
                    <a:moveTo>
                      <a:pt x="31" y="2"/>
                    </a:moveTo>
                    <a:cubicBezTo>
                      <a:pt x="31" y="2"/>
                      <a:pt x="19" y="19"/>
                      <a:pt x="6" y="18"/>
                    </a:cubicBezTo>
                    <a:cubicBezTo>
                      <a:pt x="0" y="18"/>
                      <a:pt x="5" y="25"/>
                      <a:pt x="5" y="25"/>
                    </a:cubicBezTo>
                    <a:cubicBezTo>
                      <a:pt x="17" y="27"/>
                      <a:pt x="32" y="16"/>
                      <a:pt x="37" y="11"/>
                    </a:cubicBezTo>
                    <a:cubicBezTo>
                      <a:pt x="37" y="9"/>
                      <a:pt x="37" y="9"/>
                      <a:pt x="37" y="9"/>
                    </a:cubicBezTo>
                    <a:cubicBezTo>
                      <a:pt x="37" y="9"/>
                      <a:pt x="33" y="0"/>
                      <a:pt x="31" y="2"/>
                    </a:cubicBezTo>
                    <a:close/>
                  </a:path>
                </a:pathLst>
              </a:custGeom>
              <a:solidFill>
                <a:srgbClr val="FF87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14" name="Freeform 356">
                <a:extLst>
                  <a:ext uri="{FF2B5EF4-FFF2-40B4-BE49-F238E27FC236}">
                    <a16:creationId xmlns:a16="http://schemas.microsoft.com/office/drawing/2014/main" id="{5900B0CE-CFED-4F24-BEF7-F4228C3BEDDE}"/>
                  </a:ext>
                </a:extLst>
              </p:cNvPr>
              <p:cNvSpPr>
                <a:spLocks/>
              </p:cNvSpPr>
              <p:nvPr/>
            </p:nvSpPr>
            <p:spPr bwMode="auto">
              <a:xfrm>
                <a:off x="6007" y="1970"/>
                <a:ext cx="14" cy="22"/>
              </a:xfrm>
              <a:custGeom>
                <a:avLst/>
                <a:gdLst>
                  <a:gd name="T0" fmla="*/ 2 w 2"/>
                  <a:gd name="T1" fmla="*/ 0 h 3"/>
                  <a:gd name="T2" fmla="*/ 0 w 2"/>
                  <a:gd name="T3" fmla="*/ 2 h 3"/>
                  <a:gd name="T4" fmla="*/ 0 w 2"/>
                  <a:gd name="T5" fmla="*/ 3 h 3"/>
                  <a:gd name="T6" fmla="*/ 1 w 2"/>
                  <a:gd name="T7" fmla="*/ 3 h 3"/>
                  <a:gd name="T8" fmla="*/ 2 w 2"/>
                  <a:gd name="T9" fmla="*/ 3 h 3"/>
                  <a:gd name="T10" fmla="*/ 2 w 2"/>
                  <a:gd name="T11" fmla="*/ 0 h 3"/>
                </a:gdLst>
                <a:ahLst/>
                <a:cxnLst>
                  <a:cxn ang="0">
                    <a:pos x="T0" y="T1"/>
                  </a:cxn>
                  <a:cxn ang="0">
                    <a:pos x="T2" y="T3"/>
                  </a:cxn>
                  <a:cxn ang="0">
                    <a:pos x="T4" y="T5"/>
                  </a:cxn>
                  <a:cxn ang="0">
                    <a:pos x="T6" y="T7"/>
                  </a:cxn>
                  <a:cxn ang="0">
                    <a:pos x="T8" y="T9"/>
                  </a:cxn>
                  <a:cxn ang="0">
                    <a:pos x="T10" y="T11"/>
                  </a:cxn>
                </a:cxnLst>
                <a:rect l="0" t="0" r="r" b="b"/>
                <a:pathLst>
                  <a:path w="2" h="3">
                    <a:moveTo>
                      <a:pt x="2" y="0"/>
                    </a:moveTo>
                    <a:cubicBezTo>
                      <a:pt x="2" y="1"/>
                      <a:pt x="1" y="2"/>
                      <a:pt x="0" y="2"/>
                    </a:cubicBezTo>
                    <a:cubicBezTo>
                      <a:pt x="0" y="2"/>
                      <a:pt x="0" y="3"/>
                      <a:pt x="0" y="3"/>
                    </a:cubicBezTo>
                    <a:cubicBezTo>
                      <a:pt x="0" y="3"/>
                      <a:pt x="1" y="3"/>
                      <a:pt x="1" y="3"/>
                    </a:cubicBezTo>
                    <a:cubicBezTo>
                      <a:pt x="2" y="3"/>
                      <a:pt x="2" y="3"/>
                      <a:pt x="2" y="3"/>
                    </a:cubicBezTo>
                    <a:cubicBezTo>
                      <a:pt x="2" y="3"/>
                      <a:pt x="2" y="1"/>
                      <a:pt x="2" y="0"/>
                    </a:cubicBezTo>
                  </a:path>
                </a:pathLst>
              </a:custGeom>
              <a:solidFill>
                <a:srgbClr val="F295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16" name="Freeform 358">
                <a:extLst>
                  <a:ext uri="{FF2B5EF4-FFF2-40B4-BE49-F238E27FC236}">
                    <a16:creationId xmlns:a16="http://schemas.microsoft.com/office/drawing/2014/main" id="{33F5141E-B976-455E-8322-348A22EC2075}"/>
                  </a:ext>
                </a:extLst>
              </p:cNvPr>
              <p:cNvSpPr>
                <a:spLocks/>
              </p:cNvSpPr>
              <p:nvPr/>
            </p:nvSpPr>
            <p:spPr bwMode="auto">
              <a:xfrm>
                <a:off x="5920" y="1574"/>
                <a:ext cx="29" cy="50"/>
              </a:xfrm>
              <a:custGeom>
                <a:avLst/>
                <a:gdLst>
                  <a:gd name="T0" fmla="*/ 0 w 4"/>
                  <a:gd name="T1" fmla="*/ 0 h 7"/>
                  <a:gd name="T2" fmla="*/ 2 w 4"/>
                  <a:gd name="T3" fmla="*/ 7 h 7"/>
                  <a:gd name="T4" fmla="*/ 4 w 4"/>
                  <a:gd name="T5" fmla="*/ 7 h 7"/>
                  <a:gd name="T6" fmla="*/ 3 w 4"/>
                  <a:gd name="T7" fmla="*/ 1 h 7"/>
                  <a:gd name="T8" fmla="*/ 0 w 4"/>
                  <a:gd name="T9" fmla="*/ 0 h 7"/>
                </a:gdLst>
                <a:ahLst/>
                <a:cxnLst>
                  <a:cxn ang="0">
                    <a:pos x="T0" y="T1"/>
                  </a:cxn>
                  <a:cxn ang="0">
                    <a:pos x="T2" y="T3"/>
                  </a:cxn>
                  <a:cxn ang="0">
                    <a:pos x="T4" y="T5"/>
                  </a:cxn>
                  <a:cxn ang="0">
                    <a:pos x="T6" y="T7"/>
                  </a:cxn>
                  <a:cxn ang="0">
                    <a:pos x="T8" y="T9"/>
                  </a:cxn>
                </a:cxnLst>
                <a:rect l="0" t="0" r="r" b="b"/>
                <a:pathLst>
                  <a:path w="4" h="7">
                    <a:moveTo>
                      <a:pt x="0" y="0"/>
                    </a:moveTo>
                    <a:cubicBezTo>
                      <a:pt x="1" y="2"/>
                      <a:pt x="1" y="5"/>
                      <a:pt x="2" y="7"/>
                    </a:cubicBezTo>
                    <a:cubicBezTo>
                      <a:pt x="3" y="7"/>
                      <a:pt x="3" y="7"/>
                      <a:pt x="4" y="7"/>
                    </a:cubicBezTo>
                    <a:cubicBezTo>
                      <a:pt x="4" y="5"/>
                      <a:pt x="3" y="3"/>
                      <a:pt x="3" y="1"/>
                    </a:cubicBezTo>
                    <a:cubicBezTo>
                      <a:pt x="2" y="1"/>
                      <a:pt x="1" y="1"/>
                      <a:pt x="0" y="0"/>
                    </a:cubicBezTo>
                  </a:path>
                </a:pathLst>
              </a:custGeom>
              <a:solidFill>
                <a:srgbClr val="F295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17" name="Freeform 359">
                <a:extLst>
                  <a:ext uri="{FF2B5EF4-FFF2-40B4-BE49-F238E27FC236}">
                    <a16:creationId xmlns:a16="http://schemas.microsoft.com/office/drawing/2014/main" id="{C324164F-0F57-47F5-8452-6F2C2B40B41F}"/>
                  </a:ext>
                </a:extLst>
              </p:cNvPr>
              <p:cNvSpPr>
                <a:spLocks/>
              </p:cNvSpPr>
              <p:nvPr/>
            </p:nvSpPr>
            <p:spPr bwMode="auto">
              <a:xfrm>
                <a:off x="4598" y="2143"/>
                <a:ext cx="1756" cy="1643"/>
              </a:xfrm>
              <a:custGeom>
                <a:avLst/>
                <a:gdLst>
                  <a:gd name="T0" fmla="*/ 243 w 243"/>
                  <a:gd name="T1" fmla="*/ 146 h 228"/>
                  <a:gd name="T2" fmla="*/ 103 w 243"/>
                  <a:gd name="T3" fmla="*/ 227 h 228"/>
                  <a:gd name="T4" fmla="*/ 102 w 243"/>
                  <a:gd name="T5" fmla="*/ 228 h 228"/>
                  <a:gd name="T6" fmla="*/ 100 w 243"/>
                  <a:gd name="T7" fmla="*/ 228 h 228"/>
                  <a:gd name="T8" fmla="*/ 98 w 243"/>
                  <a:gd name="T9" fmla="*/ 227 h 228"/>
                  <a:gd name="T10" fmla="*/ 23 w 243"/>
                  <a:gd name="T11" fmla="*/ 181 h 228"/>
                  <a:gd name="T12" fmla="*/ 21 w 243"/>
                  <a:gd name="T13" fmla="*/ 179 h 228"/>
                  <a:gd name="T14" fmla="*/ 17 w 243"/>
                  <a:gd name="T15" fmla="*/ 167 h 228"/>
                  <a:gd name="T16" fmla="*/ 0 w 243"/>
                  <a:gd name="T17" fmla="*/ 81 h 228"/>
                  <a:gd name="T18" fmla="*/ 1 w 243"/>
                  <a:gd name="T19" fmla="*/ 70 h 228"/>
                  <a:gd name="T20" fmla="*/ 30 w 243"/>
                  <a:gd name="T21" fmla="*/ 3 h 228"/>
                  <a:gd name="T22" fmla="*/ 36 w 243"/>
                  <a:gd name="T23" fmla="*/ 1 h 228"/>
                  <a:gd name="T24" fmla="*/ 108 w 243"/>
                  <a:gd name="T25" fmla="*/ 44 h 228"/>
                  <a:gd name="T26" fmla="*/ 109 w 243"/>
                  <a:gd name="T27" fmla="*/ 44 h 228"/>
                  <a:gd name="T28" fmla="*/ 111 w 243"/>
                  <a:gd name="T29" fmla="*/ 50 h 228"/>
                  <a:gd name="T30" fmla="*/ 85 w 243"/>
                  <a:gd name="T31" fmla="*/ 117 h 228"/>
                  <a:gd name="T32" fmla="*/ 84 w 243"/>
                  <a:gd name="T33" fmla="*/ 121 h 228"/>
                  <a:gd name="T34" fmla="*/ 101 w 243"/>
                  <a:gd name="T35" fmla="*/ 211 h 228"/>
                  <a:gd name="T36" fmla="*/ 113 w 243"/>
                  <a:gd name="T37" fmla="*/ 213 h 228"/>
                  <a:gd name="T38" fmla="*/ 214 w 243"/>
                  <a:gd name="T39" fmla="*/ 153 h 228"/>
                  <a:gd name="T40" fmla="*/ 243 w 243"/>
                  <a:gd name="T41" fmla="*/ 146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43" h="228">
                    <a:moveTo>
                      <a:pt x="243" y="146"/>
                    </a:moveTo>
                    <a:cubicBezTo>
                      <a:pt x="103" y="227"/>
                      <a:pt x="103" y="227"/>
                      <a:pt x="103" y="227"/>
                    </a:cubicBezTo>
                    <a:cubicBezTo>
                      <a:pt x="103" y="227"/>
                      <a:pt x="102" y="228"/>
                      <a:pt x="102" y="228"/>
                    </a:cubicBezTo>
                    <a:cubicBezTo>
                      <a:pt x="101" y="228"/>
                      <a:pt x="101" y="228"/>
                      <a:pt x="100" y="228"/>
                    </a:cubicBezTo>
                    <a:cubicBezTo>
                      <a:pt x="99" y="228"/>
                      <a:pt x="99" y="227"/>
                      <a:pt x="98" y="227"/>
                    </a:cubicBezTo>
                    <a:cubicBezTo>
                      <a:pt x="23" y="181"/>
                      <a:pt x="23" y="181"/>
                      <a:pt x="23" y="181"/>
                    </a:cubicBezTo>
                    <a:cubicBezTo>
                      <a:pt x="22" y="181"/>
                      <a:pt x="21" y="180"/>
                      <a:pt x="21" y="179"/>
                    </a:cubicBezTo>
                    <a:cubicBezTo>
                      <a:pt x="20" y="176"/>
                      <a:pt x="19" y="172"/>
                      <a:pt x="17" y="167"/>
                    </a:cubicBezTo>
                    <a:cubicBezTo>
                      <a:pt x="11" y="146"/>
                      <a:pt x="0" y="106"/>
                      <a:pt x="0" y="81"/>
                    </a:cubicBezTo>
                    <a:cubicBezTo>
                      <a:pt x="0" y="77"/>
                      <a:pt x="1" y="73"/>
                      <a:pt x="1" y="70"/>
                    </a:cubicBezTo>
                    <a:cubicBezTo>
                      <a:pt x="6" y="46"/>
                      <a:pt x="23" y="14"/>
                      <a:pt x="30" y="3"/>
                    </a:cubicBezTo>
                    <a:cubicBezTo>
                      <a:pt x="31" y="0"/>
                      <a:pt x="34" y="0"/>
                      <a:pt x="36" y="1"/>
                    </a:cubicBezTo>
                    <a:cubicBezTo>
                      <a:pt x="108" y="44"/>
                      <a:pt x="108" y="44"/>
                      <a:pt x="108" y="44"/>
                    </a:cubicBezTo>
                    <a:cubicBezTo>
                      <a:pt x="109" y="44"/>
                      <a:pt x="109" y="44"/>
                      <a:pt x="109" y="44"/>
                    </a:cubicBezTo>
                    <a:cubicBezTo>
                      <a:pt x="111" y="45"/>
                      <a:pt x="112" y="48"/>
                      <a:pt x="111" y="50"/>
                    </a:cubicBezTo>
                    <a:cubicBezTo>
                      <a:pt x="107" y="61"/>
                      <a:pt x="94" y="94"/>
                      <a:pt x="85" y="117"/>
                    </a:cubicBezTo>
                    <a:cubicBezTo>
                      <a:pt x="85" y="119"/>
                      <a:pt x="84" y="120"/>
                      <a:pt x="84" y="121"/>
                    </a:cubicBezTo>
                    <a:cubicBezTo>
                      <a:pt x="78" y="137"/>
                      <a:pt x="94" y="190"/>
                      <a:pt x="101" y="211"/>
                    </a:cubicBezTo>
                    <a:cubicBezTo>
                      <a:pt x="102" y="216"/>
                      <a:pt x="108" y="216"/>
                      <a:pt x="113" y="213"/>
                    </a:cubicBezTo>
                    <a:cubicBezTo>
                      <a:pt x="214" y="153"/>
                      <a:pt x="214" y="153"/>
                      <a:pt x="214" y="153"/>
                    </a:cubicBezTo>
                    <a:cubicBezTo>
                      <a:pt x="243" y="146"/>
                      <a:pt x="243" y="146"/>
                      <a:pt x="243" y="146"/>
                    </a:cubicBezTo>
                  </a:path>
                </a:pathLst>
              </a:custGeom>
              <a:solidFill>
                <a:srgbClr val="FFB4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18" name="Freeform 360">
                <a:extLst>
                  <a:ext uri="{FF2B5EF4-FFF2-40B4-BE49-F238E27FC236}">
                    <a16:creationId xmlns:a16="http://schemas.microsoft.com/office/drawing/2014/main" id="{5893B4C9-2B3C-4E18-AD4E-F6A619BCB8C5}"/>
                  </a:ext>
                </a:extLst>
              </p:cNvPr>
              <p:cNvSpPr>
                <a:spLocks/>
              </p:cNvSpPr>
              <p:nvPr/>
            </p:nvSpPr>
            <p:spPr bwMode="auto">
              <a:xfrm>
                <a:off x="4721" y="3296"/>
                <a:ext cx="614" cy="490"/>
              </a:xfrm>
              <a:custGeom>
                <a:avLst/>
                <a:gdLst>
                  <a:gd name="T0" fmla="*/ 43 w 85"/>
                  <a:gd name="T1" fmla="*/ 0 h 68"/>
                  <a:gd name="T2" fmla="*/ 0 w 85"/>
                  <a:gd name="T3" fmla="*/ 7 h 68"/>
                  <a:gd name="T4" fmla="*/ 4 w 85"/>
                  <a:gd name="T5" fmla="*/ 19 h 68"/>
                  <a:gd name="T6" fmla="*/ 6 w 85"/>
                  <a:gd name="T7" fmla="*/ 21 h 68"/>
                  <a:gd name="T8" fmla="*/ 81 w 85"/>
                  <a:gd name="T9" fmla="*/ 67 h 68"/>
                  <a:gd name="T10" fmla="*/ 83 w 85"/>
                  <a:gd name="T11" fmla="*/ 68 h 68"/>
                  <a:gd name="T12" fmla="*/ 84 w 85"/>
                  <a:gd name="T13" fmla="*/ 68 h 68"/>
                  <a:gd name="T14" fmla="*/ 85 w 85"/>
                  <a:gd name="T15" fmla="*/ 68 h 68"/>
                  <a:gd name="T16" fmla="*/ 69 w 85"/>
                  <a:gd name="T17" fmla="*/ 25 h 68"/>
                  <a:gd name="T18" fmla="*/ 43 w 85"/>
                  <a:gd name="T19" fmla="*/ 0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5" h="68">
                    <a:moveTo>
                      <a:pt x="43" y="0"/>
                    </a:moveTo>
                    <a:cubicBezTo>
                      <a:pt x="0" y="7"/>
                      <a:pt x="0" y="7"/>
                      <a:pt x="0" y="7"/>
                    </a:cubicBezTo>
                    <a:cubicBezTo>
                      <a:pt x="2" y="12"/>
                      <a:pt x="3" y="16"/>
                      <a:pt x="4" y="19"/>
                    </a:cubicBezTo>
                    <a:cubicBezTo>
                      <a:pt x="4" y="20"/>
                      <a:pt x="5" y="21"/>
                      <a:pt x="6" y="21"/>
                    </a:cubicBezTo>
                    <a:cubicBezTo>
                      <a:pt x="81" y="67"/>
                      <a:pt x="81" y="67"/>
                      <a:pt x="81" y="67"/>
                    </a:cubicBezTo>
                    <a:cubicBezTo>
                      <a:pt x="82" y="67"/>
                      <a:pt x="82" y="68"/>
                      <a:pt x="83" y="68"/>
                    </a:cubicBezTo>
                    <a:cubicBezTo>
                      <a:pt x="83" y="68"/>
                      <a:pt x="84" y="68"/>
                      <a:pt x="84" y="68"/>
                    </a:cubicBezTo>
                    <a:cubicBezTo>
                      <a:pt x="84" y="68"/>
                      <a:pt x="85" y="68"/>
                      <a:pt x="85" y="68"/>
                    </a:cubicBezTo>
                    <a:cubicBezTo>
                      <a:pt x="79" y="51"/>
                      <a:pt x="70" y="29"/>
                      <a:pt x="69" y="25"/>
                    </a:cubicBezTo>
                    <a:cubicBezTo>
                      <a:pt x="68" y="19"/>
                      <a:pt x="43" y="0"/>
                      <a:pt x="43" y="0"/>
                    </a:cubicBezTo>
                  </a:path>
                </a:pathLst>
              </a:custGeom>
              <a:solidFill>
                <a:srgbClr val="F09C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19" name="Freeform 361">
                <a:extLst>
                  <a:ext uri="{FF2B5EF4-FFF2-40B4-BE49-F238E27FC236}">
                    <a16:creationId xmlns:a16="http://schemas.microsoft.com/office/drawing/2014/main" id="{9DCE4C87-E076-4749-9D48-EF8E1E8A48DD}"/>
                  </a:ext>
                </a:extLst>
              </p:cNvPr>
              <p:cNvSpPr>
                <a:spLocks/>
              </p:cNvSpPr>
              <p:nvPr/>
            </p:nvSpPr>
            <p:spPr bwMode="auto">
              <a:xfrm>
                <a:off x="4945" y="1898"/>
                <a:ext cx="513" cy="699"/>
              </a:xfrm>
              <a:custGeom>
                <a:avLst/>
                <a:gdLst>
                  <a:gd name="T0" fmla="*/ 70 w 71"/>
                  <a:gd name="T1" fmla="*/ 40 h 97"/>
                  <a:gd name="T2" fmla="*/ 68 w 71"/>
                  <a:gd name="T3" fmla="*/ 33 h 97"/>
                  <a:gd name="T4" fmla="*/ 13 w 71"/>
                  <a:gd name="T5" fmla="*/ 0 h 97"/>
                  <a:gd name="T6" fmla="*/ 0 w 71"/>
                  <a:gd name="T7" fmla="*/ 5 h 97"/>
                  <a:gd name="T8" fmla="*/ 25 w 71"/>
                  <a:gd name="T9" fmla="*/ 31 h 97"/>
                  <a:gd name="T10" fmla="*/ 47 w 71"/>
                  <a:gd name="T11" fmla="*/ 44 h 97"/>
                  <a:gd name="T12" fmla="*/ 35 w 71"/>
                  <a:gd name="T13" fmla="*/ 50 h 97"/>
                  <a:gd name="T14" fmla="*/ 31 w 71"/>
                  <a:gd name="T15" fmla="*/ 71 h 97"/>
                  <a:gd name="T16" fmla="*/ 57 w 71"/>
                  <a:gd name="T17" fmla="*/ 77 h 97"/>
                  <a:gd name="T18" fmla="*/ 70 w 71"/>
                  <a:gd name="T19" fmla="*/ 40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1" h="97">
                    <a:moveTo>
                      <a:pt x="70" y="40"/>
                    </a:moveTo>
                    <a:cubicBezTo>
                      <a:pt x="70" y="38"/>
                      <a:pt x="69" y="35"/>
                      <a:pt x="68" y="33"/>
                    </a:cubicBezTo>
                    <a:cubicBezTo>
                      <a:pt x="66" y="27"/>
                      <a:pt x="28" y="2"/>
                      <a:pt x="13" y="0"/>
                    </a:cubicBezTo>
                    <a:cubicBezTo>
                      <a:pt x="9" y="0"/>
                      <a:pt x="0" y="5"/>
                      <a:pt x="0" y="5"/>
                    </a:cubicBezTo>
                    <a:cubicBezTo>
                      <a:pt x="25" y="31"/>
                      <a:pt x="25" y="31"/>
                      <a:pt x="25" y="31"/>
                    </a:cubicBezTo>
                    <a:cubicBezTo>
                      <a:pt x="25" y="31"/>
                      <a:pt x="36" y="38"/>
                      <a:pt x="47" y="44"/>
                    </a:cubicBezTo>
                    <a:cubicBezTo>
                      <a:pt x="35" y="50"/>
                      <a:pt x="35" y="50"/>
                      <a:pt x="35" y="50"/>
                    </a:cubicBezTo>
                    <a:cubicBezTo>
                      <a:pt x="31" y="71"/>
                      <a:pt x="31" y="71"/>
                      <a:pt x="31" y="71"/>
                    </a:cubicBezTo>
                    <a:cubicBezTo>
                      <a:pt x="31" y="71"/>
                      <a:pt x="37" y="97"/>
                      <a:pt x="57" y="77"/>
                    </a:cubicBezTo>
                    <a:cubicBezTo>
                      <a:pt x="70" y="64"/>
                      <a:pt x="71" y="49"/>
                      <a:pt x="70" y="40"/>
                    </a:cubicBezTo>
                    <a:close/>
                  </a:path>
                </a:pathLst>
              </a:custGeom>
              <a:solidFill>
                <a:srgbClr val="4C47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20" name="Freeform 362">
                <a:extLst>
                  <a:ext uri="{FF2B5EF4-FFF2-40B4-BE49-F238E27FC236}">
                    <a16:creationId xmlns:a16="http://schemas.microsoft.com/office/drawing/2014/main" id="{116319A0-B75F-414E-85E0-3E587B70D8E4}"/>
                  </a:ext>
                </a:extLst>
              </p:cNvPr>
              <p:cNvSpPr>
                <a:spLocks/>
              </p:cNvSpPr>
              <p:nvPr/>
            </p:nvSpPr>
            <p:spPr bwMode="auto">
              <a:xfrm>
                <a:off x="4598" y="2143"/>
                <a:ext cx="809" cy="937"/>
              </a:xfrm>
              <a:custGeom>
                <a:avLst/>
                <a:gdLst>
                  <a:gd name="T0" fmla="*/ 111 w 112"/>
                  <a:gd name="T1" fmla="*/ 50 h 130"/>
                  <a:gd name="T2" fmla="*/ 85 w 112"/>
                  <a:gd name="T3" fmla="*/ 117 h 130"/>
                  <a:gd name="T4" fmla="*/ 30 w 112"/>
                  <a:gd name="T5" fmla="*/ 121 h 130"/>
                  <a:gd name="T6" fmla="*/ 0 w 112"/>
                  <a:gd name="T7" fmla="*/ 81 h 130"/>
                  <a:gd name="T8" fmla="*/ 1 w 112"/>
                  <a:gd name="T9" fmla="*/ 70 h 130"/>
                  <a:gd name="T10" fmla="*/ 30 w 112"/>
                  <a:gd name="T11" fmla="*/ 3 h 130"/>
                  <a:gd name="T12" fmla="*/ 36 w 112"/>
                  <a:gd name="T13" fmla="*/ 1 h 130"/>
                  <a:gd name="T14" fmla="*/ 67 w 112"/>
                  <a:gd name="T15" fmla="*/ 19 h 130"/>
                  <a:gd name="T16" fmla="*/ 70 w 112"/>
                  <a:gd name="T17" fmla="*/ 21 h 130"/>
                  <a:gd name="T18" fmla="*/ 99 w 112"/>
                  <a:gd name="T19" fmla="*/ 38 h 130"/>
                  <a:gd name="T20" fmla="*/ 101 w 112"/>
                  <a:gd name="T21" fmla="*/ 39 h 130"/>
                  <a:gd name="T22" fmla="*/ 109 w 112"/>
                  <a:gd name="T23" fmla="*/ 44 h 130"/>
                  <a:gd name="T24" fmla="*/ 111 w 112"/>
                  <a:gd name="T25" fmla="*/ 5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2" h="130">
                    <a:moveTo>
                      <a:pt x="111" y="50"/>
                    </a:moveTo>
                    <a:cubicBezTo>
                      <a:pt x="107" y="61"/>
                      <a:pt x="94" y="94"/>
                      <a:pt x="85" y="117"/>
                    </a:cubicBezTo>
                    <a:cubicBezTo>
                      <a:pt x="63" y="130"/>
                      <a:pt x="46" y="127"/>
                      <a:pt x="30" y="121"/>
                    </a:cubicBezTo>
                    <a:cubicBezTo>
                      <a:pt x="17" y="116"/>
                      <a:pt x="6" y="95"/>
                      <a:pt x="0" y="81"/>
                    </a:cubicBezTo>
                    <a:cubicBezTo>
                      <a:pt x="0" y="77"/>
                      <a:pt x="1" y="73"/>
                      <a:pt x="1" y="70"/>
                    </a:cubicBezTo>
                    <a:cubicBezTo>
                      <a:pt x="6" y="46"/>
                      <a:pt x="23" y="14"/>
                      <a:pt x="30" y="3"/>
                    </a:cubicBezTo>
                    <a:cubicBezTo>
                      <a:pt x="31" y="0"/>
                      <a:pt x="34" y="0"/>
                      <a:pt x="36" y="1"/>
                    </a:cubicBezTo>
                    <a:cubicBezTo>
                      <a:pt x="67" y="19"/>
                      <a:pt x="67" y="19"/>
                      <a:pt x="67" y="19"/>
                    </a:cubicBezTo>
                    <a:cubicBezTo>
                      <a:pt x="70" y="21"/>
                      <a:pt x="70" y="21"/>
                      <a:pt x="70" y="21"/>
                    </a:cubicBezTo>
                    <a:cubicBezTo>
                      <a:pt x="99" y="38"/>
                      <a:pt x="99" y="38"/>
                      <a:pt x="99" y="38"/>
                    </a:cubicBezTo>
                    <a:cubicBezTo>
                      <a:pt x="101" y="39"/>
                      <a:pt x="101" y="39"/>
                      <a:pt x="101" y="39"/>
                    </a:cubicBezTo>
                    <a:cubicBezTo>
                      <a:pt x="109" y="44"/>
                      <a:pt x="109" y="44"/>
                      <a:pt x="109" y="44"/>
                    </a:cubicBezTo>
                    <a:cubicBezTo>
                      <a:pt x="111" y="45"/>
                      <a:pt x="112" y="48"/>
                      <a:pt x="111" y="50"/>
                    </a:cubicBezTo>
                  </a:path>
                </a:pathLst>
              </a:custGeom>
              <a:solidFill>
                <a:srgbClr val="FFCE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21" name="Freeform 363">
                <a:extLst>
                  <a:ext uri="{FF2B5EF4-FFF2-40B4-BE49-F238E27FC236}">
                    <a16:creationId xmlns:a16="http://schemas.microsoft.com/office/drawing/2014/main" id="{0AA11CC2-0E42-40C8-A48B-8FF6F174A26E}"/>
                  </a:ext>
                </a:extLst>
              </p:cNvPr>
              <p:cNvSpPr>
                <a:spLocks/>
              </p:cNvSpPr>
              <p:nvPr/>
            </p:nvSpPr>
            <p:spPr bwMode="auto">
              <a:xfrm>
                <a:off x="4714" y="2194"/>
                <a:ext cx="614" cy="670"/>
              </a:xfrm>
              <a:custGeom>
                <a:avLst/>
                <a:gdLst>
                  <a:gd name="T0" fmla="*/ 85 w 85"/>
                  <a:gd name="T1" fmla="*/ 32 h 93"/>
                  <a:gd name="T2" fmla="*/ 81 w 85"/>
                  <a:gd name="T3" fmla="*/ 35 h 93"/>
                  <a:gd name="T4" fmla="*/ 17 w 85"/>
                  <a:gd name="T5" fmla="*/ 81 h 93"/>
                  <a:gd name="T6" fmla="*/ 14 w 85"/>
                  <a:gd name="T7" fmla="*/ 79 h 93"/>
                  <a:gd name="T8" fmla="*/ 22 w 85"/>
                  <a:gd name="T9" fmla="*/ 0 h 93"/>
                  <a:gd name="T10" fmla="*/ 51 w 85"/>
                  <a:gd name="T11" fmla="*/ 12 h 93"/>
                  <a:gd name="T12" fmla="*/ 54 w 85"/>
                  <a:gd name="T13" fmla="*/ 14 h 93"/>
                  <a:gd name="T14" fmla="*/ 83 w 85"/>
                  <a:gd name="T15" fmla="*/ 31 h 93"/>
                  <a:gd name="T16" fmla="*/ 85 w 85"/>
                  <a:gd name="T17" fmla="*/ 32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5" h="93">
                    <a:moveTo>
                      <a:pt x="85" y="32"/>
                    </a:moveTo>
                    <a:cubicBezTo>
                      <a:pt x="81" y="35"/>
                      <a:pt x="81" y="35"/>
                      <a:pt x="81" y="35"/>
                    </a:cubicBezTo>
                    <a:cubicBezTo>
                      <a:pt x="81" y="35"/>
                      <a:pt x="37" y="93"/>
                      <a:pt x="17" y="81"/>
                    </a:cubicBezTo>
                    <a:cubicBezTo>
                      <a:pt x="16" y="81"/>
                      <a:pt x="15" y="80"/>
                      <a:pt x="14" y="79"/>
                    </a:cubicBezTo>
                    <a:cubicBezTo>
                      <a:pt x="0" y="62"/>
                      <a:pt x="21" y="1"/>
                      <a:pt x="22" y="0"/>
                    </a:cubicBezTo>
                    <a:cubicBezTo>
                      <a:pt x="51" y="12"/>
                      <a:pt x="51" y="12"/>
                      <a:pt x="51" y="12"/>
                    </a:cubicBezTo>
                    <a:cubicBezTo>
                      <a:pt x="54" y="14"/>
                      <a:pt x="54" y="14"/>
                      <a:pt x="54" y="14"/>
                    </a:cubicBezTo>
                    <a:cubicBezTo>
                      <a:pt x="83" y="31"/>
                      <a:pt x="83" y="31"/>
                      <a:pt x="83" y="31"/>
                    </a:cubicBezTo>
                    <a:cubicBezTo>
                      <a:pt x="85" y="32"/>
                      <a:pt x="85" y="32"/>
                      <a:pt x="85" y="32"/>
                    </a:cubicBezTo>
                  </a:path>
                </a:pathLst>
              </a:custGeom>
              <a:solidFill>
                <a:srgbClr val="FF87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22" name="Freeform 364">
                <a:extLst>
                  <a:ext uri="{FF2B5EF4-FFF2-40B4-BE49-F238E27FC236}">
                    <a16:creationId xmlns:a16="http://schemas.microsoft.com/office/drawing/2014/main" id="{A13B8085-79D4-4A31-A71C-5BB6BBFACBA1}"/>
                  </a:ext>
                </a:extLst>
              </p:cNvPr>
              <p:cNvSpPr>
                <a:spLocks/>
              </p:cNvSpPr>
              <p:nvPr/>
            </p:nvSpPr>
            <p:spPr bwMode="auto">
              <a:xfrm>
                <a:off x="4728" y="2201"/>
                <a:ext cx="585" cy="648"/>
              </a:xfrm>
              <a:custGeom>
                <a:avLst/>
                <a:gdLst>
                  <a:gd name="T0" fmla="*/ 81 w 81"/>
                  <a:gd name="T1" fmla="*/ 30 h 90"/>
                  <a:gd name="T2" fmla="*/ 78 w 81"/>
                  <a:gd name="T3" fmla="*/ 33 h 90"/>
                  <a:gd name="T4" fmla="*/ 14 w 81"/>
                  <a:gd name="T5" fmla="*/ 79 h 90"/>
                  <a:gd name="T6" fmla="*/ 22 w 81"/>
                  <a:gd name="T7" fmla="*/ 0 h 90"/>
                  <a:gd name="T8" fmla="*/ 52 w 81"/>
                  <a:gd name="T9" fmla="*/ 13 h 90"/>
                  <a:gd name="T10" fmla="*/ 81 w 81"/>
                  <a:gd name="T11" fmla="*/ 30 h 90"/>
                </a:gdLst>
                <a:ahLst/>
                <a:cxnLst>
                  <a:cxn ang="0">
                    <a:pos x="T0" y="T1"/>
                  </a:cxn>
                  <a:cxn ang="0">
                    <a:pos x="T2" y="T3"/>
                  </a:cxn>
                  <a:cxn ang="0">
                    <a:pos x="T4" y="T5"/>
                  </a:cxn>
                  <a:cxn ang="0">
                    <a:pos x="T6" y="T7"/>
                  </a:cxn>
                  <a:cxn ang="0">
                    <a:pos x="T8" y="T9"/>
                  </a:cxn>
                  <a:cxn ang="0">
                    <a:pos x="T10" y="T11"/>
                  </a:cxn>
                </a:cxnLst>
                <a:rect l="0" t="0" r="r" b="b"/>
                <a:pathLst>
                  <a:path w="81" h="90">
                    <a:moveTo>
                      <a:pt x="81" y="30"/>
                    </a:moveTo>
                    <a:cubicBezTo>
                      <a:pt x="78" y="33"/>
                      <a:pt x="78" y="33"/>
                      <a:pt x="78" y="33"/>
                    </a:cubicBezTo>
                    <a:cubicBezTo>
                      <a:pt x="78" y="33"/>
                      <a:pt x="34" y="90"/>
                      <a:pt x="14" y="79"/>
                    </a:cubicBezTo>
                    <a:cubicBezTo>
                      <a:pt x="0" y="62"/>
                      <a:pt x="22" y="0"/>
                      <a:pt x="22" y="0"/>
                    </a:cubicBezTo>
                    <a:cubicBezTo>
                      <a:pt x="52" y="13"/>
                      <a:pt x="52" y="13"/>
                      <a:pt x="52" y="13"/>
                    </a:cubicBezTo>
                    <a:cubicBezTo>
                      <a:pt x="81" y="30"/>
                      <a:pt x="81" y="30"/>
                      <a:pt x="81" y="30"/>
                    </a:cubicBezTo>
                  </a:path>
                </a:pathLst>
              </a:custGeom>
              <a:solidFill>
                <a:srgbClr val="FFCE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23" name="Freeform 365">
                <a:extLst>
                  <a:ext uri="{FF2B5EF4-FFF2-40B4-BE49-F238E27FC236}">
                    <a16:creationId xmlns:a16="http://schemas.microsoft.com/office/drawing/2014/main" id="{6521CDB3-A08B-4862-AF18-823BD912B7FA}"/>
                  </a:ext>
                </a:extLst>
              </p:cNvPr>
              <p:cNvSpPr>
                <a:spLocks/>
              </p:cNvSpPr>
              <p:nvPr/>
            </p:nvSpPr>
            <p:spPr bwMode="auto">
              <a:xfrm>
                <a:off x="4714" y="2194"/>
                <a:ext cx="390" cy="576"/>
              </a:xfrm>
              <a:custGeom>
                <a:avLst/>
                <a:gdLst>
                  <a:gd name="T0" fmla="*/ 24 w 54"/>
                  <a:gd name="T1" fmla="*/ 1 h 80"/>
                  <a:gd name="T2" fmla="*/ 16 w 54"/>
                  <a:gd name="T3" fmla="*/ 80 h 80"/>
                  <a:gd name="T4" fmla="*/ 14 w 54"/>
                  <a:gd name="T5" fmla="*/ 79 h 80"/>
                  <a:gd name="T6" fmla="*/ 22 w 54"/>
                  <a:gd name="T7" fmla="*/ 0 h 80"/>
                  <a:gd name="T8" fmla="*/ 51 w 54"/>
                  <a:gd name="T9" fmla="*/ 12 h 80"/>
                  <a:gd name="T10" fmla="*/ 54 w 54"/>
                  <a:gd name="T11" fmla="*/ 14 h 80"/>
                  <a:gd name="T12" fmla="*/ 24 w 54"/>
                  <a:gd name="T13" fmla="*/ 1 h 80"/>
                </a:gdLst>
                <a:ahLst/>
                <a:cxnLst>
                  <a:cxn ang="0">
                    <a:pos x="T0" y="T1"/>
                  </a:cxn>
                  <a:cxn ang="0">
                    <a:pos x="T2" y="T3"/>
                  </a:cxn>
                  <a:cxn ang="0">
                    <a:pos x="T4" y="T5"/>
                  </a:cxn>
                  <a:cxn ang="0">
                    <a:pos x="T6" y="T7"/>
                  </a:cxn>
                  <a:cxn ang="0">
                    <a:pos x="T8" y="T9"/>
                  </a:cxn>
                  <a:cxn ang="0">
                    <a:pos x="T10" y="T11"/>
                  </a:cxn>
                  <a:cxn ang="0">
                    <a:pos x="T12" y="T13"/>
                  </a:cxn>
                </a:cxnLst>
                <a:rect l="0" t="0" r="r" b="b"/>
                <a:pathLst>
                  <a:path w="54" h="80">
                    <a:moveTo>
                      <a:pt x="24" y="1"/>
                    </a:moveTo>
                    <a:cubicBezTo>
                      <a:pt x="24" y="1"/>
                      <a:pt x="2" y="63"/>
                      <a:pt x="16" y="80"/>
                    </a:cubicBezTo>
                    <a:cubicBezTo>
                      <a:pt x="15" y="80"/>
                      <a:pt x="15" y="79"/>
                      <a:pt x="14" y="79"/>
                    </a:cubicBezTo>
                    <a:cubicBezTo>
                      <a:pt x="0" y="62"/>
                      <a:pt x="21" y="1"/>
                      <a:pt x="22" y="0"/>
                    </a:cubicBezTo>
                    <a:cubicBezTo>
                      <a:pt x="51" y="12"/>
                      <a:pt x="51" y="12"/>
                      <a:pt x="51" y="12"/>
                    </a:cubicBezTo>
                    <a:cubicBezTo>
                      <a:pt x="54" y="14"/>
                      <a:pt x="54" y="14"/>
                      <a:pt x="54" y="14"/>
                    </a:cubicBezTo>
                    <a:lnTo>
                      <a:pt x="24" y="1"/>
                    </a:lnTo>
                    <a:close/>
                  </a:path>
                </a:pathLst>
              </a:custGeom>
              <a:solidFill>
                <a:srgbClr val="FFEE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24" name="Freeform 366">
                <a:extLst>
                  <a:ext uri="{FF2B5EF4-FFF2-40B4-BE49-F238E27FC236}">
                    <a16:creationId xmlns:a16="http://schemas.microsoft.com/office/drawing/2014/main" id="{E2AEC917-B060-4477-AAA1-872B30183064}"/>
                  </a:ext>
                </a:extLst>
              </p:cNvPr>
              <p:cNvSpPr>
                <a:spLocks/>
              </p:cNvSpPr>
              <p:nvPr/>
            </p:nvSpPr>
            <p:spPr bwMode="auto">
              <a:xfrm>
                <a:off x="6939" y="1884"/>
                <a:ext cx="159" cy="151"/>
              </a:xfrm>
              <a:custGeom>
                <a:avLst/>
                <a:gdLst>
                  <a:gd name="T0" fmla="*/ 22 w 22"/>
                  <a:gd name="T1" fmla="*/ 10 h 21"/>
                  <a:gd name="T2" fmla="*/ 21 w 22"/>
                  <a:gd name="T3" fmla="*/ 20 h 21"/>
                  <a:gd name="T4" fmla="*/ 8 w 22"/>
                  <a:gd name="T5" fmla="*/ 19 h 21"/>
                  <a:gd name="T6" fmla="*/ 1 w 22"/>
                  <a:gd name="T7" fmla="*/ 15 h 21"/>
                  <a:gd name="T8" fmla="*/ 4 w 22"/>
                  <a:gd name="T9" fmla="*/ 12 h 21"/>
                  <a:gd name="T10" fmla="*/ 21 w 22"/>
                  <a:gd name="T11" fmla="*/ 0 h 21"/>
                  <a:gd name="T12" fmla="*/ 22 w 22"/>
                  <a:gd name="T13" fmla="*/ 10 h 21"/>
                </a:gdLst>
                <a:ahLst/>
                <a:cxnLst>
                  <a:cxn ang="0">
                    <a:pos x="T0" y="T1"/>
                  </a:cxn>
                  <a:cxn ang="0">
                    <a:pos x="T2" y="T3"/>
                  </a:cxn>
                  <a:cxn ang="0">
                    <a:pos x="T4" y="T5"/>
                  </a:cxn>
                  <a:cxn ang="0">
                    <a:pos x="T6" y="T7"/>
                  </a:cxn>
                  <a:cxn ang="0">
                    <a:pos x="T8" y="T9"/>
                  </a:cxn>
                  <a:cxn ang="0">
                    <a:pos x="T10" y="T11"/>
                  </a:cxn>
                  <a:cxn ang="0">
                    <a:pos x="T12" y="T13"/>
                  </a:cxn>
                </a:cxnLst>
                <a:rect l="0" t="0" r="r" b="b"/>
                <a:pathLst>
                  <a:path w="22" h="21">
                    <a:moveTo>
                      <a:pt x="22" y="10"/>
                    </a:moveTo>
                    <a:cubicBezTo>
                      <a:pt x="22" y="13"/>
                      <a:pt x="21" y="16"/>
                      <a:pt x="21" y="20"/>
                    </a:cubicBezTo>
                    <a:cubicBezTo>
                      <a:pt x="21" y="18"/>
                      <a:pt x="12" y="16"/>
                      <a:pt x="8" y="19"/>
                    </a:cubicBezTo>
                    <a:cubicBezTo>
                      <a:pt x="5" y="21"/>
                      <a:pt x="0" y="18"/>
                      <a:pt x="1" y="15"/>
                    </a:cubicBezTo>
                    <a:cubicBezTo>
                      <a:pt x="2" y="14"/>
                      <a:pt x="3" y="13"/>
                      <a:pt x="4" y="12"/>
                    </a:cubicBezTo>
                    <a:cubicBezTo>
                      <a:pt x="11" y="8"/>
                      <a:pt x="21" y="0"/>
                      <a:pt x="21" y="0"/>
                    </a:cubicBezTo>
                    <a:cubicBezTo>
                      <a:pt x="21" y="3"/>
                      <a:pt x="22" y="6"/>
                      <a:pt x="22" y="10"/>
                    </a:cubicBezTo>
                    <a:close/>
                  </a:path>
                </a:pathLst>
              </a:custGeom>
              <a:solidFill>
                <a:srgbClr val="E859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25" name="Freeform 367">
                <a:extLst>
                  <a:ext uri="{FF2B5EF4-FFF2-40B4-BE49-F238E27FC236}">
                    <a16:creationId xmlns:a16="http://schemas.microsoft.com/office/drawing/2014/main" id="{E705DC3E-CDEE-4FD3-A165-E96D5E2D18B2}"/>
                  </a:ext>
                </a:extLst>
              </p:cNvPr>
              <p:cNvSpPr>
                <a:spLocks/>
              </p:cNvSpPr>
              <p:nvPr/>
            </p:nvSpPr>
            <p:spPr bwMode="auto">
              <a:xfrm>
                <a:off x="4851" y="1905"/>
                <a:ext cx="571" cy="562"/>
              </a:xfrm>
              <a:custGeom>
                <a:avLst/>
                <a:gdLst>
                  <a:gd name="T0" fmla="*/ 77 w 79"/>
                  <a:gd name="T1" fmla="*/ 48 h 78"/>
                  <a:gd name="T2" fmla="*/ 48 w 79"/>
                  <a:gd name="T3" fmla="*/ 75 h 78"/>
                  <a:gd name="T4" fmla="*/ 12 w 79"/>
                  <a:gd name="T5" fmla="*/ 57 h 78"/>
                  <a:gd name="T6" fmla="*/ 4 w 79"/>
                  <a:gd name="T7" fmla="*/ 48 h 78"/>
                  <a:gd name="T8" fmla="*/ 3 w 79"/>
                  <a:gd name="T9" fmla="*/ 45 h 78"/>
                  <a:gd name="T10" fmla="*/ 2 w 79"/>
                  <a:gd name="T11" fmla="*/ 42 h 78"/>
                  <a:gd name="T12" fmla="*/ 4 w 79"/>
                  <a:gd name="T13" fmla="*/ 18 h 78"/>
                  <a:gd name="T14" fmla="*/ 6 w 79"/>
                  <a:gd name="T15" fmla="*/ 11 h 78"/>
                  <a:gd name="T16" fmla="*/ 7 w 79"/>
                  <a:gd name="T17" fmla="*/ 10 h 78"/>
                  <a:gd name="T18" fmla="*/ 26 w 79"/>
                  <a:gd name="T19" fmla="*/ 3 h 78"/>
                  <a:gd name="T20" fmla="*/ 71 w 79"/>
                  <a:gd name="T21" fmla="*/ 29 h 78"/>
                  <a:gd name="T22" fmla="*/ 77 w 79"/>
                  <a:gd name="T23" fmla="*/ 4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9" h="78">
                    <a:moveTo>
                      <a:pt x="77" y="48"/>
                    </a:moveTo>
                    <a:cubicBezTo>
                      <a:pt x="71" y="69"/>
                      <a:pt x="55" y="78"/>
                      <a:pt x="48" y="75"/>
                    </a:cubicBezTo>
                    <a:cubicBezTo>
                      <a:pt x="37" y="71"/>
                      <a:pt x="22" y="65"/>
                      <a:pt x="12" y="57"/>
                    </a:cubicBezTo>
                    <a:cubicBezTo>
                      <a:pt x="9" y="54"/>
                      <a:pt x="6" y="51"/>
                      <a:pt x="4" y="48"/>
                    </a:cubicBezTo>
                    <a:cubicBezTo>
                      <a:pt x="4" y="47"/>
                      <a:pt x="3" y="46"/>
                      <a:pt x="3" y="45"/>
                    </a:cubicBezTo>
                    <a:cubicBezTo>
                      <a:pt x="3" y="44"/>
                      <a:pt x="2" y="43"/>
                      <a:pt x="2" y="42"/>
                    </a:cubicBezTo>
                    <a:cubicBezTo>
                      <a:pt x="0" y="34"/>
                      <a:pt x="2" y="26"/>
                      <a:pt x="4" y="18"/>
                    </a:cubicBezTo>
                    <a:cubicBezTo>
                      <a:pt x="5" y="16"/>
                      <a:pt x="6" y="14"/>
                      <a:pt x="6" y="11"/>
                    </a:cubicBezTo>
                    <a:cubicBezTo>
                      <a:pt x="7" y="10"/>
                      <a:pt x="7" y="10"/>
                      <a:pt x="7" y="10"/>
                    </a:cubicBezTo>
                    <a:cubicBezTo>
                      <a:pt x="10" y="4"/>
                      <a:pt x="18" y="0"/>
                      <a:pt x="26" y="3"/>
                    </a:cubicBezTo>
                    <a:cubicBezTo>
                      <a:pt x="34" y="6"/>
                      <a:pt x="63" y="23"/>
                      <a:pt x="71" y="29"/>
                    </a:cubicBezTo>
                    <a:cubicBezTo>
                      <a:pt x="77" y="34"/>
                      <a:pt x="79" y="42"/>
                      <a:pt x="77" y="48"/>
                    </a:cubicBezTo>
                  </a:path>
                </a:pathLst>
              </a:custGeom>
              <a:solidFill>
                <a:srgbClr val="FFB4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26" name="Freeform 368">
                <a:extLst>
                  <a:ext uri="{FF2B5EF4-FFF2-40B4-BE49-F238E27FC236}">
                    <a16:creationId xmlns:a16="http://schemas.microsoft.com/office/drawing/2014/main" id="{8C87C567-29BA-4AAF-9AAA-D428376C90C1}"/>
                  </a:ext>
                </a:extLst>
              </p:cNvPr>
              <p:cNvSpPr>
                <a:spLocks/>
              </p:cNvSpPr>
              <p:nvPr/>
            </p:nvSpPr>
            <p:spPr bwMode="auto">
              <a:xfrm>
                <a:off x="4858" y="1912"/>
                <a:ext cx="275" cy="469"/>
              </a:xfrm>
              <a:custGeom>
                <a:avLst/>
                <a:gdLst>
                  <a:gd name="T0" fmla="*/ 38 w 38"/>
                  <a:gd name="T1" fmla="*/ 65 h 65"/>
                  <a:gd name="T2" fmla="*/ 34 w 38"/>
                  <a:gd name="T3" fmla="*/ 65 h 65"/>
                  <a:gd name="T4" fmla="*/ 11 w 38"/>
                  <a:gd name="T5" fmla="*/ 56 h 65"/>
                  <a:gd name="T6" fmla="*/ 3 w 38"/>
                  <a:gd name="T7" fmla="*/ 47 h 65"/>
                  <a:gd name="T8" fmla="*/ 2 w 38"/>
                  <a:gd name="T9" fmla="*/ 44 h 65"/>
                  <a:gd name="T10" fmla="*/ 1 w 38"/>
                  <a:gd name="T11" fmla="*/ 41 h 65"/>
                  <a:gd name="T12" fmla="*/ 3 w 38"/>
                  <a:gd name="T13" fmla="*/ 17 h 65"/>
                  <a:gd name="T14" fmla="*/ 5 w 38"/>
                  <a:gd name="T15" fmla="*/ 10 h 65"/>
                  <a:gd name="T16" fmla="*/ 6 w 38"/>
                  <a:gd name="T17" fmla="*/ 9 h 65"/>
                  <a:gd name="T18" fmla="*/ 21 w 38"/>
                  <a:gd name="T19" fmla="*/ 1 h 65"/>
                  <a:gd name="T20" fmla="*/ 9 w 38"/>
                  <a:gd name="T21" fmla="*/ 9 h 65"/>
                  <a:gd name="T22" fmla="*/ 9 w 38"/>
                  <a:gd name="T23" fmla="*/ 10 h 65"/>
                  <a:gd name="T24" fmla="*/ 6 w 38"/>
                  <a:gd name="T25" fmla="*/ 17 h 65"/>
                  <a:gd name="T26" fmla="*/ 4 w 38"/>
                  <a:gd name="T27" fmla="*/ 41 h 65"/>
                  <a:gd name="T28" fmla="*/ 5 w 38"/>
                  <a:gd name="T29" fmla="*/ 44 h 65"/>
                  <a:gd name="T30" fmla="*/ 7 w 38"/>
                  <a:gd name="T31" fmla="*/ 47 h 65"/>
                  <a:gd name="T32" fmla="*/ 14 w 38"/>
                  <a:gd name="T33" fmla="*/ 56 h 65"/>
                  <a:gd name="T34" fmla="*/ 38 w 38"/>
                  <a:gd name="T35" fmla="*/ 65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8" h="65">
                    <a:moveTo>
                      <a:pt x="38" y="65"/>
                    </a:moveTo>
                    <a:cubicBezTo>
                      <a:pt x="37" y="65"/>
                      <a:pt x="35" y="65"/>
                      <a:pt x="34" y="65"/>
                    </a:cubicBezTo>
                    <a:cubicBezTo>
                      <a:pt x="25" y="61"/>
                      <a:pt x="17" y="60"/>
                      <a:pt x="11" y="56"/>
                    </a:cubicBezTo>
                    <a:cubicBezTo>
                      <a:pt x="8" y="54"/>
                      <a:pt x="6" y="51"/>
                      <a:pt x="3" y="47"/>
                    </a:cubicBezTo>
                    <a:cubicBezTo>
                      <a:pt x="3" y="46"/>
                      <a:pt x="2" y="45"/>
                      <a:pt x="2" y="44"/>
                    </a:cubicBezTo>
                    <a:cubicBezTo>
                      <a:pt x="2" y="43"/>
                      <a:pt x="1" y="42"/>
                      <a:pt x="1" y="41"/>
                    </a:cubicBezTo>
                    <a:cubicBezTo>
                      <a:pt x="0" y="33"/>
                      <a:pt x="1" y="25"/>
                      <a:pt x="3" y="17"/>
                    </a:cubicBezTo>
                    <a:cubicBezTo>
                      <a:pt x="4" y="15"/>
                      <a:pt x="5" y="13"/>
                      <a:pt x="5" y="10"/>
                    </a:cubicBezTo>
                    <a:cubicBezTo>
                      <a:pt x="6" y="9"/>
                      <a:pt x="6" y="9"/>
                      <a:pt x="6" y="9"/>
                    </a:cubicBezTo>
                    <a:cubicBezTo>
                      <a:pt x="9" y="4"/>
                      <a:pt x="15" y="0"/>
                      <a:pt x="21" y="1"/>
                    </a:cubicBezTo>
                    <a:cubicBezTo>
                      <a:pt x="16" y="2"/>
                      <a:pt x="11" y="5"/>
                      <a:pt x="9" y="9"/>
                    </a:cubicBezTo>
                    <a:cubicBezTo>
                      <a:pt x="9" y="10"/>
                      <a:pt x="9" y="10"/>
                      <a:pt x="9" y="10"/>
                    </a:cubicBezTo>
                    <a:cubicBezTo>
                      <a:pt x="8" y="13"/>
                      <a:pt x="7" y="15"/>
                      <a:pt x="6" y="17"/>
                    </a:cubicBezTo>
                    <a:cubicBezTo>
                      <a:pt x="4" y="25"/>
                      <a:pt x="3" y="33"/>
                      <a:pt x="4" y="41"/>
                    </a:cubicBezTo>
                    <a:cubicBezTo>
                      <a:pt x="5" y="42"/>
                      <a:pt x="5" y="43"/>
                      <a:pt x="5" y="44"/>
                    </a:cubicBezTo>
                    <a:cubicBezTo>
                      <a:pt x="6" y="45"/>
                      <a:pt x="6" y="46"/>
                      <a:pt x="7" y="47"/>
                    </a:cubicBezTo>
                    <a:cubicBezTo>
                      <a:pt x="9" y="51"/>
                      <a:pt x="11" y="54"/>
                      <a:pt x="14" y="56"/>
                    </a:cubicBezTo>
                    <a:cubicBezTo>
                      <a:pt x="20" y="60"/>
                      <a:pt x="28" y="61"/>
                      <a:pt x="38" y="65"/>
                    </a:cubicBezTo>
                  </a:path>
                </a:pathLst>
              </a:custGeom>
              <a:solidFill>
                <a:srgbClr val="FFEE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27" name="Freeform 369">
                <a:extLst>
                  <a:ext uri="{FF2B5EF4-FFF2-40B4-BE49-F238E27FC236}">
                    <a16:creationId xmlns:a16="http://schemas.microsoft.com/office/drawing/2014/main" id="{9B75C596-AF09-488C-BADB-C30D84135ABE}"/>
                  </a:ext>
                </a:extLst>
              </p:cNvPr>
              <p:cNvSpPr>
                <a:spLocks/>
              </p:cNvSpPr>
              <p:nvPr/>
            </p:nvSpPr>
            <p:spPr bwMode="auto">
              <a:xfrm>
                <a:off x="4880" y="1920"/>
                <a:ext cx="513" cy="461"/>
              </a:xfrm>
              <a:custGeom>
                <a:avLst/>
                <a:gdLst>
                  <a:gd name="T0" fmla="*/ 35 w 71"/>
                  <a:gd name="T1" fmla="*/ 64 h 64"/>
                  <a:gd name="T2" fmla="*/ 11 w 71"/>
                  <a:gd name="T3" fmla="*/ 55 h 64"/>
                  <a:gd name="T4" fmla="*/ 4 w 71"/>
                  <a:gd name="T5" fmla="*/ 46 h 64"/>
                  <a:gd name="T6" fmla="*/ 2 w 71"/>
                  <a:gd name="T7" fmla="*/ 43 h 64"/>
                  <a:gd name="T8" fmla="*/ 1 w 71"/>
                  <a:gd name="T9" fmla="*/ 40 h 64"/>
                  <a:gd name="T10" fmla="*/ 3 w 71"/>
                  <a:gd name="T11" fmla="*/ 16 h 64"/>
                  <a:gd name="T12" fmla="*/ 6 w 71"/>
                  <a:gd name="T13" fmla="*/ 9 h 64"/>
                  <a:gd name="T14" fmla="*/ 6 w 71"/>
                  <a:gd name="T15" fmla="*/ 8 h 64"/>
                  <a:gd name="T16" fmla="*/ 18 w 71"/>
                  <a:gd name="T17" fmla="*/ 0 h 64"/>
                  <a:gd name="T18" fmla="*/ 22 w 71"/>
                  <a:gd name="T19" fmla="*/ 1 h 64"/>
                  <a:gd name="T20" fmla="*/ 67 w 71"/>
                  <a:gd name="T21" fmla="*/ 27 h 64"/>
                  <a:gd name="T22" fmla="*/ 35 w 71"/>
                  <a:gd name="T23"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 h="64">
                    <a:moveTo>
                      <a:pt x="35" y="64"/>
                    </a:moveTo>
                    <a:cubicBezTo>
                      <a:pt x="25" y="60"/>
                      <a:pt x="17" y="59"/>
                      <a:pt x="11" y="55"/>
                    </a:cubicBezTo>
                    <a:cubicBezTo>
                      <a:pt x="8" y="53"/>
                      <a:pt x="6" y="50"/>
                      <a:pt x="4" y="46"/>
                    </a:cubicBezTo>
                    <a:cubicBezTo>
                      <a:pt x="3" y="45"/>
                      <a:pt x="3" y="44"/>
                      <a:pt x="2" y="43"/>
                    </a:cubicBezTo>
                    <a:cubicBezTo>
                      <a:pt x="2" y="42"/>
                      <a:pt x="2" y="41"/>
                      <a:pt x="1" y="40"/>
                    </a:cubicBezTo>
                    <a:cubicBezTo>
                      <a:pt x="0" y="32"/>
                      <a:pt x="1" y="24"/>
                      <a:pt x="3" y="16"/>
                    </a:cubicBezTo>
                    <a:cubicBezTo>
                      <a:pt x="4" y="14"/>
                      <a:pt x="5" y="12"/>
                      <a:pt x="6" y="9"/>
                    </a:cubicBezTo>
                    <a:cubicBezTo>
                      <a:pt x="6" y="8"/>
                      <a:pt x="6" y="8"/>
                      <a:pt x="6" y="8"/>
                    </a:cubicBezTo>
                    <a:cubicBezTo>
                      <a:pt x="8" y="4"/>
                      <a:pt x="13" y="1"/>
                      <a:pt x="18" y="0"/>
                    </a:cubicBezTo>
                    <a:cubicBezTo>
                      <a:pt x="19" y="0"/>
                      <a:pt x="20" y="1"/>
                      <a:pt x="22" y="1"/>
                    </a:cubicBezTo>
                    <a:cubicBezTo>
                      <a:pt x="30" y="4"/>
                      <a:pt x="59" y="21"/>
                      <a:pt x="67" y="27"/>
                    </a:cubicBezTo>
                    <a:cubicBezTo>
                      <a:pt x="67" y="27"/>
                      <a:pt x="71" y="63"/>
                      <a:pt x="35" y="64"/>
                    </a:cubicBezTo>
                  </a:path>
                </a:pathLst>
              </a:custGeom>
              <a:solidFill>
                <a:srgbClr val="FFCE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28" name="Freeform 370">
                <a:extLst>
                  <a:ext uri="{FF2B5EF4-FFF2-40B4-BE49-F238E27FC236}">
                    <a16:creationId xmlns:a16="http://schemas.microsoft.com/office/drawing/2014/main" id="{EC9AB768-2913-4178-8F83-0E5E7CBED532}"/>
                  </a:ext>
                </a:extLst>
              </p:cNvPr>
              <p:cNvSpPr>
                <a:spLocks/>
              </p:cNvSpPr>
              <p:nvPr/>
            </p:nvSpPr>
            <p:spPr bwMode="auto">
              <a:xfrm>
                <a:off x="4880" y="1920"/>
                <a:ext cx="513" cy="468"/>
              </a:xfrm>
              <a:custGeom>
                <a:avLst/>
                <a:gdLst>
                  <a:gd name="T0" fmla="*/ 35 w 71"/>
                  <a:gd name="T1" fmla="*/ 65 h 65"/>
                  <a:gd name="T2" fmla="*/ 10 w 71"/>
                  <a:gd name="T3" fmla="*/ 58 h 65"/>
                  <a:gd name="T4" fmla="*/ 11 w 71"/>
                  <a:gd name="T5" fmla="*/ 55 h 65"/>
                  <a:gd name="T6" fmla="*/ 4 w 71"/>
                  <a:gd name="T7" fmla="*/ 46 h 65"/>
                  <a:gd name="T8" fmla="*/ 2 w 71"/>
                  <a:gd name="T9" fmla="*/ 43 h 65"/>
                  <a:gd name="T10" fmla="*/ 1 w 71"/>
                  <a:gd name="T11" fmla="*/ 40 h 65"/>
                  <a:gd name="T12" fmla="*/ 3 w 71"/>
                  <a:gd name="T13" fmla="*/ 16 h 65"/>
                  <a:gd name="T14" fmla="*/ 6 w 71"/>
                  <a:gd name="T15" fmla="*/ 9 h 65"/>
                  <a:gd name="T16" fmla="*/ 6 w 71"/>
                  <a:gd name="T17" fmla="*/ 8 h 65"/>
                  <a:gd name="T18" fmla="*/ 18 w 71"/>
                  <a:gd name="T19" fmla="*/ 0 h 65"/>
                  <a:gd name="T20" fmla="*/ 22 w 71"/>
                  <a:gd name="T21" fmla="*/ 1 h 65"/>
                  <a:gd name="T22" fmla="*/ 67 w 71"/>
                  <a:gd name="T23" fmla="*/ 27 h 65"/>
                  <a:gd name="T24" fmla="*/ 35 w 71"/>
                  <a:gd name="T25" fmla="*/ 65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1" h="65">
                    <a:moveTo>
                      <a:pt x="35" y="65"/>
                    </a:moveTo>
                    <a:cubicBezTo>
                      <a:pt x="20" y="64"/>
                      <a:pt x="16" y="63"/>
                      <a:pt x="10" y="58"/>
                    </a:cubicBezTo>
                    <a:cubicBezTo>
                      <a:pt x="11" y="55"/>
                      <a:pt x="11" y="55"/>
                      <a:pt x="11" y="55"/>
                    </a:cubicBezTo>
                    <a:cubicBezTo>
                      <a:pt x="8" y="53"/>
                      <a:pt x="6" y="50"/>
                      <a:pt x="4" y="46"/>
                    </a:cubicBezTo>
                    <a:cubicBezTo>
                      <a:pt x="3" y="45"/>
                      <a:pt x="3" y="44"/>
                      <a:pt x="2" y="43"/>
                    </a:cubicBezTo>
                    <a:cubicBezTo>
                      <a:pt x="2" y="42"/>
                      <a:pt x="2" y="41"/>
                      <a:pt x="1" y="40"/>
                    </a:cubicBezTo>
                    <a:cubicBezTo>
                      <a:pt x="0" y="32"/>
                      <a:pt x="1" y="24"/>
                      <a:pt x="3" y="16"/>
                    </a:cubicBezTo>
                    <a:cubicBezTo>
                      <a:pt x="4" y="14"/>
                      <a:pt x="5" y="12"/>
                      <a:pt x="6" y="9"/>
                    </a:cubicBezTo>
                    <a:cubicBezTo>
                      <a:pt x="6" y="8"/>
                      <a:pt x="6" y="8"/>
                      <a:pt x="6" y="8"/>
                    </a:cubicBezTo>
                    <a:cubicBezTo>
                      <a:pt x="8" y="4"/>
                      <a:pt x="13" y="1"/>
                      <a:pt x="18" y="0"/>
                    </a:cubicBezTo>
                    <a:cubicBezTo>
                      <a:pt x="19" y="0"/>
                      <a:pt x="20" y="1"/>
                      <a:pt x="22" y="1"/>
                    </a:cubicBezTo>
                    <a:cubicBezTo>
                      <a:pt x="30" y="4"/>
                      <a:pt x="59" y="21"/>
                      <a:pt x="67" y="27"/>
                    </a:cubicBezTo>
                    <a:cubicBezTo>
                      <a:pt x="67" y="27"/>
                      <a:pt x="71" y="63"/>
                      <a:pt x="35" y="65"/>
                    </a:cubicBezTo>
                  </a:path>
                </a:pathLst>
              </a:custGeom>
              <a:solidFill>
                <a:srgbClr val="FFCE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29" name="Freeform 371">
                <a:extLst>
                  <a:ext uri="{FF2B5EF4-FFF2-40B4-BE49-F238E27FC236}">
                    <a16:creationId xmlns:a16="http://schemas.microsoft.com/office/drawing/2014/main" id="{2539E43E-B466-40A8-BF8B-6A75C244F807}"/>
                  </a:ext>
                </a:extLst>
              </p:cNvPr>
              <p:cNvSpPr>
                <a:spLocks/>
              </p:cNvSpPr>
              <p:nvPr/>
            </p:nvSpPr>
            <p:spPr bwMode="auto">
              <a:xfrm>
                <a:off x="6946" y="1884"/>
                <a:ext cx="152" cy="129"/>
              </a:xfrm>
              <a:custGeom>
                <a:avLst/>
                <a:gdLst>
                  <a:gd name="T0" fmla="*/ 21 w 21"/>
                  <a:gd name="T1" fmla="*/ 10 h 18"/>
                  <a:gd name="T2" fmla="*/ 20 w 21"/>
                  <a:gd name="T3" fmla="*/ 17 h 18"/>
                  <a:gd name="T4" fmla="*/ 7 w 21"/>
                  <a:gd name="T5" fmla="*/ 17 h 18"/>
                  <a:gd name="T6" fmla="*/ 0 w 21"/>
                  <a:gd name="T7" fmla="*/ 15 h 18"/>
                  <a:gd name="T8" fmla="*/ 3 w 21"/>
                  <a:gd name="T9" fmla="*/ 12 h 18"/>
                  <a:gd name="T10" fmla="*/ 20 w 21"/>
                  <a:gd name="T11" fmla="*/ 0 h 18"/>
                  <a:gd name="T12" fmla="*/ 21 w 21"/>
                  <a:gd name="T13" fmla="*/ 10 h 18"/>
                </a:gdLst>
                <a:ahLst/>
                <a:cxnLst>
                  <a:cxn ang="0">
                    <a:pos x="T0" y="T1"/>
                  </a:cxn>
                  <a:cxn ang="0">
                    <a:pos x="T2" y="T3"/>
                  </a:cxn>
                  <a:cxn ang="0">
                    <a:pos x="T4" y="T5"/>
                  </a:cxn>
                  <a:cxn ang="0">
                    <a:pos x="T6" y="T7"/>
                  </a:cxn>
                  <a:cxn ang="0">
                    <a:pos x="T8" y="T9"/>
                  </a:cxn>
                  <a:cxn ang="0">
                    <a:pos x="T10" y="T11"/>
                  </a:cxn>
                  <a:cxn ang="0">
                    <a:pos x="T12" y="T13"/>
                  </a:cxn>
                </a:cxnLst>
                <a:rect l="0" t="0" r="r" b="b"/>
                <a:pathLst>
                  <a:path w="21" h="18">
                    <a:moveTo>
                      <a:pt x="21" y="10"/>
                    </a:moveTo>
                    <a:cubicBezTo>
                      <a:pt x="21" y="12"/>
                      <a:pt x="20" y="15"/>
                      <a:pt x="20" y="17"/>
                    </a:cubicBezTo>
                    <a:cubicBezTo>
                      <a:pt x="20" y="16"/>
                      <a:pt x="11" y="14"/>
                      <a:pt x="7" y="17"/>
                    </a:cubicBezTo>
                    <a:cubicBezTo>
                      <a:pt x="5" y="18"/>
                      <a:pt x="1" y="17"/>
                      <a:pt x="0" y="15"/>
                    </a:cubicBezTo>
                    <a:cubicBezTo>
                      <a:pt x="1" y="14"/>
                      <a:pt x="2" y="13"/>
                      <a:pt x="3" y="12"/>
                    </a:cubicBezTo>
                    <a:cubicBezTo>
                      <a:pt x="10" y="8"/>
                      <a:pt x="20" y="0"/>
                      <a:pt x="20" y="0"/>
                    </a:cubicBezTo>
                    <a:cubicBezTo>
                      <a:pt x="20" y="3"/>
                      <a:pt x="21" y="6"/>
                      <a:pt x="21" y="10"/>
                    </a:cubicBezTo>
                    <a:close/>
                  </a:path>
                </a:pathLst>
              </a:custGeom>
              <a:solidFill>
                <a:srgbClr val="F964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30" name="Freeform 372">
                <a:extLst>
                  <a:ext uri="{FF2B5EF4-FFF2-40B4-BE49-F238E27FC236}">
                    <a16:creationId xmlns:a16="http://schemas.microsoft.com/office/drawing/2014/main" id="{D0113891-4C96-40AD-AD01-84BDA9F37CE8}"/>
                  </a:ext>
                </a:extLst>
              </p:cNvPr>
              <p:cNvSpPr>
                <a:spLocks/>
              </p:cNvSpPr>
              <p:nvPr/>
            </p:nvSpPr>
            <p:spPr bwMode="auto">
              <a:xfrm>
                <a:off x="4967" y="2374"/>
                <a:ext cx="195" cy="137"/>
              </a:xfrm>
              <a:custGeom>
                <a:avLst/>
                <a:gdLst>
                  <a:gd name="T0" fmla="*/ 8 w 27"/>
                  <a:gd name="T1" fmla="*/ 0 h 19"/>
                  <a:gd name="T2" fmla="*/ 0 w 27"/>
                  <a:gd name="T3" fmla="*/ 6 h 19"/>
                  <a:gd name="T4" fmla="*/ 3 w 27"/>
                  <a:gd name="T5" fmla="*/ 18 h 19"/>
                  <a:gd name="T6" fmla="*/ 9 w 27"/>
                  <a:gd name="T7" fmla="*/ 19 h 19"/>
                  <a:gd name="T8" fmla="*/ 16 w 27"/>
                  <a:gd name="T9" fmla="*/ 17 h 19"/>
                  <a:gd name="T10" fmla="*/ 26 w 27"/>
                  <a:gd name="T11" fmla="*/ 8 h 19"/>
                  <a:gd name="T12" fmla="*/ 9 w 27"/>
                  <a:gd name="T13" fmla="*/ 0 h 19"/>
                  <a:gd name="T14" fmla="*/ 8 w 27"/>
                  <a:gd name="T15" fmla="*/ 0 h 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 h="19">
                    <a:moveTo>
                      <a:pt x="8" y="0"/>
                    </a:moveTo>
                    <a:cubicBezTo>
                      <a:pt x="0" y="6"/>
                      <a:pt x="0" y="6"/>
                      <a:pt x="0" y="6"/>
                    </a:cubicBezTo>
                    <a:cubicBezTo>
                      <a:pt x="3" y="18"/>
                      <a:pt x="3" y="18"/>
                      <a:pt x="3" y="18"/>
                    </a:cubicBezTo>
                    <a:cubicBezTo>
                      <a:pt x="3" y="18"/>
                      <a:pt x="6" y="19"/>
                      <a:pt x="9" y="19"/>
                    </a:cubicBezTo>
                    <a:cubicBezTo>
                      <a:pt x="12" y="19"/>
                      <a:pt x="15" y="19"/>
                      <a:pt x="16" y="17"/>
                    </a:cubicBezTo>
                    <a:cubicBezTo>
                      <a:pt x="20" y="15"/>
                      <a:pt x="27" y="10"/>
                      <a:pt x="26" y="8"/>
                    </a:cubicBezTo>
                    <a:cubicBezTo>
                      <a:pt x="20" y="6"/>
                      <a:pt x="15" y="3"/>
                      <a:pt x="9" y="0"/>
                    </a:cubicBezTo>
                    <a:cubicBezTo>
                      <a:pt x="9" y="0"/>
                      <a:pt x="9" y="0"/>
                      <a:pt x="8" y="0"/>
                    </a:cubicBezTo>
                  </a:path>
                </a:pathLst>
              </a:custGeom>
              <a:solidFill>
                <a:srgbClr val="F0B2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31" name="Freeform 373">
                <a:extLst>
                  <a:ext uri="{FF2B5EF4-FFF2-40B4-BE49-F238E27FC236}">
                    <a16:creationId xmlns:a16="http://schemas.microsoft.com/office/drawing/2014/main" id="{D15AF7BD-0CA5-427D-A98A-5DC358325674}"/>
                  </a:ext>
                </a:extLst>
              </p:cNvPr>
              <p:cNvSpPr>
                <a:spLocks/>
              </p:cNvSpPr>
              <p:nvPr/>
            </p:nvSpPr>
            <p:spPr bwMode="auto">
              <a:xfrm>
                <a:off x="5032" y="2374"/>
                <a:ext cx="123" cy="57"/>
              </a:xfrm>
              <a:custGeom>
                <a:avLst/>
                <a:gdLst>
                  <a:gd name="T0" fmla="*/ 0 w 17"/>
                  <a:gd name="T1" fmla="*/ 0 h 8"/>
                  <a:gd name="T2" fmla="*/ 17 w 17"/>
                  <a:gd name="T3" fmla="*/ 8 h 8"/>
                  <a:gd name="T4" fmla="*/ 17 w 17"/>
                  <a:gd name="T5" fmla="*/ 8 h 8"/>
                  <a:gd name="T6" fmla="*/ 14 w 17"/>
                  <a:gd name="T7" fmla="*/ 2 h 8"/>
                  <a:gd name="T8" fmla="*/ 0 w 17"/>
                  <a:gd name="T9" fmla="*/ 0 h 8"/>
                </a:gdLst>
                <a:ahLst/>
                <a:cxnLst>
                  <a:cxn ang="0">
                    <a:pos x="T0" y="T1"/>
                  </a:cxn>
                  <a:cxn ang="0">
                    <a:pos x="T2" y="T3"/>
                  </a:cxn>
                  <a:cxn ang="0">
                    <a:pos x="T4" y="T5"/>
                  </a:cxn>
                  <a:cxn ang="0">
                    <a:pos x="T6" y="T7"/>
                  </a:cxn>
                  <a:cxn ang="0">
                    <a:pos x="T8" y="T9"/>
                  </a:cxn>
                </a:cxnLst>
                <a:rect l="0" t="0" r="r" b="b"/>
                <a:pathLst>
                  <a:path w="17" h="8">
                    <a:moveTo>
                      <a:pt x="0" y="0"/>
                    </a:moveTo>
                    <a:cubicBezTo>
                      <a:pt x="6" y="3"/>
                      <a:pt x="11" y="6"/>
                      <a:pt x="17" y="8"/>
                    </a:cubicBezTo>
                    <a:cubicBezTo>
                      <a:pt x="17" y="8"/>
                      <a:pt x="17" y="8"/>
                      <a:pt x="17" y="8"/>
                    </a:cubicBezTo>
                    <a:cubicBezTo>
                      <a:pt x="16" y="6"/>
                      <a:pt x="14" y="4"/>
                      <a:pt x="14" y="2"/>
                    </a:cubicBezTo>
                    <a:cubicBezTo>
                      <a:pt x="8" y="1"/>
                      <a:pt x="3" y="1"/>
                      <a:pt x="0" y="0"/>
                    </a:cubicBezTo>
                  </a:path>
                </a:pathLst>
              </a:custGeom>
              <a:solidFill>
                <a:srgbClr val="F09C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32" name="Freeform 374">
                <a:extLst>
                  <a:ext uri="{FF2B5EF4-FFF2-40B4-BE49-F238E27FC236}">
                    <a16:creationId xmlns:a16="http://schemas.microsoft.com/office/drawing/2014/main" id="{8C2ACF0F-1731-4939-ACD0-732BF72D408E}"/>
                  </a:ext>
                </a:extLst>
              </p:cNvPr>
              <p:cNvSpPr>
                <a:spLocks/>
              </p:cNvSpPr>
              <p:nvPr/>
            </p:nvSpPr>
            <p:spPr bwMode="auto">
              <a:xfrm>
                <a:off x="5025" y="2316"/>
                <a:ext cx="108" cy="72"/>
              </a:xfrm>
              <a:custGeom>
                <a:avLst/>
                <a:gdLst>
                  <a:gd name="T0" fmla="*/ 11 w 15"/>
                  <a:gd name="T1" fmla="*/ 0 h 10"/>
                  <a:gd name="T2" fmla="*/ 0 w 15"/>
                  <a:gd name="T3" fmla="*/ 8 h 10"/>
                  <a:gd name="T4" fmla="*/ 1 w 15"/>
                  <a:gd name="T5" fmla="*/ 8 h 10"/>
                  <a:gd name="T6" fmla="*/ 15 w 15"/>
                  <a:gd name="T7" fmla="*/ 10 h 10"/>
                  <a:gd name="T8" fmla="*/ 11 w 15"/>
                  <a:gd name="T9" fmla="*/ 0 h 10"/>
                </a:gdLst>
                <a:ahLst/>
                <a:cxnLst>
                  <a:cxn ang="0">
                    <a:pos x="T0" y="T1"/>
                  </a:cxn>
                  <a:cxn ang="0">
                    <a:pos x="T2" y="T3"/>
                  </a:cxn>
                  <a:cxn ang="0">
                    <a:pos x="T4" y="T5"/>
                  </a:cxn>
                  <a:cxn ang="0">
                    <a:pos x="T6" y="T7"/>
                  </a:cxn>
                  <a:cxn ang="0">
                    <a:pos x="T8" y="T9"/>
                  </a:cxn>
                </a:cxnLst>
                <a:rect l="0" t="0" r="r" b="b"/>
                <a:pathLst>
                  <a:path w="15" h="10">
                    <a:moveTo>
                      <a:pt x="11" y="0"/>
                    </a:moveTo>
                    <a:cubicBezTo>
                      <a:pt x="0" y="8"/>
                      <a:pt x="0" y="8"/>
                      <a:pt x="0" y="8"/>
                    </a:cubicBezTo>
                    <a:cubicBezTo>
                      <a:pt x="1" y="8"/>
                      <a:pt x="1" y="8"/>
                      <a:pt x="1" y="8"/>
                    </a:cubicBezTo>
                    <a:cubicBezTo>
                      <a:pt x="4" y="9"/>
                      <a:pt x="9" y="9"/>
                      <a:pt x="15" y="10"/>
                    </a:cubicBezTo>
                    <a:cubicBezTo>
                      <a:pt x="12" y="4"/>
                      <a:pt x="11" y="0"/>
                      <a:pt x="11" y="0"/>
                    </a:cubicBezTo>
                  </a:path>
                </a:pathLst>
              </a:custGeom>
              <a:solidFill>
                <a:srgbClr val="F0B2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33" name="Freeform 375">
                <a:extLst>
                  <a:ext uri="{FF2B5EF4-FFF2-40B4-BE49-F238E27FC236}">
                    <a16:creationId xmlns:a16="http://schemas.microsoft.com/office/drawing/2014/main" id="{E42B3B9E-CCF2-4D2B-9CE5-59C108DE62EE}"/>
                  </a:ext>
                </a:extLst>
              </p:cNvPr>
              <p:cNvSpPr>
                <a:spLocks/>
              </p:cNvSpPr>
              <p:nvPr/>
            </p:nvSpPr>
            <p:spPr bwMode="auto">
              <a:xfrm>
                <a:off x="4866" y="2208"/>
                <a:ext cx="245" cy="295"/>
              </a:xfrm>
              <a:custGeom>
                <a:avLst/>
                <a:gdLst>
                  <a:gd name="T0" fmla="*/ 33 w 34"/>
                  <a:gd name="T1" fmla="*/ 28 h 41"/>
                  <a:gd name="T2" fmla="*/ 20 w 34"/>
                  <a:gd name="T3" fmla="*/ 41 h 41"/>
                  <a:gd name="T4" fmla="*/ 15 w 34"/>
                  <a:gd name="T5" fmla="*/ 40 h 41"/>
                  <a:gd name="T6" fmla="*/ 10 w 34"/>
                  <a:gd name="T7" fmla="*/ 32 h 41"/>
                  <a:gd name="T8" fmla="*/ 9 w 34"/>
                  <a:gd name="T9" fmla="*/ 30 h 41"/>
                  <a:gd name="T10" fmla="*/ 1 w 34"/>
                  <a:gd name="T11" fmla="*/ 10 h 41"/>
                  <a:gd name="T12" fmla="*/ 0 w 34"/>
                  <a:gd name="T13" fmla="*/ 7 h 41"/>
                  <a:gd name="T14" fmla="*/ 16 w 34"/>
                  <a:gd name="T15" fmla="*/ 0 h 41"/>
                  <a:gd name="T16" fmla="*/ 19 w 34"/>
                  <a:gd name="T17" fmla="*/ 1 h 41"/>
                  <a:gd name="T18" fmla="*/ 31 w 34"/>
                  <a:gd name="T19" fmla="*/ 11 h 41"/>
                  <a:gd name="T20" fmla="*/ 32 w 34"/>
                  <a:gd name="T21" fmla="*/ 15 h 41"/>
                  <a:gd name="T22" fmla="*/ 33 w 34"/>
                  <a:gd name="T23" fmla="*/ 28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4" h="41">
                    <a:moveTo>
                      <a:pt x="33" y="28"/>
                    </a:moveTo>
                    <a:cubicBezTo>
                      <a:pt x="33" y="29"/>
                      <a:pt x="28" y="36"/>
                      <a:pt x="20" y="41"/>
                    </a:cubicBezTo>
                    <a:cubicBezTo>
                      <a:pt x="18" y="41"/>
                      <a:pt x="17" y="41"/>
                      <a:pt x="15" y="40"/>
                    </a:cubicBezTo>
                    <a:cubicBezTo>
                      <a:pt x="14" y="38"/>
                      <a:pt x="12" y="36"/>
                      <a:pt x="10" y="32"/>
                    </a:cubicBezTo>
                    <a:cubicBezTo>
                      <a:pt x="10" y="32"/>
                      <a:pt x="9" y="31"/>
                      <a:pt x="9" y="30"/>
                    </a:cubicBezTo>
                    <a:cubicBezTo>
                      <a:pt x="5" y="23"/>
                      <a:pt x="3" y="15"/>
                      <a:pt x="1" y="10"/>
                    </a:cubicBezTo>
                    <a:cubicBezTo>
                      <a:pt x="1" y="8"/>
                      <a:pt x="0" y="7"/>
                      <a:pt x="0" y="7"/>
                    </a:cubicBezTo>
                    <a:cubicBezTo>
                      <a:pt x="0" y="7"/>
                      <a:pt x="8" y="0"/>
                      <a:pt x="16" y="0"/>
                    </a:cubicBezTo>
                    <a:cubicBezTo>
                      <a:pt x="17" y="0"/>
                      <a:pt x="18" y="0"/>
                      <a:pt x="19" y="1"/>
                    </a:cubicBezTo>
                    <a:cubicBezTo>
                      <a:pt x="23" y="2"/>
                      <a:pt x="28" y="5"/>
                      <a:pt x="31" y="11"/>
                    </a:cubicBezTo>
                    <a:cubicBezTo>
                      <a:pt x="31" y="12"/>
                      <a:pt x="32" y="13"/>
                      <a:pt x="32" y="15"/>
                    </a:cubicBezTo>
                    <a:cubicBezTo>
                      <a:pt x="33" y="18"/>
                      <a:pt x="34" y="23"/>
                      <a:pt x="33" y="28"/>
                    </a:cubicBezTo>
                    <a:close/>
                  </a:path>
                </a:pathLst>
              </a:custGeom>
              <a:solidFill>
                <a:srgbClr val="FFCE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34" name="Freeform 376">
                <a:extLst>
                  <a:ext uri="{FF2B5EF4-FFF2-40B4-BE49-F238E27FC236}">
                    <a16:creationId xmlns:a16="http://schemas.microsoft.com/office/drawing/2014/main" id="{C70E5704-966C-48DB-B184-C0E7AFF04E95}"/>
                  </a:ext>
                </a:extLst>
              </p:cNvPr>
              <p:cNvSpPr>
                <a:spLocks/>
              </p:cNvSpPr>
              <p:nvPr/>
            </p:nvSpPr>
            <p:spPr bwMode="auto">
              <a:xfrm>
                <a:off x="4866" y="2208"/>
                <a:ext cx="115" cy="72"/>
              </a:xfrm>
              <a:custGeom>
                <a:avLst/>
                <a:gdLst>
                  <a:gd name="T0" fmla="*/ 16 w 16"/>
                  <a:gd name="T1" fmla="*/ 0 h 10"/>
                  <a:gd name="T2" fmla="*/ 4 w 16"/>
                  <a:gd name="T3" fmla="*/ 9 h 10"/>
                  <a:gd name="T4" fmla="*/ 1 w 16"/>
                  <a:gd name="T5" fmla="*/ 10 h 10"/>
                  <a:gd name="T6" fmla="*/ 0 w 16"/>
                  <a:gd name="T7" fmla="*/ 7 h 10"/>
                  <a:gd name="T8" fmla="*/ 16 w 16"/>
                  <a:gd name="T9" fmla="*/ 0 h 10"/>
                </a:gdLst>
                <a:ahLst/>
                <a:cxnLst>
                  <a:cxn ang="0">
                    <a:pos x="T0" y="T1"/>
                  </a:cxn>
                  <a:cxn ang="0">
                    <a:pos x="T2" y="T3"/>
                  </a:cxn>
                  <a:cxn ang="0">
                    <a:pos x="T4" y="T5"/>
                  </a:cxn>
                  <a:cxn ang="0">
                    <a:pos x="T6" y="T7"/>
                  </a:cxn>
                  <a:cxn ang="0">
                    <a:pos x="T8" y="T9"/>
                  </a:cxn>
                </a:cxnLst>
                <a:rect l="0" t="0" r="r" b="b"/>
                <a:pathLst>
                  <a:path w="16" h="10">
                    <a:moveTo>
                      <a:pt x="16" y="0"/>
                    </a:moveTo>
                    <a:cubicBezTo>
                      <a:pt x="13" y="2"/>
                      <a:pt x="6" y="7"/>
                      <a:pt x="4" y="9"/>
                    </a:cubicBezTo>
                    <a:cubicBezTo>
                      <a:pt x="4" y="9"/>
                      <a:pt x="3" y="10"/>
                      <a:pt x="1" y="10"/>
                    </a:cubicBezTo>
                    <a:cubicBezTo>
                      <a:pt x="1" y="8"/>
                      <a:pt x="0" y="7"/>
                      <a:pt x="0" y="7"/>
                    </a:cubicBezTo>
                    <a:cubicBezTo>
                      <a:pt x="0" y="7"/>
                      <a:pt x="8" y="0"/>
                      <a:pt x="16" y="0"/>
                    </a:cubicBezTo>
                    <a:close/>
                  </a:path>
                </a:pathLst>
              </a:custGeom>
              <a:solidFill>
                <a:srgbClr val="FFEE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35" name="Freeform 377">
                <a:extLst>
                  <a:ext uri="{FF2B5EF4-FFF2-40B4-BE49-F238E27FC236}">
                    <a16:creationId xmlns:a16="http://schemas.microsoft.com/office/drawing/2014/main" id="{AE9B1CCA-6B3A-4C29-9CA0-F322F32B6E63}"/>
                  </a:ext>
                </a:extLst>
              </p:cNvPr>
              <p:cNvSpPr>
                <a:spLocks/>
              </p:cNvSpPr>
              <p:nvPr/>
            </p:nvSpPr>
            <p:spPr bwMode="auto">
              <a:xfrm>
                <a:off x="4931" y="2287"/>
                <a:ext cx="180" cy="216"/>
              </a:xfrm>
              <a:custGeom>
                <a:avLst/>
                <a:gdLst>
                  <a:gd name="T0" fmla="*/ 24 w 25"/>
                  <a:gd name="T1" fmla="*/ 17 h 30"/>
                  <a:gd name="T2" fmla="*/ 11 w 25"/>
                  <a:gd name="T3" fmla="*/ 30 h 30"/>
                  <a:gd name="T4" fmla="*/ 6 w 25"/>
                  <a:gd name="T5" fmla="*/ 29 h 30"/>
                  <a:gd name="T6" fmla="*/ 1 w 25"/>
                  <a:gd name="T7" fmla="*/ 21 h 30"/>
                  <a:gd name="T8" fmla="*/ 0 w 25"/>
                  <a:gd name="T9" fmla="*/ 19 h 30"/>
                  <a:gd name="T10" fmla="*/ 4 w 25"/>
                  <a:gd name="T11" fmla="*/ 16 h 30"/>
                  <a:gd name="T12" fmla="*/ 22 w 25"/>
                  <a:gd name="T13" fmla="*/ 0 h 30"/>
                  <a:gd name="T14" fmla="*/ 23 w 25"/>
                  <a:gd name="T15" fmla="*/ 4 h 30"/>
                  <a:gd name="T16" fmla="*/ 24 w 25"/>
                  <a:gd name="T17" fmla="*/ 1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30">
                    <a:moveTo>
                      <a:pt x="24" y="17"/>
                    </a:moveTo>
                    <a:cubicBezTo>
                      <a:pt x="24" y="18"/>
                      <a:pt x="19" y="25"/>
                      <a:pt x="11" y="30"/>
                    </a:cubicBezTo>
                    <a:cubicBezTo>
                      <a:pt x="9" y="30"/>
                      <a:pt x="8" y="30"/>
                      <a:pt x="6" y="29"/>
                    </a:cubicBezTo>
                    <a:cubicBezTo>
                      <a:pt x="5" y="27"/>
                      <a:pt x="3" y="25"/>
                      <a:pt x="1" y="21"/>
                    </a:cubicBezTo>
                    <a:cubicBezTo>
                      <a:pt x="1" y="21"/>
                      <a:pt x="0" y="20"/>
                      <a:pt x="0" y="19"/>
                    </a:cubicBezTo>
                    <a:cubicBezTo>
                      <a:pt x="1" y="17"/>
                      <a:pt x="3" y="17"/>
                      <a:pt x="4" y="16"/>
                    </a:cubicBezTo>
                    <a:cubicBezTo>
                      <a:pt x="15" y="12"/>
                      <a:pt x="20" y="4"/>
                      <a:pt x="22" y="0"/>
                    </a:cubicBezTo>
                    <a:cubicBezTo>
                      <a:pt x="22" y="1"/>
                      <a:pt x="23" y="2"/>
                      <a:pt x="23" y="4"/>
                    </a:cubicBezTo>
                    <a:cubicBezTo>
                      <a:pt x="24" y="7"/>
                      <a:pt x="25" y="12"/>
                      <a:pt x="24" y="17"/>
                    </a:cubicBezTo>
                    <a:close/>
                  </a:path>
                </a:pathLst>
              </a:custGeom>
              <a:solidFill>
                <a:srgbClr val="FFB4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36" name="Freeform 378">
                <a:extLst>
                  <a:ext uri="{FF2B5EF4-FFF2-40B4-BE49-F238E27FC236}">
                    <a16:creationId xmlns:a16="http://schemas.microsoft.com/office/drawing/2014/main" id="{8C9BC6A3-7C38-47B4-8E63-C9855A2F10A7}"/>
                  </a:ext>
                </a:extLst>
              </p:cNvPr>
              <p:cNvSpPr>
                <a:spLocks/>
              </p:cNvSpPr>
              <p:nvPr/>
            </p:nvSpPr>
            <p:spPr bwMode="auto">
              <a:xfrm>
                <a:off x="4837" y="2251"/>
                <a:ext cx="209" cy="260"/>
              </a:xfrm>
              <a:custGeom>
                <a:avLst/>
                <a:gdLst>
                  <a:gd name="T0" fmla="*/ 20 w 29"/>
                  <a:gd name="T1" fmla="*/ 36 h 36"/>
                  <a:gd name="T2" fmla="*/ 14 w 29"/>
                  <a:gd name="T3" fmla="*/ 34 h 36"/>
                  <a:gd name="T4" fmla="*/ 0 w 29"/>
                  <a:gd name="T5" fmla="*/ 10 h 36"/>
                  <a:gd name="T6" fmla="*/ 8 w 29"/>
                  <a:gd name="T7" fmla="*/ 0 h 36"/>
                  <a:gd name="T8" fmla="*/ 9 w 29"/>
                  <a:gd name="T9" fmla="*/ 0 h 36"/>
                  <a:gd name="T10" fmla="*/ 15 w 29"/>
                  <a:gd name="T11" fmla="*/ 2 h 36"/>
                  <a:gd name="T12" fmla="*/ 29 w 29"/>
                  <a:gd name="T13" fmla="*/ 25 h 36"/>
                  <a:gd name="T14" fmla="*/ 26 w 29"/>
                  <a:gd name="T15" fmla="*/ 33 h 36"/>
                  <a:gd name="T16" fmla="*/ 20 w 29"/>
                  <a:gd name="T17" fmla="*/ 3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36">
                    <a:moveTo>
                      <a:pt x="20" y="36"/>
                    </a:moveTo>
                    <a:cubicBezTo>
                      <a:pt x="18" y="36"/>
                      <a:pt x="16" y="35"/>
                      <a:pt x="14" y="34"/>
                    </a:cubicBezTo>
                    <a:cubicBezTo>
                      <a:pt x="6" y="29"/>
                      <a:pt x="0" y="19"/>
                      <a:pt x="0" y="10"/>
                    </a:cubicBezTo>
                    <a:cubicBezTo>
                      <a:pt x="0" y="3"/>
                      <a:pt x="4" y="0"/>
                      <a:pt x="8" y="0"/>
                    </a:cubicBezTo>
                    <a:cubicBezTo>
                      <a:pt x="9" y="0"/>
                      <a:pt x="9" y="0"/>
                      <a:pt x="9" y="0"/>
                    </a:cubicBezTo>
                    <a:cubicBezTo>
                      <a:pt x="11" y="0"/>
                      <a:pt x="13" y="1"/>
                      <a:pt x="15" y="2"/>
                    </a:cubicBezTo>
                    <a:cubicBezTo>
                      <a:pt x="23" y="6"/>
                      <a:pt x="29" y="16"/>
                      <a:pt x="29" y="25"/>
                    </a:cubicBezTo>
                    <a:cubicBezTo>
                      <a:pt x="29" y="28"/>
                      <a:pt x="28" y="31"/>
                      <a:pt x="26" y="33"/>
                    </a:cubicBezTo>
                    <a:cubicBezTo>
                      <a:pt x="25" y="35"/>
                      <a:pt x="23" y="36"/>
                      <a:pt x="20" y="36"/>
                    </a:cubicBezTo>
                    <a:close/>
                  </a:path>
                </a:pathLst>
              </a:custGeom>
              <a:solidFill>
                <a:srgbClr val="E6F8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37" name="Freeform 379">
                <a:extLst>
                  <a:ext uri="{FF2B5EF4-FFF2-40B4-BE49-F238E27FC236}">
                    <a16:creationId xmlns:a16="http://schemas.microsoft.com/office/drawing/2014/main" id="{DE7DC67F-3F70-44E8-A00A-84670629521E}"/>
                  </a:ext>
                </a:extLst>
              </p:cNvPr>
              <p:cNvSpPr>
                <a:spLocks/>
              </p:cNvSpPr>
              <p:nvPr/>
            </p:nvSpPr>
            <p:spPr bwMode="auto">
              <a:xfrm>
                <a:off x="4858" y="2273"/>
                <a:ext cx="167" cy="216"/>
              </a:xfrm>
              <a:custGeom>
                <a:avLst/>
                <a:gdLst>
                  <a:gd name="T0" fmla="*/ 0 w 23"/>
                  <a:gd name="T1" fmla="*/ 7 h 30"/>
                  <a:gd name="T2" fmla="*/ 12 w 23"/>
                  <a:gd name="T3" fmla="*/ 28 h 30"/>
                  <a:gd name="T4" fmla="*/ 17 w 23"/>
                  <a:gd name="T5" fmla="*/ 30 h 30"/>
                  <a:gd name="T6" fmla="*/ 21 w 23"/>
                  <a:gd name="T7" fmla="*/ 28 h 30"/>
                  <a:gd name="T8" fmla="*/ 23 w 23"/>
                  <a:gd name="T9" fmla="*/ 22 h 30"/>
                  <a:gd name="T10" fmla="*/ 11 w 23"/>
                  <a:gd name="T11" fmla="*/ 1 h 30"/>
                  <a:gd name="T12" fmla="*/ 6 w 23"/>
                  <a:gd name="T13" fmla="*/ 0 h 30"/>
                  <a:gd name="T14" fmla="*/ 5 w 23"/>
                  <a:gd name="T15" fmla="*/ 0 h 30"/>
                  <a:gd name="T16" fmla="*/ 0 w 23"/>
                  <a:gd name="T17"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 h="30">
                    <a:moveTo>
                      <a:pt x="0" y="7"/>
                    </a:moveTo>
                    <a:cubicBezTo>
                      <a:pt x="0" y="15"/>
                      <a:pt x="6" y="24"/>
                      <a:pt x="12" y="28"/>
                    </a:cubicBezTo>
                    <a:cubicBezTo>
                      <a:pt x="14" y="29"/>
                      <a:pt x="16" y="30"/>
                      <a:pt x="17" y="30"/>
                    </a:cubicBezTo>
                    <a:cubicBezTo>
                      <a:pt x="19" y="30"/>
                      <a:pt x="20" y="29"/>
                      <a:pt x="21" y="28"/>
                    </a:cubicBezTo>
                    <a:cubicBezTo>
                      <a:pt x="22" y="27"/>
                      <a:pt x="23" y="25"/>
                      <a:pt x="23" y="22"/>
                    </a:cubicBezTo>
                    <a:cubicBezTo>
                      <a:pt x="23" y="15"/>
                      <a:pt x="17" y="5"/>
                      <a:pt x="11" y="1"/>
                    </a:cubicBezTo>
                    <a:cubicBezTo>
                      <a:pt x="9" y="0"/>
                      <a:pt x="7" y="0"/>
                      <a:pt x="6" y="0"/>
                    </a:cubicBezTo>
                    <a:cubicBezTo>
                      <a:pt x="5" y="0"/>
                      <a:pt x="5" y="0"/>
                      <a:pt x="5" y="0"/>
                    </a:cubicBezTo>
                    <a:cubicBezTo>
                      <a:pt x="2" y="0"/>
                      <a:pt x="0" y="3"/>
                      <a:pt x="0" y="7"/>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9596" name="Picture 380">
                <a:extLst>
                  <a:ext uri="{FF2B5EF4-FFF2-40B4-BE49-F238E27FC236}">
                    <a16:creationId xmlns:a16="http://schemas.microsoft.com/office/drawing/2014/main" id="{1095FBB9-343C-4B6C-A761-DB55403A8A2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73" y="2266"/>
                <a:ext cx="152" cy="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8838" name="Freeform 381">
                <a:extLst>
                  <a:ext uri="{FF2B5EF4-FFF2-40B4-BE49-F238E27FC236}">
                    <a16:creationId xmlns:a16="http://schemas.microsoft.com/office/drawing/2014/main" id="{14D07DE0-ED5A-4E03-9A7B-1055E12BA457}"/>
                  </a:ext>
                </a:extLst>
              </p:cNvPr>
              <p:cNvSpPr>
                <a:spLocks noEditPoints="1"/>
              </p:cNvSpPr>
              <p:nvPr/>
            </p:nvSpPr>
            <p:spPr bwMode="auto">
              <a:xfrm>
                <a:off x="4461" y="3361"/>
                <a:ext cx="636" cy="750"/>
              </a:xfrm>
              <a:custGeom>
                <a:avLst/>
                <a:gdLst>
                  <a:gd name="T0" fmla="*/ 86 w 88"/>
                  <a:gd name="T1" fmla="*/ 33 h 104"/>
                  <a:gd name="T2" fmla="*/ 79 w 88"/>
                  <a:gd name="T3" fmla="*/ 29 h 104"/>
                  <a:gd name="T4" fmla="*/ 78 w 88"/>
                  <a:gd name="T5" fmla="*/ 21 h 104"/>
                  <a:gd name="T6" fmla="*/ 81 w 88"/>
                  <a:gd name="T7" fmla="*/ 15 h 104"/>
                  <a:gd name="T8" fmla="*/ 64 w 88"/>
                  <a:gd name="T9" fmla="*/ 4 h 104"/>
                  <a:gd name="T10" fmla="*/ 37 w 88"/>
                  <a:gd name="T11" fmla="*/ 6 h 104"/>
                  <a:gd name="T12" fmla="*/ 0 w 88"/>
                  <a:gd name="T13" fmla="*/ 70 h 104"/>
                  <a:gd name="T14" fmla="*/ 11 w 88"/>
                  <a:gd name="T15" fmla="*/ 93 h 104"/>
                  <a:gd name="T16" fmla="*/ 28 w 88"/>
                  <a:gd name="T17" fmla="*/ 104 h 104"/>
                  <a:gd name="T18" fmla="*/ 32 w 88"/>
                  <a:gd name="T19" fmla="*/ 98 h 104"/>
                  <a:gd name="T20" fmla="*/ 32 w 88"/>
                  <a:gd name="T21" fmla="*/ 99 h 104"/>
                  <a:gd name="T22" fmla="*/ 32 w 88"/>
                  <a:gd name="T23" fmla="*/ 98 h 104"/>
                  <a:gd name="T24" fmla="*/ 42 w 88"/>
                  <a:gd name="T25" fmla="*/ 94 h 104"/>
                  <a:gd name="T26" fmla="*/ 50 w 88"/>
                  <a:gd name="T27" fmla="*/ 89 h 104"/>
                  <a:gd name="T28" fmla="*/ 49 w 88"/>
                  <a:gd name="T29" fmla="*/ 90 h 104"/>
                  <a:gd name="T30" fmla="*/ 55 w 88"/>
                  <a:gd name="T31" fmla="*/ 92 h 104"/>
                  <a:gd name="T32" fmla="*/ 65 w 88"/>
                  <a:gd name="T33" fmla="*/ 86 h 104"/>
                  <a:gd name="T34" fmla="*/ 76 w 88"/>
                  <a:gd name="T35" fmla="*/ 72 h 104"/>
                  <a:gd name="T36" fmla="*/ 82 w 88"/>
                  <a:gd name="T37" fmla="*/ 59 h 104"/>
                  <a:gd name="T38" fmla="*/ 88 w 88"/>
                  <a:gd name="T39" fmla="*/ 44 h 104"/>
                  <a:gd name="T40" fmla="*/ 86 w 88"/>
                  <a:gd name="T41" fmla="*/ 33 h 104"/>
                  <a:gd name="T42" fmla="*/ 55 w 88"/>
                  <a:gd name="T43" fmla="*/ 83 h 104"/>
                  <a:gd name="T44" fmla="*/ 35 w 88"/>
                  <a:gd name="T45" fmla="*/ 77 h 104"/>
                  <a:gd name="T46" fmla="*/ 27 w 88"/>
                  <a:gd name="T47" fmla="*/ 75 h 104"/>
                  <a:gd name="T48" fmla="*/ 25 w 88"/>
                  <a:gd name="T49" fmla="*/ 64 h 104"/>
                  <a:gd name="T50" fmla="*/ 34 w 88"/>
                  <a:gd name="T51" fmla="*/ 42 h 104"/>
                  <a:gd name="T52" fmla="*/ 50 w 88"/>
                  <a:gd name="T53" fmla="*/ 26 h 104"/>
                  <a:gd name="T54" fmla="*/ 55 w 88"/>
                  <a:gd name="T55" fmla="*/ 26 h 104"/>
                  <a:gd name="T56" fmla="*/ 62 w 88"/>
                  <a:gd name="T57" fmla="*/ 34 h 104"/>
                  <a:gd name="T58" fmla="*/ 75 w 88"/>
                  <a:gd name="T59" fmla="*/ 48 h 104"/>
                  <a:gd name="T60" fmla="*/ 55 w 88"/>
                  <a:gd name="T61" fmla="*/ 83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88" h="104">
                    <a:moveTo>
                      <a:pt x="86" y="33"/>
                    </a:moveTo>
                    <a:cubicBezTo>
                      <a:pt x="79" y="29"/>
                      <a:pt x="79" y="29"/>
                      <a:pt x="79" y="29"/>
                    </a:cubicBezTo>
                    <a:cubicBezTo>
                      <a:pt x="79" y="26"/>
                      <a:pt x="79" y="23"/>
                      <a:pt x="78" y="21"/>
                    </a:cubicBezTo>
                    <a:cubicBezTo>
                      <a:pt x="81" y="15"/>
                      <a:pt x="81" y="15"/>
                      <a:pt x="81" y="15"/>
                    </a:cubicBezTo>
                    <a:cubicBezTo>
                      <a:pt x="64" y="4"/>
                      <a:pt x="64" y="4"/>
                      <a:pt x="64" y="4"/>
                    </a:cubicBezTo>
                    <a:cubicBezTo>
                      <a:pt x="57" y="0"/>
                      <a:pt x="48" y="1"/>
                      <a:pt x="37" y="6"/>
                    </a:cubicBezTo>
                    <a:cubicBezTo>
                      <a:pt x="17" y="18"/>
                      <a:pt x="1" y="46"/>
                      <a:pt x="0" y="70"/>
                    </a:cubicBezTo>
                    <a:cubicBezTo>
                      <a:pt x="0" y="81"/>
                      <a:pt x="4" y="89"/>
                      <a:pt x="11" y="93"/>
                    </a:cubicBezTo>
                    <a:cubicBezTo>
                      <a:pt x="28" y="104"/>
                      <a:pt x="28" y="104"/>
                      <a:pt x="28" y="104"/>
                    </a:cubicBezTo>
                    <a:cubicBezTo>
                      <a:pt x="32" y="98"/>
                      <a:pt x="32" y="98"/>
                      <a:pt x="32" y="98"/>
                    </a:cubicBezTo>
                    <a:cubicBezTo>
                      <a:pt x="32" y="98"/>
                      <a:pt x="32" y="99"/>
                      <a:pt x="32" y="99"/>
                    </a:cubicBezTo>
                    <a:cubicBezTo>
                      <a:pt x="32" y="98"/>
                      <a:pt x="32" y="98"/>
                      <a:pt x="32" y="98"/>
                    </a:cubicBezTo>
                    <a:cubicBezTo>
                      <a:pt x="35" y="97"/>
                      <a:pt x="39" y="96"/>
                      <a:pt x="42" y="94"/>
                    </a:cubicBezTo>
                    <a:cubicBezTo>
                      <a:pt x="45" y="92"/>
                      <a:pt x="47" y="91"/>
                      <a:pt x="50" y="89"/>
                    </a:cubicBezTo>
                    <a:cubicBezTo>
                      <a:pt x="49" y="90"/>
                      <a:pt x="49" y="90"/>
                      <a:pt x="49" y="90"/>
                    </a:cubicBezTo>
                    <a:cubicBezTo>
                      <a:pt x="49" y="90"/>
                      <a:pt x="54" y="93"/>
                      <a:pt x="55" y="92"/>
                    </a:cubicBezTo>
                    <a:cubicBezTo>
                      <a:pt x="56" y="92"/>
                      <a:pt x="64" y="87"/>
                      <a:pt x="65" y="86"/>
                    </a:cubicBezTo>
                    <a:cubicBezTo>
                      <a:pt x="66" y="85"/>
                      <a:pt x="75" y="74"/>
                      <a:pt x="76" y="72"/>
                    </a:cubicBezTo>
                    <a:cubicBezTo>
                      <a:pt x="77" y="70"/>
                      <a:pt x="81" y="61"/>
                      <a:pt x="82" y="59"/>
                    </a:cubicBezTo>
                    <a:cubicBezTo>
                      <a:pt x="83" y="58"/>
                      <a:pt x="88" y="45"/>
                      <a:pt x="88" y="44"/>
                    </a:cubicBezTo>
                    <a:cubicBezTo>
                      <a:pt x="88" y="44"/>
                      <a:pt x="86" y="33"/>
                      <a:pt x="86" y="33"/>
                    </a:cubicBezTo>
                    <a:close/>
                    <a:moveTo>
                      <a:pt x="55" y="83"/>
                    </a:moveTo>
                    <a:cubicBezTo>
                      <a:pt x="46" y="88"/>
                      <a:pt x="38" y="85"/>
                      <a:pt x="35" y="77"/>
                    </a:cubicBezTo>
                    <a:cubicBezTo>
                      <a:pt x="32" y="78"/>
                      <a:pt x="29" y="77"/>
                      <a:pt x="27" y="75"/>
                    </a:cubicBezTo>
                    <a:cubicBezTo>
                      <a:pt x="26" y="70"/>
                      <a:pt x="25" y="64"/>
                      <a:pt x="25" y="64"/>
                    </a:cubicBezTo>
                    <a:cubicBezTo>
                      <a:pt x="26" y="63"/>
                      <a:pt x="34" y="42"/>
                      <a:pt x="34" y="42"/>
                    </a:cubicBezTo>
                    <a:cubicBezTo>
                      <a:pt x="50" y="26"/>
                      <a:pt x="50" y="26"/>
                      <a:pt x="50" y="26"/>
                    </a:cubicBezTo>
                    <a:cubicBezTo>
                      <a:pt x="55" y="26"/>
                      <a:pt x="55" y="26"/>
                      <a:pt x="55" y="26"/>
                    </a:cubicBezTo>
                    <a:cubicBezTo>
                      <a:pt x="58" y="27"/>
                      <a:pt x="61" y="30"/>
                      <a:pt x="62" y="34"/>
                    </a:cubicBezTo>
                    <a:cubicBezTo>
                      <a:pt x="70" y="33"/>
                      <a:pt x="75" y="38"/>
                      <a:pt x="75" y="48"/>
                    </a:cubicBezTo>
                    <a:cubicBezTo>
                      <a:pt x="75" y="61"/>
                      <a:pt x="66" y="76"/>
                      <a:pt x="55" y="83"/>
                    </a:cubicBezTo>
                    <a:close/>
                  </a:path>
                </a:pathLst>
              </a:custGeom>
              <a:solidFill>
                <a:srgbClr val="2425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39" name="Freeform 382">
                <a:extLst>
                  <a:ext uri="{FF2B5EF4-FFF2-40B4-BE49-F238E27FC236}">
                    <a16:creationId xmlns:a16="http://schemas.microsoft.com/office/drawing/2014/main" id="{40EC0C08-7F7E-4514-956F-15F711891AF6}"/>
                  </a:ext>
                </a:extLst>
              </p:cNvPr>
              <p:cNvSpPr>
                <a:spLocks noEditPoints="1"/>
              </p:cNvSpPr>
              <p:nvPr/>
            </p:nvSpPr>
            <p:spPr bwMode="auto">
              <a:xfrm>
                <a:off x="4591" y="3440"/>
                <a:ext cx="535" cy="700"/>
              </a:xfrm>
              <a:custGeom>
                <a:avLst/>
                <a:gdLst>
                  <a:gd name="T0" fmla="*/ 63 w 74"/>
                  <a:gd name="T1" fmla="*/ 4 h 97"/>
                  <a:gd name="T2" fmla="*/ 37 w 74"/>
                  <a:gd name="T3" fmla="*/ 6 h 97"/>
                  <a:gd name="T4" fmla="*/ 0 w 74"/>
                  <a:gd name="T5" fmla="*/ 69 h 97"/>
                  <a:gd name="T6" fmla="*/ 10 w 74"/>
                  <a:gd name="T7" fmla="*/ 93 h 97"/>
                  <a:gd name="T8" fmla="*/ 37 w 74"/>
                  <a:gd name="T9" fmla="*/ 91 h 97"/>
                  <a:gd name="T10" fmla="*/ 74 w 74"/>
                  <a:gd name="T11" fmla="*/ 27 h 97"/>
                  <a:gd name="T12" fmla="*/ 63 w 74"/>
                  <a:gd name="T13" fmla="*/ 4 h 97"/>
                  <a:gd name="T14" fmla="*/ 37 w 74"/>
                  <a:gd name="T15" fmla="*/ 72 h 97"/>
                  <a:gd name="T16" fmla="*/ 17 w 74"/>
                  <a:gd name="T17" fmla="*/ 60 h 97"/>
                  <a:gd name="T18" fmla="*/ 37 w 74"/>
                  <a:gd name="T19" fmla="*/ 25 h 97"/>
                  <a:gd name="T20" fmla="*/ 57 w 74"/>
                  <a:gd name="T21" fmla="*/ 37 h 97"/>
                  <a:gd name="T22" fmla="*/ 37 w 74"/>
                  <a:gd name="T23" fmla="*/ 72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4" h="97">
                    <a:moveTo>
                      <a:pt x="63" y="4"/>
                    </a:moveTo>
                    <a:cubicBezTo>
                      <a:pt x="57" y="0"/>
                      <a:pt x="47" y="0"/>
                      <a:pt x="37" y="6"/>
                    </a:cubicBezTo>
                    <a:cubicBezTo>
                      <a:pt x="17" y="18"/>
                      <a:pt x="0" y="46"/>
                      <a:pt x="0" y="69"/>
                    </a:cubicBezTo>
                    <a:cubicBezTo>
                      <a:pt x="0" y="81"/>
                      <a:pt x="4" y="89"/>
                      <a:pt x="10" y="93"/>
                    </a:cubicBezTo>
                    <a:cubicBezTo>
                      <a:pt x="17" y="97"/>
                      <a:pt x="26" y="97"/>
                      <a:pt x="37" y="91"/>
                    </a:cubicBezTo>
                    <a:cubicBezTo>
                      <a:pt x="57" y="79"/>
                      <a:pt x="73" y="51"/>
                      <a:pt x="74" y="27"/>
                    </a:cubicBezTo>
                    <a:cubicBezTo>
                      <a:pt x="74" y="16"/>
                      <a:pt x="70" y="8"/>
                      <a:pt x="63" y="4"/>
                    </a:cubicBezTo>
                    <a:close/>
                    <a:moveTo>
                      <a:pt x="37" y="72"/>
                    </a:moveTo>
                    <a:cubicBezTo>
                      <a:pt x="26" y="78"/>
                      <a:pt x="17" y="73"/>
                      <a:pt x="17" y="60"/>
                    </a:cubicBezTo>
                    <a:cubicBezTo>
                      <a:pt x="17" y="47"/>
                      <a:pt x="26" y="31"/>
                      <a:pt x="37" y="25"/>
                    </a:cubicBezTo>
                    <a:cubicBezTo>
                      <a:pt x="48" y="19"/>
                      <a:pt x="57" y="24"/>
                      <a:pt x="57" y="37"/>
                    </a:cubicBezTo>
                    <a:cubicBezTo>
                      <a:pt x="57" y="50"/>
                      <a:pt x="48" y="65"/>
                      <a:pt x="37" y="72"/>
                    </a:cubicBezTo>
                    <a:close/>
                  </a:path>
                </a:pathLst>
              </a:custGeom>
              <a:solidFill>
                <a:srgbClr val="191A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40" name="Freeform 383">
                <a:extLst>
                  <a:ext uri="{FF2B5EF4-FFF2-40B4-BE49-F238E27FC236}">
                    <a16:creationId xmlns:a16="http://schemas.microsoft.com/office/drawing/2014/main" id="{D5E240DB-34FC-48B3-A5DA-B20B84E65F8E}"/>
                  </a:ext>
                </a:extLst>
              </p:cNvPr>
              <p:cNvSpPr>
                <a:spLocks/>
              </p:cNvSpPr>
              <p:nvPr/>
            </p:nvSpPr>
            <p:spPr bwMode="auto">
              <a:xfrm>
                <a:off x="4909" y="3599"/>
                <a:ext cx="94" cy="144"/>
              </a:xfrm>
              <a:custGeom>
                <a:avLst/>
                <a:gdLst>
                  <a:gd name="T0" fmla="*/ 13 w 13"/>
                  <a:gd name="T1" fmla="*/ 15 h 20"/>
                  <a:gd name="T2" fmla="*/ 13 w 13"/>
                  <a:gd name="T3" fmla="*/ 20 h 20"/>
                  <a:gd name="T4" fmla="*/ 0 w 13"/>
                  <a:gd name="T5" fmla="*/ 13 h 20"/>
                  <a:gd name="T6" fmla="*/ 1 w 13"/>
                  <a:gd name="T7" fmla="*/ 7 h 20"/>
                  <a:gd name="T8" fmla="*/ 0 w 13"/>
                  <a:gd name="T9" fmla="*/ 1 h 20"/>
                  <a:gd name="T10" fmla="*/ 13 w 13"/>
                  <a:gd name="T11" fmla="*/ 15 h 20"/>
                </a:gdLst>
                <a:ahLst/>
                <a:cxnLst>
                  <a:cxn ang="0">
                    <a:pos x="T0" y="T1"/>
                  </a:cxn>
                  <a:cxn ang="0">
                    <a:pos x="T2" y="T3"/>
                  </a:cxn>
                  <a:cxn ang="0">
                    <a:pos x="T4" y="T5"/>
                  </a:cxn>
                  <a:cxn ang="0">
                    <a:pos x="T6" y="T7"/>
                  </a:cxn>
                  <a:cxn ang="0">
                    <a:pos x="T8" y="T9"/>
                  </a:cxn>
                  <a:cxn ang="0">
                    <a:pos x="T10" y="T11"/>
                  </a:cxn>
                </a:cxnLst>
                <a:rect l="0" t="0" r="r" b="b"/>
                <a:pathLst>
                  <a:path w="13" h="20">
                    <a:moveTo>
                      <a:pt x="13" y="15"/>
                    </a:moveTo>
                    <a:cubicBezTo>
                      <a:pt x="13" y="17"/>
                      <a:pt x="13" y="18"/>
                      <a:pt x="13" y="20"/>
                    </a:cubicBezTo>
                    <a:cubicBezTo>
                      <a:pt x="0" y="13"/>
                      <a:pt x="0" y="13"/>
                      <a:pt x="0" y="13"/>
                    </a:cubicBezTo>
                    <a:cubicBezTo>
                      <a:pt x="0" y="11"/>
                      <a:pt x="1" y="9"/>
                      <a:pt x="1" y="7"/>
                    </a:cubicBezTo>
                    <a:cubicBezTo>
                      <a:pt x="1" y="5"/>
                      <a:pt x="0" y="3"/>
                      <a:pt x="0" y="1"/>
                    </a:cubicBezTo>
                    <a:cubicBezTo>
                      <a:pt x="8" y="0"/>
                      <a:pt x="13" y="5"/>
                      <a:pt x="13" y="15"/>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41" name="Freeform 384">
                <a:extLst>
                  <a:ext uri="{FF2B5EF4-FFF2-40B4-BE49-F238E27FC236}">
                    <a16:creationId xmlns:a16="http://schemas.microsoft.com/office/drawing/2014/main" id="{8E3D6D2D-83DA-457F-B358-DB0F907A4C99}"/>
                  </a:ext>
                </a:extLst>
              </p:cNvPr>
              <p:cNvSpPr>
                <a:spLocks/>
              </p:cNvSpPr>
              <p:nvPr/>
            </p:nvSpPr>
            <p:spPr bwMode="auto">
              <a:xfrm>
                <a:off x="4873" y="3693"/>
                <a:ext cx="130" cy="151"/>
              </a:xfrm>
              <a:custGeom>
                <a:avLst/>
                <a:gdLst>
                  <a:gd name="T0" fmla="*/ 18 w 18"/>
                  <a:gd name="T1" fmla="*/ 7 h 21"/>
                  <a:gd name="T2" fmla="*/ 12 w 18"/>
                  <a:gd name="T3" fmla="*/ 21 h 21"/>
                  <a:gd name="T4" fmla="*/ 0 w 18"/>
                  <a:gd name="T5" fmla="*/ 14 h 21"/>
                  <a:gd name="T6" fmla="*/ 5 w 18"/>
                  <a:gd name="T7" fmla="*/ 0 h 21"/>
                  <a:gd name="T8" fmla="*/ 18 w 18"/>
                  <a:gd name="T9" fmla="*/ 7 h 21"/>
                </a:gdLst>
                <a:ahLst/>
                <a:cxnLst>
                  <a:cxn ang="0">
                    <a:pos x="T0" y="T1"/>
                  </a:cxn>
                  <a:cxn ang="0">
                    <a:pos x="T2" y="T3"/>
                  </a:cxn>
                  <a:cxn ang="0">
                    <a:pos x="T4" y="T5"/>
                  </a:cxn>
                  <a:cxn ang="0">
                    <a:pos x="T6" y="T7"/>
                  </a:cxn>
                  <a:cxn ang="0">
                    <a:pos x="T8" y="T9"/>
                  </a:cxn>
                </a:cxnLst>
                <a:rect l="0" t="0" r="r" b="b"/>
                <a:pathLst>
                  <a:path w="18" h="21">
                    <a:moveTo>
                      <a:pt x="18" y="7"/>
                    </a:moveTo>
                    <a:cubicBezTo>
                      <a:pt x="17" y="12"/>
                      <a:pt x="15" y="17"/>
                      <a:pt x="12" y="21"/>
                    </a:cubicBezTo>
                    <a:cubicBezTo>
                      <a:pt x="0" y="14"/>
                      <a:pt x="0" y="14"/>
                      <a:pt x="0" y="14"/>
                    </a:cubicBezTo>
                    <a:cubicBezTo>
                      <a:pt x="2" y="9"/>
                      <a:pt x="4" y="4"/>
                      <a:pt x="5" y="0"/>
                    </a:cubicBezTo>
                    <a:lnTo>
                      <a:pt x="18" y="7"/>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42" name="Freeform 385">
                <a:extLst>
                  <a:ext uri="{FF2B5EF4-FFF2-40B4-BE49-F238E27FC236}">
                    <a16:creationId xmlns:a16="http://schemas.microsoft.com/office/drawing/2014/main" id="{E76F6514-D386-48C6-8324-28BB63D846D6}"/>
                  </a:ext>
                </a:extLst>
              </p:cNvPr>
              <p:cNvSpPr>
                <a:spLocks/>
              </p:cNvSpPr>
              <p:nvPr/>
            </p:nvSpPr>
            <p:spPr bwMode="auto">
              <a:xfrm>
                <a:off x="4750" y="3866"/>
                <a:ext cx="152" cy="101"/>
              </a:xfrm>
              <a:custGeom>
                <a:avLst/>
                <a:gdLst>
                  <a:gd name="T0" fmla="*/ 21 w 21"/>
                  <a:gd name="T1" fmla="*/ 8 h 14"/>
                  <a:gd name="T2" fmla="*/ 15 w 21"/>
                  <a:gd name="T3" fmla="*/ 13 h 14"/>
                  <a:gd name="T4" fmla="*/ 13 w 21"/>
                  <a:gd name="T5" fmla="*/ 14 h 14"/>
                  <a:gd name="T6" fmla="*/ 0 w 21"/>
                  <a:gd name="T7" fmla="*/ 6 h 14"/>
                  <a:gd name="T8" fmla="*/ 2 w 21"/>
                  <a:gd name="T9" fmla="*/ 5 h 14"/>
                  <a:gd name="T10" fmla="*/ 8 w 21"/>
                  <a:gd name="T11" fmla="*/ 0 h 14"/>
                  <a:gd name="T12" fmla="*/ 21 w 21"/>
                  <a:gd name="T13" fmla="*/ 8 h 14"/>
                </a:gdLst>
                <a:ahLst/>
                <a:cxnLst>
                  <a:cxn ang="0">
                    <a:pos x="T0" y="T1"/>
                  </a:cxn>
                  <a:cxn ang="0">
                    <a:pos x="T2" y="T3"/>
                  </a:cxn>
                  <a:cxn ang="0">
                    <a:pos x="T4" y="T5"/>
                  </a:cxn>
                  <a:cxn ang="0">
                    <a:pos x="T6" y="T7"/>
                  </a:cxn>
                  <a:cxn ang="0">
                    <a:pos x="T8" y="T9"/>
                  </a:cxn>
                  <a:cxn ang="0">
                    <a:pos x="T10" y="T11"/>
                  </a:cxn>
                  <a:cxn ang="0">
                    <a:pos x="T12" y="T13"/>
                  </a:cxn>
                </a:cxnLst>
                <a:rect l="0" t="0" r="r" b="b"/>
                <a:pathLst>
                  <a:path w="21" h="14">
                    <a:moveTo>
                      <a:pt x="21" y="8"/>
                    </a:moveTo>
                    <a:cubicBezTo>
                      <a:pt x="19" y="10"/>
                      <a:pt x="17" y="11"/>
                      <a:pt x="15" y="13"/>
                    </a:cubicBezTo>
                    <a:cubicBezTo>
                      <a:pt x="14" y="13"/>
                      <a:pt x="13" y="13"/>
                      <a:pt x="13" y="14"/>
                    </a:cubicBezTo>
                    <a:cubicBezTo>
                      <a:pt x="0" y="6"/>
                      <a:pt x="0" y="6"/>
                      <a:pt x="0" y="6"/>
                    </a:cubicBezTo>
                    <a:cubicBezTo>
                      <a:pt x="0" y="6"/>
                      <a:pt x="1" y="5"/>
                      <a:pt x="2" y="5"/>
                    </a:cubicBezTo>
                    <a:cubicBezTo>
                      <a:pt x="4" y="4"/>
                      <a:pt x="6" y="2"/>
                      <a:pt x="8" y="0"/>
                    </a:cubicBezTo>
                    <a:lnTo>
                      <a:pt x="21" y="8"/>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43" name="Freeform 386">
                <a:extLst>
                  <a:ext uri="{FF2B5EF4-FFF2-40B4-BE49-F238E27FC236}">
                    <a16:creationId xmlns:a16="http://schemas.microsoft.com/office/drawing/2014/main" id="{F364F83F-9EA9-4374-88E3-5E9BD35170F9}"/>
                  </a:ext>
                </a:extLst>
              </p:cNvPr>
              <p:cNvSpPr>
                <a:spLocks/>
              </p:cNvSpPr>
              <p:nvPr/>
            </p:nvSpPr>
            <p:spPr bwMode="auto">
              <a:xfrm>
                <a:off x="4714" y="3909"/>
                <a:ext cx="130" cy="79"/>
              </a:xfrm>
              <a:custGeom>
                <a:avLst/>
                <a:gdLst>
                  <a:gd name="T0" fmla="*/ 18 w 18"/>
                  <a:gd name="T1" fmla="*/ 8 h 11"/>
                  <a:gd name="T2" fmla="*/ 0 w 18"/>
                  <a:gd name="T3" fmla="*/ 1 h 11"/>
                  <a:gd name="T4" fmla="*/ 5 w 18"/>
                  <a:gd name="T5" fmla="*/ 0 h 11"/>
                  <a:gd name="T6" fmla="*/ 18 w 18"/>
                  <a:gd name="T7" fmla="*/ 8 h 11"/>
                </a:gdLst>
                <a:ahLst/>
                <a:cxnLst>
                  <a:cxn ang="0">
                    <a:pos x="T0" y="T1"/>
                  </a:cxn>
                  <a:cxn ang="0">
                    <a:pos x="T2" y="T3"/>
                  </a:cxn>
                  <a:cxn ang="0">
                    <a:pos x="T4" y="T5"/>
                  </a:cxn>
                  <a:cxn ang="0">
                    <a:pos x="T6" y="T7"/>
                  </a:cxn>
                </a:cxnLst>
                <a:rect l="0" t="0" r="r" b="b"/>
                <a:pathLst>
                  <a:path w="18" h="11">
                    <a:moveTo>
                      <a:pt x="18" y="8"/>
                    </a:moveTo>
                    <a:cubicBezTo>
                      <a:pt x="9" y="11"/>
                      <a:pt x="3" y="9"/>
                      <a:pt x="0" y="1"/>
                    </a:cubicBezTo>
                    <a:cubicBezTo>
                      <a:pt x="2" y="1"/>
                      <a:pt x="3" y="1"/>
                      <a:pt x="5" y="0"/>
                    </a:cubicBezTo>
                    <a:lnTo>
                      <a:pt x="18" y="8"/>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44" name="Freeform 387">
                <a:extLst>
                  <a:ext uri="{FF2B5EF4-FFF2-40B4-BE49-F238E27FC236}">
                    <a16:creationId xmlns:a16="http://schemas.microsoft.com/office/drawing/2014/main" id="{C9AB6C2F-F508-41A7-B732-78A6ABF2644C}"/>
                  </a:ext>
                </a:extLst>
              </p:cNvPr>
              <p:cNvSpPr>
                <a:spLocks/>
              </p:cNvSpPr>
              <p:nvPr/>
            </p:nvSpPr>
            <p:spPr bwMode="auto">
              <a:xfrm>
                <a:off x="4808" y="3844"/>
                <a:ext cx="115" cy="79"/>
              </a:xfrm>
              <a:custGeom>
                <a:avLst/>
                <a:gdLst>
                  <a:gd name="T0" fmla="*/ 16 w 16"/>
                  <a:gd name="T1" fmla="*/ 7 h 11"/>
                  <a:gd name="T2" fmla="*/ 13 w 16"/>
                  <a:gd name="T3" fmla="*/ 11 h 11"/>
                  <a:gd name="T4" fmla="*/ 0 w 16"/>
                  <a:gd name="T5" fmla="*/ 3 h 11"/>
                  <a:gd name="T6" fmla="*/ 4 w 16"/>
                  <a:gd name="T7" fmla="*/ 0 h 11"/>
                  <a:gd name="T8" fmla="*/ 16 w 16"/>
                  <a:gd name="T9" fmla="*/ 7 h 11"/>
                </a:gdLst>
                <a:ahLst/>
                <a:cxnLst>
                  <a:cxn ang="0">
                    <a:pos x="T0" y="T1"/>
                  </a:cxn>
                  <a:cxn ang="0">
                    <a:pos x="T2" y="T3"/>
                  </a:cxn>
                  <a:cxn ang="0">
                    <a:pos x="T4" y="T5"/>
                  </a:cxn>
                  <a:cxn ang="0">
                    <a:pos x="T6" y="T7"/>
                  </a:cxn>
                  <a:cxn ang="0">
                    <a:pos x="T8" y="T9"/>
                  </a:cxn>
                </a:cxnLst>
                <a:rect l="0" t="0" r="r" b="b"/>
                <a:pathLst>
                  <a:path w="16" h="11">
                    <a:moveTo>
                      <a:pt x="16" y="7"/>
                    </a:moveTo>
                    <a:cubicBezTo>
                      <a:pt x="15" y="8"/>
                      <a:pt x="14" y="10"/>
                      <a:pt x="13" y="11"/>
                    </a:cubicBezTo>
                    <a:cubicBezTo>
                      <a:pt x="0" y="3"/>
                      <a:pt x="0" y="3"/>
                      <a:pt x="0" y="3"/>
                    </a:cubicBezTo>
                    <a:cubicBezTo>
                      <a:pt x="2" y="2"/>
                      <a:pt x="3" y="1"/>
                      <a:pt x="4" y="0"/>
                    </a:cubicBezTo>
                    <a:lnTo>
                      <a:pt x="16" y="7"/>
                    </a:ln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45" name="Freeform 388">
                <a:extLst>
                  <a:ext uri="{FF2B5EF4-FFF2-40B4-BE49-F238E27FC236}">
                    <a16:creationId xmlns:a16="http://schemas.microsoft.com/office/drawing/2014/main" id="{2408E1D4-24B4-460A-8384-0AD74CFF22E7}"/>
                  </a:ext>
                </a:extLst>
              </p:cNvPr>
              <p:cNvSpPr>
                <a:spLocks/>
              </p:cNvSpPr>
              <p:nvPr/>
            </p:nvSpPr>
            <p:spPr bwMode="auto">
              <a:xfrm>
                <a:off x="4837" y="3794"/>
                <a:ext cx="123" cy="101"/>
              </a:xfrm>
              <a:custGeom>
                <a:avLst/>
                <a:gdLst>
                  <a:gd name="T0" fmla="*/ 17 w 17"/>
                  <a:gd name="T1" fmla="*/ 7 h 14"/>
                  <a:gd name="T2" fmla="*/ 12 w 17"/>
                  <a:gd name="T3" fmla="*/ 14 h 14"/>
                  <a:gd name="T4" fmla="*/ 0 w 17"/>
                  <a:gd name="T5" fmla="*/ 7 h 14"/>
                  <a:gd name="T6" fmla="*/ 5 w 17"/>
                  <a:gd name="T7" fmla="*/ 0 h 14"/>
                  <a:gd name="T8" fmla="*/ 17 w 17"/>
                  <a:gd name="T9" fmla="*/ 7 h 14"/>
                </a:gdLst>
                <a:ahLst/>
                <a:cxnLst>
                  <a:cxn ang="0">
                    <a:pos x="T0" y="T1"/>
                  </a:cxn>
                  <a:cxn ang="0">
                    <a:pos x="T2" y="T3"/>
                  </a:cxn>
                  <a:cxn ang="0">
                    <a:pos x="T4" y="T5"/>
                  </a:cxn>
                  <a:cxn ang="0">
                    <a:pos x="T6" y="T7"/>
                  </a:cxn>
                  <a:cxn ang="0">
                    <a:pos x="T8" y="T9"/>
                  </a:cxn>
                </a:cxnLst>
                <a:rect l="0" t="0" r="r" b="b"/>
                <a:pathLst>
                  <a:path w="17" h="14">
                    <a:moveTo>
                      <a:pt x="17" y="7"/>
                    </a:moveTo>
                    <a:cubicBezTo>
                      <a:pt x="16" y="10"/>
                      <a:pt x="14" y="12"/>
                      <a:pt x="12" y="14"/>
                    </a:cubicBezTo>
                    <a:cubicBezTo>
                      <a:pt x="0" y="7"/>
                      <a:pt x="0" y="7"/>
                      <a:pt x="0" y="7"/>
                    </a:cubicBezTo>
                    <a:cubicBezTo>
                      <a:pt x="2" y="5"/>
                      <a:pt x="3" y="2"/>
                      <a:pt x="5" y="0"/>
                    </a:cubicBezTo>
                    <a:lnTo>
                      <a:pt x="17" y="7"/>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46" name="Freeform 389">
                <a:extLst>
                  <a:ext uri="{FF2B5EF4-FFF2-40B4-BE49-F238E27FC236}">
                    <a16:creationId xmlns:a16="http://schemas.microsoft.com/office/drawing/2014/main" id="{29A053EB-DE61-4FC9-900D-E48C37022177}"/>
                  </a:ext>
                </a:extLst>
              </p:cNvPr>
              <p:cNvSpPr>
                <a:spLocks/>
              </p:cNvSpPr>
              <p:nvPr/>
            </p:nvSpPr>
            <p:spPr bwMode="auto">
              <a:xfrm>
                <a:off x="4801" y="3621"/>
                <a:ext cx="14" cy="317"/>
              </a:xfrm>
              <a:custGeom>
                <a:avLst/>
                <a:gdLst>
                  <a:gd name="T0" fmla="*/ 2 w 2"/>
                  <a:gd name="T1" fmla="*/ 0 h 44"/>
                  <a:gd name="T2" fmla="*/ 2 w 2"/>
                  <a:gd name="T3" fmla="*/ 42 h 44"/>
                  <a:gd name="T4" fmla="*/ 0 w 2"/>
                  <a:gd name="T5" fmla="*/ 44 h 44"/>
                  <a:gd name="T6" fmla="*/ 0 w 2"/>
                  <a:gd name="T7" fmla="*/ 2 h 44"/>
                  <a:gd name="T8" fmla="*/ 1 w 2"/>
                  <a:gd name="T9" fmla="*/ 0 h 44"/>
                  <a:gd name="T10" fmla="*/ 2 w 2"/>
                  <a:gd name="T11" fmla="*/ 0 h 44"/>
                </a:gdLst>
                <a:ahLst/>
                <a:cxnLst>
                  <a:cxn ang="0">
                    <a:pos x="T0" y="T1"/>
                  </a:cxn>
                  <a:cxn ang="0">
                    <a:pos x="T2" y="T3"/>
                  </a:cxn>
                  <a:cxn ang="0">
                    <a:pos x="T4" y="T5"/>
                  </a:cxn>
                  <a:cxn ang="0">
                    <a:pos x="T6" y="T7"/>
                  </a:cxn>
                  <a:cxn ang="0">
                    <a:pos x="T8" y="T9"/>
                  </a:cxn>
                  <a:cxn ang="0">
                    <a:pos x="T10" y="T11"/>
                  </a:cxn>
                </a:cxnLst>
                <a:rect l="0" t="0" r="r" b="b"/>
                <a:pathLst>
                  <a:path w="2" h="44">
                    <a:moveTo>
                      <a:pt x="2" y="0"/>
                    </a:moveTo>
                    <a:cubicBezTo>
                      <a:pt x="2" y="42"/>
                      <a:pt x="2" y="42"/>
                      <a:pt x="2" y="42"/>
                    </a:cubicBezTo>
                    <a:cubicBezTo>
                      <a:pt x="0" y="44"/>
                      <a:pt x="0" y="44"/>
                      <a:pt x="0" y="44"/>
                    </a:cubicBezTo>
                    <a:cubicBezTo>
                      <a:pt x="0" y="2"/>
                      <a:pt x="0" y="2"/>
                      <a:pt x="0" y="2"/>
                    </a:cubicBezTo>
                    <a:cubicBezTo>
                      <a:pt x="0" y="1"/>
                      <a:pt x="1" y="1"/>
                      <a:pt x="1" y="0"/>
                    </a:cubicBezTo>
                    <a:lnTo>
                      <a:pt x="2" y="0"/>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47" name="Freeform 390">
                <a:extLst>
                  <a:ext uri="{FF2B5EF4-FFF2-40B4-BE49-F238E27FC236}">
                    <a16:creationId xmlns:a16="http://schemas.microsoft.com/office/drawing/2014/main" id="{A1CDF358-0732-46DB-9AAC-149B78EA2B5E}"/>
                  </a:ext>
                </a:extLst>
              </p:cNvPr>
              <p:cNvSpPr>
                <a:spLocks/>
              </p:cNvSpPr>
              <p:nvPr/>
            </p:nvSpPr>
            <p:spPr bwMode="auto">
              <a:xfrm>
                <a:off x="4728" y="3700"/>
                <a:ext cx="195" cy="130"/>
              </a:xfrm>
              <a:custGeom>
                <a:avLst/>
                <a:gdLst>
                  <a:gd name="T0" fmla="*/ 27 w 27"/>
                  <a:gd name="T1" fmla="*/ 15 h 18"/>
                  <a:gd name="T2" fmla="*/ 25 w 27"/>
                  <a:gd name="T3" fmla="*/ 18 h 18"/>
                  <a:gd name="T4" fmla="*/ 16 w 27"/>
                  <a:gd name="T5" fmla="*/ 12 h 18"/>
                  <a:gd name="T6" fmla="*/ 12 w 27"/>
                  <a:gd name="T7" fmla="*/ 10 h 18"/>
                  <a:gd name="T8" fmla="*/ 11 w 27"/>
                  <a:gd name="T9" fmla="*/ 9 h 18"/>
                  <a:gd name="T10" fmla="*/ 10 w 27"/>
                  <a:gd name="T11" fmla="*/ 9 h 18"/>
                  <a:gd name="T12" fmla="*/ 10 w 27"/>
                  <a:gd name="T13" fmla="*/ 9 h 18"/>
                  <a:gd name="T14" fmla="*/ 9 w 27"/>
                  <a:gd name="T15" fmla="*/ 8 h 18"/>
                  <a:gd name="T16" fmla="*/ 8 w 27"/>
                  <a:gd name="T17" fmla="*/ 8 h 18"/>
                  <a:gd name="T18" fmla="*/ 5 w 27"/>
                  <a:gd name="T19" fmla="*/ 6 h 18"/>
                  <a:gd name="T20" fmla="*/ 3 w 27"/>
                  <a:gd name="T21" fmla="*/ 5 h 18"/>
                  <a:gd name="T22" fmla="*/ 2 w 27"/>
                  <a:gd name="T23" fmla="*/ 4 h 18"/>
                  <a:gd name="T24" fmla="*/ 0 w 27"/>
                  <a:gd name="T25" fmla="*/ 3 h 18"/>
                  <a:gd name="T26" fmla="*/ 2 w 27"/>
                  <a:gd name="T27" fmla="*/ 0 h 18"/>
                  <a:gd name="T28" fmla="*/ 3 w 27"/>
                  <a:gd name="T29" fmla="*/ 1 h 18"/>
                  <a:gd name="T30" fmla="*/ 5 w 27"/>
                  <a:gd name="T31" fmla="*/ 2 h 18"/>
                  <a:gd name="T32" fmla="*/ 6 w 27"/>
                  <a:gd name="T33" fmla="*/ 3 h 18"/>
                  <a:gd name="T34" fmla="*/ 10 w 27"/>
                  <a:gd name="T35" fmla="*/ 5 h 18"/>
                  <a:gd name="T36" fmla="*/ 11 w 27"/>
                  <a:gd name="T37" fmla="*/ 6 h 18"/>
                  <a:gd name="T38" fmla="*/ 11 w 27"/>
                  <a:gd name="T39" fmla="*/ 6 h 18"/>
                  <a:gd name="T40" fmla="*/ 12 w 27"/>
                  <a:gd name="T41" fmla="*/ 6 h 18"/>
                  <a:gd name="T42" fmla="*/ 13 w 27"/>
                  <a:gd name="T43" fmla="*/ 7 h 18"/>
                  <a:gd name="T44" fmla="*/ 14 w 27"/>
                  <a:gd name="T45" fmla="*/ 7 h 18"/>
                  <a:gd name="T46" fmla="*/ 17 w 27"/>
                  <a:gd name="T47" fmla="*/ 9 h 18"/>
                  <a:gd name="T48" fmla="*/ 27 w 27"/>
                  <a:gd name="T49" fmla="*/ 15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7" h="18">
                    <a:moveTo>
                      <a:pt x="27" y="15"/>
                    </a:moveTo>
                    <a:cubicBezTo>
                      <a:pt x="25" y="18"/>
                      <a:pt x="25" y="18"/>
                      <a:pt x="25" y="18"/>
                    </a:cubicBezTo>
                    <a:cubicBezTo>
                      <a:pt x="16" y="12"/>
                      <a:pt x="16" y="12"/>
                      <a:pt x="16" y="12"/>
                    </a:cubicBezTo>
                    <a:cubicBezTo>
                      <a:pt x="12" y="10"/>
                      <a:pt x="12" y="10"/>
                      <a:pt x="12" y="10"/>
                    </a:cubicBezTo>
                    <a:cubicBezTo>
                      <a:pt x="11" y="9"/>
                      <a:pt x="11" y="9"/>
                      <a:pt x="11" y="9"/>
                    </a:cubicBezTo>
                    <a:cubicBezTo>
                      <a:pt x="10" y="9"/>
                      <a:pt x="10" y="9"/>
                      <a:pt x="10" y="9"/>
                    </a:cubicBezTo>
                    <a:cubicBezTo>
                      <a:pt x="10" y="9"/>
                      <a:pt x="10" y="9"/>
                      <a:pt x="10" y="9"/>
                    </a:cubicBezTo>
                    <a:cubicBezTo>
                      <a:pt x="9" y="8"/>
                      <a:pt x="9" y="8"/>
                      <a:pt x="9" y="8"/>
                    </a:cubicBezTo>
                    <a:cubicBezTo>
                      <a:pt x="8" y="8"/>
                      <a:pt x="8" y="8"/>
                      <a:pt x="8" y="8"/>
                    </a:cubicBezTo>
                    <a:cubicBezTo>
                      <a:pt x="5" y="6"/>
                      <a:pt x="5" y="6"/>
                      <a:pt x="5" y="6"/>
                    </a:cubicBezTo>
                    <a:cubicBezTo>
                      <a:pt x="3" y="5"/>
                      <a:pt x="3" y="5"/>
                      <a:pt x="3" y="5"/>
                    </a:cubicBezTo>
                    <a:cubicBezTo>
                      <a:pt x="2" y="4"/>
                      <a:pt x="2" y="4"/>
                      <a:pt x="2" y="4"/>
                    </a:cubicBezTo>
                    <a:cubicBezTo>
                      <a:pt x="0" y="3"/>
                      <a:pt x="0" y="3"/>
                      <a:pt x="0" y="3"/>
                    </a:cubicBezTo>
                    <a:cubicBezTo>
                      <a:pt x="1" y="2"/>
                      <a:pt x="1" y="1"/>
                      <a:pt x="2" y="0"/>
                    </a:cubicBezTo>
                    <a:cubicBezTo>
                      <a:pt x="3" y="1"/>
                      <a:pt x="3" y="1"/>
                      <a:pt x="3" y="1"/>
                    </a:cubicBezTo>
                    <a:cubicBezTo>
                      <a:pt x="5" y="2"/>
                      <a:pt x="5" y="2"/>
                      <a:pt x="5" y="2"/>
                    </a:cubicBezTo>
                    <a:cubicBezTo>
                      <a:pt x="6" y="3"/>
                      <a:pt x="6" y="3"/>
                      <a:pt x="6" y="3"/>
                    </a:cubicBezTo>
                    <a:cubicBezTo>
                      <a:pt x="10" y="5"/>
                      <a:pt x="10" y="5"/>
                      <a:pt x="10" y="5"/>
                    </a:cubicBezTo>
                    <a:cubicBezTo>
                      <a:pt x="11" y="6"/>
                      <a:pt x="11" y="6"/>
                      <a:pt x="11" y="6"/>
                    </a:cubicBezTo>
                    <a:cubicBezTo>
                      <a:pt x="11" y="6"/>
                      <a:pt x="11" y="6"/>
                      <a:pt x="11" y="6"/>
                    </a:cubicBezTo>
                    <a:cubicBezTo>
                      <a:pt x="12" y="6"/>
                      <a:pt x="12" y="6"/>
                      <a:pt x="12" y="6"/>
                    </a:cubicBezTo>
                    <a:cubicBezTo>
                      <a:pt x="13" y="7"/>
                      <a:pt x="13" y="7"/>
                      <a:pt x="13" y="7"/>
                    </a:cubicBezTo>
                    <a:cubicBezTo>
                      <a:pt x="14" y="7"/>
                      <a:pt x="14" y="7"/>
                      <a:pt x="14" y="7"/>
                    </a:cubicBezTo>
                    <a:cubicBezTo>
                      <a:pt x="17" y="9"/>
                      <a:pt x="17" y="9"/>
                      <a:pt x="17" y="9"/>
                    </a:cubicBezTo>
                    <a:lnTo>
                      <a:pt x="27" y="15"/>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48" name="Freeform 391">
                <a:extLst>
                  <a:ext uri="{FF2B5EF4-FFF2-40B4-BE49-F238E27FC236}">
                    <a16:creationId xmlns:a16="http://schemas.microsoft.com/office/drawing/2014/main" id="{B3FB3B2B-0204-4C64-9DC6-A3D7E619AB23}"/>
                  </a:ext>
                </a:extLst>
              </p:cNvPr>
              <p:cNvSpPr>
                <a:spLocks/>
              </p:cNvSpPr>
              <p:nvPr/>
            </p:nvSpPr>
            <p:spPr bwMode="auto">
              <a:xfrm>
                <a:off x="4692" y="3657"/>
                <a:ext cx="268" cy="173"/>
              </a:xfrm>
              <a:custGeom>
                <a:avLst/>
                <a:gdLst>
                  <a:gd name="T0" fmla="*/ 37 w 37"/>
                  <a:gd name="T1" fmla="*/ 0 h 24"/>
                  <a:gd name="T2" fmla="*/ 37 w 37"/>
                  <a:gd name="T3" fmla="*/ 3 h 24"/>
                  <a:gd name="T4" fmla="*/ 24 w 37"/>
                  <a:gd name="T5" fmla="*/ 10 h 24"/>
                  <a:gd name="T6" fmla="*/ 19 w 37"/>
                  <a:gd name="T7" fmla="*/ 13 h 24"/>
                  <a:gd name="T8" fmla="*/ 17 w 37"/>
                  <a:gd name="T9" fmla="*/ 14 h 24"/>
                  <a:gd name="T10" fmla="*/ 16 w 37"/>
                  <a:gd name="T11" fmla="*/ 14 h 24"/>
                  <a:gd name="T12" fmla="*/ 15 w 37"/>
                  <a:gd name="T13" fmla="*/ 15 h 24"/>
                  <a:gd name="T14" fmla="*/ 15 w 37"/>
                  <a:gd name="T15" fmla="*/ 15 h 24"/>
                  <a:gd name="T16" fmla="*/ 13 w 37"/>
                  <a:gd name="T17" fmla="*/ 16 h 24"/>
                  <a:gd name="T18" fmla="*/ 8 w 37"/>
                  <a:gd name="T19" fmla="*/ 19 h 24"/>
                  <a:gd name="T20" fmla="*/ 4 w 37"/>
                  <a:gd name="T21" fmla="*/ 22 h 24"/>
                  <a:gd name="T22" fmla="*/ 2 w 37"/>
                  <a:gd name="T23" fmla="*/ 23 h 24"/>
                  <a:gd name="T24" fmla="*/ 0 w 37"/>
                  <a:gd name="T25" fmla="*/ 24 h 24"/>
                  <a:gd name="T26" fmla="*/ 0 w 37"/>
                  <a:gd name="T27" fmla="*/ 23 h 24"/>
                  <a:gd name="T28" fmla="*/ 0 w 37"/>
                  <a:gd name="T29" fmla="*/ 21 h 24"/>
                  <a:gd name="T30" fmla="*/ 2 w 37"/>
                  <a:gd name="T31" fmla="*/ 20 h 24"/>
                  <a:gd name="T32" fmla="*/ 5 w 37"/>
                  <a:gd name="T33" fmla="*/ 19 h 24"/>
                  <a:gd name="T34" fmla="*/ 8 w 37"/>
                  <a:gd name="T35" fmla="*/ 17 h 24"/>
                  <a:gd name="T36" fmla="*/ 13 w 37"/>
                  <a:gd name="T37" fmla="*/ 14 h 24"/>
                  <a:gd name="T38" fmla="*/ 15 w 37"/>
                  <a:gd name="T39" fmla="*/ 13 h 24"/>
                  <a:gd name="T40" fmla="*/ 15 w 37"/>
                  <a:gd name="T41" fmla="*/ 12 h 24"/>
                  <a:gd name="T42" fmla="*/ 16 w 37"/>
                  <a:gd name="T43" fmla="*/ 12 h 24"/>
                  <a:gd name="T44" fmla="*/ 17 w 37"/>
                  <a:gd name="T45" fmla="*/ 11 h 24"/>
                  <a:gd name="T46" fmla="*/ 19 w 37"/>
                  <a:gd name="T47" fmla="*/ 11 h 24"/>
                  <a:gd name="T48" fmla="*/ 24 w 37"/>
                  <a:gd name="T49" fmla="*/ 8 h 24"/>
                  <a:gd name="T50" fmla="*/ 37 w 37"/>
                  <a:gd name="T51" fmla="*/ 0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7" h="24">
                    <a:moveTo>
                      <a:pt x="37" y="0"/>
                    </a:moveTo>
                    <a:cubicBezTo>
                      <a:pt x="37" y="3"/>
                      <a:pt x="37" y="3"/>
                      <a:pt x="37" y="3"/>
                    </a:cubicBezTo>
                    <a:cubicBezTo>
                      <a:pt x="24" y="10"/>
                      <a:pt x="24" y="10"/>
                      <a:pt x="24" y="10"/>
                    </a:cubicBezTo>
                    <a:cubicBezTo>
                      <a:pt x="19" y="13"/>
                      <a:pt x="19" y="13"/>
                      <a:pt x="19" y="13"/>
                    </a:cubicBezTo>
                    <a:cubicBezTo>
                      <a:pt x="17" y="14"/>
                      <a:pt x="17" y="14"/>
                      <a:pt x="17" y="14"/>
                    </a:cubicBezTo>
                    <a:cubicBezTo>
                      <a:pt x="16" y="14"/>
                      <a:pt x="16" y="14"/>
                      <a:pt x="16" y="14"/>
                    </a:cubicBezTo>
                    <a:cubicBezTo>
                      <a:pt x="15" y="15"/>
                      <a:pt x="15" y="15"/>
                      <a:pt x="15" y="15"/>
                    </a:cubicBezTo>
                    <a:cubicBezTo>
                      <a:pt x="15" y="15"/>
                      <a:pt x="15" y="15"/>
                      <a:pt x="15" y="15"/>
                    </a:cubicBezTo>
                    <a:cubicBezTo>
                      <a:pt x="13" y="16"/>
                      <a:pt x="13" y="16"/>
                      <a:pt x="13" y="16"/>
                    </a:cubicBezTo>
                    <a:cubicBezTo>
                      <a:pt x="8" y="19"/>
                      <a:pt x="8" y="19"/>
                      <a:pt x="8" y="19"/>
                    </a:cubicBezTo>
                    <a:cubicBezTo>
                      <a:pt x="4" y="22"/>
                      <a:pt x="4" y="22"/>
                      <a:pt x="4" y="22"/>
                    </a:cubicBezTo>
                    <a:cubicBezTo>
                      <a:pt x="2" y="23"/>
                      <a:pt x="2" y="23"/>
                      <a:pt x="2" y="23"/>
                    </a:cubicBezTo>
                    <a:cubicBezTo>
                      <a:pt x="0" y="24"/>
                      <a:pt x="0" y="24"/>
                      <a:pt x="0" y="24"/>
                    </a:cubicBezTo>
                    <a:cubicBezTo>
                      <a:pt x="0" y="23"/>
                      <a:pt x="0" y="23"/>
                      <a:pt x="0" y="23"/>
                    </a:cubicBezTo>
                    <a:cubicBezTo>
                      <a:pt x="0" y="22"/>
                      <a:pt x="0" y="22"/>
                      <a:pt x="0" y="21"/>
                    </a:cubicBezTo>
                    <a:cubicBezTo>
                      <a:pt x="2" y="20"/>
                      <a:pt x="2" y="20"/>
                      <a:pt x="2" y="20"/>
                    </a:cubicBezTo>
                    <a:cubicBezTo>
                      <a:pt x="5" y="19"/>
                      <a:pt x="5" y="19"/>
                      <a:pt x="5" y="19"/>
                    </a:cubicBezTo>
                    <a:cubicBezTo>
                      <a:pt x="8" y="17"/>
                      <a:pt x="8" y="17"/>
                      <a:pt x="8" y="17"/>
                    </a:cubicBezTo>
                    <a:cubicBezTo>
                      <a:pt x="13" y="14"/>
                      <a:pt x="13" y="14"/>
                      <a:pt x="13" y="14"/>
                    </a:cubicBezTo>
                    <a:cubicBezTo>
                      <a:pt x="15" y="13"/>
                      <a:pt x="15" y="13"/>
                      <a:pt x="15" y="13"/>
                    </a:cubicBezTo>
                    <a:cubicBezTo>
                      <a:pt x="15" y="12"/>
                      <a:pt x="15" y="12"/>
                      <a:pt x="15" y="12"/>
                    </a:cubicBezTo>
                    <a:cubicBezTo>
                      <a:pt x="16" y="12"/>
                      <a:pt x="16" y="12"/>
                      <a:pt x="16" y="12"/>
                    </a:cubicBezTo>
                    <a:cubicBezTo>
                      <a:pt x="17" y="11"/>
                      <a:pt x="17" y="11"/>
                      <a:pt x="17" y="11"/>
                    </a:cubicBezTo>
                    <a:cubicBezTo>
                      <a:pt x="19" y="11"/>
                      <a:pt x="19" y="11"/>
                      <a:pt x="19" y="11"/>
                    </a:cubicBezTo>
                    <a:cubicBezTo>
                      <a:pt x="24" y="8"/>
                      <a:pt x="24" y="8"/>
                      <a:pt x="24" y="8"/>
                    </a:cubicBezTo>
                    <a:lnTo>
                      <a:pt x="37" y="0"/>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49" name="Freeform 392">
                <a:extLst>
                  <a:ext uri="{FF2B5EF4-FFF2-40B4-BE49-F238E27FC236}">
                    <a16:creationId xmlns:a16="http://schemas.microsoft.com/office/drawing/2014/main" id="{2D1E31F2-4450-4D5D-A1E7-874AEA65A606}"/>
                  </a:ext>
                </a:extLst>
              </p:cNvPr>
              <p:cNvSpPr>
                <a:spLocks/>
              </p:cNvSpPr>
              <p:nvPr/>
            </p:nvSpPr>
            <p:spPr bwMode="auto">
              <a:xfrm>
                <a:off x="4692" y="3563"/>
                <a:ext cx="231" cy="382"/>
              </a:xfrm>
              <a:custGeom>
                <a:avLst/>
                <a:gdLst>
                  <a:gd name="T0" fmla="*/ 32 w 32"/>
                  <a:gd name="T1" fmla="*/ 1 h 53"/>
                  <a:gd name="T2" fmla="*/ 29 w 32"/>
                  <a:gd name="T3" fmla="*/ 6 h 53"/>
                  <a:gd name="T4" fmla="*/ 22 w 32"/>
                  <a:gd name="T5" fmla="*/ 17 h 53"/>
                  <a:gd name="T6" fmla="*/ 19 w 32"/>
                  <a:gd name="T7" fmla="*/ 24 h 53"/>
                  <a:gd name="T8" fmla="*/ 18 w 32"/>
                  <a:gd name="T9" fmla="*/ 26 h 53"/>
                  <a:gd name="T10" fmla="*/ 17 w 32"/>
                  <a:gd name="T11" fmla="*/ 26 h 53"/>
                  <a:gd name="T12" fmla="*/ 16 w 32"/>
                  <a:gd name="T13" fmla="*/ 27 h 53"/>
                  <a:gd name="T14" fmla="*/ 16 w 32"/>
                  <a:gd name="T15" fmla="*/ 28 h 53"/>
                  <a:gd name="T16" fmla="*/ 15 w 32"/>
                  <a:gd name="T17" fmla="*/ 30 h 53"/>
                  <a:gd name="T18" fmla="*/ 11 w 32"/>
                  <a:gd name="T19" fmla="*/ 37 h 53"/>
                  <a:gd name="T20" fmla="*/ 4 w 32"/>
                  <a:gd name="T21" fmla="*/ 49 h 53"/>
                  <a:gd name="T22" fmla="*/ 2 w 32"/>
                  <a:gd name="T23" fmla="*/ 53 h 53"/>
                  <a:gd name="T24" fmla="*/ 0 w 32"/>
                  <a:gd name="T25" fmla="*/ 52 h 53"/>
                  <a:gd name="T26" fmla="*/ 3 w 32"/>
                  <a:gd name="T27" fmla="*/ 47 h 53"/>
                  <a:gd name="T28" fmla="*/ 10 w 32"/>
                  <a:gd name="T29" fmla="*/ 36 h 53"/>
                  <a:gd name="T30" fmla="*/ 13 w 32"/>
                  <a:gd name="T31" fmla="*/ 29 h 53"/>
                  <a:gd name="T32" fmla="*/ 14 w 32"/>
                  <a:gd name="T33" fmla="*/ 27 h 53"/>
                  <a:gd name="T34" fmla="*/ 15 w 32"/>
                  <a:gd name="T35" fmla="*/ 27 h 53"/>
                  <a:gd name="T36" fmla="*/ 15 w 32"/>
                  <a:gd name="T37" fmla="*/ 25 h 53"/>
                  <a:gd name="T38" fmla="*/ 16 w 32"/>
                  <a:gd name="T39" fmla="*/ 25 h 53"/>
                  <a:gd name="T40" fmla="*/ 17 w 32"/>
                  <a:gd name="T41" fmla="*/ 23 h 53"/>
                  <a:gd name="T42" fmla="*/ 21 w 32"/>
                  <a:gd name="T43" fmla="*/ 16 h 53"/>
                  <a:gd name="T44" fmla="*/ 27 w 32"/>
                  <a:gd name="T45" fmla="*/ 6 h 53"/>
                  <a:gd name="T46" fmla="*/ 30 w 32"/>
                  <a:gd name="T47" fmla="*/ 1 h 53"/>
                  <a:gd name="T48" fmla="*/ 31 w 32"/>
                  <a:gd name="T49" fmla="*/ 0 h 53"/>
                  <a:gd name="T50" fmla="*/ 32 w 32"/>
                  <a:gd name="T51" fmla="*/ 1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2" h="53">
                    <a:moveTo>
                      <a:pt x="32" y="1"/>
                    </a:moveTo>
                    <a:cubicBezTo>
                      <a:pt x="29" y="6"/>
                      <a:pt x="29" y="6"/>
                      <a:pt x="29" y="6"/>
                    </a:cubicBezTo>
                    <a:cubicBezTo>
                      <a:pt x="22" y="17"/>
                      <a:pt x="22" y="17"/>
                      <a:pt x="22" y="17"/>
                    </a:cubicBezTo>
                    <a:cubicBezTo>
                      <a:pt x="19" y="24"/>
                      <a:pt x="19" y="24"/>
                      <a:pt x="19" y="24"/>
                    </a:cubicBezTo>
                    <a:cubicBezTo>
                      <a:pt x="18" y="26"/>
                      <a:pt x="18" y="26"/>
                      <a:pt x="18" y="26"/>
                    </a:cubicBezTo>
                    <a:cubicBezTo>
                      <a:pt x="17" y="26"/>
                      <a:pt x="17" y="26"/>
                      <a:pt x="17" y="26"/>
                    </a:cubicBezTo>
                    <a:cubicBezTo>
                      <a:pt x="16" y="27"/>
                      <a:pt x="16" y="27"/>
                      <a:pt x="16" y="27"/>
                    </a:cubicBezTo>
                    <a:cubicBezTo>
                      <a:pt x="16" y="28"/>
                      <a:pt x="16" y="28"/>
                      <a:pt x="16" y="28"/>
                    </a:cubicBezTo>
                    <a:cubicBezTo>
                      <a:pt x="15" y="30"/>
                      <a:pt x="15" y="30"/>
                      <a:pt x="15" y="30"/>
                    </a:cubicBezTo>
                    <a:cubicBezTo>
                      <a:pt x="11" y="37"/>
                      <a:pt x="11" y="37"/>
                      <a:pt x="11" y="37"/>
                    </a:cubicBezTo>
                    <a:cubicBezTo>
                      <a:pt x="4" y="49"/>
                      <a:pt x="4" y="49"/>
                      <a:pt x="4" y="49"/>
                    </a:cubicBezTo>
                    <a:cubicBezTo>
                      <a:pt x="2" y="53"/>
                      <a:pt x="2" y="53"/>
                      <a:pt x="2" y="53"/>
                    </a:cubicBezTo>
                    <a:cubicBezTo>
                      <a:pt x="0" y="52"/>
                      <a:pt x="0" y="52"/>
                      <a:pt x="0" y="52"/>
                    </a:cubicBezTo>
                    <a:cubicBezTo>
                      <a:pt x="3" y="47"/>
                      <a:pt x="3" y="47"/>
                      <a:pt x="3" y="47"/>
                    </a:cubicBezTo>
                    <a:cubicBezTo>
                      <a:pt x="10" y="36"/>
                      <a:pt x="10" y="36"/>
                      <a:pt x="10" y="36"/>
                    </a:cubicBezTo>
                    <a:cubicBezTo>
                      <a:pt x="13" y="29"/>
                      <a:pt x="13" y="29"/>
                      <a:pt x="13" y="29"/>
                    </a:cubicBezTo>
                    <a:cubicBezTo>
                      <a:pt x="14" y="27"/>
                      <a:pt x="14" y="27"/>
                      <a:pt x="14" y="27"/>
                    </a:cubicBezTo>
                    <a:cubicBezTo>
                      <a:pt x="15" y="27"/>
                      <a:pt x="15" y="27"/>
                      <a:pt x="15" y="27"/>
                    </a:cubicBezTo>
                    <a:cubicBezTo>
                      <a:pt x="15" y="25"/>
                      <a:pt x="15" y="25"/>
                      <a:pt x="15" y="25"/>
                    </a:cubicBezTo>
                    <a:cubicBezTo>
                      <a:pt x="16" y="25"/>
                      <a:pt x="16" y="25"/>
                      <a:pt x="16" y="25"/>
                    </a:cubicBezTo>
                    <a:cubicBezTo>
                      <a:pt x="17" y="23"/>
                      <a:pt x="17" y="23"/>
                      <a:pt x="17" y="23"/>
                    </a:cubicBezTo>
                    <a:cubicBezTo>
                      <a:pt x="21" y="16"/>
                      <a:pt x="21" y="16"/>
                      <a:pt x="21" y="16"/>
                    </a:cubicBezTo>
                    <a:cubicBezTo>
                      <a:pt x="27" y="6"/>
                      <a:pt x="27" y="6"/>
                      <a:pt x="27" y="6"/>
                    </a:cubicBezTo>
                    <a:cubicBezTo>
                      <a:pt x="30" y="1"/>
                      <a:pt x="30" y="1"/>
                      <a:pt x="30" y="1"/>
                    </a:cubicBezTo>
                    <a:cubicBezTo>
                      <a:pt x="30" y="1"/>
                      <a:pt x="31" y="1"/>
                      <a:pt x="31" y="0"/>
                    </a:cubicBezTo>
                    <a:lnTo>
                      <a:pt x="32" y="1"/>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50" name="Freeform 393">
                <a:extLst>
                  <a:ext uri="{FF2B5EF4-FFF2-40B4-BE49-F238E27FC236}">
                    <a16:creationId xmlns:a16="http://schemas.microsoft.com/office/drawing/2014/main" id="{754F42D7-65B5-42DC-9941-174F7ADB1E98}"/>
                  </a:ext>
                </a:extLst>
              </p:cNvPr>
              <p:cNvSpPr>
                <a:spLocks/>
              </p:cNvSpPr>
              <p:nvPr/>
            </p:nvSpPr>
            <p:spPr bwMode="auto">
              <a:xfrm>
                <a:off x="4750" y="3671"/>
                <a:ext cx="116" cy="166"/>
              </a:xfrm>
              <a:custGeom>
                <a:avLst/>
                <a:gdLst>
                  <a:gd name="T0" fmla="*/ 16 w 16"/>
                  <a:gd name="T1" fmla="*/ 7 h 23"/>
                  <a:gd name="T2" fmla="*/ 8 w 16"/>
                  <a:gd name="T3" fmla="*/ 21 h 23"/>
                  <a:gd name="T4" fmla="*/ 0 w 16"/>
                  <a:gd name="T5" fmla="*/ 16 h 23"/>
                  <a:gd name="T6" fmla="*/ 8 w 16"/>
                  <a:gd name="T7" fmla="*/ 2 h 23"/>
                  <a:gd name="T8" fmla="*/ 16 w 16"/>
                  <a:gd name="T9" fmla="*/ 7 h 23"/>
                </a:gdLst>
                <a:ahLst/>
                <a:cxnLst>
                  <a:cxn ang="0">
                    <a:pos x="T0" y="T1"/>
                  </a:cxn>
                  <a:cxn ang="0">
                    <a:pos x="T2" y="T3"/>
                  </a:cxn>
                  <a:cxn ang="0">
                    <a:pos x="T4" y="T5"/>
                  </a:cxn>
                  <a:cxn ang="0">
                    <a:pos x="T6" y="T7"/>
                  </a:cxn>
                  <a:cxn ang="0">
                    <a:pos x="T8" y="T9"/>
                  </a:cxn>
                </a:cxnLst>
                <a:rect l="0" t="0" r="r" b="b"/>
                <a:pathLst>
                  <a:path w="16" h="23">
                    <a:moveTo>
                      <a:pt x="16" y="7"/>
                    </a:moveTo>
                    <a:cubicBezTo>
                      <a:pt x="16" y="12"/>
                      <a:pt x="12" y="18"/>
                      <a:pt x="8" y="21"/>
                    </a:cubicBezTo>
                    <a:cubicBezTo>
                      <a:pt x="3" y="23"/>
                      <a:pt x="0" y="21"/>
                      <a:pt x="0" y="16"/>
                    </a:cubicBezTo>
                    <a:cubicBezTo>
                      <a:pt x="0" y="11"/>
                      <a:pt x="4" y="5"/>
                      <a:pt x="8" y="2"/>
                    </a:cubicBezTo>
                    <a:cubicBezTo>
                      <a:pt x="12" y="0"/>
                      <a:pt x="16" y="2"/>
                      <a:pt x="16" y="7"/>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51" name="Freeform 394">
                <a:extLst>
                  <a:ext uri="{FF2B5EF4-FFF2-40B4-BE49-F238E27FC236}">
                    <a16:creationId xmlns:a16="http://schemas.microsoft.com/office/drawing/2014/main" id="{65B9DED3-610A-49E3-A20C-EF46A967FFC5}"/>
                  </a:ext>
                </a:extLst>
              </p:cNvPr>
              <p:cNvSpPr>
                <a:spLocks/>
              </p:cNvSpPr>
              <p:nvPr/>
            </p:nvSpPr>
            <p:spPr bwMode="auto">
              <a:xfrm>
                <a:off x="4931" y="3657"/>
                <a:ext cx="43" cy="36"/>
              </a:xfrm>
              <a:custGeom>
                <a:avLst/>
                <a:gdLst>
                  <a:gd name="T0" fmla="*/ 29 w 43"/>
                  <a:gd name="T1" fmla="*/ 0 h 36"/>
                  <a:gd name="T2" fmla="*/ 43 w 43"/>
                  <a:gd name="T3" fmla="*/ 7 h 36"/>
                  <a:gd name="T4" fmla="*/ 0 w 43"/>
                  <a:gd name="T5" fmla="*/ 36 h 36"/>
                  <a:gd name="T6" fmla="*/ 29 w 43"/>
                  <a:gd name="T7" fmla="*/ 0 h 36"/>
                </a:gdLst>
                <a:ahLst/>
                <a:cxnLst>
                  <a:cxn ang="0">
                    <a:pos x="T0" y="T1"/>
                  </a:cxn>
                  <a:cxn ang="0">
                    <a:pos x="T2" y="T3"/>
                  </a:cxn>
                  <a:cxn ang="0">
                    <a:pos x="T4" y="T5"/>
                  </a:cxn>
                  <a:cxn ang="0">
                    <a:pos x="T6" y="T7"/>
                  </a:cxn>
                </a:cxnLst>
                <a:rect l="0" t="0" r="r" b="b"/>
                <a:pathLst>
                  <a:path w="43" h="36">
                    <a:moveTo>
                      <a:pt x="29" y="0"/>
                    </a:moveTo>
                    <a:lnTo>
                      <a:pt x="43" y="7"/>
                    </a:lnTo>
                    <a:lnTo>
                      <a:pt x="0" y="36"/>
                    </a:lnTo>
                    <a:lnTo>
                      <a:pt x="29" y="0"/>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52" name="Freeform 395">
                <a:extLst>
                  <a:ext uri="{FF2B5EF4-FFF2-40B4-BE49-F238E27FC236}">
                    <a16:creationId xmlns:a16="http://schemas.microsoft.com/office/drawing/2014/main" id="{3DFE6442-9FB3-412D-9B23-ECAD61DECD1F}"/>
                  </a:ext>
                </a:extLst>
              </p:cNvPr>
              <p:cNvSpPr>
                <a:spLocks/>
              </p:cNvSpPr>
              <p:nvPr/>
            </p:nvSpPr>
            <p:spPr bwMode="auto">
              <a:xfrm>
                <a:off x="4801" y="3902"/>
                <a:ext cx="14" cy="43"/>
              </a:xfrm>
              <a:custGeom>
                <a:avLst/>
                <a:gdLst>
                  <a:gd name="T0" fmla="*/ 7 w 14"/>
                  <a:gd name="T1" fmla="*/ 43 h 43"/>
                  <a:gd name="T2" fmla="*/ 0 w 14"/>
                  <a:gd name="T3" fmla="*/ 36 h 43"/>
                  <a:gd name="T4" fmla="*/ 7 w 14"/>
                  <a:gd name="T5" fmla="*/ 0 h 43"/>
                  <a:gd name="T6" fmla="*/ 14 w 14"/>
                  <a:gd name="T7" fmla="*/ 0 h 43"/>
                  <a:gd name="T8" fmla="*/ 7 w 14"/>
                  <a:gd name="T9" fmla="*/ 43 h 43"/>
                </a:gdLst>
                <a:ahLst/>
                <a:cxnLst>
                  <a:cxn ang="0">
                    <a:pos x="T0" y="T1"/>
                  </a:cxn>
                  <a:cxn ang="0">
                    <a:pos x="T2" y="T3"/>
                  </a:cxn>
                  <a:cxn ang="0">
                    <a:pos x="T4" y="T5"/>
                  </a:cxn>
                  <a:cxn ang="0">
                    <a:pos x="T6" y="T7"/>
                  </a:cxn>
                  <a:cxn ang="0">
                    <a:pos x="T8" y="T9"/>
                  </a:cxn>
                </a:cxnLst>
                <a:rect l="0" t="0" r="r" b="b"/>
                <a:pathLst>
                  <a:path w="14" h="43">
                    <a:moveTo>
                      <a:pt x="7" y="43"/>
                    </a:moveTo>
                    <a:lnTo>
                      <a:pt x="0" y="36"/>
                    </a:lnTo>
                    <a:lnTo>
                      <a:pt x="7" y="0"/>
                    </a:lnTo>
                    <a:lnTo>
                      <a:pt x="14" y="0"/>
                    </a:lnTo>
                    <a:lnTo>
                      <a:pt x="7" y="43"/>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53" name="Freeform 396">
                <a:extLst>
                  <a:ext uri="{FF2B5EF4-FFF2-40B4-BE49-F238E27FC236}">
                    <a16:creationId xmlns:a16="http://schemas.microsoft.com/office/drawing/2014/main" id="{8C33BC77-3BFC-4C30-A906-744E1E578E00}"/>
                  </a:ext>
                </a:extLst>
              </p:cNvPr>
              <p:cNvSpPr>
                <a:spLocks/>
              </p:cNvSpPr>
              <p:nvPr/>
            </p:nvSpPr>
            <p:spPr bwMode="auto">
              <a:xfrm>
                <a:off x="4808" y="3606"/>
                <a:ext cx="21" cy="339"/>
              </a:xfrm>
              <a:custGeom>
                <a:avLst/>
                <a:gdLst>
                  <a:gd name="T0" fmla="*/ 3 w 3"/>
                  <a:gd name="T1" fmla="*/ 0 h 47"/>
                  <a:gd name="T2" fmla="*/ 2 w 3"/>
                  <a:gd name="T3" fmla="*/ 45 h 47"/>
                  <a:gd name="T4" fmla="*/ 0 w 3"/>
                  <a:gd name="T5" fmla="*/ 47 h 47"/>
                  <a:gd name="T6" fmla="*/ 0 w 3"/>
                  <a:gd name="T7" fmla="*/ 2 h 47"/>
                  <a:gd name="T8" fmla="*/ 3 w 3"/>
                  <a:gd name="T9" fmla="*/ 0 h 47"/>
                </a:gdLst>
                <a:ahLst/>
                <a:cxnLst>
                  <a:cxn ang="0">
                    <a:pos x="T0" y="T1"/>
                  </a:cxn>
                  <a:cxn ang="0">
                    <a:pos x="T2" y="T3"/>
                  </a:cxn>
                  <a:cxn ang="0">
                    <a:pos x="T4" y="T5"/>
                  </a:cxn>
                  <a:cxn ang="0">
                    <a:pos x="T6" y="T7"/>
                  </a:cxn>
                  <a:cxn ang="0">
                    <a:pos x="T8" y="T9"/>
                  </a:cxn>
                </a:cxnLst>
                <a:rect l="0" t="0" r="r" b="b"/>
                <a:pathLst>
                  <a:path w="3" h="47">
                    <a:moveTo>
                      <a:pt x="3" y="0"/>
                    </a:moveTo>
                    <a:cubicBezTo>
                      <a:pt x="2" y="45"/>
                      <a:pt x="2" y="45"/>
                      <a:pt x="2" y="45"/>
                    </a:cubicBezTo>
                    <a:cubicBezTo>
                      <a:pt x="0" y="47"/>
                      <a:pt x="0" y="47"/>
                      <a:pt x="0" y="47"/>
                    </a:cubicBezTo>
                    <a:cubicBezTo>
                      <a:pt x="0" y="2"/>
                      <a:pt x="0" y="2"/>
                      <a:pt x="0" y="2"/>
                    </a:cubicBezTo>
                    <a:cubicBezTo>
                      <a:pt x="1" y="2"/>
                      <a:pt x="2" y="1"/>
                      <a:pt x="3" y="0"/>
                    </a:cubicBez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54" name="Freeform 397">
                <a:extLst>
                  <a:ext uri="{FF2B5EF4-FFF2-40B4-BE49-F238E27FC236}">
                    <a16:creationId xmlns:a16="http://schemas.microsoft.com/office/drawing/2014/main" id="{0DB6712B-BDED-4FD1-91EE-D32524BF456A}"/>
                  </a:ext>
                </a:extLst>
              </p:cNvPr>
              <p:cNvSpPr>
                <a:spLocks/>
              </p:cNvSpPr>
              <p:nvPr/>
            </p:nvSpPr>
            <p:spPr bwMode="auto">
              <a:xfrm>
                <a:off x="4728" y="3700"/>
                <a:ext cx="203" cy="130"/>
              </a:xfrm>
              <a:custGeom>
                <a:avLst/>
                <a:gdLst>
                  <a:gd name="T0" fmla="*/ 28 w 28"/>
                  <a:gd name="T1" fmla="*/ 16 h 18"/>
                  <a:gd name="T2" fmla="*/ 27 w 28"/>
                  <a:gd name="T3" fmla="*/ 18 h 18"/>
                  <a:gd name="T4" fmla="*/ 14 w 28"/>
                  <a:gd name="T5" fmla="*/ 11 h 18"/>
                  <a:gd name="T6" fmla="*/ 12 w 28"/>
                  <a:gd name="T7" fmla="*/ 10 h 18"/>
                  <a:gd name="T8" fmla="*/ 12 w 28"/>
                  <a:gd name="T9" fmla="*/ 10 h 18"/>
                  <a:gd name="T10" fmla="*/ 11 w 28"/>
                  <a:gd name="T11" fmla="*/ 10 h 18"/>
                  <a:gd name="T12" fmla="*/ 11 w 28"/>
                  <a:gd name="T13" fmla="*/ 9 h 18"/>
                  <a:gd name="T14" fmla="*/ 10 w 28"/>
                  <a:gd name="T15" fmla="*/ 9 h 18"/>
                  <a:gd name="T16" fmla="*/ 3 w 28"/>
                  <a:gd name="T17" fmla="*/ 5 h 18"/>
                  <a:gd name="T18" fmla="*/ 0 w 28"/>
                  <a:gd name="T19" fmla="*/ 3 h 18"/>
                  <a:gd name="T20" fmla="*/ 2 w 28"/>
                  <a:gd name="T21" fmla="*/ 0 h 18"/>
                  <a:gd name="T22" fmla="*/ 5 w 28"/>
                  <a:gd name="T23" fmla="*/ 2 h 18"/>
                  <a:gd name="T24" fmla="*/ 11 w 28"/>
                  <a:gd name="T25" fmla="*/ 6 h 18"/>
                  <a:gd name="T26" fmla="*/ 12 w 28"/>
                  <a:gd name="T27" fmla="*/ 6 h 18"/>
                  <a:gd name="T28" fmla="*/ 13 w 28"/>
                  <a:gd name="T29" fmla="*/ 7 h 18"/>
                  <a:gd name="T30" fmla="*/ 14 w 28"/>
                  <a:gd name="T31" fmla="*/ 7 h 18"/>
                  <a:gd name="T32" fmla="*/ 14 w 28"/>
                  <a:gd name="T33" fmla="*/ 7 h 18"/>
                  <a:gd name="T34" fmla="*/ 15 w 28"/>
                  <a:gd name="T35" fmla="*/ 8 h 18"/>
                  <a:gd name="T36" fmla="*/ 28 w 28"/>
                  <a:gd name="T37" fmla="*/ 16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8" h="18">
                    <a:moveTo>
                      <a:pt x="28" y="16"/>
                    </a:moveTo>
                    <a:cubicBezTo>
                      <a:pt x="27" y="18"/>
                      <a:pt x="27" y="18"/>
                      <a:pt x="27" y="18"/>
                    </a:cubicBezTo>
                    <a:cubicBezTo>
                      <a:pt x="14" y="11"/>
                      <a:pt x="14" y="11"/>
                      <a:pt x="14" y="11"/>
                    </a:cubicBezTo>
                    <a:cubicBezTo>
                      <a:pt x="12" y="10"/>
                      <a:pt x="12" y="10"/>
                      <a:pt x="12" y="10"/>
                    </a:cubicBezTo>
                    <a:cubicBezTo>
                      <a:pt x="12" y="10"/>
                      <a:pt x="12" y="10"/>
                      <a:pt x="12" y="10"/>
                    </a:cubicBezTo>
                    <a:cubicBezTo>
                      <a:pt x="11" y="10"/>
                      <a:pt x="11" y="10"/>
                      <a:pt x="11" y="10"/>
                    </a:cubicBezTo>
                    <a:cubicBezTo>
                      <a:pt x="11" y="9"/>
                      <a:pt x="11" y="9"/>
                      <a:pt x="11" y="9"/>
                    </a:cubicBezTo>
                    <a:cubicBezTo>
                      <a:pt x="10" y="9"/>
                      <a:pt x="10" y="9"/>
                      <a:pt x="10" y="9"/>
                    </a:cubicBezTo>
                    <a:cubicBezTo>
                      <a:pt x="3" y="5"/>
                      <a:pt x="3" y="5"/>
                      <a:pt x="3" y="5"/>
                    </a:cubicBezTo>
                    <a:cubicBezTo>
                      <a:pt x="0" y="3"/>
                      <a:pt x="0" y="3"/>
                      <a:pt x="0" y="3"/>
                    </a:cubicBezTo>
                    <a:cubicBezTo>
                      <a:pt x="1" y="2"/>
                      <a:pt x="1" y="1"/>
                      <a:pt x="2" y="0"/>
                    </a:cubicBezTo>
                    <a:cubicBezTo>
                      <a:pt x="5" y="2"/>
                      <a:pt x="5" y="2"/>
                      <a:pt x="5" y="2"/>
                    </a:cubicBezTo>
                    <a:cubicBezTo>
                      <a:pt x="11" y="6"/>
                      <a:pt x="11" y="6"/>
                      <a:pt x="11" y="6"/>
                    </a:cubicBezTo>
                    <a:cubicBezTo>
                      <a:pt x="12" y="6"/>
                      <a:pt x="12" y="6"/>
                      <a:pt x="12" y="6"/>
                    </a:cubicBezTo>
                    <a:cubicBezTo>
                      <a:pt x="13" y="7"/>
                      <a:pt x="13" y="7"/>
                      <a:pt x="13" y="7"/>
                    </a:cubicBezTo>
                    <a:cubicBezTo>
                      <a:pt x="14" y="7"/>
                      <a:pt x="14" y="7"/>
                      <a:pt x="14" y="7"/>
                    </a:cubicBezTo>
                    <a:cubicBezTo>
                      <a:pt x="14" y="7"/>
                      <a:pt x="14" y="7"/>
                      <a:pt x="14" y="7"/>
                    </a:cubicBezTo>
                    <a:cubicBezTo>
                      <a:pt x="15" y="8"/>
                      <a:pt x="15" y="8"/>
                      <a:pt x="15" y="8"/>
                    </a:cubicBezTo>
                    <a:lnTo>
                      <a:pt x="28" y="16"/>
                    </a:ln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55" name="Freeform 398">
                <a:extLst>
                  <a:ext uri="{FF2B5EF4-FFF2-40B4-BE49-F238E27FC236}">
                    <a16:creationId xmlns:a16="http://schemas.microsoft.com/office/drawing/2014/main" id="{6C725358-88C1-4AFF-885C-D7A622D75ED3}"/>
                  </a:ext>
                </a:extLst>
              </p:cNvPr>
              <p:cNvSpPr>
                <a:spLocks/>
              </p:cNvSpPr>
              <p:nvPr/>
            </p:nvSpPr>
            <p:spPr bwMode="auto">
              <a:xfrm>
                <a:off x="4685" y="3664"/>
                <a:ext cx="289" cy="180"/>
              </a:xfrm>
              <a:custGeom>
                <a:avLst/>
                <a:gdLst>
                  <a:gd name="T0" fmla="*/ 40 w 40"/>
                  <a:gd name="T1" fmla="*/ 0 h 25"/>
                  <a:gd name="T2" fmla="*/ 40 w 40"/>
                  <a:gd name="T3" fmla="*/ 2 h 25"/>
                  <a:gd name="T4" fmla="*/ 21 w 40"/>
                  <a:gd name="T5" fmla="*/ 13 h 25"/>
                  <a:gd name="T6" fmla="*/ 20 w 40"/>
                  <a:gd name="T7" fmla="*/ 14 h 25"/>
                  <a:gd name="T8" fmla="*/ 19 w 40"/>
                  <a:gd name="T9" fmla="*/ 14 h 25"/>
                  <a:gd name="T10" fmla="*/ 18 w 40"/>
                  <a:gd name="T11" fmla="*/ 15 h 25"/>
                  <a:gd name="T12" fmla="*/ 17 w 40"/>
                  <a:gd name="T13" fmla="*/ 15 h 25"/>
                  <a:gd name="T14" fmla="*/ 16 w 40"/>
                  <a:gd name="T15" fmla="*/ 16 h 25"/>
                  <a:gd name="T16" fmla="*/ 4 w 40"/>
                  <a:gd name="T17" fmla="*/ 23 h 25"/>
                  <a:gd name="T18" fmla="*/ 0 w 40"/>
                  <a:gd name="T19" fmla="*/ 25 h 25"/>
                  <a:gd name="T20" fmla="*/ 1 w 40"/>
                  <a:gd name="T21" fmla="*/ 22 h 25"/>
                  <a:gd name="T22" fmla="*/ 5 w 40"/>
                  <a:gd name="T23" fmla="*/ 20 h 25"/>
                  <a:gd name="T24" fmla="*/ 16 w 40"/>
                  <a:gd name="T25" fmla="*/ 14 h 25"/>
                  <a:gd name="T26" fmla="*/ 17 w 40"/>
                  <a:gd name="T27" fmla="*/ 13 h 25"/>
                  <a:gd name="T28" fmla="*/ 18 w 40"/>
                  <a:gd name="T29" fmla="*/ 12 h 25"/>
                  <a:gd name="T30" fmla="*/ 19 w 40"/>
                  <a:gd name="T31" fmla="*/ 12 h 25"/>
                  <a:gd name="T32" fmla="*/ 20 w 40"/>
                  <a:gd name="T33" fmla="*/ 11 h 25"/>
                  <a:gd name="T34" fmla="*/ 21 w 40"/>
                  <a:gd name="T35" fmla="*/ 10 h 25"/>
                  <a:gd name="T36" fmla="*/ 40 w 40"/>
                  <a:gd name="T37" fmla="*/ 0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0" h="25">
                    <a:moveTo>
                      <a:pt x="40" y="0"/>
                    </a:moveTo>
                    <a:cubicBezTo>
                      <a:pt x="40" y="2"/>
                      <a:pt x="40" y="2"/>
                      <a:pt x="40" y="2"/>
                    </a:cubicBezTo>
                    <a:cubicBezTo>
                      <a:pt x="21" y="13"/>
                      <a:pt x="21" y="13"/>
                      <a:pt x="21" y="13"/>
                    </a:cubicBezTo>
                    <a:cubicBezTo>
                      <a:pt x="20" y="14"/>
                      <a:pt x="20" y="14"/>
                      <a:pt x="20" y="14"/>
                    </a:cubicBezTo>
                    <a:cubicBezTo>
                      <a:pt x="19" y="14"/>
                      <a:pt x="19" y="14"/>
                      <a:pt x="19" y="14"/>
                    </a:cubicBezTo>
                    <a:cubicBezTo>
                      <a:pt x="18" y="15"/>
                      <a:pt x="18" y="15"/>
                      <a:pt x="18" y="15"/>
                    </a:cubicBezTo>
                    <a:cubicBezTo>
                      <a:pt x="17" y="15"/>
                      <a:pt x="17" y="15"/>
                      <a:pt x="17" y="15"/>
                    </a:cubicBezTo>
                    <a:cubicBezTo>
                      <a:pt x="16" y="16"/>
                      <a:pt x="16" y="16"/>
                      <a:pt x="16" y="16"/>
                    </a:cubicBezTo>
                    <a:cubicBezTo>
                      <a:pt x="4" y="23"/>
                      <a:pt x="4" y="23"/>
                      <a:pt x="4" y="23"/>
                    </a:cubicBezTo>
                    <a:cubicBezTo>
                      <a:pt x="0" y="25"/>
                      <a:pt x="0" y="25"/>
                      <a:pt x="0" y="25"/>
                    </a:cubicBezTo>
                    <a:cubicBezTo>
                      <a:pt x="0" y="24"/>
                      <a:pt x="1" y="23"/>
                      <a:pt x="1" y="22"/>
                    </a:cubicBezTo>
                    <a:cubicBezTo>
                      <a:pt x="5" y="20"/>
                      <a:pt x="5" y="20"/>
                      <a:pt x="5" y="20"/>
                    </a:cubicBezTo>
                    <a:cubicBezTo>
                      <a:pt x="16" y="14"/>
                      <a:pt x="16" y="14"/>
                      <a:pt x="16" y="14"/>
                    </a:cubicBezTo>
                    <a:cubicBezTo>
                      <a:pt x="17" y="13"/>
                      <a:pt x="17" y="13"/>
                      <a:pt x="17" y="13"/>
                    </a:cubicBezTo>
                    <a:cubicBezTo>
                      <a:pt x="18" y="12"/>
                      <a:pt x="18" y="12"/>
                      <a:pt x="18" y="12"/>
                    </a:cubicBezTo>
                    <a:cubicBezTo>
                      <a:pt x="19" y="12"/>
                      <a:pt x="19" y="12"/>
                      <a:pt x="19" y="12"/>
                    </a:cubicBezTo>
                    <a:cubicBezTo>
                      <a:pt x="20" y="11"/>
                      <a:pt x="20" y="11"/>
                      <a:pt x="20" y="11"/>
                    </a:cubicBezTo>
                    <a:cubicBezTo>
                      <a:pt x="21" y="10"/>
                      <a:pt x="21" y="10"/>
                      <a:pt x="21" y="10"/>
                    </a:cubicBezTo>
                    <a:lnTo>
                      <a:pt x="40" y="0"/>
                    </a:ln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56" name="Freeform 399">
                <a:extLst>
                  <a:ext uri="{FF2B5EF4-FFF2-40B4-BE49-F238E27FC236}">
                    <a16:creationId xmlns:a16="http://schemas.microsoft.com/office/drawing/2014/main" id="{20A3DB33-5A2D-4F8F-9997-D34B136EFCBC}"/>
                  </a:ext>
                </a:extLst>
              </p:cNvPr>
              <p:cNvSpPr>
                <a:spLocks/>
              </p:cNvSpPr>
              <p:nvPr/>
            </p:nvSpPr>
            <p:spPr bwMode="auto">
              <a:xfrm>
                <a:off x="4699" y="3570"/>
                <a:ext cx="232" cy="382"/>
              </a:xfrm>
              <a:custGeom>
                <a:avLst/>
                <a:gdLst>
                  <a:gd name="T0" fmla="*/ 15 w 232"/>
                  <a:gd name="T1" fmla="*/ 382 h 382"/>
                  <a:gd name="T2" fmla="*/ 0 w 232"/>
                  <a:gd name="T3" fmla="*/ 375 h 382"/>
                  <a:gd name="T4" fmla="*/ 224 w 232"/>
                  <a:gd name="T5" fmla="*/ 0 h 382"/>
                  <a:gd name="T6" fmla="*/ 232 w 232"/>
                  <a:gd name="T7" fmla="*/ 7 h 382"/>
                  <a:gd name="T8" fmla="*/ 15 w 232"/>
                  <a:gd name="T9" fmla="*/ 382 h 382"/>
                </a:gdLst>
                <a:ahLst/>
                <a:cxnLst>
                  <a:cxn ang="0">
                    <a:pos x="T0" y="T1"/>
                  </a:cxn>
                  <a:cxn ang="0">
                    <a:pos x="T2" y="T3"/>
                  </a:cxn>
                  <a:cxn ang="0">
                    <a:pos x="T4" y="T5"/>
                  </a:cxn>
                  <a:cxn ang="0">
                    <a:pos x="T6" y="T7"/>
                  </a:cxn>
                  <a:cxn ang="0">
                    <a:pos x="T8" y="T9"/>
                  </a:cxn>
                </a:cxnLst>
                <a:rect l="0" t="0" r="r" b="b"/>
                <a:pathLst>
                  <a:path w="232" h="382">
                    <a:moveTo>
                      <a:pt x="15" y="382"/>
                    </a:moveTo>
                    <a:lnTo>
                      <a:pt x="0" y="375"/>
                    </a:lnTo>
                    <a:lnTo>
                      <a:pt x="224" y="0"/>
                    </a:lnTo>
                    <a:lnTo>
                      <a:pt x="232" y="7"/>
                    </a:lnTo>
                    <a:lnTo>
                      <a:pt x="15" y="382"/>
                    </a:ln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57" name="Freeform 400">
                <a:extLst>
                  <a:ext uri="{FF2B5EF4-FFF2-40B4-BE49-F238E27FC236}">
                    <a16:creationId xmlns:a16="http://schemas.microsoft.com/office/drawing/2014/main" id="{7AF7D42E-D945-4F18-B888-2AEEA603149A}"/>
                  </a:ext>
                </a:extLst>
              </p:cNvPr>
              <p:cNvSpPr>
                <a:spLocks/>
              </p:cNvSpPr>
              <p:nvPr/>
            </p:nvSpPr>
            <p:spPr bwMode="auto">
              <a:xfrm>
                <a:off x="4757" y="3678"/>
                <a:ext cx="116" cy="166"/>
              </a:xfrm>
              <a:custGeom>
                <a:avLst/>
                <a:gdLst>
                  <a:gd name="T0" fmla="*/ 16 w 16"/>
                  <a:gd name="T1" fmla="*/ 7 h 23"/>
                  <a:gd name="T2" fmla="*/ 8 w 16"/>
                  <a:gd name="T3" fmla="*/ 21 h 23"/>
                  <a:gd name="T4" fmla="*/ 0 w 16"/>
                  <a:gd name="T5" fmla="*/ 16 h 23"/>
                  <a:gd name="T6" fmla="*/ 9 w 16"/>
                  <a:gd name="T7" fmla="*/ 2 h 23"/>
                  <a:gd name="T8" fmla="*/ 16 w 16"/>
                  <a:gd name="T9" fmla="*/ 7 h 23"/>
                </a:gdLst>
                <a:ahLst/>
                <a:cxnLst>
                  <a:cxn ang="0">
                    <a:pos x="T0" y="T1"/>
                  </a:cxn>
                  <a:cxn ang="0">
                    <a:pos x="T2" y="T3"/>
                  </a:cxn>
                  <a:cxn ang="0">
                    <a:pos x="T4" y="T5"/>
                  </a:cxn>
                  <a:cxn ang="0">
                    <a:pos x="T6" y="T7"/>
                  </a:cxn>
                  <a:cxn ang="0">
                    <a:pos x="T8" y="T9"/>
                  </a:cxn>
                </a:cxnLst>
                <a:rect l="0" t="0" r="r" b="b"/>
                <a:pathLst>
                  <a:path w="16" h="23">
                    <a:moveTo>
                      <a:pt x="16" y="7"/>
                    </a:moveTo>
                    <a:cubicBezTo>
                      <a:pt x="16" y="12"/>
                      <a:pt x="13" y="18"/>
                      <a:pt x="8" y="21"/>
                    </a:cubicBezTo>
                    <a:cubicBezTo>
                      <a:pt x="4" y="23"/>
                      <a:pt x="0" y="21"/>
                      <a:pt x="0" y="16"/>
                    </a:cubicBezTo>
                    <a:cubicBezTo>
                      <a:pt x="0" y="11"/>
                      <a:pt x="4" y="5"/>
                      <a:pt x="9" y="2"/>
                    </a:cubicBezTo>
                    <a:cubicBezTo>
                      <a:pt x="13" y="0"/>
                      <a:pt x="16" y="2"/>
                      <a:pt x="16" y="7"/>
                    </a:cubicBez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58" name="Freeform 401">
                <a:extLst>
                  <a:ext uri="{FF2B5EF4-FFF2-40B4-BE49-F238E27FC236}">
                    <a16:creationId xmlns:a16="http://schemas.microsoft.com/office/drawing/2014/main" id="{06F68EC7-4451-45A9-940E-7E05692F82ED}"/>
                  </a:ext>
                </a:extLst>
              </p:cNvPr>
              <p:cNvSpPr>
                <a:spLocks noEditPoints="1"/>
              </p:cNvSpPr>
              <p:nvPr/>
            </p:nvSpPr>
            <p:spPr bwMode="auto">
              <a:xfrm>
                <a:off x="4685" y="3556"/>
                <a:ext cx="347" cy="490"/>
              </a:xfrm>
              <a:custGeom>
                <a:avLst/>
                <a:gdLst>
                  <a:gd name="T0" fmla="*/ 32 w 48"/>
                  <a:gd name="T1" fmla="*/ 1 h 68"/>
                  <a:gd name="T2" fmla="*/ 31 w 48"/>
                  <a:gd name="T3" fmla="*/ 2 h 68"/>
                  <a:gd name="T4" fmla="*/ 24 w 48"/>
                  <a:gd name="T5" fmla="*/ 4 h 68"/>
                  <a:gd name="T6" fmla="*/ 20 w 48"/>
                  <a:gd name="T7" fmla="*/ 7 h 68"/>
                  <a:gd name="T8" fmla="*/ 18 w 48"/>
                  <a:gd name="T9" fmla="*/ 9 h 68"/>
                  <a:gd name="T10" fmla="*/ 17 w 48"/>
                  <a:gd name="T11" fmla="*/ 9 h 68"/>
                  <a:gd name="T12" fmla="*/ 16 w 48"/>
                  <a:gd name="T13" fmla="*/ 11 h 68"/>
                  <a:gd name="T14" fmla="*/ 8 w 48"/>
                  <a:gd name="T15" fmla="*/ 20 h 68"/>
                  <a:gd name="T16" fmla="*/ 6 w 48"/>
                  <a:gd name="T17" fmla="*/ 23 h 68"/>
                  <a:gd name="T18" fmla="*/ 1 w 48"/>
                  <a:gd name="T19" fmla="*/ 35 h 68"/>
                  <a:gd name="T20" fmla="*/ 1 w 48"/>
                  <a:gd name="T21" fmla="*/ 37 h 68"/>
                  <a:gd name="T22" fmla="*/ 1 w 48"/>
                  <a:gd name="T23" fmla="*/ 38 h 68"/>
                  <a:gd name="T24" fmla="*/ 0 w 48"/>
                  <a:gd name="T25" fmla="*/ 40 h 68"/>
                  <a:gd name="T26" fmla="*/ 0 w 48"/>
                  <a:gd name="T27" fmla="*/ 46 h 68"/>
                  <a:gd name="T28" fmla="*/ 24 w 48"/>
                  <a:gd name="T29" fmla="*/ 60 h 68"/>
                  <a:gd name="T30" fmla="*/ 48 w 48"/>
                  <a:gd name="T31" fmla="*/ 19 h 68"/>
                  <a:gd name="T32" fmla="*/ 32 w 48"/>
                  <a:gd name="T33" fmla="*/ 1 h 68"/>
                  <a:gd name="T34" fmla="*/ 24 w 48"/>
                  <a:gd name="T35" fmla="*/ 56 h 68"/>
                  <a:gd name="T36" fmla="*/ 5 w 48"/>
                  <a:gd name="T37" fmla="*/ 53 h 68"/>
                  <a:gd name="T38" fmla="*/ 5 w 48"/>
                  <a:gd name="T39" fmla="*/ 50 h 68"/>
                  <a:gd name="T40" fmla="*/ 4 w 48"/>
                  <a:gd name="T41" fmla="*/ 48 h 68"/>
                  <a:gd name="T42" fmla="*/ 4 w 48"/>
                  <a:gd name="T43" fmla="*/ 44 h 68"/>
                  <a:gd name="T44" fmla="*/ 4 w 48"/>
                  <a:gd name="T45" fmla="*/ 38 h 68"/>
                  <a:gd name="T46" fmla="*/ 5 w 48"/>
                  <a:gd name="T47" fmla="*/ 36 h 68"/>
                  <a:gd name="T48" fmla="*/ 5 w 48"/>
                  <a:gd name="T49" fmla="*/ 35 h 68"/>
                  <a:gd name="T50" fmla="*/ 6 w 48"/>
                  <a:gd name="T51" fmla="*/ 33 h 68"/>
                  <a:gd name="T52" fmla="*/ 9 w 48"/>
                  <a:gd name="T53" fmla="*/ 25 h 68"/>
                  <a:gd name="T54" fmla="*/ 11 w 48"/>
                  <a:gd name="T55" fmla="*/ 22 h 68"/>
                  <a:gd name="T56" fmla="*/ 16 w 48"/>
                  <a:gd name="T57" fmla="*/ 16 h 68"/>
                  <a:gd name="T58" fmla="*/ 17 w 48"/>
                  <a:gd name="T59" fmla="*/ 14 h 68"/>
                  <a:gd name="T60" fmla="*/ 18 w 48"/>
                  <a:gd name="T61" fmla="*/ 13 h 68"/>
                  <a:gd name="T62" fmla="*/ 20 w 48"/>
                  <a:gd name="T63" fmla="*/ 12 h 68"/>
                  <a:gd name="T64" fmla="*/ 24 w 48"/>
                  <a:gd name="T65" fmla="*/ 9 h 68"/>
                  <a:gd name="T66" fmla="*/ 28 w 48"/>
                  <a:gd name="T67" fmla="*/ 7 h 68"/>
                  <a:gd name="T68" fmla="*/ 30 w 48"/>
                  <a:gd name="T69" fmla="*/ 7 h 68"/>
                  <a:gd name="T70" fmla="*/ 31 w 48"/>
                  <a:gd name="T71" fmla="*/ 7 h 68"/>
                  <a:gd name="T72" fmla="*/ 32 w 48"/>
                  <a:gd name="T73" fmla="*/ 7 h 68"/>
                  <a:gd name="T74" fmla="*/ 44 w 48"/>
                  <a:gd name="T75" fmla="*/ 21 h 68"/>
                  <a:gd name="T76" fmla="*/ 24 w 48"/>
                  <a:gd name="T77" fmla="*/ 56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48" h="68">
                    <a:moveTo>
                      <a:pt x="32" y="1"/>
                    </a:moveTo>
                    <a:cubicBezTo>
                      <a:pt x="32" y="2"/>
                      <a:pt x="31" y="2"/>
                      <a:pt x="31" y="2"/>
                    </a:cubicBezTo>
                    <a:cubicBezTo>
                      <a:pt x="29" y="2"/>
                      <a:pt x="26" y="3"/>
                      <a:pt x="24" y="4"/>
                    </a:cubicBezTo>
                    <a:cubicBezTo>
                      <a:pt x="23" y="5"/>
                      <a:pt x="21" y="6"/>
                      <a:pt x="20" y="7"/>
                    </a:cubicBezTo>
                    <a:cubicBezTo>
                      <a:pt x="19" y="8"/>
                      <a:pt x="19" y="8"/>
                      <a:pt x="18" y="9"/>
                    </a:cubicBezTo>
                    <a:cubicBezTo>
                      <a:pt x="17" y="9"/>
                      <a:pt x="17" y="9"/>
                      <a:pt x="17" y="9"/>
                    </a:cubicBezTo>
                    <a:cubicBezTo>
                      <a:pt x="17" y="10"/>
                      <a:pt x="16" y="10"/>
                      <a:pt x="16" y="11"/>
                    </a:cubicBezTo>
                    <a:cubicBezTo>
                      <a:pt x="13" y="14"/>
                      <a:pt x="10" y="17"/>
                      <a:pt x="8" y="20"/>
                    </a:cubicBezTo>
                    <a:cubicBezTo>
                      <a:pt x="7" y="21"/>
                      <a:pt x="7" y="22"/>
                      <a:pt x="6" y="23"/>
                    </a:cubicBezTo>
                    <a:cubicBezTo>
                      <a:pt x="4" y="27"/>
                      <a:pt x="3" y="31"/>
                      <a:pt x="1" y="35"/>
                    </a:cubicBezTo>
                    <a:cubicBezTo>
                      <a:pt x="1" y="36"/>
                      <a:pt x="1" y="36"/>
                      <a:pt x="1" y="37"/>
                    </a:cubicBezTo>
                    <a:cubicBezTo>
                      <a:pt x="1" y="38"/>
                      <a:pt x="1" y="38"/>
                      <a:pt x="1" y="38"/>
                    </a:cubicBezTo>
                    <a:cubicBezTo>
                      <a:pt x="0" y="39"/>
                      <a:pt x="0" y="39"/>
                      <a:pt x="0" y="40"/>
                    </a:cubicBezTo>
                    <a:cubicBezTo>
                      <a:pt x="0" y="42"/>
                      <a:pt x="0" y="44"/>
                      <a:pt x="0" y="46"/>
                    </a:cubicBezTo>
                    <a:cubicBezTo>
                      <a:pt x="0" y="62"/>
                      <a:pt x="10" y="68"/>
                      <a:pt x="24" y="60"/>
                    </a:cubicBezTo>
                    <a:cubicBezTo>
                      <a:pt x="37" y="53"/>
                      <a:pt x="48" y="34"/>
                      <a:pt x="48" y="19"/>
                    </a:cubicBezTo>
                    <a:cubicBezTo>
                      <a:pt x="48" y="6"/>
                      <a:pt x="41" y="0"/>
                      <a:pt x="32" y="1"/>
                    </a:cubicBezTo>
                    <a:close/>
                    <a:moveTo>
                      <a:pt x="24" y="56"/>
                    </a:moveTo>
                    <a:cubicBezTo>
                      <a:pt x="16" y="60"/>
                      <a:pt x="8" y="59"/>
                      <a:pt x="5" y="53"/>
                    </a:cubicBezTo>
                    <a:cubicBezTo>
                      <a:pt x="5" y="52"/>
                      <a:pt x="5" y="51"/>
                      <a:pt x="5" y="50"/>
                    </a:cubicBezTo>
                    <a:cubicBezTo>
                      <a:pt x="4" y="50"/>
                      <a:pt x="4" y="49"/>
                      <a:pt x="4" y="48"/>
                    </a:cubicBezTo>
                    <a:cubicBezTo>
                      <a:pt x="4" y="47"/>
                      <a:pt x="4" y="45"/>
                      <a:pt x="4" y="44"/>
                    </a:cubicBezTo>
                    <a:cubicBezTo>
                      <a:pt x="4" y="42"/>
                      <a:pt x="4" y="40"/>
                      <a:pt x="4" y="38"/>
                    </a:cubicBezTo>
                    <a:cubicBezTo>
                      <a:pt x="4" y="37"/>
                      <a:pt x="5" y="36"/>
                      <a:pt x="5" y="36"/>
                    </a:cubicBezTo>
                    <a:cubicBezTo>
                      <a:pt x="5" y="35"/>
                      <a:pt x="5" y="35"/>
                      <a:pt x="5" y="35"/>
                    </a:cubicBezTo>
                    <a:cubicBezTo>
                      <a:pt x="5" y="34"/>
                      <a:pt x="5" y="33"/>
                      <a:pt x="6" y="33"/>
                    </a:cubicBezTo>
                    <a:cubicBezTo>
                      <a:pt x="7" y="30"/>
                      <a:pt x="8" y="27"/>
                      <a:pt x="9" y="25"/>
                    </a:cubicBezTo>
                    <a:cubicBezTo>
                      <a:pt x="10" y="24"/>
                      <a:pt x="10" y="23"/>
                      <a:pt x="11" y="22"/>
                    </a:cubicBezTo>
                    <a:cubicBezTo>
                      <a:pt x="12" y="20"/>
                      <a:pt x="14" y="18"/>
                      <a:pt x="16" y="16"/>
                    </a:cubicBezTo>
                    <a:cubicBezTo>
                      <a:pt x="16" y="15"/>
                      <a:pt x="17" y="15"/>
                      <a:pt x="17" y="14"/>
                    </a:cubicBezTo>
                    <a:cubicBezTo>
                      <a:pt x="18" y="13"/>
                      <a:pt x="18" y="13"/>
                      <a:pt x="18" y="13"/>
                    </a:cubicBezTo>
                    <a:cubicBezTo>
                      <a:pt x="19" y="13"/>
                      <a:pt x="19" y="12"/>
                      <a:pt x="20" y="12"/>
                    </a:cubicBezTo>
                    <a:cubicBezTo>
                      <a:pt x="21" y="11"/>
                      <a:pt x="23" y="10"/>
                      <a:pt x="24" y="9"/>
                    </a:cubicBezTo>
                    <a:cubicBezTo>
                      <a:pt x="25" y="8"/>
                      <a:pt x="26" y="8"/>
                      <a:pt x="28" y="7"/>
                    </a:cubicBezTo>
                    <a:cubicBezTo>
                      <a:pt x="28" y="7"/>
                      <a:pt x="29" y="7"/>
                      <a:pt x="30" y="7"/>
                    </a:cubicBezTo>
                    <a:cubicBezTo>
                      <a:pt x="31" y="7"/>
                      <a:pt x="31" y="7"/>
                      <a:pt x="31" y="7"/>
                    </a:cubicBezTo>
                    <a:cubicBezTo>
                      <a:pt x="31" y="7"/>
                      <a:pt x="32" y="7"/>
                      <a:pt x="32" y="7"/>
                    </a:cubicBezTo>
                    <a:cubicBezTo>
                      <a:pt x="39" y="6"/>
                      <a:pt x="44" y="12"/>
                      <a:pt x="44" y="21"/>
                    </a:cubicBezTo>
                    <a:cubicBezTo>
                      <a:pt x="44" y="34"/>
                      <a:pt x="35" y="49"/>
                      <a:pt x="24" y="56"/>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59" name="Freeform 402">
                <a:extLst>
                  <a:ext uri="{FF2B5EF4-FFF2-40B4-BE49-F238E27FC236}">
                    <a16:creationId xmlns:a16="http://schemas.microsoft.com/office/drawing/2014/main" id="{38E5D9A8-C9E0-42CE-AF17-568FF78EDD63}"/>
                  </a:ext>
                </a:extLst>
              </p:cNvPr>
              <p:cNvSpPr>
                <a:spLocks/>
              </p:cNvSpPr>
              <p:nvPr/>
            </p:nvSpPr>
            <p:spPr bwMode="auto">
              <a:xfrm>
                <a:off x="4793" y="3390"/>
                <a:ext cx="224" cy="425"/>
              </a:xfrm>
              <a:custGeom>
                <a:avLst/>
                <a:gdLst>
                  <a:gd name="T0" fmla="*/ 31 w 31"/>
                  <a:gd name="T1" fmla="*/ 7 h 59"/>
                  <a:gd name="T2" fmla="*/ 9 w 31"/>
                  <a:gd name="T3" fmla="*/ 56 h 59"/>
                  <a:gd name="T4" fmla="*/ 6 w 31"/>
                  <a:gd name="T5" fmla="*/ 58 h 59"/>
                  <a:gd name="T6" fmla="*/ 3 w 31"/>
                  <a:gd name="T7" fmla="*/ 58 h 59"/>
                  <a:gd name="T8" fmla="*/ 1 w 31"/>
                  <a:gd name="T9" fmla="*/ 52 h 59"/>
                  <a:gd name="T10" fmla="*/ 23 w 31"/>
                  <a:gd name="T11" fmla="*/ 3 h 59"/>
                  <a:gd name="T12" fmla="*/ 29 w 31"/>
                  <a:gd name="T13" fmla="*/ 1 h 59"/>
                  <a:gd name="T14" fmla="*/ 31 w 31"/>
                  <a:gd name="T15" fmla="*/ 3 h 59"/>
                  <a:gd name="T16" fmla="*/ 31 w 31"/>
                  <a:gd name="T17" fmla="*/ 7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 h="59">
                    <a:moveTo>
                      <a:pt x="31" y="7"/>
                    </a:moveTo>
                    <a:cubicBezTo>
                      <a:pt x="9" y="56"/>
                      <a:pt x="9" y="56"/>
                      <a:pt x="9" y="56"/>
                    </a:cubicBezTo>
                    <a:cubicBezTo>
                      <a:pt x="8" y="57"/>
                      <a:pt x="7" y="58"/>
                      <a:pt x="6" y="58"/>
                    </a:cubicBezTo>
                    <a:cubicBezTo>
                      <a:pt x="5" y="59"/>
                      <a:pt x="4" y="59"/>
                      <a:pt x="3" y="58"/>
                    </a:cubicBezTo>
                    <a:cubicBezTo>
                      <a:pt x="1" y="57"/>
                      <a:pt x="0" y="54"/>
                      <a:pt x="1" y="52"/>
                    </a:cubicBezTo>
                    <a:cubicBezTo>
                      <a:pt x="23" y="3"/>
                      <a:pt x="23" y="3"/>
                      <a:pt x="23" y="3"/>
                    </a:cubicBezTo>
                    <a:cubicBezTo>
                      <a:pt x="24" y="1"/>
                      <a:pt x="26" y="0"/>
                      <a:pt x="29" y="1"/>
                    </a:cubicBezTo>
                    <a:cubicBezTo>
                      <a:pt x="30" y="1"/>
                      <a:pt x="30" y="2"/>
                      <a:pt x="31" y="3"/>
                    </a:cubicBezTo>
                    <a:cubicBezTo>
                      <a:pt x="31" y="4"/>
                      <a:pt x="31" y="6"/>
                      <a:pt x="31" y="7"/>
                    </a:cubicBezTo>
                    <a:close/>
                  </a:path>
                </a:pathLst>
              </a:custGeom>
              <a:solidFill>
                <a:srgbClr val="5F67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60" name="Freeform 403">
                <a:extLst>
                  <a:ext uri="{FF2B5EF4-FFF2-40B4-BE49-F238E27FC236}">
                    <a16:creationId xmlns:a16="http://schemas.microsoft.com/office/drawing/2014/main" id="{B7DC34E2-6164-40F1-9F7B-6314E58A9D8A}"/>
                  </a:ext>
                </a:extLst>
              </p:cNvPr>
              <p:cNvSpPr>
                <a:spLocks/>
              </p:cNvSpPr>
              <p:nvPr/>
            </p:nvSpPr>
            <p:spPr bwMode="auto">
              <a:xfrm>
                <a:off x="4808" y="3404"/>
                <a:ext cx="209" cy="411"/>
              </a:xfrm>
              <a:custGeom>
                <a:avLst/>
                <a:gdLst>
                  <a:gd name="T0" fmla="*/ 29 w 29"/>
                  <a:gd name="T1" fmla="*/ 5 h 57"/>
                  <a:gd name="T2" fmla="*/ 7 w 29"/>
                  <a:gd name="T3" fmla="*/ 54 h 57"/>
                  <a:gd name="T4" fmla="*/ 4 w 29"/>
                  <a:gd name="T5" fmla="*/ 56 h 57"/>
                  <a:gd name="T6" fmla="*/ 1 w 29"/>
                  <a:gd name="T7" fmla="*/ 56 h 57"/>
                  <a:gd name="T8" fmla="*/ 0 w 29"/>
                  <a:gd name="T9" fmla="*/ 52 h 57"/>
                  <a:gd name="T10" fmla="*/ 23 w 29"/>
                  <a:gd name="T11" fmla="*/ 3 h 57"/>
                  <a:gd name="T12" fmla="*/ 29 w 29"/>
                  <a:gd name="T13" fmla="*/ 1 h 57"/>
                  <a:gd name="T14" fmla="*/ 29 w 29"/>
                  <a:gd name="T15" fmla="*/ 1 h 57"/>
                  <a:gd name="T16" fmla="*/ 29 w 29"/>
                  <a:gd name="T17" fmla="*/ 5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57">
                    <a:moveTo>
                      <a:pt x="29" y="5"/>
                    </a:moveTo>
                    <a:cubicBezTo>
                      <a:pt x="7" y="54"/>
                      <a:pt x="7" y="54"/>
                      <a:pt x="7" y="54"/>
                    </a:cubicBezTo>
                    <a:cubicBezTo>
                      <a:pt x="6" y="55"/>
                      <a:pt x="5" y="56"/>
                      <a:pt x="4" y="56"/>
                    </a:cubicBezTo>
                    <a:cubicBezTo>
                      <a:pt x="3" y="57"/>
                      <a:pt x="2" y="57"/>
                      <a:pt x="1" y="56"/>
                    </a:cubicBezTo>
                    <a:cubicBezTo>
                      <a:pt x="0" y="55"/>
                      <a:pt x="0" y="53"/>
                      <a:pt x="0" y="52"/>
                    </a:cubicBezTo>
                    <a:cubicBezTo>
                      <a:pt x="23" y="3"/>
                      <a:pt x="23" y="3"/>
                      <a:pt x="23" y="3"/>
                    </a:cubicBezTo>
                    <a:cubicBezTo>
                      <a:pt x="24" y="1"/>
                      <a:pt x="26" y="0"/>
                      <a:pt x="29" y="1"/>
                    </a:cubicBezTo>
                    <a:cubicBezTo>
                      <a:pt x="29" y="1"/>
                      <a:pt x="29" y="1"/>
                      <a:pt x="29" y="1"/>
                    </a:cubicBezTo>
                    <a:cubicBezTo>
                      <a:pt x="29" y="2"/>
                      <a:pt x="29" y="4"/>
                      <a:pt x="29" y="5"/>
                    </a:cubicBezTo>
                    <a:close/>
                  </a:path>
                </a:pathLst>
              </a:custGeom>
              <a:solidFill>
                <a:srgbClr val="5051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61" name="Freeform 404">
                <a:extLst>
                  <a:ext uri="{FF2B5EF4-FFF2-40B4-BE49-F238E27FC236}">
                    <a16:creationId xmlns:a16="http://schemas.microsoft.com/office/drawing/2014/main" id="{8C91C480-90BA-40DA-9945-D477C38CEDFC}"/>
                  </a:ext>
                </a:extLst>
              </p:cNvPr>
              <p:cNvSpPr>
                <a:spLocks/>
              </p:cNvSpPr>
              <p:nvPr/>
            </p:nvSpPr>
            <p:spPr bwMode="auto">
              <a:xfrm>
                <a:off x="4569" y="3282"/>
                <a:ext cx="557" cy="447"/>
              </a:xfrm>
              <a:custGeom>
                <a:avLst/>
                <a:gdLst>
                  <a:gd name="T0" fmla="*/ 64 w 77"/>
                  <a:gd name="T1" fmla="*/ 0 h 62"/>
                  <a:gd name="T2" fmla="*/ 73 w 77"/>
                  <a:gd name="T3" fmla="*/ 26 h 62"/>
                  <a:gd name="T4" fmla="*/ 5 w 77"/>
                  <a:gd name="T5" fmla="*/ 62 h 62"/>
                  <a:gd name="T6" fmla="*/ 0 w 77"/>
                  <a:gd name="T7" fmla="*/ 31 h 62"/>
                  <a:gd name="T8" fmla="*/ 19 w 77"/>
                  <a:gd name="T9" fmla="*/ 5 h 62"/>
                  <a:gd name="T10" fmla="*/ 43 w 77"/>
                  <a:gd name="T11" fmla="*/ 0 h 62"/>
                  <a:gd name="T12" fmla="*/ 64 w 77"/>
                  <a:gd name="T13" fmla="*/ 0 h 62"/>
                </a:gdLst>
                <a:ahLst/>
                <a:cxnLst>
                  <a:cxn ang="0">
                    <a:pos x="T0" y="T1"/>
                  </a:cxn>
                  <a:cxn ang="0">
                    <a:pos x="T2" y="T3"/>
                  </a:cxn>
                  <a:cxn ang="0">
                    <a:pos x="T4" y="T5"/>
                  </a:cxn>
                  <a:cxn ang="0">
                    <a:pos x="T6" y="T7"/>
                  </a:cxn>
                  <a:cxn ang="0">
                    <a:pos x="T8" y="T9"/>
                  </a:cxn>
                  <a:cxn ang="0">
                    <a:pos x="T10" y="T11"/>
                  </a:cxn>
                  <a:cxn ang="0">
                    <a:pos x="T12" y="T13"/>
                  </a:cxn>
                </a:cxnLst>
                <a:rect l="0" t="0" r="r" b="b"/>
                <a:pathLst>
                  <a:path w="77" h="62">
                    <a:moveTo>
                      <a:pt x="64" y="0"/>
                    </a:moveTo>
                    <a:cubicBezTo>
                      <a:pt x="64" y="0"/>
                      <a:pt x="77" y="21"/>
                      <a:pt x="73" y="26"/>
                    </a:cubicBezTo>
                    <a:cubicBezTo>
                      <a:pt x="62" y="42"/>
                      <a:pt x="30" y="27"/>
                      <a:pt x="5" y="62"/>
                    </a:cubicBezTo>
                    <a:cubicBezTo>
                      <a:pt x="0" y="31"/>
                      <a:pt x="0" y="31"/>
                      <a:pt x="0" y="31"/>
                    </a:cubicBezTo>
                    <a:cubicBezTo>
                      <a:pt x="19" y="5"/>
                      <a:pt x="19" y="5"/>
                      <a:pt x="19" y="5"/>
                    </a:cubicBezTo>
                    <a:cubicBezTo>
                      <a:pt x="43" y="0"/>
                      <a:pt x="43" y="0"/>
                      <a:pt x="43" y="0"/>
                    </a:cubicBezTo>
                    <a:lnTo>
                      <a:pt x="64" y="0"/>
                    </a:lnTo>
                    <a:close/>
                  </a:path>
                </a:pathLst>
              </a:custGeom>
              <a:solidFill>
                <a:srgbClr val="FF87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62" name="Freeform 405">
                <a:extLst>
                  <a:ext uri="{FF2B5EF4-FFF2-40B4-BE49-F238E27FC236}">
                    <a16:creationId xmlns:a16="http://schemas.microsoft.com/office/drawing/2014/main" id="{806D655B-633A-4618-8EC0-48FC8F36124B}"/>
                  </a:ext>
                </a:extLst>
              </p:cNvPr>
              <p:cNvSpPr>
                <a:spLocks/>
              </p:cNvSpPr>
              <p:nvPr/>
            </p:nvSpPr>
            <p:spPr bwMode="auto">
              <a:xfrm>
                <a:off x="4331" y="3174"/>
                <a:ext cx="701" cy="555"/>
              </a:xfrm>
              <a:custGeom>
                <a:avLst/>
                <a:gdLst>
                  <a:gd name="T0" fmla="*/ 97 w 97"/>
                  <a:gd name="T1" fmla="*/ 15 h 77"/>
                  <a:gd name="T2" fmla="*/ 38 w 97"/>
                  <a:gd name="T3" fmla="*/ 77 h 77"/>
                  <a:gd name="T4" fmla="*/ 10 w 97"/>
                  <a:gd name="T5" fmla="*/ 66 h 77"/>
                  <a:gd name="T6" fmla="*/ 9 w 97"/>
                  <a:gd name="T7" fmla="*/ 65 h 77"/>
                  <a:gd name="T8" fmla="*/ 61 w 97"/>
                  <a:gd name="T9" fmla="*/ 0 h 77"/>
                  <a:gd name="T10" fmla="*/ 63 w 97"/>
                  <a:gd name="T11" fmla="*/ 0 h 77"/>
                  <a:gd name="T12" fmla="*/ 67 w 97"/>
                  <a:gd name="T13" fmla="*/ 0 h 77"/>
                  <a:gd name="T14" fmla="*/ 97 w 97"/>
                  <a:gd name="T15" fmla="*/ 15 h 7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7" h="77">
                    <a:moveTo>
                      <a:pt x="97" y="15"/>
                    </a:moveTo>
                    <a:cubicBezTo>
                      <a:pt x="97" y="15"/>
                      <a:pt x="39" y="38"/>
                      <a:pt x="38" y="77"/>
                    </a:cubicBezTo>
                    <a:cubicBezTo>
                      <a:pt x="38" y="77"/>
                      <a:pt x="19" y="75"/>
                      <a:pt x="10" y="66"/>
                    </a:cubicBezTo>
                    <a:cubicBezTo>
                      <a:pt x="9" y="65"/>
                      <a:pt x="9" y="65"/>
                      <a:pt x="9" y="65"/>
                    </a:cubicBezTo>
                    <a:cubicBezTo>
                      <a:pt x="0" y="56"/>
                      <a:pt x="25" y="15"/>
                      <a:pt x="61" y="0"/>
                    </a:cubicBezTo>
                    <a:cubicBezTo>
                      <a:pt x="63" y="0"/>
                      <a:pt x="63" y="0"/>
                      <a:pt x="63" y="0"/>
                    </a:cubicBezTo>
                    <a:cubicBezTo>
                      <a:pt x="63" y="0"/>
                      <a:pt x="64" y="0"/>
                      <a:pt x="67" y="0"/>
                    </a:cubicBezTo>
                    <a:cubicBezTo>
                      <a:pt x="73" y="2"/>
                      <a:pt x="86" y="5"/>
                      <a:pt x="97" y="15"/>
                    </a:cubicBezTo>
                    <a:close/>
                  </a:path>
                </a:pathLst>
              </a:custGeom>
              <a:solidFill>
                <a:srgbClr val="FFEE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63" name="Freeform 406">
                <a:extLst>
                  <a:ext uri="{FF2B5EF4-FFF2-40B4-BE49-F238E27FC236}">
                    <a16:creationId xmlns:a16="http://schemas.microsoft.com/office/drawing/2014/main" id="{39CAA232-1528-4373-8E2A-4C034FCC386C}"/>
                  </a:ext>
                </a:extLst>
              </p:cNvPr>
              <p:cNvSpPr>
                <a:spLocks/>
              </p:cNvSpPr>
              <p:nvPr/>
            </p:nvSpPr>
            <p:spPr bwMode="auto">
              <a:xfrm>
                <a:off x="4396" y="3174"/>
                <a:ext cx="636" cy="555"/>
              </a:xfrm>
              <a:custGeom>
                <a:avLst/>
                <a:gdLst>
                  <a:gd name="T0" fmla="*/ 88 w 88"/>
                  <a:gd name="T1" fmla="*/ 15 h 77"/>
                  <a:gd name="T2" fmla="*/ 29 w 88"/>
                  <a:gd name="T3" fmla="*/ 77 h 77"/>
                  <a:gd name="T4" fmla="*/ 1 w 88"/>
                  <a:gd name="T5" fmla="*/ 66 h 77"/>
                  <a:gd name="T6" fmla="*/ 0 w 88"/>
                  <a:gd name="T7" fmla="*/ 65 h 77"/>
                  <a:gd name="T8" fmla="*/ 58 w 88"/>
                  <a:gd name="T9" fmla="*/ 0 h 77"/>
                  <a:gd name="T10" fmla="*/ 88 w 88"/>
                  <a:gd name="T11" fmla="*/ 15 h 77"/>
                </a:gdLst>
                <a:ahLst/>
                <a:cxnLst>
                  <a:cxn ang="0">
                    <a:pos x="T0" y="T1"/>
                  </a:cxn>
                  <a:cxn ang="0">
                    <a:pos x="T2" y="T3"/>
                  </a:cxn>
                  <a:cxn ang="0">
                    <a:pos x="T4" y="T5"/>
                  </a:cxn>
                  <a:cxn ang="0">
                    <a:pos x="T6" y="T7"/>
                  </a:cxn>
                  <a:cxn ang="0">
                    <a:pos x="T8" y="T9"/>
                  </a:cxn>
                  <a:cxn ang="0">
                    <a:pos x="T10" y="T11"/>
                  </a:cxn>
                </a:cxnLst>
                <a:rect l="0" t="0" r="r" b="b"/>
                <a:pathLst>
                  <a:path w="88" h="77">
                    <a:moveTo>
                      <a:pt x="88" y="15"/>
                    </a:moveTo>
                    <a:cubicBezTo>
                      <a:pt x="88" y="15"/>
                      <a:pt x="30" y="38"/>
                      <a:pt x="29" y="77"/>
                    </a:cubicBezTo>
                    <a:cubicBezTo>
                      <a:pt x="29" y="77"/>
                      <a:pt x="10" y="75"/>
                      <a:pt x="1" y="66"/>
                    </a:cubicBezTo>
                    <a:cubicBezTo>
                      <a:pt x="0" y="65"/>
                      <a:pt x="0" y="65"/>
                      <a:pt x="0" y="65"/>
                    </a:cubicBezTo>
                    <a:cubicBezTo>
                      <a:pt x="0" y="49"/>
                      <a:pt x="25" y="15"/>
                      <a:pt x="58" y="0"/>
                    </a:cubicBezTo>
                    <a:cubicBezTo>
                      <a:pt x="64" y="2"/>
                      <a:pt x="77" y="5"/>
                      <a:pt x="88" y="15"/>
                    </a:cubicBezTo>
                    <a:close/>
                  </a:path>
                </a:pathLst>
              </a:custGeom>
              <a:solidFill>
                <a:srgbClr val="FFCE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36" name="Freeform 407">
                <a:extLst>
                  <a:ext uri="{FF2B5EF4-FFF2-40B4-BE49-F238E27FC236}">
                    <a16:creationId xmlns:a16="http://schemas.microsoft.com/office/drawing/2014/main" id="{8FE5429B-9D3A-4060-A780-D8C8CE88838B}"/>
                  </a:ext>
                </a:extLst>
              </p:cNvPr>
              <p:cNvSpPr>
                <a:spLocks/>
              </p:cNvSpPr>
              <p:nvPr/>
            </p:nvSpPr>
            <p:spPr bwMode="auto">
              <a:xfrm>
                <a:off x="5111" y="2460"/>
                <a:ext cx="1243" cy="1326"/>
              </a:xfrm>
              <a:custGeom>
                <a:avLst/>
                <a:gdLst>
                  <a:gd name="T0" fmla="*/ 172 w 172"/>
                  <a:gd name="T1" fmla="*/ 102 h 184"/>
                  <a:gd name="T2" fmla="*/ 32 w 172"/>
                  <a:gd name="T3" fmla="*/ 183 h 184"/>
                  <a:gd name="T4" fmla="*/ 29 w 172"/>
                  <a:gd name="T5" fmla="*/ 184 h 184"/>
                  <a:gd name="T6" fmla="*/ 13 w 172"/>
                  <a:gd name="T7" fmla="*/ 135 h 184"/>
                  <a:gd name="T8" fmla="*/ 8 w 172"/>
                  <a:gd name="T9" fmla="*/ 77 h 184"/>
                  <a:gd name="T10" fmla="*/ 37 w 172"/>
                  <a:gd name="T11" fmla="*/ 0 h 184"/>
                  <a:gd name="T12" fmla="*/ 38 w 172"/>
                  <a:gd name="T13" fmla="*/ 0 h 184"/>
                  <a:gd name="T14" fmla="*/ 40 w 172"/>
                  <a:gd name="T15" fmla="*/ 6 h 184"/>
                  <a:gd name="T16" fmla="*/ 14 w 172"/>
                  <a:gd name="T17" fmla="*/ 73 h 184"/>
                  <a:gd name="T18" fmla="*/ 13 w 172"/>
                  <a:gd name="T19" fmla="*/ 77 h 184"/>
                  <a:gd name="T20" fmla="*/ 30 w 172"/>
                  <a:gd name="T21" fmla="*/ 167 h 184"/>
                  <a:gd name="T22" fmla="*/ 42 w 172"/>
                  <a:gd name="T23" fmla="*/ 169 h 184"/>
                  <a:gd name="T24" fmla="*/ 143 w 172"/>
                  <a:gd name="T25" fmla="*/ 109 h 184"/>
                  <a:gd name="T26" fmla="*/ 172 w 172"/>
                  <a:gd name="T27" fmla="*/ 102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2" h="184">
                    <a:moveTo>
                      <a:pt x="172" y="102"/>
                    </a:moveTo>
                    <a:cubicBezTo>
                      <a:pt x="32" y="183"/>
                      <a:pt x="32" y="183"/>
                      <a:pt x="32" y="183"/>
                    </a:cubicBezTo>
                    <a:cubicBezTo>
                      <a:pt x="31" y="184"/>
                      <a:pt x="30" y="184"/>
                      <a:pt x="29" y="184"/>
                    </a:cubicBezTo>
                    <a:cubicBezTo>
                      <a:pt x="24" y="172"/>
                      <a:pt x="19" y="155"/>
                      <a:pt x="13" y="135"/>
                    </a:cubicBezTo>
                    <a:cubicBezTo>
                      <a:pt x="0" y="90"/>
                      <a:pt x="8" y="77"/>
                      <a:pt x="8" y="77"/>
                    </a:cubicBezTo>
                    <a:cubicBezTo>
                      <a:pt x="37" y="0"/>
                      <a:pt x="37" y="0"/>
                      <a:pt x="37" y="0"/>
                    </a:cubicBezTo>
                    <a:cubicBezTo>
                      <a:pt x="38" y="0"/>
                      <a:pt x="38" y="0"/>
                      <a:pt x="38" y="0"/>
                    </a:cubicBezTo>
                    <a:cubicBezTo>
                      <a:pt x="40" y="1"/>
                      <a:pt x="41" y="4"/>
                      <a:pt x="40" y="6"/>
                    </a:cubicBezTo>
                    <a:cubicBezTo>
                      <a:pt x="36" y="17"/>
                      <a:pt x="23" y="50"/>
                      <a:pt x="14" y="73"/>
                    </a:cubicBezTo>
                    <a:cubicBezTo>
                      <a:pt x="14" y="75"/>
                      <a:pt x="13" y="76"/>
                      <a:pt x="13" y="77"/>
                    </a:cubicBezTo>
                    <a:cubicBezTo>
                      <a:pt x="7" y="93"/>
                      <a:pt x="23" y="146"/>
                      <a:pt x="30" y="167"/>
                    </a:cubicBezTo>
                    <a:cubicBezTo>
                      <a:pt x="31" y="172"/>
                      <a:pt x="37" y="172"/>
                      <a:pt x="42" y="169"/>
                    </a:cubicBezTo>
                    <a:cubicBezTo>
                      <a:pt x="143" y="109"/>
                      <a:pt x="143" y="109"/>
                      <a:pt x="143" y="109"/>
                    </a:cubicBezTo>
                    <a:lnTo>
                      <a:pt x="172" y="102"/>
                    </a:lnTo>
                    <a:close/>
                  </a:path>
                </a:pathLst>
              </a:custGeom>
              <a:solidFill>
                <a:srgbClr val="FF87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37" name="Freeform 408">
                <a:extLst>
                  <a:ext uri="{FF2B5EF4-FFF2-40B4-BE49-F238E27FC236}">
                    <a16:creationId xmlns:a16="http://schemas.microsoft.com/office/drawing/2014/main" id="{96EC3780-5C51-407A-A331-492D6F846795}"/>
                  </a:ext>
                </a:extLst>
              </p:cNvPr>
              <p:cNvSpPr>
                <a:spLocks/>
              </p:cNvSpPr>
              <p:nvPr/>
            </p:nvSpPr>
            <p:spPr bwMode="auto">
              <a:xfrm>
                <a:off x="5487" y="2258"/>
                <a:ext cx="144" cy="130"/>
              </a:xfrm>
              <a:custGeom>
                <a:avLst/>
                <a:gdLst>
                  <a:gd name="T0" fmla="*/ 10 w 20"/>
                  <a:gd name="T1" fmla="*/ 17 h 18"/>
                  <a:gd name="T2" fmla="*/ 17 w 20"/>
                  <a:gd name="T3" fmla="*/ 3 h 18"/>
                  <a:gd name="T4" fmla="*/ 12 w 20"/>
                  <a:gd name="T5" fmla="*/ 7 h 18"/>
                  <a:gd name="T6" fmla="*/ 10 w 20"/>
                  <a:gd name="T7" fmla="*/ 9 h 18"/>
                  <a:gd name="T8" fmla="*/ 7 w 20"/>
                  <a:gd name="T9" fmla="*/ 0 h 18"/>
                  <a:gd name="T10" fmla="*/ 1 w 20"/>
                  <a:gd name="T11" fmla="*/ 7 h 18"/>
                  <a:gd name="T12" fmla="*/ 1 w 20"/>
                  <a:gd name="T13" fmla="*/ 15 h 18"/>
                  <a:gd name="T14" fmla="*/ 10 w 20"/>
                  <a:gd name="T15" fmla="*/ 17 h 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 h="18">
                    <a:moveTo>
                      <a:pt x="10" y="17"/>
                    </a:moveTo>
                    <a:cubicBezTo>
                      <a:pt x="14" y="14"/>
                      <a:pt x="20" y="6"/>
                      <a:pt x="17" y="3"/>
                    </a:cubicBezTo>
                    <a:cubicBezTo>
                      <a:pt x="16" y="2"/>
                      <a:pt x="12" y="7"/>
                      <a:pt x="12" y="7"/>
                    </a:cubicBezTo>
                    <a:cubicBezTo>
                      <a:pt x="10" y="9"/>
                      <a:pt x="10" y="9"/>
                      <a:pt x="10" y="9"/>
                    </a:cubicBezTo>
                    <a:cubicBezTo>
                      <a:pt x="7" y="0"/>
                      <a:pt x="7" y="0"/>
                      <a:pt x="7" y="0"/>
                    </a:cubicBezTo>
                    <a:cubicBezTo>
                      <a:pt x="7" y="0"/>
                      <a:pt x="1" y="6"/>
                      <a:pt x="1" y="7"/>
                    </a:cubicBezTo>
                    <a:cubicBezTo>
                      <a:pt x="0" y="8"/>
                      <a:pt x="0" y="14"/>
                      <a:pt x="1" y="15"/>
                    </a:cubicBezTo>
                    <a:cubicBezTo>
                      <a:pt x="1" y="15"/>
                      <a:pt x="8" y="18"/>
                      <a:pt x="10" y="17"/>
                    </a:cubicBezTo>
                    <a:close/>
                  </a:path>
                </a:pathLst>
              </a:custGeom>
              <a:solidFill>
                <a:srgbClr val="FFCE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38" name="Freeform 409">
                <a:extLst>
                  <a:ext uri="{FF2B5EF4-FFF2-40B4-BE49-F238E27FC236}">
                    <a16:creationId xmlns:a16="http://schemas.microsoft.com/office/drawing/2014/main" id="{6AF760F4-41F3-4B39-B4DD-C669A51B39F9}"/>
                  </a:ext>
                </a:extLst>
              </p:cNvPr>
              <p:cNvSpPr>
                <a:spLocks/>
              </p:cNvSpPr>
              <p:nvPr/>
            </p:nvSpPr>
            <p:spPr bwMode="auto">
              <a:xfrm>
                <a:off x="5393" y="2201"/>
                <a:ext cx="310" cy="209"/>
              </a:xfrm>
              <a:custGeom>
                <a:avLst/>
                <a:gdLst>
                  <a:gd name="T0" fmla="*/ 37 w 43"/>
                  <a:gd name="T1" fmla="*/ 29 h 29"/>
                  <a:gd name="T2" fmla="*/ 34 w 43"/>
                  <a:gd name="T3" fmla="*/ 28 h 29"/>
                  <a:gd name="T4" fmla="*/ 4 w 43"/>
                  <a:gd name="T5" fmla="*/ 12 h 29"/>
                  <a:gd name="T6" fmla="*/ 2 w 43"/>
                  <a:gd name="T7" fmla="*/ 4 h 29"/>
                  <a:gd name="T8" fmla="*/ 10 w 43"/>
                  <a:gd name="T9" fmla="*/ 2 h 29"/>
                  <a:gd name="T10" fmla="*/ 39 w 43"/>
                  <a:gd name="T11" fmla="*/ 18 h 29"/>
                  <a:gd name="T12" fmla="*/ 42 w 43"/>
                  <a:gd name="T13" fmla="*/ 26 h 29"/>
                  <a:gd name="T14" fmla="*/ 37 w 43"/>
                  <a:gd name="T15" fmla="*/ 29 h 2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3" h="29">
                    <a:moveTo>
                      <a:pt x="37" y="29"/>
                    </a:moveTo>
                    <a:cubicBezTo>
                      <a:pt x="36" y="29"/>
                      <a:pt x="35" y="28"/>
                      <a:pt x="34" y="28"/>
                    </a:cubicBezTo>
                    <a:cubicBezTo>
                      <a:pt x="4" y="12"/>
                      <a:pt x="4" y="12"/>
                      <a:pt x="4" y="12"/>
                    </a:cubicBezTo>
                    <a:cubicBezTo>
                      <a:pt x="2" y="10"/>
                      <a:pt x="0" y="7"/>
                      <a:pt x="2" y="4"/>
                    </a:cubicBezTo>
                    <a:cubicBezTo>
                      <a:pt x="3" y="1"/>
                      <a:pt x="7" y="0"/>
                      <a:pt x="10" y="2"/>
                    </a:cubicBezTo>
                    <a:cubicBezTo>
                      <a:pt x="39" y="18"/>
                      <a:pt x="39" y="18"/>
                      <a:pt x="39" y="18"/>
                    </a:cubicBezTo>
                    <a:cubicBezTo>
                      <a:pt x="42" y="19"/>
                      <a:pt x="43" y="23"/>
                      <a:pt x="42" y="26"/>
                    </a:cubicBezTo>
                    <a:cubicBezTo>
                      <a:pt x="41" y="28"/>
                      <a:pt x="39" y="29"/>
                      <a:pt x="37" y="29"/>
                    </a:cubicBezTo>
                    <a:close/>
                  </a:path>
                </a:pathLst>
              </a:custGeom>
              <a:solidFill>
                <a:srgbClr val="4C47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39" name="Freeform 410">
                <a:extLst>
                  <a:ext uri="{FF2B5EF4-FFF2-40B4-BE49-F238E27FC236}">
                    <a16:creationId xmlns:a16="http://schemas.microsoft.com/office/drawing/2014/main" id="{7F7ED677-EAA0-44C3-BAA1-150085230585}"/>
                  </a:ext>
                </a:extLst>
              </p:cNvPr>
              <p:cNvSpPr>
                <a:spLocks/>
              </p:cNvSpPr>
              <p:nvPr/>
            </p:nvSpPr>
            <p:spPr bwMode="auto">
              <a:xfrm>
                <a:off x="5927" y="1069"/>
                <a:ext cx="506" cy="800"/>
              </a:xfrm>
              <a:custGeom>
                <a:avLst/>
                <a:gdLst>
                  <a:gd name="T0" fmla="*/ 62 w 70"/>
                  <a:gd name="T1" fmla="*/ 40 h 111"/>
                  <a:gd name="T2" fmla="*/ 27 w 70"/>
                  <a:gd name="T3" fmla="*/ 107 h 111"/>
                  <a:gd name="T4" fmla="*/ 14 w 70"/>
                  <a:gd name="T5" fmla="*/ 111 h 111"/>
                  <a:gd name="T6" fmla="*/ 13 w 70"/>
                  <a:gd name="T7" fmla="*/ 110 h 111"/>
                  <a:gd name="T8" fmla="*/ 2 w 70"/>
                  <a:gd name="T9" fmla="*/ 98 h 111"/>
                  <a:gd name="T10" fmla="*/ 39 w 70"/>
                  <a:gd name="T11" fmla="*/ 9 h 111"/>
                  <a:gd name="T12" fmla="*/ 57 w 70"/>
                  <a:gd name="T13" fmla="*/ 2 h 111"/>
                  <a:gd name="T14" fmla="*/ 59 w 70"/>
                  <a:gd name="T15" fmla="*/ 3 h 111"/>
                  <a:gd name="T16" fmla="*/ 62 w 70"/>
                  <a:gd name="T17" fmla="*/ 5 h 111"/>
                  <a:gd name="T18" fmla="*/ 62 w 70"/>
                  <a:gd name="T19" fmla="*/ 40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0" h="111">
                    <a:moveTo>
                      <a:pt x="62" y="40"/>
                    </a:moveTo>
                    <a:cubicBezTo>
                      <a:pt x="58" y="49"/>
                      <a:pt x="29" y="104"/>
                      <a:pt x="27" y="107"/>
                    </a:cubicBezTo>
                    <a:cubicBezTo>
                      <a:pt x="26" y="109"/>
                      <a:pt x="20" y="111"/>
                      <a:pt x="14" y="111"/>
                    </a:cubicBezTo>
                    <a:cubicBezTo>
                      <a:pt x="14" y="111"/>
                      <a:pt x="13" y="111"/>
                      <a:pt x="13" y="110"/>
                    </a:cubicBezTo>
                    <a:cubicBezTo>
                      <a:pt x="6" y="110"/>
                      <a:pt x="0" y="107"/>
                      <a:pt x="2" y="98"/>
                    </a:cubicBezTo>
                    <a:cubicBezTo>
                      <a:pt x="6" y="81"/>
                      <a:pt x="31" y="14"/>
                      <a:pt x="39" y="9"/>
                    </a:cubicBezTo>
                    <a:cubicBezTo>
                      <a:pt x="39" y="9"/>
                      <a:pt x="49" y="0"/>
                      <a:pt x="57" y="2"/>
                    </a:cubicBezTo>
                    <a:cubicBezTo>
                      <a:pt x="58" y="2"/>
                      <a:pt x="58" y="3"/>
                      <a:pt x="59" y="3"/>
                    </a:cubicBezTo>
                    <a:cubicBezTo>
                      <a:pt x="60" y="3"/>
                      <a:pt x="61" y="4"/>
                      <a:pt x="62" y="5"/>
                    </a:cubicBezTo>
                    <a:cubicBezTo>
                      <a:pt x="70" y="12"/>
                      <a:pt x="65" y="31"/>
                      <a:pt x="62" y="40"/>
                    </a:cubicBezTo>
                  </a:path>
                </a:pathLst>
              </a:custGeom>
              <a:solidFill>
                <a:srgbClr val="51237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40" name="Freeform 411">
                <a:extLst>
                  <a:ext uri="{FF2B5EF4-FFF2-40B4-BE49-F238E27FC236}">
                    <a16:creationId xmlns:a16="http://schemas.microsoft.com/office/drawing/2014/main" id="{34D2A500-7AC0-4506-99D9-45DE7EB26433}"/>
                  </a:ext>
                </a:extLst>
              </p:cNvPr>
              <p:cNvSpPr>
                <a:spLocks/>
              </p:cNvSpPr>
              <p:nvPr/>
            </p:nvSpPr>
            <p:spPr bwMode="auto">
              <a:xfrm>
                <a:off x="5588" y="1761"/>
                <a:ext cx="556" cy="476"/>
              </a:xfrm>
              <a:custGeom>
                <a:avLst/>
                <a:gdLst>
                  <a:gd name="T0" fmla="*/ 74 w 77"/>
                  <a:gd name="T1" fmla="*/ 11 h 66"/>
                  <a:gd name="T2" fmla="*/ 15 w 77"/>
                  <a:gd name="T3" fmla="*/ 65 h 66"/>
                  <a:gd name="T4" fmla="*/ 11 w 77"/>
                  <a:gd name="T5" fmla="*/ 65 h 66"/>
                  <a:gd name="T6" fmla="*/ 5 w 77"/>
                  <a:gd name="T7" fmla="*/ 62 h 66"/>
                  <a:gd name="T8" fmla="*/ 3 w 77"/>
                  <a:gd name="T9" fmla="*/ 48 h 66"/>
                  <a:gd name="T10" fmla="*/ 49 w 77"/>
                  <a:gd name="T11" fmla="*/ 2 h 66"/>
                  <a:gd name="T12" fmla="*/ 69 w 77"/>
                  <a:gd name="T13" fmla="*/ 2 h 66"/>
                  <a:gd name="T14" fmla="*/ 70 w 77"/>
                  <a:gd name="T15" fmla="*/ 2 h 66"/>
                  <a:gd name="T16" fmla="*/ 74 w 77"/>
                  <a:gd name="T17" fmla="*/ 11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7" h="66">
                    <a:moveTo>
                      <a:pt x="74" y="11"/>
                    </a:moveTo>
                    <a:cubicBezTo>
                      <a:pt x="66" y="30"/>
                      <a:pt x="20" y="62"/>
                      <a:pt x="15" y="65"/>
                    </a:cubicBezTo>
                    <a:cubicBezTo>
                      <a:pt x="14" y="66"/>
                      <a:pt x="13" y="66"/>
                      <a:pt x="11" y="65"/>
                    </a:cubicBezTo>
                    <a:cubicBezTo>
                      <a:pt x="9" y="64"/>
                      <a:pt x="7" y="63"/>
                      <a:pt x="5" y="62"/>
                    </a:cubicBezTo>
                    <a:cubicBezTo>
                      <a:pt x="2" y="58"/>
                      <a:pt x="0" y="54"/>
                      <a:pt x="3" y="48"/>
                    </a:cubicBezTo>
                    <a:cubicBezTo>
                      <a:pt x="3" y="48"/>
                      <a:pt x="46" y="3"/>
                      <a:pt x="49" y="2"/>
                    </a:cubicBezTo>
                    <a:cubicBezTo>
                      <a:pt x="51" y="2"/>
                      <a:pt x="62" y="0"/>
                      <a:pt x="69" y="2"/>
                    </a:cubicBezTo>
                    <a:cubicBezTo>
                      <a:pt x="70" y="2"/>
                      <a:pt x="70" y="2"/>
                      <a:pt x="70" y="2"/>
                    </a:cubicBezTo>
                    <a:cubicBezTo>
                      <a:pt x="74" y="3"/>
                      <a:pt x="77" y="6"/>
                      <a:pt x="74" y="11"/>
                    </a:cubicBezTo>
                  </a:path>
                </a:pathLst>
              </a:custGeom>
              <a:solidFill>
                <a:srgbClr val="51237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43" name="Freeform 414">
                <a:extLst>
                  <a:ext uri="{FF2B5EF4-FFF2-40B4-BE49-F238E27FC236}">
                    <a16:creationId xmlns:a16="http://schemas.microsoft.com/office/drawing/2014/main" id="{904265B6-F897-4AE6-A3CF-B95F69C57A26}"/>
                  </a:ext>
                </a:extLst>
              </p:cNvPr>
              <p:cNvSpPr>
                <a:spLocks/>
              </p:cNvSpPr>
              <p:nvPr/>
            </p:nvSpPr>
            <p:spPr bwMode="auto">
              <a:xfrm>
                <a:off x="5378" y="2121"/>
                <a:ext cx="318" cy="224"/>
              </a:xfrm>
              <a:custGeom>
                <a:avLst/>
                <a:gdLst>
                  <a:gd name="T0" fmla="*/ 5 w 44"/>
                  <a:gd name="T1" fmla="*/ 15 h 31"/>
                  <a:gd name="T2" fmla="*/ 21 w 44"/>
                  <a:gd name="T3" fmla="*/ 8 h 31"/>
                  <a:gd name="T4" fmla="*/ 32 w 44"/>
                  <a:gd name="T5" fmla="*/ 2 h 31"/>
                  <a:gd name="T6" fmla="*/ 41 w 44"/>
                  <a:gd name="T7" fmla="*/ 13 h 31"/>
                  <a:gd name="T8" fmla="*/ 32 w 44"/>
                  <a:gd name="T9" fmla="*/ 18 h 31"/>
                  <a:gd name="T10" fmla="*/ 23 w 44"/>
                  <a:gd name="T11" fmla="*/ 28 h 31"/>
                  <a:gd name="T12" fmla="*/ 5 w 44"/>
                  <a:gd name="T13" fmla="*/ 15 h 31"/>
                </a:gdLst>
                <a:ahLst/>
                <a:cxnLst>
                  <a:cxn ang="0">
                    <a:pos x="T0" y="T1"/>
                  </a:cxn>
                  <a:cxn ang="0">
                    <a:pos x="T2" y="T3"/>
                  </a:cxn>
                  <a:cxn ang="0">
                    <a:pos x="T4" y="T5"/>
                  </a:cxn>
                  <a:cxn ang="0">
                    <a:pos x="T6" y="T7"/>
                  </a:cxn>
                  <a:cxn ang="0">
                    <a:pos x="T8" y="T9"/>
                  </a:cxn>
                  <a:cxn ang="0">
                    <a:pos x="T10" y="T11"/>
                  </a:cxn>
                  <a:cxn ang="0">
                    <a:pos x="T12" y="T13"/>
                  </a:cxn>
                </a:cxnLst>
                <a:rect l="0" t="0" r="r" b="b"/>
                <a:pathLst>
                  <a:path w="44" h="31">
                    <a:moveTo>
                      <a:pt x="5" y="15"/>
                    </a:moveTo>
                    <a:cubicBezTo>
                      <a:pt x="5" y="15"/>
                      <a:pt x="12" y="10"/>
                      <a:pt x="21" y="8"/>
                    </a:cubicBezTo>
                    <a:cubicBezTo>
                      <a:pt x="28" y="7"/>
                      <a:pt x="31" y="3"/>
                      <a:pt x="32" y="2"/>
                    </a:cubicBezTo>
                    <a:cubicBezTo>
                      <a:pt x="37" y="0"/>
                      <a:pt x="44" y="10"/>
                      <a:pt x="41" y="13"/>
                    </a:cubicBezTo>
                    <a:cubicBezTo>
                      <a:pt x="36" y="17"/>
                      <a:pt x="35" y="17"/>
                      <a:pt x="32" y="18"/>
                    </a:cubicBezTo>
                    <a:cubicBezTo>
                      <a:pt x="30" y="20"/>
                      <a:pt x="24" y="26"/>
                      <a:pt x="23" y="28"/>
                    </a:cubicBezTo>
                    <a:cubicBezTo>
                      <a:pt x="22" y="31"/>
                      <a:pt x="0" y="25"/>
                      <a:pt x="5" y="15"/>
                    </a:cubicBezTo>
                    <a:close/>
                  </a:path>
                </a:pathLst>
              </a:custGeom>
              <a:solidFill>
                <a:srgbClr val="FFCE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44" name="Freeform 415">
                <a:extLst>
                  <a:ext uri="{FF2B5EF4-FFF2-40B4-BE49-F238E27FC236}">
                    <a16:creationId xmlns:a16="http://schemas.microsoft.com/office/drawing/2014/main" id="{70F609B9-B9FB-4C96-BFF9-4F7F09C34E9A}"/>
                  </a:ext>
                </a:extLst>
              </p:cNvPr>
              <p:cNvSpPr>
                <a:spLocks/>
              </p:cNvSpPr>
              <p:nvPr/>
            </p:nvSpPr>
            <p:spPr bwMode="auto">
              <a:xfrm>
                <a:off x="5400" y="2201"/>
                <a:ext cx="195" cy="202"/>
              </a:xfrm>
              <a:custGeom>
                <a:avLst/>
                <a:gdLst>
                  <a:gd name="T0" fmla="*/ 20 w 27"/>
                  <a:gd name="T1" fmla="*/ 14 h 28"/>
                  <a:gd name="T2" fmla="*/ 21 w 27"/>
                  <a:gd name="T3" fmla="*/ 22 h 28"/>
                  <a:gd name="T4" fmla="*/ 3 w 27"/>
                  <a:gd name="T5" fmla="*/ 18 h 28"/>
                  <a:gd name="T6" fmla="*/ 2 w 27"/>
                  <a:gd name="T7" fmla="*/ 5 h 28"/>
                  <a:gd name="T8" fmla="*/ 20 w 27"/>
                  <a:gd name="T9" fmla="*/ 13 h 28"/>
                  <a:gd name="T10" fmla="*/ 20 w 27"/>
                  <a:gd name="T11" fmla="*/ 14 h 28"/>
                </a:gdLst>
                <a:ahLst/>
                <a:cxnLst>
                  <a:cxn ang="0">
                    <a:pos x="T0" y="T1"/>
                  </a:cxn>
                  <a:cxn ang="0">
                    <a:pos x="T2" y="T3"/>
                  </a:cxn>
                  <a:cxn ang="0">
                    <a:pos x="T4" y="T5"/>
                  </a:cxn>
                  <a:cxn ang="0">
                    <a:pos x="T6" y="T7"/>
                  </a:cxn>
                  <a:cxn ang="0">
                    <a:pos x="T8" y="T9"/>
                  </a:cxn>
                  <a:cxn ang="0">
                    <a:pos x="T10" y="T11"/>
                  </a:cxn>
                </a:cxnLst>
                <a:rect l="0" t="0" r="r" b="b"/>
                <a:pathLst>
                  <a:path w="27" h="28">
                    <a:moveTo>
                      <a:pt x="20" y="14"/>
                    </a:moveTo>
                    <a:cubicBezTo>
                      <a:pt x="20" y="14"/>
                      <a:pt x="19" y="20"/>
                      <a:pt x="21" y="22"/>
                    </a:cubicBezTo>
                    <a:cubicBezTo>
                      <a:pt x="27" y="28"/>
                      <a:pt x="7" y="23"/>
                      <a:pt x="3" y="18"/>
                    </a:cubicBezTo>
                    <a:cubicBezTo>
                      <a:pt x="3" y="18"/>
                      <a:pt x="0" y="7"/>
                      <a:pt x="2" y="5"/>
                    </a:cubicBezTo>
                    <a:cubicBezTo>
                      <a:pt x="5" y="0"/>
                      <a:pt x="20" y="13"/>
                      <a:pt x="20" y="13"/>
                    </a:cubicBezTo>
                    <a:lnTo>
                      <a:pt x="20" y="14"/>
                    </a:lnTo>
                    <a:close/>
                  </a:path>
                </a:pathLst>
              </a:custGeom>
              <a:solidFill>
                <a:srgbClr val="FFCE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9404" name="Freeform 417">
              <a:extLst>
                <a:ext uri="{FF2B5EF4-FFF2-40B4-BE49-F238E27FC236}">
                  <a16:creationId xmlns:a16="http://schemas.microsoft.com/office/drawing/2014/main" id="{2F570E69-9046-4C0B-9A9A-DE3B92047FAB}"/>
                </a:ext>
              </a:extLst>
            </p:cNvPr>
            <p:cNvSpPr>
              <a:spLocks/>
            </p:cNvSpPr>
            <p:nvPr/>
          </p:nvSpPr>
          <p:spPr bwMode="auto">
            <a:xfrm>
              <a:off x="6686" y="2057"/>
              <a:ext cx="217" cy="122"/>
            </a:xfrm>
            <a:custGeom>
              <a:avLst/>
              <a:gdLst>
                <a:gd name="T0" fmla="*/ 30 w 30"/>
                <a:gd name="T1" fmla="*/ 0 h 17"/>
                <a:gd name="T2" fmla="*/ 26 w 30"/>
                <a:gd name="T3" fmla="*/ 1 h 17"/>
                <a:gd name="T4" fmla="*/ 11 w 30"/>
                <a:gd name="T5" fmla="*/ 10 h 17"/>
                <a:gd name="T6" fmla="*/ 0 w 30"/>
                <a:gd name="T7" fmla="*/ 17 h 17"/>
                <a:gd name="T8" fmla="*/ 30 w 30"/>
                <a:gd name="T9" fmla="*/ 0 h 17"/>
              </a:gdLst>
              <a:ahLst/>
              <a:cxnLst>
                <a:cxn ang="0">
                  <a:pos x="T0" y="T1"/>
                </a:cxn>
                <a:cxn ang="0">
                  <a:pos x="T2" y="T3"/>
                </a:cxn>
                <a:cxn ang="0">
                  <a:pos x="T4" y="T5"/>
                </a:cxn>
                <a:cxn ang="0">
                  <a:pos x="T6" y="T7"/>
                </a:cxn>
                <a:cxn ang="0">
                  <a:pos x="T8" y="T9"/>
                </a:cxn>
              </a:cxnLst>
              <a:rect l="0" t="0" r="r" b="b"/>
              <a:pathLst>
                <a:path w="30" h="17">
                  <a:moveTo>
                    <a:pt x="30" y="0"/>
                  </a:moveTo>
                  <a:cubicBezTo>
                    <a:pt x="26" y="1"/>
                    <a:pt x="26" y="1"/>
                    <a:pt x="26" y="1"/>
                  </a:cubicBezTo>
                  <a:cubicBezTo>
                    <a:pt x="11" y="10"/>
                    <a:pt x="11" y="10"/>
                    <a:pt x="11" y="10"/>
                  </a:cubicBezTo>
                  <a:cubicBezTo>
                    <a:pt x="0" y="17"/>
                    <a:pt x="0" y="17"/>
                    <a:pt x="0" y="17"/>
                  </a:cubicBezTo>
                  <a:cubicBezTo>
                    <a:pt x="14" y="11"/>
                    <a:pt x="30" y="0"/>
                    <a:pt x="30" y="0"/>
                  </a:cubicBezTo>
                </a:path>
              </a:pathLst>
            </a:custGeom>
            <a:solidFill>
              <a:srgbClr val="CC7F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05" name="Freeform 418">
              <a:extLst>
                <a:ext uri="{FF2B5EF4-FFF2-40B4-BE49-F238E27FC236}">
                  <a16:creationId xmlns:a16="http://schemas.microsoft.com/office/drawing/2014/main" id="{F2DD18D1-A8F6-4953-A6D1-43EA48CADA02}"/>
                </a:ext>
              </a:extLst>
            </p:cNvPr>
            <p:cNvSpPr>
              <a:spLocks/>
            </p:cNvSpPr>
            <p:nvPr/>
          </p:nvSpPr>
          <p:spPr bwMode="auto">
            <a:xfrm>
              <a:off x="6686" y="2093"/>
              <a:ext cx="224" cy="122"/>
            </a:xfrm>
            <a:custGeom>
              <a:avLst/>
              <a:gdLst>
                <a:gd name="T0" fmla="*/ 30 w 31"/>
                <a:gd name="T1" fmla="*/ 0 h 17"/>
                <a:gd name="T2" fmla="*/ 26 w 31"/>
                <a:gd name="T3" fmla="*/ 0 h 17"/>
                <a:gd name="T4" fmla="*/ 11 w 31"/>
                <a:gd name="T5" fmla="*/ 9 h 17"/>
                <a:gd name="T6" fmla="*/ 0 w 31"/>
                <a:gd name="T7" fmla="*/ 17 h 17"/>
                <a:gd name="T8" fmla="*/ 0 w 31"/>
                <a:gd name="T9" fmla="*/ 17 h 17"/>
                <a:gd name="T10" fmla="*/ 30 w 31"/>
                <a:gd name="T11" fmla="*/ 0 h 17"/>
              </a:gdLst>
              <a:ahLst/>
              <a:cxnLst>
                <a:cxn ang="0">
                  <a:pos x="T0" y="T1"/>
                </a:cxn>
                <a:cxn ang="0">
                  <a:pos x="T2" y="T3"/>
                </a:cxn>
                <a:cxn ang="0">
                  <a:pos x="T4" y="T5"/>
                </a:cxn>
                <a:cxn ang="0">
                  <a:pos x="T6" y="T7"/>
                </a:cxn>
                <a:cxn ang="0">
                  <a:pos x="T8" y="T9"/>
                </a:cxn>
                <a:cxn ang="0">
                  <a:pos x="T10" y="T11"/>
                </a:cxn>
              </a:cxnLst>
              <a:rect l="0" t="0" r="r" b="b"/>
              <a:pathLst>
                <a:path w="31" h="17">
                  <a:moveTo>
                    <a:pt x="30" y="0"/>
                  </a:moveTo>
                  <a:cubicBezTo>
                    <a:pt x="26" y="0"/>
                    <a:pt x="26" y="0"/>
                    <a:pt x="26" y="0"/>
                  </a:cubicBezTo>
                  <a:cubicBezTo>
                    <a:pt x="11" y="9"/>
                    <a:pt x="11" y="9"/>
                    <a:pt x="11" y="9"/>
                  </a:cubicBezTo>
                  <a:cubicBezTo>
                    <a:pt x="0" y="17"/>
                    <a:pt x="0" y="17"/>
                    <a:pt x="0" y="17"/>
                  </a:cubicBezTo>
                  <a:cubicBezTo>
                    <a:pt x="0" y="17"/>
                    <a:pt x="0" y="17"/>
                    <a:pt x="0" y="17"/>
                  </a:cubicBezTo>
                  <a:cubicBezTo>
                    <a:pt x="2" y="17"/>
                    <a:pt x="31" y="0"/>
                    <a:pt x="30" y="0"/>
                  </a:cubicBezTo>
                </a:path>
              </a:pathLst>
            </a:custGeom>
            <a:solidFill>
              <a:srgbClr val="CC7F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06" name="Freeform 419">
              <a:extLst>
                <a:ext uri="{FF2B5EF4-FFF2-40B4-BE49-F238E27FC236}">
                  <a16:creationId xmlns:a16="http://schemas.microsoft.com/office/drawing/2014/main" id="{A4C266D1-3830-426F-830B-73A7CDD2FE38}"/>
                </a:ext>
              </a:extLst>
            </p:cNvPr>
            <p:cNvSpPr>
              <a:spLocks/>
            </p:cNvSpPr>
            <p:nvPr/>
          </p:nvSpPr>
          <p:spPr bwMode="auto">
            <a:xfrm>
              <a:off x="6686" y="2129"/>
              <a:ext cx="217" cy="122"/>
            </a:xfrm>
            <a:custGeom>
              <a:avLst/>
              <a:gdLst>
                <a:gd name="T0" fmla="*/ 30 w 30"/>
                <a:gd name="T1" fmla="*/ 0 h 17"/>
                <a:gd name="T2" fmla="*/ 26 w 30"/>
                <a:gd name="T3" fmla="*/ 0 h 17"/>
                <a:gd name="T4" fmla="*/ 11 w 30"/>
                <a:gd name="T5" fmla="*/ 9 h 17"/>
                <a:gd name="T6" fmla="*/ 0 w 30"/>
                <a:gd name="T7" fmla="*/ 17 h 17"/>
                <a:gd name="T8" fmla="*/ 30 w 30"/>
                <a:gd name="T9" fmla="*/ 0 h 17"/>
              </a:gdLst>
              <a:ahLst/>
              <a:cxnLst>
                <a:cxn ang="0">
                  <a:pos x="T0" y="T1"/>
                </a:cxn>
                <a:cxn ang="0">
                  <a:pos x="T2" y="T3"/>
                </a:cxn>
                <a:cxn ang="0">
                  <a:pos x="T4" y="T5"/>
                </a:cxn>
                <a:cxn ang="0">
                  <a:pos x="T6" y="T7"/>
                </a:cxn>
                <a:cxn ang="0">
                  <a:pos x="T8" y="T9"/>
                </a:cxn>
              </a:cxnLst>
              <a:rect l="0" t="0" r="r" b="b"/>
              <a:pathLst>
                <a:path w="30" h="17">
                  <a:moveTo>
                    <a:pt x="30" y="0"/>
                  </a:moveTo>
                  <a:cubicBezTo>
                    <a:pt x="26" y="0"/>
                    <a:pt x="26" y="0"/>
                    <a:pt x="26" y="0"/>
                  </a:cubicBezTo>
                  <a:cubicBezTo>
                    <a:pt x="11" y="9"/>
                    <a:pt x="11" y="9"/>
                    <a:pt x="11" y="9"/>
                  </a:cubicBezTo>
                  <a:cubicBezTo>
                    <a:pt x="0" y="17"/>
                    <a:pt x="0" y="17"/>
                    <a:pt x="0" y="17"/>
                  </a:cubicBezTo>
                  <a:cubicBezTo>
                    <a:pt x="14" y="11"/>
                    <a:pt x="30" y="0"/>
                    <a:pt x="30" y="0"/>
                  </a:cubicBezTo>
                </a:path>
              </a:pathLst>
            </a:custGeom>
            <a:solidFill>
              <a:srgbClr val="CC7F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07" name="Freeform 420">
              <a:extLst>
                <a:ext uri="{FF2B5EF4-FFF2-40B4-BE49-F238E27FC236}">
                  <a16:creationId xmlns:a16="http://schemas.microsoft.com/office/drawing/2014/main" id="{D8C68E7D-8212-4BFF-9414-A61D9E9AC9CE}"/>
                </a:ext>
              </a:extLst>
            </p:cNvPr>
            <p:cNvSpPr>
              <a:spLocks/>
            </p:cNvSpPr>
            <p:nvPr/>
          </p:nvSpPr>
          <p:spPr bwMode="auto">
            <a:xfrm>
              <a:off x="6686" y="2035"/>
              <a:ext cx="217" cy="144"/>
            </a:xfrm>
            <a:custGeom>
              <a:avLst/>
              <a:gdLst>
                <a:gd name="T0" fmla="*/ 0 w 30"/>
                <a:gd name="T1" fmla="*/ 20 h 20"/>
                <a:gd name="T2" fmla="*/ 1 w 30"/>
                <a:gd name="T3" fmla="*/ 18 h 20"/>
                <a:gd name="T4" fmla="*/ 3 w 30"/>
                <a:gd name="T5" fmla="*/ 15 h 20"/>
                <a:gd name="T6" fmla="*/ 27 w 30"/>
                <a:gd name="T7" fmla="*/ 1 h 20"/>
                <a:gd name="T8" fmla="*/ 30 w 30"/>
                <a:gd name="T9" fmla="*/ 3 h 20"/>
                <a:gd name="T10" fmla="*/ 29 w 30"/>
                <a:gd name="T11" fmla="*/ 3 h 20"/>
                <a:gd name="T12" fmla="*/ 0 w 30"/>
                <a:gd name="T13" fmla="*/ 20 h 20"/>
              </a:gdLst>
              <a:ahLst/>
              <a:cxnLst>
                <a:cxn ang="0">
                  <a:pos x="T0" y="T1"/>
                </a:cxn>
                <a:cxn ang="0">
                  <a:pos x="T2" y="T3"/>
                </a:cxn>
                <a:cxn ang="0">
                  <a:pos x="T4" y="T5"/>
                </a:cxn>
                <a:cxn ang="0">
                  <a:pos x="T6" y="T7"/>
                </a:cxn>
                <a:cxn ang="0">
                  <a:pos x="T8" y="T9"/>
                </a:cxn>
                <a:cxn ang="0">
                  <a:pos x="T10" y="T11"/>
                </a:cxn>
                <a:cxn ang="0">
                  <a:pos x="T12" y="T13"/>
                </a:cxn>
              </a:cxnLst>
              <a:rect l="0" t="0" r="r" b="b"/>
              <a:pathLst>
                <a:path w="30" h="20">
                  <a:moveTo>
                    <a:pt x="0" y="20"/>
                  </a:moveTo>
                  <a:cubicBezTo>
                    <a:pt x="0" y="19"/>
                    <a:pt x="0" y="19"/>
                    <a:pt x="1" y="18"/>
                  </a:cubicBezTo>
                  <a:cubicBezTo>
                    <a:pt x="1" y="17"/>
                    <a:pt x="2" y="16"/>
                    <a:pt x="3" y="15"/>
                  </a:cubicBezTo>
                  <a:cubicBezTo>
                    <a:pt x="27" y="1"/>
                    <a:pt x="27" y="1"/>
                    <a:pt x="27" y="1"/>
                  </a:cubicBezTo>
                  <a:cubicBezTo>
                    <a:pt x="29" y="0"/>
                    <a:pt x="30" y="1"/>
                    <a:pt x="30" y="3"/>
                  </a:cubicBezTo>
                  <a:cubicBezTo>
                    <a:pt x="29" y="3"/>
                    <a:pt x="29" y="3"/>
                    <a:pt x="29" y="3"/>
                  </a:cubicBezTo>
                  <a:lnTo>
                    <a:pt x="0" y="20"/>
                  </a:lnTo>
                  <a:close/>
                </a:path>
              </a:pathLst>
            </a:custGeom>
            <a:solidFill>
              <a:srgbClr val="FFCE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72" name="Freeform 421">
              <a:extLst>
                <a:ext uri="{FF2B5EF4-FFF2-40B4-BE49-F238E27FC236}">
                  <a16:creationId xmlns:a16="http://schemas.microsoft.com/office/drawing/2014/main" id="{244CC7F8-D5F1-4F38-BC2D-77B2C6C67BAF}"/>
                </a:ext>
              </a:extLst>
            </p:cNvPr>
            <p:cNvSpPr>
              <a:spLocks/>
            </p:cNvSpPr>
            <p:nvPr/>
          </p:nvSpPr>
          <p:spPr bwMode="auto">
            <a:xfrm>
              <a:off x="6686" y="2107"/>
              <a:ext cx="217" cy="144"/>
            </a:xfrm>
            <a:custGeom>
              <a:avLst/>
              <a:gdLst>
                <a:gd name="T0" fmla="*/ 0 w 30"/>
                <a:gd name="T1" fmla="*/ 20 h 20"/>
                <a:gd name="T2" fmla="*/ 1 w 30"/>
                <a:gd name="T3" fmla="*/ 18 h 20"/>
                <a:gd name="T4" fmla="*/ 3 w 30"/>
                <a:gd name="T5" fmla="*/ 15 h 20"/>
                <a:gd name="T6" fmla="*/ 27 w 30"/>
                <a:gd name="T7" fmla="*/ 1 h 20"/>
                <a:gd name="T8" fmla="*/ 30 w 30"/>
                <a:gd name="T9" fmla="*/ 3 h 20"/>
                <a:gd name="T10" fmla="*/ 29 w 30"/>
                <a:gd name="T11" fmla="*/ 3 h 20"/>
                <a:gd name="T12" fmla="*/ 0 w 30"/>
                <a:gd name="T13" fmla="*/ 20 h 20"/>
              </a:gdLst>
              <a:ahLst/>
              <a:cxnLst>
                <a:cxn ang="0">
                  <a:pos x="T0" y="T1"/>
                </a:cxn>
                <a:cxn ang="0">
                  <a:pos x="T2" y="T3"/>
                </a:cxn>
                <a:cxn ang="0">
                  <a:pos x="T4" y="T5"/>
                </a:cxn>
                <a:cxn ang="0">
                  <a:pos x="T6" y="T7"/>
                </a:cxn>
                <a:cxn ang="0">
                  <a:pos x="T8" y="T9"/>
                </a:cxn>
                <a:cxn ang="0">
                  <a:pos x="T10" y="T11"/>
                </a:cxn>
                <a:cxn ang="0">
                  <a:pos x="T12" y="T13"/>
                </a:cxn>
              </a:cxnLst>
              <a:rect l="0" t="0" r="r" b="b"/>
              <a:pathLst>
                <a:path w="30" h="20">
                  <a:moveTo>
                    <a:pt x="0" y="20"/>
                  </a:moveTo>
                  <a:cubicBezTo>
                    <a:pt x="0" y="19"/>
                    <a:pt x="0" y="18"/>
                    <a:pt x="1" y="18"/>
                  </a:cubicBezTo>
                  <a:cubicBezTo>
                    <a:pt x="1" y="16"/>
                    <a:pt x="2" y="15"/>
                    <a:pt x="3" y="15"/>
                  </a:cubicBezTo>
                  <a:cubicBezTo>
                    <a:pt x="27" y="1"/>
                    <a:pt x="27" y="1"/>
                    <a:pt x="27" y="1"/>
                  </a:cubicBezTo>
                  <a:cubicBezTo>
                    <a:pt x="29" y="0"/>
                    <a:pt x="30" y="1"/>
                    <a:pt x="30" y="3"/>
                  </a:cubicBezTo>
                  <a:cubicBezTo>
                    <a:pt x="29" y="3"/>
                    <a:pt x="29" y="3"/>
                    <a:pt x="29" y="3"/>
                  </a:cubicBezTo>
                  <a:lnTo>
                    <a:pt x="0" y="20"/>
                  </a:lnTo>
                  <a:close/>
                </a:path>
              </a:pathLst>
            </a:custGeom>
            <a:solidFill>
              <a:srgbClr val="FFCE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73" name="Freeform 422">
              <a:extLst>
                <a:ext uri="{FF2B5EF4-FFF2-40B4-BE49-F238E27FC236}">
                  <a16:creationId xmlns:a16="http://schemas.microsoft.com/office/drawing/2014/main" id="{127F2BF2-C8D4-40D4-AA25-5017BBB53DDE}"/>
                </a:ext>
              </a:extLst>
            </p:cNvPr>
            <p:cNvSpPr>
              <a:spLocks/>
            </p:cNvSpPr>
            <p:nvPr/>
          </p:nvSpPr>
          <p:spPr bwMode="auto">
            <a:xfrm>
              <a:off x="6686" y="2071"/>
              <a:ext cx="217" cy="144"/>
            </a:xfrm>
            <a:custGeom>
              <a:avLst/>
              <a:gdLst>
                <a:gd name="T0" fmla="*/ 0 w 30"/>
                <a:gd name="T1" fmla="*/ 20 h 20"/>
                <a:gd name="T2" fmla="*/ 1 w 30"/>
                <a:gd name="T3" fmla="*/ 18 h 20"/>
                <a:gd name="T4" fmla="*/ 3 w 30"/>
                <a:gd name="T5" fmla="*/ 15 h 20"/>
                <a:gd name="T6" fmla="*/ 27 w 30"/>
                <a:gd name="T7" fmla="*/ 1 h 20"/>
                <a:gd name="T8" fmla="*/ 30 w 30"/>
                <a:gd name="T9" fmla="*/ 3 h 20"/>
                <a:gd name="T10" fmla="*/ 29 w 30"/>
                <a:gd name="T11" fmla="*/ 3 h 20"/>
                <a:gd name="T12" fmla="*/ 0 w 30"/>
                <a:gd name="T13" fmla="*/ 20 h 20"/>
              </a:gdLst>
              <a:ahLst/>
              <a:cxnLst>
                <a:cxn ang="0">
                  <a:pos x="T0" y="T1"/>
                </a:cxn>
                <a:cxn ang="0">
                  <a:pos x="T2" y="T3"/>
                </a:cxn>
                <a:cxn ang="0">
                  <a:pos x="T4" y="T5"/>
                </a:cxn>
                <a:cxn ang="0">
                  <a:pos x="T6" y="T7"/>
                </a:cxn>
                <a:cxn ang="0">
                  <a:pos x="T8" y="T9"/>
                </a:cxn>
                <a:cxn ang="0">
                  <a:pos x="T10" y="T11"/>
                </a:cxn>
                <a:cxn ang="0">
                  <a:pos x="T12" y="T13"/>
                </a:cxn>
              </a:cxnLst>
              <a:rect l="0" t="0" r="r" b="b"/>
              <a:pathLst>
                <a:path w="30" h="20">
                  <a:moveTo>
                    <a:pt x="0" y="20"/>
                  </a:moveTo>
                  <a:cubicBezTo>
                    <a:pt x="0" y="19"/>
                    <a:pt x="0" y="18"/>
                    <a:pt x="1" y="18"/>
                  </a:cubicBezTo>
                  <a:cubicBezTo>
                    <a:pt x="1" y="16"/>
                    <a:pt x="2" y="15"/>
                    <a:pt x="3" y="15"/>
                  </a:cubicBezTo>
                  <a:cubicBezTo>
                    <a:pt x="27" y="1"/>
                    <a:pt x="27" y="1"/>
                    <a:pt x="27" y="1"/>
                  </a:cubicBezTo>
                  <a:cubicBezTo>
                    <a:pt x="29" y="0"/>
                    <a:pt x="30" y="1"/>
                    <a:pt x="30" y="3"/>
                  </a:cubicBezTo>
                  <a:cubicBezTo>
                    <a:pt x="29" y="3"/>
                    <a:pt x="29" y="3"/>
                    <a:pt x="29" y="3"/>
                  </a:cubicBezTo>
                  <a:lnTo>
                    <a:pt x="0" y="20"/>
                  </a:lnTo>
                  <a:close/>
                </a:path>
              </a:pathLst>
            </a:custGeom>
            <a:solidFill>
              <a:srgbClr val="FFCE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751" name="TextBox 56">
            <a:extLst>
              <a:ext uri="{FF2B5EF4-FFF2-40B4-BE49-F238E27FC236}">
                <a16:creationId xmlns:a16="http://schemas.microsoft.com/office/drawing/2014/main" id="{210FE8DE-7D5B-4480-972F-A66A699C4951}"/>
              </a:ext>
            </a:extLst>
          </p:cNvPr>
          <p:cNvSpPr txBox="1">
            <a:spLocks noChangeArrowheads="1"/>
          </p:cNvSpPr>
          <p:nvPr/>
        </p:nvSpPr>
        <p:spPr bwMode="auto">
          <a:xfrm>
            <a:off x="1073150" y="2959100"/>
            <a:ext cx="1766094" cy="10070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60963" rIns="0" bIns="0">
            <a:spAutoFit/>
          </a:bodyPr>
          <a:lstStyle>
            <a:lvl1pPr defTabSz="1217613">
              <a:defRPr sz="3600">
                <a:solidFill>
                  <a:schemeClr val="tx1"/>
                </a:solidFill>
                <a:latin typeface="Lato Light" panose="020F0302020204030203" pitchFamily="34" charset="0"/>
                <a:ea typeface="MS PGothic" panose="020B0600070205080204" pitchFamily="34" charset="-128"/>
              </a:defRPr>
            </a:lvl1pPr>
            <a:lvl2pPr marL="742950" indent="-285750" defTabSz="1217613">
              <a:defRPr sz="3600">
                <a:solidFill>
                  <a:schemeClr val="tx1"/>
                </a:solidFill>
                <a:latin typeface="Lato Light" panose="020F0302020204030203" pitchFamily="34" charset="0"/>
                <a:ea typeface="MS PGothic" panose="020B0600070205080204" pitchFamily="34" charset="-128"/>
              </a:defRPr>
            </a:lvl2pPr>
            <a:lvl3pPr marL="1143000" indent="-228600" defTabSz="1217613">
              <a:defRPr sz="3600">
                <a:solidFill>
                  <a:schemeClr val="tx1"/>
                </a:solidFill>
                <a:latin typeface="Lato Light" panose="020F0302020204030203" pitchFamily="34" charset="0"/>
                <a:ea typeface="MS PGothic" panose="020B0600070205080204" pitchFamily="34" charset="-128"/>
              </a:defRPr>
            </a:lvl3pPr>
            <a:lvl4pPr marL="1600200" indent="-228600" defTabSz="1217613">
              <a:defRPr sz="3600">
                <a:solidFill>
                  <a:schemeClr val="tx1"/>
                </a:solidFill>
                <a:latin typeface="Lato Light" panose="020F0302020204030203" pitchFamily="34" charset="0"/>
                <a:ea typeface="MS PGothic" panose="020B0600070205080204" pitchFamily="34" charset="-128"/>
              </a:defRPr>
            </a:lvl4pPr>
            <a:lvl5pPr marL="2057400" indent="-228600" defTabSz="1217613">
              <a:defRPr sz="3600">
                <a:solidFill>
                  <a:schemeClr val="tx1"/>
                </a:solidFill>
                <a:latin typeface="Lato Light" panose="020F0302020204030203" pitchFamily="34" charset="0"/>
                <a:ea typeface="MS PGothic" panose="020B0600070205080204" pitchFamily="34" charset="-128"/>
              </a:defRPr>
            </a:lvl5pPr>
            <a:lvl6pPr marL="25146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20000"/>
              </a:lnSpc>
            </a:pPr>
            <a:r>
              <a:rPr lang="en-US" altLang="es-MX" sz="1600" b="1" dirty="0">
                <a:solidFill>
                  <a:schemeClr val="bg1"/>
                </a:solidFill>
                <a:latin typeface="Source Sans Pro" panose="020B0503030403020204" pitchFamily="34" charset="0"/>
              </a:rPr>
              <a:t>Step 1</a:t>
            </a:r>
          </a:p>
          <a:p>
            <a:pPr algn="r">
              <a:lnSpc>
                <a:spcPct val="120000"/>
              </a:lnSpc>
            </a:pPr>
            <a:r>
              <a:rPr lang="en-US" altLang="es-MX" sz="1200" dirty="0">
                <a:solidFill>
                  <a:schemeClr val="bg1"/>
                </a:solidFill>
                <a:latin typeface="Calibri Light" panose="020F0302020204030204" pitchFamily="34" charset="0"/>
                <a:cs typeface="Calibri Light" panose="020F0302020204030204" pitchFamily="34" charset="0"/>
              </a:rPr>
              <a:t>Lorem ipsum dolor sit amet,consectetur adipisicing elit, sed do eiusmod tempor</a:t>
            </a:r>
          </a:p>
        </p:txBody>
      </p:sp>
      <p:grpSp>
        <p:nvGrpSpPr>
          <p:cNvPr id="752" name="Group 57">
            <a:extLst>
              <a:ext uri="{FF2B5EF4-FFF2-40B4-BE49-F238E27FC236}">
                <a16:creationId xmlns:a16="http://schemas.microsoft.com/office/drawing/2014/main" id="{E706A872-0FC7-4C02-BD51-E0534477460D}"/>
              </a:ext>
            </a:extLst>
          </p:cNvPr>
          <p:cNvGrpSpPr>
            <a:grpSpLocks/>
          </p:cNvGrpSpPr>
          <p:nvPr/>
        </p:nvGrpSpPr>
        <p:grpSpPr bwMode="auto">
          <a:xfrm>
            <a:off x="2977357" y="3056732"/>
            <a:ext cx="656431" cy="656431"/>
            <a:chOff x="12591574" y="4411134"/>
            <a:chExt cx="1312504" cy="1312333"/>
          </a:xfrm>
        </p:grpSpPr>
        <p:sp>
          <p:nvSpPr>
            <p:cNvPr id="753" name="Oval 752">
              <a:extLst>
                <a:ext uri="{FF2B5EF4-FFF2-40B4-BE49-F238E27FC236}">
                  <a16:creationId xmlns:a16="http://schemas.microsoft.com/office/drawing/2014/main" id="{E5D2E7BC-88C1-4034-AE08-4A3C0F2B06F1}"/>
                </a:ext>
              </a:extLst>
            </p:cNvPr>
            <p:cNvSpPr/>
            <p:nvPr/>
          </p:nvSpPr>
          <p:spPr bwMode="auto">
            <a:xfrm>
              <a:off x="12591574" y="4411134"/>
              <a:ext cx="1312504" cy="131233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609492">
                <a:defRPr/>
              </a:pPr>
              <a:endParaRPr lang="en-US" sz="900" dirty="0">
                <a:latin typeface="Calibri Light"/>
              </a:endParaRPr>
            </a:p>
          </p:txBody>
        </p:sp>
        <p:sp>
          <p:nvSpPr>
            <p:cNvPr id="754" name="AutoShape 118">
              <a:extLst>
                <a:ext uri="{FF2B5EF4-FFF2-40B4-BE49-F238E27FC236}">
                  <a16:creationId xmlns:a16="http://schemas.microsoft.com/office/drawing/2014/main" id="{A881C919-35F1-4D8F-9497-84E655AE7AC7}"/>
                </a:ext>
              </a:extLst>
            </p:cNvPr>
            <p:cNvSpPr>
              <a:spLocks/>
            </p:cNvSpPr>
            <p:nvPr/>
          </p:nvSpPr>
          <p:spPr bwMode="auto">
            <a:xfrm>
              <a:off x="12905813" y="4777698"/>
              <a:ext cx="655458" cy="563336"/>
            </a:xfrm>
            <a:custGeom>
              <a:avLst/>
              <a:gdLst>
                <a:gd name="T0" fmla="*/ 10782 w 21564"/>
                <a:gd name="T1" fmla="*/ 10800 h 21600"/>
                <a:gd name="T2" fmla="*/ 10782 w 21564"/>
                <a:gd name="T3" fmla="*/ 10800 h 21600"/>
                <a:gd name="T4" fmla="*/ 10782 w 21564"/>
                <a:gd name="T5" fmla="*/ 10800 h 21600"/>
                <a:gd name="T6" fmla="*/ 10782 w 21564"/>
                <a:gd name="T7" fmla="*/ 10800 h 21600"/>
              </a:gdLst>
              <a:ahLst/>
              <a:cxnLst>
                <a:cxn ang="0">
                  <a:pos x="T0" y="T1"/>
                </a:cxn>
                <a:cxn ang="0">
                  <a:pos x="T2" y="T3"/>
                </a:cxn>
                <a:cxn ang="0">
                  <a:pos x="T4" y="T5"/>
                </a:cxn>
                <a:cxn ang="0">
                  <a:pos x="T6" y="T7"/>
                </a:cxn>
              </a:cxnLst>
              <a:rect l="0" t="0" r="r" b="b"/>
              <a:pathLst>
                <a:path w="21564" h="21600">
                  <a:moveTo>
                    <a:pt x="20680" y="3130"/>
                  </a:moveTo>
                  <a:cubicBezTo>
                    <a:pt x="20952" y="3130"/>
                    <a:pt x="21179" y="3257"/>
                    <a:pt x="21357" y="3515"/>
                  </a:cubicBezTo>
                  <a:cubicBezTo>
                    <a:pt x="21536" y="3767"/>
                    <a:pt x="21600" y="4044"/>
                    <a:pt x="21543" y="4340"/>
                  </a:cubicBezTo>
                  <a:lnTo>
                    <a:pt x="20279" y="12471"/>
                  </a:lnTo>
                  <a:cubicBezTo>
                    <a:pt x="20230" y="12706"/>
                    <a:pt x="20128" y="12899"/>
                    <a:pt x="19969" y="13061"/>
                  </a:cubicBezTo>
                  <a:cubicBezTo>
                    <a:pt x="19810" y="13222"/>
                    <a:pt x="19614" y="13296"/>
                    <a:pt x="19389" y="13296"/>
                  </a:cubicBezTo>
                  <a:lnTo>
                    <a:pt x="6706" y="13296"/>
                  </a:lnTo>
                  <a:lnTo>
                    <a:pt x="7114" y="15660"/>
                  </a:lnTo>
                  <a:cubicBezTo>
                    <a:pt x="7146" y="15810"/>
                    <a:pt x="7214" y="15936"/>
                    <a:pt x="7319" y="16033"/>
                  </a:cubicBezTo>
                  <a:cubicBezTo>
                    <a:pt x="7424" y="16130"/>
                    <a:pt x="7539" y="16183"/>
                    <a:pt x="7666" y="16183"/>
                  </a:cubicBezTo>
                  <a:lnTo>
                    <a:pt x="17685" y="16183"/>
                  </a:lnTo>
                  <a:cubicBezTo>
                    <a:pt x="17810" y="16183"/>
                    <a:pt x="17918" y="16236"/>
                    <a:pt x="18008" y="16345"/>
                  </a:cubicBezTo>
                  <a:cubicBezTo>
                    <a:pt x="18096" y="16453"/>
                    <a:pt x="18143" y="16580"/>
                    <a:pt x="18143" y="16735"/>
                  </a:cubicBezTo>
                  <a:lnTo>
                    <a:pt x="18143" y="17831"/>
                  </a:lnTo>
                  <a:cubicBezTo>
                    <a:pt x="18143" y="17981"/>
                    <a:pt x="18099" y="18107"/>
                    <a:pt x="18013" y="18204"/>
                  </a:cubicBezTo>
                  <a:cubicBezTo>
                    <a:pt x="17927" y="18301"/>
                    <a:pt x="17817" y="18348"/>
                    <a:pt x="17685" y="18348"/>
                  </a:cubicBezTo>
                  <a:lnTo>
                    <a:pt x="15776" y="18348"/>
                  </a:lnTo>
                  <a:lnTo>
                    <a:pt x="8146" y="18348"/>
                  </a:lnTo>
                  <a:lnTo>
                    <a:pt x="6928" y="18348"/>
                  </a:lnTo>
                  <a:cubicBezTo>
                    <a:pt x="6801" y="18348"/>
                    <a:pt x="6662" y="18336"/>
                    <a:pt x="6500" y="18301"/>
                  </a:cubicBezTo>
                  <a:cubicBezTo>
                    <a:pt x="6339" y="18266"/>
                    <a:pt x="6202" y="18222"/>
                    <a:pt x="6085" y="18169"/>
                  </a:cubicBezTo>
                  <a:cubicBezTo>
                    <a:pt x="6036" y="18145"/>
                    <a:pt x="5982" y="18090"/>
                    <a:pt x="5921" y="17987"/>
                  </a:cubicBezTo>
                  <a:cubicBezTo>
                    <a:pt x="5860" y="17884"/>
                    <a:pt x="5799" y="17769"/>
                    <a:pt x="5740" y="17643"/>
                  </a:cubicBezTo>
                  <a:cubicBezTo>
                    <a:pt x="5684" y="17517"/>
                    <a:pt x="5632" y="17391"/>
                    <a:pt x="5593" y="17258"/>
                  </a:cubicBezTo>
                  <a:cubicBezTo>
                    <a:pt x="5552" y="17132"/>
                    <a:pt x="5527" y="17035"/>
                    <a:pt x="5513" y="16959"/>
                  </a:cubicBezTo>
                  <a:lnTo>
                    <a:pt x="2997" y="2669"/>
                  </a:lnTo>
                  <a:cubicBezTo>
                    <a:pt x="2965" y="2519"/>
                    <a:pt x="2897" y="2399"/>
                    <a:pt x="2791" y="2308"/>
                  </a:cubicBezTo>
                  <a:cubicBezTo>
                    <a:pt x="2686" y="2211"/>
                    <a:pt x="2569" y="2164"/>
                    <a:pt x="2444" y="2164"/>
                  </a:cubicBezTo>
                  <a:lnTo>
                    <a:pt x="457" y="2164"/>
                  </a:lnTo>
                  <a:cubicBezTo>
                    <a:pt x="151" y="2164"/>
                    <a:pt x="0" y="1982"/>
                    <a:pt x="0" y="1618"/>
                  </a:cubicBezTo>
                  <a:lnTo>
                    <a:pt x="0" y="546"/>
                  </a:lnTo>
                  <a:cubicBezTo>
                    <a:pt x="0" y="185"/>
                    <a:pt x="151" y="0"/>
                    <a:pt x="457" y="0"/>
                  </a:cubicBezTo>
                  <a:lnTo>
                    <a:pt x="3158" y="0"/>
                  </a:lnTo>
                  <a:cubicBezTo>
                    <a:pt x="3285" y="0"/>
                    <a:pt x="3432" y="17"/>
                    <a:pt x="3606" y="58"/>
                  </a:cubicBezTo>
                  <a:cubicBezTo>
                    <a:pt x="3774" y="94"/>
                    <a:pt x="3916" y="132"/>
                    <a:pt x="4026" y="167"/>
                  </a:cubicBezTo>
                  <a:cubicBezTo>
                    <a:pt x="4075" y="208"/>
                    <a:pt x="4129" y="276"/>
                    <a:pt x="4192" y="373"/>
                  </a:cubicBezTo>
                  <a:cubicBezTo>
                    <a:pt x="4261" y="470"/>
                    <a:pt x="4322" y="584"/>
                    <a:pt x="4376" y="704"/>
                  </a:cubicBezTo>
                  <a:cubicBezTo>
                    <a:pt x="4429" y="825"/>
                    <a:pt x="4478" y="951"/>
                    <a:pt x="4518" y="1072"/>
                  </a:cubicBezTo>
                  <a:cubicBezTo>
                    <a:pt x="4557" y="1198"/>
                    <a:pt x="4584" y="1301"/>
                    <a:pt x="4598" y="1377"/>
                  </a:cubicBezTo>
                  <a:lnTo>
                    <a:pt x="4916" y="3134"/>
                  </a:lnTo>
                  <a:lnTo>
                    <a:pt x="20680" y="3134"/>
                  </a:lnTo>
                  <a:close/>
                  <a:moveTo>
                    <a:pt x="6811" y="19981"/>
                  </a:moveTo>
                  <a:cubicBezTo>
                    <a:pt x="6811" y="19540"/>
                    <a:pt x="6940" y="19156"/>
                    <a:pt x="7202" y="18833"/>
                  </a:cubicBezTo>
                  <a:cubicBezTo>
                    <a:pt x="7461" y="18512"/>
                    <a:pt x="7776" y="18345"/>
                    <a:pt x="8146" y="18345"/>
                  </a:cubicBezTo>
                  <a:cubicBezTo>
                    <a:pt x="8527" y="18345"/>
                    <a:pt x="8850" y="18512"/>
                    <a:pt x="9114" y="18833"/>
                  </a:cubicBezTo>
                  <a:cubicBezTo>
                    <a:pt x="9380" y="19153"/>
                    <a:pt x="9512" y="19538"/>
                    <a:pt x="9512" y="19981"/>
                  </a:cubicBezTo>
                  <a:cubicBezTo>
                    <a:pt x="9512" y="20425"/>
                    <a:pt x="9380" y="20800"/>
                    <a:pt x="9114" y="21118"/>
                  </a:cubicBezTo>
                  <a:cubicBezTo>
                    <a:pt x="8850" y="21438"/>
                    <a:pt x="8527" y="21599"/>
                    <a:pt x="8146" y="21599"/>
                  </a:cubicBezTo>
                  <a:cubicBezTo>
                    <a:pt x="7779" y="21599"/>
                    <a:pt x="7464" y="21438"/>
                    <a:pt x="7202" y="21118"/>
                  </a:cubicBezTo>
                  <a:cubicBezTo>
                    <a:pt x="6940" y="20800"/>
                    <a:pt x="6811" y="20421"/>
                    <a:pt x="6811" y="19981"/>
                  </a:cubicBezTo>
                  <a:moveTo>
                    <a:pt x="14431" y="19981"/>
                  </a:moveTo>
                  <a:cubicBezTo>
                    <a:pt x="14431" y="19540"/>
                    <a:pt x="14563" y="19156"/>
                    <a:pt x="14822" y="18833"/>
                  </a:cubicBezTo>
                  <a:cubicBezTo>
                    <a:pt x="15084" y="18512"/>
                    <a:pt x="15399" y="18345"/>
                    <a:pt x="15778" y="18345"/>
                  </a:cubicBezTo>
                  <a:cubicBezTo>
                    <a:pt x="16143" y="18345"/>
                    <a:pt x="16458" y="18512"/>
                    <a:pt x="16720" y="18833"/>
                  </a:cubicBezTo>
                  <a:cubicBezTo>
                    <a:pt x="16981" y="19153"/>
                    <a:pt x="17113" y="19538"/>
                    <a:pt x="17113" y="19981"/>
                  </a:cubicBezTo>
                  <a:cubicBezTo>
                    <a:pt x="17113" y="20425"/>
                    <a:pt x="16981" y="20800"/>
                    <a:pt x="16720" y="21118"/>
                  </a:cubicBezTo>
                  <a:cubicBezTo>
                    <a:pt x="16460" y="21438"/>
                    <a:pt x="16145" y="21599"/>
                    <a:pt x="15778" y="21599"/>
                  </a:cubicBezTo>
                  <a:cubicBezTo>
                    <a:pt x="15412" y="21599"/>
                    <a:pt x="15094" y="21438"/>
                    <a:pt x="14830" y="21118"/>
                  </a:cubicBezTo>
                  <a:cubicBezTo>
                    <a:pt x="14563" y="20800"/>
                    <a:pt x="14431" y="20421"/>
                    <a:pt x="14431" y="19981"/>
                  </a:cubicBezTo>
                </a:path>
              </a:pathLst>
            </a:custGeom>
            <a:solidFill>
              <a:schemeClr val="bg1"/>
            </a:solidFill>
            <a:ln>
              <a:noFill/>
            </a:ln>
            <a:effectLst/>
          </p:spPr>
          <p:txBody>
            <a:bodyPr lIns="19050" tIns="19050" rIns="19050" bIns="19050" anchor="ctr"/>
            <a:lstStyle/>
            <a:p>
              <a:pPr defTabSz="171450">
                <a:defRPr/>
              </a:pPr>
              <a:endParaRPr lang="es-ES" sz="1100" dirty="0">
                <a:solidFill>
                  <a:srgbClr val="44CEB9"/>
                </a:solidFill>
                <a:effectLst>
                  <a:outerShdw blurRad="38100" dist="38100" dir="2700000" algn="tl">
                    <a:srgbClr val="000000"/>
                  </a:outerShdw>
                </a:effectLst>
                <a:latin typeface="Gill Sans" charset="0"/>
                <a:cs typeface="Gill Sans" charset="0"/>
                <a:sym typeface="Gill Sans" charset="0"/>
              </a:endParaRPr>
            </a:p>
          </p:txBody>
        </p:sp>
      </p:grpSp>
      <p:grpSp>
        <p:nvGrpSpPr>
          <p:cNvPr id="755" name="Group 60">
            <a:extLst>
              <a:ext uri="{FF2B5EF4-FFF2-40B4-BE49-F238E27FC236}">
                <a16:creationId xmlns:a16="http://schemas.microsoft.com/office/drawing/2014/main" id="{149DB029-1D5D-461C-A9A4-FBF768AD5A25}"/>
              </a:ext>
            </a:extLst>
          </p:cNvPr>
          <p:cNvGrpSpPr>
            <a:grpSpLocks/>
          </p:cNvGrpSpPr>
          <p:nvPr/>
        </p:nvGrpSpPr>
        <p:grpSpPr bwMode="auto">
          <a:xfrm>
            <a:off x="2977357" y="4641850"/>
            <a:ext cx="656431" cy="656432"/>
            <a:chOff x="12591574" y="7581881"/>
            <a:chExt cx="1312504" cy="1312332"/>
          </a:xfrm>
        </p:grpSpPr>
        <p:sp>
          <p:nvSpPr>
            <p:cNvPr id="756" name="Oval 755">
              <a:extLst>
                <a:ext uri="{FF2B5EF4-FFF2-40B4-BE49-F238E27FC236}">
                  <a16:creationId xmlns:a16="http://schemas.microsoft.com/office/drawing/2014/main" id="{12C25F66-990A-415B-BFA0-6ABC90D1F6A9}"/>
                </a:ext>
              </a:extLst>
            </p:cNvPr>
            <p:cNvSpPr/>
            <p:nvPr/>
          </p:nvSpPr>
          <p:spPr bwMode="auto">
            <a:xfrm>
              <a:off x="12591574" y="7581881"/>
              <a:ext cx="1312504" cy="1312332"/>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609492">
                <a:defRPr/>
              </a:pPr>
              <a:endParaRPr lang="en-US" sz="900" dirty="0">
                <a:latin typeface="Calibri Light"/>
              </a:endParaRPr>
            </a:p>
          </p:txBody>
        </p:sp>
        <p:grpSp>
          <p:nvGrpSpPr>
            <p:cNvPr id="757" name="Group 756">
              <a:extLst>
                <a:ext uri="{FF2B5EF4-FFF2-40B4-BE49-F238E27FC236}">
                  <a16:creationId xmlns:a16="http://schemas.microsoft.com/office/drawing/2014/main" id="{F0347296-C4F1-4C96-8764-397B01E79E84}"/>
                </a:ext>
              </a:extLst>
            </p:cNvPr>
            <p:cNvGrpSpPr/>
            <p:nvPr/>
          </p:nvGrpSpPr>
          <p:grpSpPr>
            <a:xfrm>
              <a:off x="12847592" y="7855517"/>
              <a:ext cx="767350" cy="763964"/>
              <a:chOff x="-365126" y="-2462213"/>
              <a:chExt cx="4321176" cy="4302126"/>
            </a:xfrm>
            <a:solidFill>
              <a:schemeClr val="bg1"/>
            </a:solidFill>
          </p:grpSpPr>
          <p:sp>
            <p:nvSpPr>
              <p:cNvPr id="758" name="Freeform 5">
                <a:extLst>
                  <a:ext uri="{FF2B5EF4-FFF2-40B4-BE49-F238E27FC236}">
                    <a16:creationId xmlns:a16="http://schemas.microsoft.com/office/drawing/2014/main" id="{361B2391-6F95-48A4-BBC8-ED7742BE5187}"/>
                  </a:ext>
                </a:extLst>
              </p:cNvPr>
              <p:cNvSpPr>
                <a:spLocks noEditPoints="1"/>
              </p:cNvSpPr>
              <p:nvPr/>
            </p:nvSpPr>
            <p:spPr bwMode="auto">
              <a:xfrm>
                <a:off x="-365126" y="-2058988"/>
                <a:ext cx="3937000" cy="3898901"/>
              </a:xfrm>
              <a:custGeom>
                <a:avLst/>
                <a:gdLst>
                  <a:gd name="T0" fmla="*/ 744 w 1047"/>
                  <a:gd name="T1" fmla="*/ 26 h 1037"/>
                  <a:gd name="T2" fmla="*/ 681 w 1047"/>
                  <a:gd name="T3" fmla="*/ 0 h 1037"/>
                  <a:gd name="T4" fmla="*/ 618 w 1047"/>
                  <a:gd name="T5" fmla="*/ 26 h 1037"/>
                  <a:gd name="T6" fmla="*/ 568 w 1047"/>
                  <a:gd name="T7" fmla="*/ 77 h 1037"/>
                  <a:gd name="T8" fmla="*/ 541 w 1047"/>
                  <a:gd name="T9" fmla="*/ 140 h 1037"/>
                  <a:gd name="T10" fmla="*/ 555 w 1047"/>
                  <a:gd name="T11" fmla="*/ 187 h 1037"/>
                  <a:gd name="T12" fmla="*/ 69 w 1047"/>
                  <a:gd name="T13" fmla="*/ 382 h 1037"/>
                  <a:gd name="T14" fmla="*/ 7 w 1047"/>
                  <a:gd name="T15" fmla="*/ 460 h 1037"/>
                  <a:gd name="T16" fmla="*/ 37 w 1047"/>
                  <a:gd name="T17" fmla="*/ 556 h 1037"/>
                  <a:gd name="T18" fmla="*/ 491 w 1047"/>
                  <a:gd name="T19" fmla="*/ 1006 h 1037"/>
                  <a:gd name="T20" fmla="*/ 565 w 1047"/>
                  <a:gd name="T21" fmla="*/ 1037 h 1037"/>
                  <a:gd name="T22" fmla="*/ 567 w 1047"/>
                  <a:gd name="T23" fmla="*/ 1037 h 1037"/>
                  <a:gd name="T24" fmla="*/ 589 w 1047"/>
                  <a:gd name="T25" fmla="*/ 1035 h 1037"/>
                  <a:gd name="T26" fmla="*/ 667 w 1047"/>
                  <a:gd name="T27" fmla="*/ 969 h 1037"/>
                  <a:gd name="T28" fmla="*/ 858 w 1047"/>
                  <a:gd name="T29" fmla="*/ 491 h 1037"/>
                  <a:gd name="T30" fmla="*/ 907 w 1047"/>
                  <a:gd name="T31" fmla="*/ 506 h 1037"/>
                  <a:gd name="T32" fmla="*/ 970 w 1047"/>
                  <a:gd name="T33" fmla="*/ 480 h 1037"/>
                  <a:gd name="T34" fmla="*/ 1020 w 1047"/>
                  <a:gd name="T35" fmla="*/ 429 h 1037"/>
                  <a:gd name="T36" fmla="*/ 1047 w 1047"/>
                  <a:gd name="T37" fmla="*/ 366 h 1037"/>
                  <a:gd name="T38" fmla="*/ 1021 w 1047"/>
                  <a:gd name="T39" fmla="*/ 303 h 1037"/>
                  <a:gd name="T40" fmla="*/ 744 w 1047"/>
                  <a:gd name="T41" fmla="*/ 26 h 1037"/>
                  <a:gd name="T42" fmla="*/ 601 w 1047"/>
                  <a:gd name="T43" fmla="*/ 943 h 1037"/>
                  <a:gd name="T44" fmla="*/ 575 w 1047"/>
                  <a:gd name="T45" fmla="*/ 965 h 1037"/>
                  <a:gd name="T46" fmla="*/ 566 w 1047"/>
                  <a:gd name="T47" fmla="*/ 966 h 1037"/>
                  <a:gd name="T48" fmla="*/ 542 w 1047"/>
                  <a:gd name="T49" fmla="*/ 955 h 1037"/>
                  <a:gd name="T50" fmla="*/ 87 w 1047"/>
                  <a:gd name="T51" fmla="*/ 505 h 1037"/>
                  <a:gd name="T52" fmla="*/ 77 w 1047"/>
                  <a:gd name="T53" fmla="*/ 473 h 1037"/>
                  <a:gd name="T54" fmla="*/ 98 w 1047"/>
                  <a:gd name="T55" fmla="*/ 447 h 1037"/>
                  <a:gd name="T56" fmla="*/ 320 w 1047"/>
                  <a:gd name="T57" fmla="*/ 358 h 1037"/>
                  <a:gd name="T58" fmla="*/ 770 w 1047"/>
                  <a:gd name="T59" fmla="*/ 520 h 1037"/>
                  <a:gd name="T60" fmla="*/ 601 w 1047"/>
                  <a:gd name="T61" fmla="*/ 943 h 1037"/>
                  <a:gd name="T62" fmla="*/ 970 w 1047"/>
                  <a:gd name="T63" fmla="*/ 378 h 1037"/>
                  <a:gd name="T64" fmla="*/ 919 w 1047"/>
                  <a:gd name="T65" fmla="*/ 429 h 1037"/>
                  <a:gd name="T66" fmla="*/ 894 w 1047"/>
                  <a:gd name="T67" fmla="*/ 429 h 1037"/>
                  <a:gd name="T68" fmla="*/ 831 w 1047"/>
                  <a:gd name="T69" fmla="*/ 366 h 1037"/>
                  <a:gd name="T70" fmla="*/ 780 w 1047"/>
                  <a:gd name="T71" fmla="*/ 494 h 1037"/>
                  <a:gd name="T72" fmla="*/ 784 w 1047"/>
                  <a:gd name="T73" fmla="*/ 483 h 1037"/>
                  <a:gd name="T74" fmla="*/ 468 w 1047"/>
                  <a:gd name="T75" fmla="*/ 350 h 1037"/>
                  <a:gd name="T76" fmla="*/ 376 w 1047"/>
                  <a:gd name="T77" fmla="*/ 336 h 1037"/>
                  <a:gd name="T78" fmla="*/ 679 w 1047"/>
                  <a:gd name="T79" fmla="*/ 214 h 1037"/>
                  <a:gd name="T80" fmla="*/ 618 w 1047"/>
                  <a:gd name="T81" fmla="*/ 153 h 1037"/>
                  <a:gd name="T82" fmla="*/ 618 w 1047"/>
                  <a:gd name="T83" fmla="*/ 128 h 1037"/>
                  <a:gd name="T84" fmla="*/ 669 w 1047"/>
                  <a:gd name="T85" fmla="*/ 77 h 1037"/>
                  <a:gd name="T86" fmla="*/ 694 w 1047"/>
                  <a:gd name="T87" fmla="*/ 77 h 1037"/>
                  <a:gd name="T88" fmla="*/ 970 w 1047"/>
                  <a:gd name="T89" fmla="*/ 353 h 1037"/>
                  <a:gd name="T90" fmla="*/ 970 w 1047"/>
                  <a:gd name="T91" fmla="*/ 378 h 10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047" h="1037">
                    <a:moveTo>
                      <a:pt x="744" y="26"/>
                    </a:moveTo>
                    <a:cubicBezTo>
                      <a:pt x="727" y="10"/>
                      <a:pt x="705" y="0"/>
                      <a:pt x="681" y="0"/>
                    </a:cubicBezTo>
                    <a:cubicBezTo>
                      <a:pt x="657" y="0"/>
                      <a:pt x="635" y="10"/>
                      <a:pt x="618" y="26"/>
                    </a:cubicBezTo>
                    <a:cubicBezTo>
                      <a:pt x="568" y="77"/>
                      <a:pt x="568" y="77"/>
                      <a:pt x="568" y="77"/>
                    </a:cubicBezTo>
                    <a:cubicBezTo>
                      <a:pt x="551" y="94"/>
                      <a:pt x="541" y="116"/>
                      <a:pt x="541" y="140"/>
                    </a:cubicBezTo>
                    <a:cubicBezTo>
                      <a:pt x="541" y="157"/>
                      <a:pt x="546" y="173"/>
                      <a:pt x="555" y="187"/>
                    </a:cubicBezTo>
                    <a:cubicBezTo>
                      <a:pt x="69" y="382"/>
                      <a:pt x="69" y="382"/>
                      <a:pt x="69" y="382"/>
                    </a:cubicBezTo>
                    <a:cubicBezTo>
                      <a:pt x="37" y="396"/>
                      <a:pt x="13" y="425"/>
                      <a:pt x="7" y="460"/>
                    </a:cubicBezTo>
                    <a:cubicBezTo>
                      <a:pt x="0" y="495"/>
                      <a:pt x="11" y="531"/>
                      <a:pt x="37" y="556"/>
                    </a:cubicBezTo>
                    <a:cubicBezTo>
                      <a:pt x="491" y="1006"/>
                      <a:pt x="491" y="1006"/>
                      <a:pt x="491" y="1006"/>
                    </a:cubicBezTo>
                    <a:cubicBezTo>
                      <a:pt x="511" y="1025"/>
                      <a:pt x="537" y="1036"/>
                      <a:pt x="565" y="1037"/>
                    </a:cubicBezTo>
                    <a:cubicBezTo>
                      <a:pt x="565" y="1037"/>
                      <a:pt x="567" y="1037"/>
                      <a:pt x="567" y="1037"/>
                    </a:cubicBezTo>
                    <a:cubicBezTo>
                      <a:pt x="575" y="1037"/>
                      <a:pt x="582" y="1036"/>
                      <a:pt x="589" y="1035"/>
                    </a:cubicBezTo>
                    <a:cubicBezTo>
                      <a:pt x="625" y="1027"/>
                      <a:pt x="654" y="1003"/>
                      <a:pt x="667" y="969"/>
                    </a:cubicBezTo>
                    <a:cubicBezTo>
                      <a:pt x="858" y="491"/>
                      <a:pt x="858" y="491"/>
                      <a:pt x="858" y="491"/>
                    </a:cubicBezTo>
                    <a:cubicBezTo>
                      <a:pt x="872" y="501"/>
                      <a:pt x="889" y="506"/>
                      <a:pt x="907" y="506"/>
                    </a:cubicBezTo>
                    <a:cubicBezTo>
                      <a:pt x="931" y="506"/>
                      <a:pt x="953" y="496"/>
                      <a:pt x="970" y="480"/>
                    </a:cubicBezTo>
                    <a:cubicBezTo>
                      <a:pt x="1020" y="429"/>
                      <a:pt x="1020" y="429"/>
                      <a:pt x="1020" y="429"/>
                    </a:cubicBezTo>
                    <a:cubicBezTo>
                      <a:pt x="1037" y="412"/>
                      <a:pt x="1047" y="390"/>
                      <a:pt x="1047" y="366"/>
                    </a:cubicBezTo>
                    <a:cubicBezTo>
                      <a:pt x="1047" y="342"/>
                      <a:pt x="1037" y="319"/>
                      <a:pt x="1021" y="303"/>
                    </a:cubicBezTo>
                    <a:lnTo>
                      <a:pt x="744" y="26"/>
                    </a:lnTo>
                    <a:close/>
                    <a:moveTo>
                      <a:pt x="601" y="943"/>
                    </a:moveTo>
                    <a:cubicBezTo>
                      <a:pt x="596" y="954"/>
                      <a:pt x="586" y="962"/>
                      <a:pt x="575" y="965"/>
                    </a:cubicBezTo>
                    <a:cubicBezTo>
                      <a:pt x="572" y="965"/>
                      <a:pt x="569" y="966"/>
                      <a:pt x="566" y="966"/>
                    </a:cubicBezTo>
                    <a:cubicBezTo>
                      <a:pt x="557" y="965"/>
                      <a:pt x="549" y="962"/>
                      <a:pt x="542" y="955"/>
                    </a:cubicBezTo>
                    <a:cubicBezTo>
                      <a:pt x="87" y="505"/>
                      <a:pt x="87" y="505"/>
                      <a:pt x="87" y="505"/>
                    </a:cubicBezTo>
                    <a:cubicBezTo>
                      <a:pt x="79" y="497"/>
                      <a:pt x="75" y="485"/>
                      <a:pt x="77" y="473"/>
                    </a:cubicBezTo>
                    <a:cubicBezTo>
                      <a:pt x="79" y="462"/>
                      <a:pt x="87" y="452"/>
                      <a:pt x="98" y="447"/>
                    </a:cubicBezTo>
                    <a:cubicBezTo>
                      <a:pt x="320" y="358"/>
                      <a:pt x="320" y="358"/>
                      <a:pt x="320" y="358"/>
                    </a:cubicBezTo>
                    <a:cubicBezTo>
                      <a:pt x="470" y="408"/>
                      <a:pt x="620" y="360"/>
                      <a:pt x="770" y="520"/>
                    </a:cubicBezTo>
                    <a:lnTo>
                      <a:pt x="601" y="943"/>
                    </a:lnTo>
                    <a:close/>
                    <a:moveTo>
                      <a:pt x="970" y="378"/>
                    </a:moveTo>
                    <a:cubicBezTo>
                      <a:pt x="919" y="429"/>
                      <a:pt x="919" y="429"/>
                      <a:pt x="919" y="429"/>
                    </a:cubicBezTo>
                    <a:cubicBezTo>
                      <a:pt x="912" y="436"/>
                      <a:pt x="901" y="436"/>
                      <a:pt x="894" y="429"/>
                    </a:cubicBezTo>
                    <a:cubicBezTo>
                      <a:pt x="831" y="366"/>
                      <a:pt x="831" y="366"/>
                      <a:pt x="831" y="366"/>
                    </a:cubicBezTo>
                    <a:cubicBezTo>
                      <a:pt x="780" y="494"/>
                      <a:pt x="780" y="494"/>
                      <a:pt x="780" y="494"/>
                    </a:cubicBezTo>
                    <a:cubicBezTo>
                      <a:pt x="784" y="483"/>
                      <a:pt x="784" y="483"/>
                      <a:pt x="784" y="483"/>
                    </a:cubicBezTo>
                    <a:cubicBezTo>
                      <a:pt x="676" y="376"/>
                      <a:pt x="567" y="362"/>
                      <a:pt x="468" y="350"/>
                    </a:cubicBezTo>
                    <a:cubicBezTo>
                      <a:pt x="437" y="346"/>
                      <a:pt x="406" y="342"/>
                      <a:pt x="376" y="336"/>
                    </a:cubicBezTo>
                    <a:cubicBezTo>
                      <a:pt x="679" y="214"/>
                      <a:pt x="679" y="214"/>
                      <a:pt x="679" y="214"/>
                    </a:cubicBezTo>
                    <a:cubicBezTo>
                      <a:pt x="618" y="153"/>
                      <a:pt x="618" y="153"/>
                      <a:pt x="618" y="153"/>
                    </a:cubicBezTo>
                    <a:cubicBezTo>
                      <a:pt x="611" y="146"/>
                      <a:pt x="611" y="135"/>
                      <a:pt x="618" y="128"/>
                    </a:cubicBezTo>
                    <a:cubicBezTo>
                      <a:pt x="669" y="77"/>
                      <a:pt x="669" y="77"/>
                      <a:pt x="669" y="77"/>
                    </a:cubicBezTo>
                    <a:cubicBezTo>
                      <a:pt x="676" y="70"/>
                      <a:pt x="687" y="70"/>
                      <a:pt x="694" y="77"/>
                    </a:cubicBezTo>
                    <a:cubicBezTo>
                      <a:pt x="970" y="353"/>
                      <a:pt x="970" y="353"/>
                      <a:pt x="970" y="353"/>
                    </a:cubicBezTo>
                    <a:cubicBezTo>
                      <a:pt x="977" y="360"/>
                      <a:pt x="977" y="372"/>
                      <a:pt x="970" y="37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defTabSz="914217">
                  <a:defRPr/>
                </a:pPr>
                <a:endParaRPr lang="id-ID" sz="900" dirty="0">
                  <a:latin typeface="Calibri Light"/>
                </a:endParaRPr>
              </a:p>
            </p:txBody>
          </p:sp>
          <p:sp>
            <p:nvSpPr>
              <p:cNvPr id="759" name="Freeform 6">
                <a:extLst>
                  <a:ext uri="{FF2B5EF4-FFF2-40B4-BE49-F238E27FC236}">
                    <a16:creationId xmlns:a16="http://schemas.microsoft.com/office/drawing/2014/main" id="{79BFE579-F3C9-4C2D-BE30-FB5AF9485C66}"/>
                  </a:ext>
                </a:extLst>
              </p:cNvPr>
              <p:cNvSpPr>
                <a:spLocks noEditPoints="1"/>
              </p:cNvSpPr>
              <p:nvPr/>
            </p:nvSpPr>
            <p:spPr bwMode="auto">
              <a:xfrm>
                <a:off x="1536700" y="-311150"/>
                <a:ext cx="669925" cy="673100"/>
              </a:xfrm>
              <a:custGeom>
                <a:avLst/>
                <a:gdLst>
                  <a:gd name="T0" fmla="*/ 89 w 178"/>
                  <a:gd name="T1" fmla="*/ 179 h 179"/>
                  <a:gd name="T2" fmla="*/ 178 w 178"/>
                  <a:gd name="T3" fmla="*/ 89 h 179"/>
                  <a:gd name="T4" fmla="*/ 89 w 178"/>
                  <a:gd name="T5" fmla="*/ 0 h 179"/>
                  <a:gd name="T6" fmla="*/ 0 w 178"/>
                  <a:gd name="T7" fmla="*/ 89 h 179"/>
                  <a:gd name="T8" fmla="*/ 89 w 178"/>
                  <a:gd name="T9" fmla="*/ 179 h 179"/>
                  <a:gd name="T10" fmla="*/ 89 w 178"/>
                  <a:gd name="T11" fmla="*/ 36 h 179"/>
                  <a:gd name="T12" fmla="*/ 143 w 178"/>
                  <a:gd name="T13" fmla="*/ 89 h 179"/>
                  <a:gd name="T14" fmla="*/ 89 w 178"/>
                  <a:gd name="T15" fmla="*/ 143 h 179"/>
                  <a:gd name="T16" fmla="*/ 35 w 178"/>
                  <a:gd name="T17" fmla="*/ 89 h 179"/>
                  <a:gd name="T18" fmla="*/ 89 w 178"/>
                  <a:gd name="T19" fmla="*/ 36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8" h="179">
                    <a:moveTo>
                      <a:pt x="89" y="179"/>
                    </a:moveTo>
                    <a:cubicBezTo>
                      <a:pt x="138" y="179"/>
                      <a:pt x="178" y="139"/>
                      <a:pt x="178" y="89"/>
                    </a:cubicBezTo>
                    <a:cubicBezTo>
                      <a:pt x="178" y="40"/>
                      <a:pt x="138" y="0"/>
                      <a:pt x="89" y="0"/>
                    </a:cubicBezTo>
                    <a:cubicBezTo>
                      <a:pt x="40" y="0"/>
                      <a:pt x="0" y="40"/>
                      <a:pt x="0" y="89"/>
                    </a:cubicBezTo>
                    <a:cubicBezTo>
                      <a:pt x="0" y="139"/>
                      <a:pt x="40" y="179"/>
                      <a:pt x="89" y="179"/>
                    </a:cubicBezTo>
                    <a:close/>
                    <a:moveTo>
                      <a:pt x="89" y="36"/>
                    </a:moveTo>
                    <a:cubicBezTo>
                      <a:pt x="119" y="36"/>
                      <a:pt x="143" y="60"/>
                      <a:pt x="143" y="89"/>
                    </a:cubicBezTo>
                    <a:cubicBezTo>
                      <a:pt x="143" y="119"/>
                      <a:pt x="119" y="143"/>
                      <a:pt x="89" y="143"/>
                    </a:cubicBezTo>
                    <a:cubicBezTo>
                      <a:pt x="59" y="143"/>
                      <a:pt x="35" y="119"/>
                      <a:pt x="35" y="89"/>
                    </a:cubicBezTo>
                    <a:cubicBezTo>
                      <a:pt x="35" y="60"/>
                      <a:pt x="59" y="36"/>
                      <a:pt x="89" y="36"/>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defTabSz="914217">
                  <a:defRPr/>
                </a:pPr>
                <a:endParaRPr lang="id-ID" sz="900" dirty="0">
                  <a:latin typeface="Calibri Light"/>
                </a:endParaRPr>
              </a:p>
            </p:txBody>
          </p:sp>
          <p:sp>
            <p:nvSpPr>
              <p:cNvPr id="760" name="Freeform 7">
                <a:extLst>
                  <a:ext uri="{FF2B5EF4-FFF2-40B4-BE49-F238E27FC236}">
                    <a16:creationId xmlns:a16="http://schemas.microsoft.com/office/drawing/2014/main" id="{B0C3C2A6-13A6-4438-A134-0A26F27AEE96}"/>
                  </a:ext>
                </a:extLst>
              </p:cNvPr>
              <p:cNvSpPr>
                <a:spLocks noEditPoints="1"/>
              </p:cNvSpPr>
              <p:nvPr/>
            </p:nvSpPr>
            <p:spPr bwMode="auto">
              <a:xfrm>
                <a:off x="3282950" y="-2462213"/>
                <a:ext cx="673100" cy="673100"/>
              </a:xfrm>
              <a:custGeom>
                <a:avLst/>
                <a:gdLst>
                  <a:gd name="T0" fmla="*/ 90 w 179"/>
                  <a:gd name="T1" fmla="*/ 0 h 179"/>
                  <a:gd name="T2" fmla="*/ 0 w 179"/>
                  <a:gd name="T3" fmla="*/ 89 h 179"/>
                  <a:gd name="T4" fmla="*/ 90 w 179"/>
                  <a:gd name="T5" fmla="*/ 179 h 179"/>
                  <a:gd name="T6" fmla="*/ 179 w 179"/>
                  <a:gd name="T7" fmla="*/ 89 h 179"/>
                  <a:gd name="T8" fmla="*/ 90 w 179"/>
                  <a:gd name="T9" fmla="*/ 0 h 179"/>
                  <a:gd name="T10" fmla="*/ 90 w 179"/>
                  <a:gd name="T11" fmla="*/ 143 h 179"/>
                  <a:gd name="T12" fmla="*/ 36 w 179"/>
                  <a:gd name="T13" fmla="*/ 89 h 179"/>
                  <a:gd name="T14" fmla="*/ 90 w 179"/>
                  <a:gd name="T15" fmla="*/ 36 h 179"/>
                  <a:gd name="T16" fmla="*/ 143 w 179"/>
                  <a:gd name="T17" fmla="*/ 89 h 179"/>
                  <a:gd name="T18" fmla="*/ 90 w 179"/>
                  <a:gd name="T19" fmla="*/ 143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9" h="179">
                    <a:moveTo>
                      <a:pt x="90" y="0"/>
                    </a:moveTo>
                    <a:cubicBezTo>
                      <a:pt x="40" y="0"/>
                      <a:pt x="0" y="40"/>
                      <a:pt x="0" y="89"/>
                    </a:cubicBezTo>
                    <a:cubicBezTo>
                      <a:pt x="0" y="139"/>
                      <a:pt x="40" y="179"/>
                      <a:pt x="90" y="179"/>
                    </a:cubicBezTo>
                    <a:cubicBezTo>
                      <a:pt x="139" y="179"/>
                      <a:pt x="179" y="139"/>
                      <a:pt x="179" y="89"/>
                    </a:cubicBezTo>
                    <a:cubicBezTo>
                      <a:pt x="179" y="40"/>
                      <a:pt x="139" y="0"/>
                      <a:pt x="90" y="0"/>
                    </a:cubicBezTo>
                    <a:close/>
                    <a:moveTo>
                      <a:pt x="90" y="143"/>
                    </a:moveTo>
                    <a:cubicBezTo>
                      <a:pt x="60" y="143"/>
                      <a:pt x="36" y="119"/>
                      <a:pt x="36" y="89"/>
                    </a:cubicBezTo>
                    <a:cubicBezTo>
                      <a:pt x="36" y="60"/>
                      <a:pt x="60" y="36"/>
                      <a:pt x="90" y="36"/>
                    </a:cubicBezTo>
                    <a:cubicBezTo>
                      <a:pt x="119" y="36"/>
                      <a:pt x="143" y="60"/>
                      <a:pt x="143" y="89"/>
                    </a:cubicBezTo>
                    <a:cubicBezTo>
                      <a:pt x="143" y="119"/>
                      <a:pt x="119" y="143"/>
                      <a:pt x="90" y="143"/>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defTabSz="914217">
                  <a:defRPr/>
                </a:pPr>
                <a:endParaRPr lang="id-ID" sz="900" dirty="0">
                  <a:latin typeface="Calibri Light"/>
                </a:endParaRPr>
              </a:p>
            </p:txBody>
          </p:sp>
          <p:sp>
            <p:nvSpPr>
              <p:cNvPr id="761" name="Freeform 8">
                <a:extLst>
                  <a:ext uri="{FF2B5EF4-FFF2-40B4-BE49-F238E27FC236}">
                    <a16:creationId xmlns:a16="http://schemas.microsoft.com/office/drawing/2014/main" id="{46BB6456-7CD0-415A-AE13-79011BC820C2}"/>
                  </a:ext>
                </a:extLst>
              </p:cNvPr>
              <p:cNvSpPr>
                <a:spLocks noEditPoints="1"/>
              </p:cNvSpPr>
              <p:nvPr/>
            </p:nvSpPr>
            <p:spPr bwMode="auto">
              <a:xfrm>
                <a:off x="728662" y="-446088"/>
                <a:ext cx="538163" cy="536575"/>
              </a:xfrm>
              <a:custGeom>
                <a:avLst/>
                <a:gdLst>
                  <a:gd name="T0" fmla="*/ 0 w 143"/>
                  <a:gd name="T1" fmla="*/ 72 h 143"/>
                  <a:gd name="T2" fmla="*/ 72 w 143"/>
                  <a:gd name="T3" fmla="*/ 143 h 143"/>
                  <a:gd name="T4" fmla="*/ 143 w 143"/>
                  <a:gd name="T5" fmla="*/ 72 h 143"/>
                  <a:gd name="T6" fmla="*/ 72 w 143"/>
                  <a:gd name="T7" fmla="*/ 0 h 143"/>
                  <a:gd name="T8" fmla="*/ 0 w 143"/>
                  <a:gd name="T9" fmla="*/ 72 h 143"/>
                  <a:gd name="T10" fmla="*/ 72 w 143"/>
                  <a:gd name="T11" fmla="*/ 36 h 143"/>
                  <a:gd name="T12" fmla="*/ 107 w 143"/>
                  <a:gd name="T13" fmla="*/ 72 h 143"/>
                  <a:gd name="T14" fmla="*/ 72 w 143"/>
                  <a:gd name="T15" fmla="*/ 108 h 143"/>
                  <a:gd name="T16" fmla="*/ 36 w 143"/>
                  <a:gd name="T17" fmla="*/ 72 h 143"/>
                  <a:gd name="T18" fmla="*/ 72 w 143"/>
                  <a:gd name="T19" fmla="*/ 36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3" h="143">
                    <a:moveTo>
                      <a:pt x="0" y="72"/>
                    </a:moveTo>
                    <a:cubicBezTo>
                      <a:pt x="0" y="111"/>
                      <a:pt x="32" y="143"/>
                      <a:pt x="72" y="143"/>
                    </a:cubicBezTo>
                    <a:cubicBezTo>
                      <a:pt x="111" y="143"/>
                      <a:pt x="143" y="111"/>
                      <a:pt x="143" y="72"/>
                    </a:cubicBezTo>
                    <a:cubicBezTo>
                      <a:pt x="143" y="32"/>
                      <a:pt x="111" y="0"/>
                      <a:pt x="72" y="0"/>
                    </a:cubicBezTo>
                    <a:cubicBezTo>
                      <a:pt x="32" y="0"/>
                      <a:pt x="0" y="32"/>
                      <a:pt x="0" y="72"/>
                    </a:cubicBezTo>
                    <a:close/>
                    <a:moveTo>
                      <a:pt x="72" y="36"/>
                    </a:moveTo>
                    <a:cubicBezTo>
                      <a:pt x="91" y="36"/>
                      <a:pt x="107" y="52"/>
                      <a:pt x="107" y="72"/>
                    </a:cubicBezTo>
                    <a:cubicBezTo>
                      <a:pt x="107" y="92"/>
                      <a:pt x="91" y="108"/>
                      <a:pt x="72" y="108"/>
                    </a:cubicBezTo>
                    <a:cubicBezTo>
                      <a:pt x="52" y="108"/>
                      <a:pt x="36" y="92"/>
                      <a:pt x="36" y="72"/>
                    </a:cubicBezTo>
                    <a:cubicBezTo>
                      <a:pt x="36" y="52"/>
                      <a:pt x="52" y="36"/>
                      <a:pt x="72" y="36"/>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defTabSz="914217">
                  <a:defRPr/>
                </a:pPr>
                <a:endParaRPr lang="id-ID" sz="900" dirty="0">
                  <a:latin typeface="Calibri Light"/>
                </a:endParaRPr>
              </a:p>
            </p:txBody>
          </p:sp>
          <p:sp>
            <p:nvSpPr>
              <p:cNvPr id="762" name="Oval 9">
                <a:extLst>
                  <a:ext uri="{FF2B5EF4-FFF2-40B4-BE49-F238E27FC236}">
                    <a16:creationId xmlns:a16="http://schemas.microsoft.com/office/drawing/2014/main" id="{6DF0DB4D-A1D6-4DBA-A801-6A4AFB5C7F72}"/>
                  </a:ext>
                </a:extLst>
              </p:cNvPr>
              <p:cNvSpPr>
                <a:spLocks noChangeArrowheads="1"/>
              </p:cNvSpPr>
              <p:nvPr/>
            </p:nvSpPr>
            <p:spPr bwMode="auto">
              <a:xfrm>
                <a:off x="1266825" y="496888"/>
                <a:ext cx="269875" cy="266700"/>
              </a:xfrm>
              <a:prstGeom prst="ellipse">
                <a:avLst/>
              </a:pr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defTabSz="914217">
                  <a:defRPr/>
                </a:pPr>
                <a:endParaRPr lang="id-ID" sz="900" dirty="0">
                  <a:latin typeface="Calibri Light"/>
                </a:endParaRPr>
              </a:p>
            </p:txBody>
          </p:sp>
          <p:sp>
            <p:nvSpPr>
              <p:cNvPr id="763" name="Oval 10">
                <a:extLst>
                  <a:ext uri="{FF2B5EF4-FFF2-40B4-BE49-F238E27FC236}">
                    <a16:creationId xmlns:a16="http://schemas.microsoft.com/office/drawing/2014/main" id="{AE0306CF-2B1D-4F53-A554-95C587998583}"/>
                  </a:ext>
                </a:extLst>
              </p:cNvPr>
              <p:cNvSpPr>
                <a:spLocks noChangeArrowheads="1"/>
              </p:cNvSpPr>
              <p:nvPr/>
            </p:nvSpPr>
            <p:spPr bwMode="auto">
              <a:xfrm>
                <a:off x="3417887" y="-1522413"/>
                <a:ext cx="269875" cy="271463"/>
              </a:xfrm>
              <a:prstGeom prst="ellipse">
                <a:avLst/>
              </a:pr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defTabSz="914217">
                  <a:defRPr/>
                </a:pPr>
                <a:endParaRPr lang="id-ID" sz="900" dirty="0">
                  <a:latin typeface="Calibri Light"/>
                </a:endParaRPr>
              </a:p>
            </p:txBody>
          </p:sp>
        </p:grpSp>
      </p:grpSp>
      <p:grpSp>
        <p:nvGrpSpPr>
          <p:cNvPr id="764" name="Group 69">
            <a:extLst>
              <a:ext uri="{FF2B5EF4-FFF2-40B4-BE49-F238E27FC236}">
                <a16:creationId xmlns:a16="http://schemas.microsoft.com/office/drawing/2014/main" id="{2C5DE6DE-C728-488A-954A-32E70F68AF05}"/>
              </a:ext>
            </a:extLst>
          </p:cNvPr>
          <p:cNvGrpSpPr>
            <a:grpSpLocks/>
          </p:cNvGrpSpPr>
          <p:nvPr/>
        </p:nvGrpSpPr>
        <p:grpSpPr bwMode="auto">
          <a:xfrm>
            <a:off x="8529638" y="3056732"/>
            <a:ext cx="655638" cy="656431"/>
            <a:chOff x="18133744" y="4411134"/>
            <a:chExt cx="1312504" cy="1312333"/>
          </a:xfrm>
        </p:grpSpPr>
        <p:sp>
          <p:nvSpPr>
            <p:cNvPr id="765" name="Oval 764">
              <a:extLst>
                <a:ext uri="{FF2B5EF4-FFF2-40B4-BE49-F238E27FC236}">
                  <a16:creationId xmlns:a16="http://schemas.microsoft.com/office/drawing/2014/main" id="{95D250CF-32F0-480C-8D28-08870F194B21}"/>
                </a:ext>
              </a:extLst>
            </p:cNvPr>
            <p:cNvSpPr/>
            <p:nvPr/>
          </p:nvSpPr>
          <p:spPr bwMode="auto">
            <a:xfrm>
              <a:off x="18133744" y="4411134"/>
              <a:ext cx="1312504" cy="1312333"/>
            </a:xfrm>
            <a:prstGeom prst="ellipse">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609492">
                <a:defRPr/>
              </a:pPr>
              <a:endParaRPr lang="en-US" sz="900" dirty="0">
                <a:latin typeface="Calibri Light"/>
              </a:endParaRPr>
            </a:p>
          </p:txBody>
        </p:sp>
        <p:grpSp>
          <p:nvGrpSpPr>
            <p:cNvPr id="766" name="Group 765">
              <a:extLst>
                <a:ext uri="{FF2B5EF4-FFF2-40B4-BE49-F238E27FC236}">
                  <a16:creationId xmlns:a16="http://schemas.microsoft.com/office/drawing/2014/main" id="{087AA519-4198-401E-A956-BDDC63ABC2F5}"/>
                </a:ext>
              </a:extLst>
            </p:cNvPr>
            <p:cNvGrpSpPr/>
            <p:nvPr/>
          </p:nvGrpSpPr>
          <p:grpSpPr>
            <a:xfrm>
              <a:off x="18553888" y="4778440"/>
              <a:ext cx="515282" cy="537326"/>
              <a:chOff x="-251803" y="2267153"/>
              <a:chExt cx="2078037" cy="2166938"/>
            </a:xfrm>
            <a:solidFill>
              <a:schemeClr val="bg1"/>
            </a:solidFill>
          </p:grpSpPr>
          <p:sp>
            <p:nvSpPr>
              <p:cNvPr id="767" name="Freeform 22">
                <a:extLst>
                  <a:ext uri="{FF2B5EF4-FFF2-40B4-BE49-F238E27FC236}">
                    <a16:creationId xmlns:a16="http://schemas.microsoft.com/office/drawing/2014/main" id="{8C94E142-6C19-43E0-8E59-4FE16920B68D}"/>
                  </a:ext>
                </a:extLst>
              </p:cNvPr>
              <p:cNvSpPr>
                <a:spLocks/>
              </p:cNvSpPr>
              <p:nvPr/>
            </p:nvSpPr>
            <p:spPr bwMode="auto">
              <a:xfrm>
                <a:off x="57759" y="2267153"/>
                <a:ext cx="1768475" cy="1522413"/>
              </a:xfrm>
              <a:custGeom>
                <a:avLst/>
                <a:gdLst>
                  <a:gd name="T0" fmla="*/ 432 w 469"/>
                  <a:gd name="T1" fmla="*/ 0 h 404"/>
                  <a:gd name="T2" fmla="*/ 0 w 469"/>
                  <a:gd name="T3" fmla="*/ 0 h 404"/>
                  <a:gd name="T4" fmla="*/ 147 w 469"/>
                  <a:gd name="T5" fmla="*/ 73 h 404"/>
                  <a:gd name="T6" fmla="*/ 395 w 469"/>
                  <a:gd name="T7" fmla="*/ 73 h 404"/>
                  <a:gd name="T8" fmla="*/ 395 w 469"/>
                  <a:gd name="T9" fmla="*/ 110 h 404"/>
                  <a:gd name="T10" fmla="*/ 220 w 469"/>
                  <a:gd name="T11" fmla="*/ 110 h 404"/>
                  <a:gd name="T12" fmla="*/ 269 w 469"/>
                  <a:gd name="T13" fmla="*/ 134 h 404"/>
                  <a:gd name="T14" fmla="*/ 314 w 469"/>
                  <a:gd name="T15" fmla="*/ 184 h 404"/>
                  <a:gd name="T16" fmla="*/ 395 w 469"/>
                  <a:gd name="T17" fmla="*/ 184 h 404"/>
                  <a:gd name="T18" fmla="*/ 395 w 469"/>
                  <a:gd name="T19" fmla="*/ 220 h 404"/>
                  <a:gd name="T20" fmla="*/ 322 w 469"/>
                  <a:gd name="T21" fmla="*/ 220 h 404"/>
                  <a:gd name="T22" fmla="*/ 322 w 469"/>
                  <a:gd name="T23" fmla="*/ 404 h 404"/>
                  <a:gd name="T24" fmla="*/ 432 w 469"/>
                  <a:gd name="T25" fmla="*/ 404 h 404"/>
                  <a:gd name="T26" fmla="*/ 469 w 469"/>
                  <a:gd name="T27" fmla="*/ 367 h 404"/>
                  <a:gd name="T28" fmla="*/ 469 w 469"/>
                  <a:gd name="T29" fmla="*/ 37 h 404"/>
                  <a:gd name="T30" fmla="*/ 432 w 469"/>
                  <a:gd name="T31" fmla="*/ 0 h 4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69" h="404">
                    <a:moveTo>
                      <a:pt x="432" y="0"/>
                    </a:moveTo>
                    <a:cubicBezTo>
                      <a:pt x="0" y="0"/>
                      <a:pt x="0" y="0"/>
                      <a:pt x="0" y="0"/>
                    </a:cubicBezTo>
                    <a:cubicBezTo>
                      <a:pt x="147" y="73"/>
                      <a:pt x="147" y="73"/>
                      <a:pt x="147" y="73"/>
                    </a:cubicBezTo>
                    <a:cubicBezTo>
                      <a:pt x="395" y="73"/>
                      <a:pt x="395" y="73"/>
                      <a:pt x="395" y="73"/>
                    </a:cubicBezTo>
                    <a:cubicBezTo>
                      <a:pt x="395" y="110"/>
                      <a:pt x="395" y="110"/>
                      <a:pt x="395" y="110"/>
                    </a:cubicBezTo>
                    <a:cubicBezTo>
                      <a:pt x="220" y="110"/>
                      <a:pt x="220" y="110"/>
                      <a:pt x="220" y="110"/>
                    </a:cubicBezTo>
                    <a:cubicBezTo>
                      <a:pt x="269" y="134"/>
                      <a:pt x="269" y="134"/>
                      <a:pt x="269" y="134"/>
                    </a:cubicBezTo>
                    <a:cubicBezTo>
                      <a:pt x="288" y="144"/>
                      <a:pt x="304" y="163"/>
                      <a:pt x="314" y="184"/>
                    </a:cubicBezTo>
                    <a:cubicBezTo>
                      <a:pt x="395" y="184"/>
                      <a:pt x="395" y="184"/>
                      <a:pt x="395" y="184"/>
                    </a:cubicBezTo>
                    <a:cubicBezTo>
                      <a:pt x="395" y="220"/>
                      <a:pt x="395" y="220"/>
                      <a:pt x="395" y="220"/>
                    </a:cubicBezTo>
                    <a:cubicBezTo>
                      <a:pt x="322" y="220"/>
                      <a:pt x="322" y="220"/>
                      <a:pt x="322" y="220"/>
                    </a:cubicBezTo>
                    <a:cubicBezTo>
                      <a:pt x="322" y="404"/>
                      <a:pt x="322" y="404"/>
                      <a:pt x="322" y="404"/>
                    </a:cubicBezTo>
                    <a:cubicBezTo>
                      <a:pt x="432" y="404"/>
                      <a:pt x="432" y="404"/>
                      <a:pt x="432" y="404"/>
                    </a:cubicBezTo>
                    <a:cubicBezTo>
                      <a:pt x="452" y="404"/>
                      <a:pt x="469" y="387"/>
                      <a:pt x="469" y="367"/>
                    </a:cubicBezTo>
                    <a:cubicBezTo>
                      <a:pt x="469" y="37"/>
                      <a:pt x="469" y="37"/>
                      <a:pt x="469" y="37"/>
                    </a:cubicBezTo>
                    <a:cubicBezTo>
                      <a:pt x="469" y="17"/>
                      <a:pt x="452" y="0"/>
                      <a:pt x="432" y="0"/>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defTabSz="914217">
                  <a:defRPr/>
                </a:pPr>
                <a:endParaRPr lang="id-ID" sz="900" dirty="0">
                  <a:latin typeface="Calibri Light"/>
                </a:endParaRPr>
              </a:p>
            </p:txBody>
          </p:sp>
          <p:sp>
            <p:nvSpPr>
              <p:cNvPr id="768" name="Freeform 23">
                <a:extLst>
                  <a:ext uri="{FF2B5EF4-FFF2-40B4-BE49-F238E27FC236}">
                    <a16:creationId xmlns:a16="http://schemas.microsoft.com/office/drawing/2014/main" id="{B758DE42-75C9-49D3-AF8F-FE308292CD53}"/>
                  </a:ext>
                </a:extLst>
              </p:cNvPr>
              <p:cNvSpPr>
                <a:spLocks noEditPoints="1"/>
              </p:cNvSpPr>
              <p:nvPr/>
            </p:nvSpPr>
            <p:spPr bwMode="auto">
              <a:xfrm>
                <a:off x="-251803" y="2314778"/>
                <a:ext cx="1384300" cy="2119313"/>
              </a:xfrm>
              <a:custGeom>
                <a:avLst/>
                <a:gdLst>
                  <a:gd name="T0" fmla="*/ 334 w 367"/>
                  <a:gd name="T1" fmla="*/ 154 h 562"/>
                  <a:gd name="T2" fmla="*/ 33 w 367"/>
                  <a:gd name="T3" fmla="*/ 3 h 562"/>
                  <a:gd name="T4" fmla="*/ 20 w 367"/>
                  <a:gd name="T5" fmla="*/ 0 h 562"/>
                  <a:gd name="T6" fmla="*/ 0 w 367"/>
                  <a:gd name="T7" fmla="*/ 24 h 562"/>
                  <a:gd name="T8" fmla="*/ 0 w 367"/>
                  <a:gd name="T9" fmla="*/ 354 h 562"/>
                  <a:gd name="T10" fmla="*/ 33 w 367"/>
                  <a:gd name="T11" fmla="*/ 407 h 562"/>
                  <a:gd name="T12" fmla="*/ 334 w 367"/>
                  <a:gd name="T13" fmla="*/ 558 h 562"/>
                  <a:gd name="T14" fmla="*/ 348 w 367"/>
                  <a:gd name="T15" fmla="*/ 562 h 562"/>
                  <a:gd name="T16" fmla="*/ 367 w 367"/>
                  <a:gd name="T17" fmla="*/ 538 h 562"/>
                  <a:gd name="T18" fmla="*/ 367 w 367"/>
                  <a:gd name="T19" fmla="*/ 207 h 562"/>
                  <a:gd name="T20" fmla="*/ 334 w 367"/>
                  <a:gd name="T21" fmla="*/ 154 h 562"/>
                  <a:gd name="T22" fmla="*/ 257 w 367"/>
                  <a:gd name="T23" fmla="*/ 391 h 562"/>
                  <a:gd name="T24" fmla="*/ 220 w 367"/>
                  <a:gd name="T25" fmla="*/ 336 h 562"/>
                  <a:gd name="T26" fmla="*/ 257 w 367"/>
                  <a:gd name="T27" fmla="*/ 281 h 562"/>
                  <a:gd name="T28" fmla="*/ 294 w 367"/>
                  <a:gd name="T29" fmla="*/ 336 h 562"/>
                  <a:gd name="T30" fmla="*/ 257 w 367"/>
                  <a:gd name="T31" fmla="*/ 391 h 5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67" h="562">
                    <a:moveTo>
                      <a:pt x="334" y="154"/>
                    </a:moveTo>
                    <a:cubicBezTo>
                      <a:pt x="33" y="3"/>
                      <a:pt x="33" y="3"/>
                      <a:pt x="33" y="3"/>
                    </a:cubicBezTo>
                    <a:cubicBezTo>
                      <a:pt x="28" y="1"/>
                      <a:pt x="24" y="0"/>
                      <a:pt x="20" y="0"/>
                    </a:cubicBezTo>
                    <a:cubicBezTo>
                      <a:pt x="8" y="0"/>
                      <a:pt x="0" y="9"/>
                      <a:pt x="0" y="24"/>
                    </a:cubicBezTo>
                    <a:cubicBezTo>
                      <a:pt x="0" y="354"/>
                      <a:pt x="0" y="354"/>
                      <a:pt x="0" y="354"/>
                    </a:cubicBezTo>
                    <a:cubicBezTo>
                      <a:pt x="0" y="374"/>
                      <a:pt x="15" y="398"/>
                      <a:pt x="33" y="407"/>
                    </a:cubicBezTo>
                    <a:cubicBezTo>
                      <a:pt x="334" y="558"/>
                      <a:pt x="334" y="558"/>
                      <a:pt x="334" y="558"/>
                    </a:cubicBezTo>
                    <a:cubicBezTo>
                      <a:pt x="339" y="560"/>
                      <a:pt x="344" y="562"/>
                      <a:pt x="348" y="562"/>
                    </a:cubicBezTo>
                    <a:cubicBezTo>
                      <a:pt x="359" y="562"/>
                      <a:pt x="367" y="553"/>
                      <a:pt x="367" y="538"/>
                    </a:cubicBezTo>
                    <a:cubicBezTo>
                      <a:pt x="367" y="207"/>
                      <a:pt x="367" y="207"/>
                      <a:pt x="367" y="207"/>
                    </a:cubicBezTo>
                    <a:cubicBezTo>
                      <a:pt x="367" y="187"/>
                      <a:pt x="352" y="163"/>
                      <a:pt x="334" y="154"/>
                    </a:cubicBezTo>
                    <a:close/>
                    <a:moveTo>
                      <a:pt x="257" y="391"/>
                    </a:moveTo>
                    <a:cubicBezTo>
                      <a:pt x="237" y="391"/>
                      <a:pt x="220" y="366"/>
                      <a:pt x="220" y="336"/>
                    </a:cubicBezTo>
                    <a:cubicBezTo>
                      <a:pt x="220" y="305"/>
                      <a:pt x="237" y="281"/>
                      <a:pt x="257" y="281"/>
                    </a:cubicBezTo>
                    <a:cubicBezTo>
                      <a:pt x="277" y="281"/>
                      <a:pt x="294" y="305"/>
                      <a:pt x="294" y="336"/>
                    </a:cubicBezTo>
                    <a:cubicBezTo>
                      <a:pt x="294" y="366"/>
                      <a:pt x="277" y="391"/>
                      <a:pt x="257" y="391"/>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defTabSz="914217">
                  <a:defRPr/>
                </a:pPr>
                <a:endParaRPr lang="id-ID" sz="900" dirty="0">
                  <a:latin typeface="Calibri Light"/>
                </a:endParaRPr>
              </a:p>
            </p:txBody>
          </p:sp>
        </p:grpSp>
      </p:grpSp>
      <p:grpSp>
        <p:nvGrpSpPr>
          <p:cNvPr id="769" name="Group 74">
            <a:extLst>
              <a:ext uri="{FF2B5EF4-FFF2-40B4-BE49-F238E27FC236}">
                <a16:creationId xmlns:a16="http://schemas.microsoft.com/office/drawing/2014/main" id="{988C2E69-81D3-49AC-8B57-3A9BBB556CF9}"/>
              </a:ext>
            </a:extLst>
          </p:cNvPr>
          <p:cNvGrpSpPr>
            <a:grpSpLocks/>
          </p:cNvGrpSpPr>
          <p:nvPr/>
        </p:nvGrpSpPr>
        <p:grpSpPr bwMode="auto">
          <a:xfrm>
            <a:off x="8529638" y="4656932"/>
            <a:ext cx="655638" cy="656431"/>
            <a:chOff x="18133730" y="7611534"/>
            <a:chExt cx="1312504" cy="1312332"/>
          </a:xfrm>
        </p:grpSpPr>
        <p:sp>
          <p:nvSpPr>
            <p:cNvPr id="770" name="Oval 769">
              <a:extLst>
                <a:ext uri="{FF2B5EF4-FFF2-40B4-BE49-F238E27FC236}">
                  <a16:creationId xmlns:a16="http://schemas.microsoft.com/office/drawing/2014/main" id="{8A72ED51-78D7-474C-9D44-1558A0EA96BE}"/>
                </a:ext>
              </a:extLst>
            </p:cNvPr>
            <p:cNvSpPr/>
            <p:nvPr/>
          </p:nvSpPr>
          <p:spPr bwMode="auto">
            <a:xfrm>
              <a:off x="18133730" y="7611534"/>
              <a:ext cx="1312504" cy="1312332"/>
            </a:xfrm>
            <a:prstGeom prst="ellipse">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609492">
                <a:defRPr/>
              </a:pPr>
              <a:endParaRPr lang="en-US" sz="900" dirty="0">
                <a:latin typeface="Calibri Light"/>
              </a:endParaRPr>
            </a:p>
          </p:txBody>
        </p:sp>
        <p:sp>
          <p:nvSpPr>
            <p:cNvPr id="771" name="Freeform 78">
              <a:extLst>
                <a:ext uri="{FF2B5EF4-FFF2-40B4-BE49-F238E27FC236}">
                  <a16:creationId xmlns:a16="http://schemas.microsoft.com/office/drawing/2014/main" id="{177D3246-48C3-46D2-930A-1B972A319572}"/>
                </a:ext>
              </a:extLst>
            </p:cNvPr>
            <p:cNvSpPr>
              <a:spLocks noChangeAspect="1" noEditPoints="1"/>
            </p:cNvSpPr>
            <p:nvPr/>
          </p:nvSpPr>
          <p:spPr bwMode="auto">
            <a:xfrm>
              <a:off x="18439477" y="7868138"/>
              <a:ext cx="744971" cy="722790"/>
            </a:xfrm>
            <a:custGeom>
              <a:avLst/>
              <a:gdLst>
                <a:gd name="T0" fmla="*/ 531681 w 241"/>
                <a:gd name="T1" fmla="*/ 0 h 234"/>
                <a:gd name="T2" fmla="*/ 315299 w 241"/>
                <a:gd name="T3" fmla="*/ 154442 h 234"/>
                <a:gd name="T4" fmla="*/ 315299 w 241"/>
                <a:gd name="T5" fmla="*/ 154442 h 234"/>
                <a:gd name="T6" fmla="*/ 80370 w 241"/>
                <a:gd name="T7" fmla="*/ 389195 h 234"/>
                <a:gd name="T8" fmla="*/ 6182 w 241"/>
                <a:gd name="T9" fmla="*/ 620858 h 234"/>
                <a:gd name="T10" fmla="*/ 80370 w 241"/>
                <a:gd name="T11" fmla="*/ 722790 h 234"/>
                <a:gd name="T12" fmla="*/ 296752 w 241"/>
                <a:gd name="T13" fmla="*/ 667191 h 234"/>
                <a:gd name="T14" fmla="*/ 680057 w 241"/>
                <a:gd name="T15" fmla="*/ 299618 h 234"/>
                <a:gd name="T16" fmla="*/ 361666 w 241"/>
                <a:gd name="T17" fmla="*/ 537459 h 234"/>
                <a:gd name="T18" fmla="*/ 559501 w 241"/>
                <a:gd name="T19" fmla="*/ 265641 h 234"/>
                <a:gd name="T20" fmla="*/ 537863 w 241"/>
                <a:gd name="T21" fmla="*/ 379928 h 234"/>
                <a:gd name="T22" fmla="*/ 361666 w 241"/>
                <a:gd name="T23" fmla="*/ 555992 h 234"/>
                <a:gd name="T24" fmla="*/ 333846 w 241"/>
                <a:gd name="T25" fmla="*/ 457149 h 234"/>
                <a:gd name="T26" fmla="*/ 259658 w 241"/>
                <a:gd name="T27" fmla="*/ 386106 h 234"/>
                <a:gd name="T28" fmla="*/ 522407 w 241"/>
                <a:gd name="T29" fmla="*/ 203864 h 234"/>
                <a:gd name="T30" fmla="*/ 333846 w 241"/>
                <a:gd name="T31" fmla="*/ 457149 h 234"/>
                <a:gd name="T32" fmla="*/ 173105 w 241"/>
                <a:gd name="T33" fmla="*/ 361395 h 234"/>
                <a:gd name="T34" fmla="*/ 451310 w 241"/>
                <a:gd name="T35" fmla="*/ 163709 h 234"/>
                <a:gd name="T36" fmla="*/ 95826 w 241"/>
                <a:gd name="T37" fmla="*/ 676457 h 234"/>
                <a:gd name="T38" fmla="*/ 46367 w 241"/>
                <a:gd name="T39" fmla="*/ 645569 h 234"/>
                <a:gd name="T40" fmla="*/ 71097 w 241"/>
                <a:gd name="T41" fmla="*/ 546726 h 234"/>
                <a:gd name="T42" fmla="*/ 179288 w 241"/>
                <a:gd name="T43" fmla="*/ 651747 h 234"/>
                <a:gd name="T44" fmla="*/ 200926 w 241"/>
                <a:gd name="T45" fmla="*/ 648658 h 234"/>
                <a:gd name="T46" fmla="*/ 80370 w 241"/>
                <a:gd name="T47" fmla="*/ 522015 h 234"/>
                <a:gd name="T48" fmla="*/ 111282 w 241"/>
                <a:gd name="T49" fmla="*/ 426261 h 234"/>
                <a:gd name="T50" fmla="*/ 293661 w 241"/>
                <a:gd name="T51" fmla="*/ 620858 h 234"/>
                <a:gd name="T52" fmla="*/ 200926 w 241"/>
                <a:gd name="T53" fmla="*/ 648658 h 234"/>
                <a:gd name="T54" fmla="*/ 612051 w 241"/>
                <a:gd name="T55" fmla="*/ 305796 h 234"/>
                <a:gd name="T56" fmla="*/ 553319 w 241"/>
                <a:gd name="T57" fmla="*/ 169887 h 234"/>
                <a:gd name="T58" fmla="*/ 457493 w 241"/>
                <a:gd name="T59" fmla="*/ 74132 h 234"/>
                <a:gd name="T60" fmla="*/ 633689 w 241"/>
                <a:gd name="T61" fmla="*/ 92665 h 234"/>
                <a:gd name="T62" fmla="*/ 649145 w 241"/>
                <a:gd name="T63" fmla="*/ 265641 h 234"/>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41" h="234">
                  <a:moveTo>
                    <a:pt x="215" y="19"/>
                  </a:moveTo>
                  <a:cubicBezTo>
                    <a:pt x="203" y="7"/>
                    <a:pt x="187" y="0"/>
                    <a:pt x="172" y="0"/>
                  </a:cubicBezTo>
                  <a:cubicBezTo>
                    <a:pt x="159" y="0"/>
                    <a:pt x="146" y="5"/>
                    <a:pt x="138" y="14"/>
                  </a:cubicBezTo>
                  <a:cubicBezTo>
                    <a:pt x="102" y="50"/>
                    <a:pt x="102" y="50"/>
                    <a:pt x="102" y="50"/>
                  </a:cubicBezTo>
                  <a:cubicBezTo>
                    <a:pt x="102" y="50"/>
                    <a:pt x="102" y="50"/>
                    <a:pt x="102" y="50"/>
                  </a:cubicBezTo>
                  <a:cubicBezTo>
                    <a:pt x="102" y="50"/>
                    <a:pt x="102" y="50"/>
                    <a:pt x="102" y="50"/>
                  </a:cubicBezTo>
                  <a:cubicBezTo>
                    <a:pt x="102" y="50"/>
                    <a:pt x="102" y="50"/>
                    <a:pt x="102" y="50"/>
                  </a:cubicBezTo>
                  <a:cubicBezTo>
                    <a:pt x="26" y="126"/>
                    <a:pt x="26" y="126"/>
                    <a:pt x="26" y="126"/>
                  </a:cubicBezTo>
                  <a:cubicBezTo>
                    <a:pt x="23" y="130"/>
                    <a:pt x="20" y="134"/>
                    <a:pt x="19" y="139"/>
                  </a:cubicBezTo>
                  <a:cubicBezTo>
                    <a:pt x="2" y="201"/>
                    <a:pt x="2" y="201"/>
                    <a:pt x="2" y="201"/>
                  </a:cubicBezTo>
                  <a:cubicBezTo>
                    <a:pt x="2" y="201"/>
                    <a:pt x="0" y="206"/>
                    <a:pt x="0" y="209"/>
                  </a:cubicBezTo>
                  <a:cubicBezTo>
                    <a:pt x="0" y="223"/>
                    <a:pt x="12" y="234"/>
                    <a:pt x="26" y="234"/>
                  </a:cubicBezTo>
                  <a:cubicBezTo>
                    <a:pt x="29" y="234"/>
                    <a:pt x="34" y="233"/>
                    <a:pt x="34" y="233"/>
                  </a:cubicBezTo>
                  <a:cubicBezTo>
                    <a:pt x="96" y="216"/>
                    <a:pt x="96" y="216"/>
                    <a:pt x="96" y="216"/>
                  </a:cubicBezTo>
                  <a:cubicBezTo>
                    <a:pt x="101" y="215"/>
                    <a:pt x="105" y="213"/>
                    <a:pt x="109" y="209"/>
                  </a:cubicBezTo>
                  <a:cubicBezTo>
                    <a:pt x="220" y="97"/>
                    <a:pt x="220" y="97"/>
                    <a:pt x="220" y="97"/>
                  </a:cubicBezTo>
                  <a:cubicBezTo>
                    <a:pt x="241" y="76"/>
                    <a:pt x="238" y="42"/>
                    <a:pt x="215" y="19"/>
                  </a:cubicBezTo>
                  <a:close/>
                  <a:moveTo>
                    <a:pt x="117" y="174"/>
                  </a:moveTo>
                  <a:cubicBezTo>
                    <a:pt x="117" y="168"/>
                    <a:pt x="115" y="161"/>
                    <a:pt x="112" y="155"/>
                  </a:cubicBezTo>
                  <a:cubicBezTo>
                    <a:pt x="181" y="86"/>
                    <a:pt x="181" y="86"/>
                    <a:pt x="181" y="86"/>
                  </a:cubicBezTo>
                  <a:cubicBezTo>
                    <a:pt x="185" y="99"/>
                    <a:pt x="183" y="113"/>
                    <a:pt x="174" y="123"/>
                  </a:cubicBezTo>
                  <a:cubicBezTo>
                    <a:pt x="174" y="123"/>
                    <a:pt x="174" y="123"/>
                    <a:pt x="174" y="123"/>
                  </a:cubicBezTo>
                  <a:cubicBezTo>
                    <a:pt x="174" y="123"/>
                    <a:pt x="174" y="123"/>
                    <a:pt x="174" y="123"/>
                  </a:cubicBezTo>
                  <a:cubicBezTo>
                    <a:pt x="117" y="180"/>
                    <a:pt x="117" y="180"/>
                    <a:pt x="117" y="180"/>
                  </a:cubicBezTo>
                  <a:cubicBezTo>
                    <a:pt x="117" y="178"/>
                    <a:pt x="118" y="176"/>
                    <a:pt x="117" y="174"/>
                  </a:cubicBezTo>
                  <a:close/>
                  <a:moveTo>
                    <a:pt x="108" y="148"/>
                  </a:moveTo>
                  <a:cubicBezTo>
                    <a:pt x="106" y="144"/>
                    <a:pt x="103" y="140"/>
                    <a:pt x="99" y="136"/>
                  </a:cubicBezTo>
                  <a:cubicBezTo>
                    <a:pt x="94" y="131"/>
                    <a:pt x="89" y="128"/>
                    <a:pt x="84" y="125"/>
                  </a:cubicBezTo>
                  <a:cubicBezTo>
                    <a:pt x="154" y="55"/>
                    <a:pt x="154" y="55"/>
                    <a:pt x="154" y="55"/>
                  </a:cubicBezTo>
                  <a:cubicBezTo>
                    <a:pt x="159" y="58"/>
                    <a:pt x="164" y="61"/>
                    <a:pt x="169" y="66"/>
                  </a:cubicBezTo>
                  <a:cubicBezTo>
                    <a:pt x="173" y="70"/>
                    <a:pt x="176" y="74"/>
                    <a:pt x="178" y="79"/>
                  </a:cubicBezTo>
                  <a:lnTo>
                    <a:pt x="108" y="148"/>
                  </a:lnTo>
                  <a:close/>
                  <a:moveTo>
                    <a:pt x="77" y="121"/>
                  </a:moveTo>
                  <a:cubicBezTo>
                    <a:pt x="70" y="119"/>
                    <a:pt x="63" y="117"/>
                    <a:pt x="56" y="117"/>
                  </a:cubicBezTo>
                  <a:cubicBezTo>
                    <a:pt x="112" y="60"/>
                    <a:pt x="112" y="60"/>
                    <a:pt x="112" y="60"/>
                  </a:cubicBezTo>
                  <a:cubicBezTo>
                    <a:pt x="121" y="52"/>
                    <a:pt x="133" y="50"/>
                    <a:pt x="146" y="53"/>
                  </a:cubicBezTo>
                  <a:lnTo>
                    <a:pt x="77" y="121"/>
                  </a:lnTo>
                  <a:close/>
                  <a:moveTo>
                    <a:pt x="31" y="219"/>
                  </a:moveTo>
                  <a:cubicBezTo>
                    <a:pt x="30" y="219"/>
                    <a:pt x="28" y="219"/>
                    <a:pt x="26" y="220"/>
                  </a:cubicBezTo>
                  <a:cubicBezTo>
                    <a:pt x="20" y="219"/>
                    <a:pt x="15" y="215"/>
                    <a:pt x="15" y="209"/>
                  </a:cubicBezTo>
                  <a:cubicBezTo>
                    <a:pt x="15" y="207"/>
                    <a:pt x="16" y="205"/>
                    <a:pt x="16" y="204"/>
                  </a:cubicBezTo>
                  <a:cubicBezTo>
                    <a:pt x="23" y="177"/>
                    <a:pt x="23" y="177"/>
                    <a:pt x="23" y="177"/>
                  </a:cubicBezTo>
                  <a:cubicBezTo>
                    <a:pt x="32" y="176"/>
                    <a:pt x="41" y="180"/>
                    <a:pt x="48" y="187"/>
                  </a:cubicBezTo>
                  <a:cubicBezTo>
                    <a:pt x="55" y="194"/>
                    <a:pt x="58" y="203"/>
                    <a:pt x="58" y="211"/>
                  </a:cubicBezTo>
                  <a:lnTo>
                    <a:pt x="31" y="219"/>
                  </a:lnTo>
                  <a:close/>
                  <a:moveTo>
                    <a:pt x="65" y="210"/>
                  </a:moveTo>
                  <a:cubicBezTo>
                    <a:pt x="65" y="200"/>
                    <a:pt x="61" y="190"/>
                    <a:pt x="53" y="182"/>
                  </a:cubicBezTo>
                  <a:cubicBezTo>
                    <a:pt x="45" y="174"/>
                    <a:pt x="35" y="170"/>
                    <a:pt x="26" y="169"/>
                  </a:cubicBezTo>
                  <a:cubicBezTo>
                    <a:pt x="33" y="143"/>
                    <a:pt x="33" y="143"/>
                    <a:pt x="33" y="143"/>
                  </a:cubicBezTo>
                  <a:cubicBezTo>
                    <a:pt x="33" y="141"/>
                    <a:pt x="34" y="139"/>
                    <a:pt x="36" y="138"/>
                  </a:cubicBezTo>
                  <a:cubicBezTo>
                    <a:pt x="50" y="127"/>
                    <a:pt x="73" y="130"/>
                    <a:pt x="88" y="146"/>
                  </a:cubicBezTo>
                  <a:cubicBezTo>
                    <a:pt x="105" y="163"/>
                    <a:pt x="108" y="187"/>
                    <a:pt x="95" y="201"/>
                  </a:cubicBezTo>
                  <a:cubicBezTo>
                    <a:pt x="94" y="202"/>
                    <a:pt x="93" y="202"/>
                    <a:pt x="92" y="202"/>
                  </a:cubicBezTo>
                  <a:lnTo>
                    <a:pt x="65" y="210"/>
                  </a:lnTo>
                  <a:close/>
                  <a:moveTo>
                    <a:pt x="210" y="86"/>
                  </a:moveTo>
                  <a:cubicBezTo>
                    <a:pt x="198" y="99"/>
                    <a:pt x="198" y="99"/>
                    <a:pt x="198" y="99"/>
                  </a:cubicBezTo>
                  <a:cubicBezTo>
                    <a:pt x="198" y="97"/>
                    <a:pt x="198" y="96"/>
                    <a:pt x="198" y="94"/>
                  </a:cubicBezTo>
                  <a:cubicBezTo>
                    <a:pt x="196" y="80"/>
                    <a:pt x="190" y="66"/>
                    <a:pt x="179" y="55"/>
                  </a:cubicBezTo>
                  <a:cubicBezTo>
                    <a:pt x="167" y="44"/>
                    <a:pt x="151" y="37"/>
                    <a:pt x="136" y="37"/>
                  </a:cubicBezTo>
                  <a:cubicBezTo>
                    <a:pt x="148" y="24"/>
                    <a:pt x="148" y="24"/>
                    <a:pt x="148" y="24"/>
                  </a:cubicBezTo>
                  <a:cubicBezTo>
                    <a:pt x="154" y="18"/>
                    <a:pt x="162" y="15"/>
                    <a:pt x="172" y="15"/>
                  </a:cubicBezTo>
                  <a:cubicBezTo>
                    <a:pt x="183" y="15"/>
                    <a:pt x="196" y="20"/>
                    <a:pt x="205" y="30"/>
                  </a:cubicBezTo>
                  <a:cubicBezTo>
                    <a:pt x="214" y="38"/>
                    <a:pt x="219" y="49"/>
                    <a:pt x="219" y="60"/>
                  </a:cubicBezTo>
                  <a:cubicBezTo>
                    <a:pt x="220" y="70"/>
                    <a:pt x="217" y="80"/>
                    <a:pt x="210" y="86"/>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grpSp>
      <p:sp>
        <p:nvSpPr>
          <p:cNvPr id="772" name="TextBox 77">
            <a:extLst>
              <a:ext uri="{FF2B5EF4-FFF2-40B4-BE49-F238E27FC236}">
                <a16:creationId xmlns:a16="http://schemas.microsoft.com/office/drawing/2014/main" id="{C9D7AA06-4212-4B50-95C9-4F60AB19ABA5}"/>
              </a:ext>
            </a:extLst>
          </p:cNvPr>
          <p:cNvSpPr txBox="1">
            <a:spLocks noChangeArrowheads="1"/>
          </p:cNvSpPr>
          <p:nvPr/>
        </p:nvSpPr>
        <p:spPr bwMode="auto">
          <a:xfrm>
            <a:off x="9300369" y="2959100"/>
            <a:ext cx="1766094" cy="10070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60963" rIns="0" bIns="0">
            <a:spAutoFit/>
          </a:bodyPr>
          <a:lstStyle>
            <a:lvl1pPr defTabSz="1217613">
              <a:defRPr sz="3600">
                <a:solidFill>
                  <a:schemeClr val="tx1"/>
                </a:solidFill>
                <a:latin typeface="Lato Light" panose="020F0302020204030203" pitchFamily="34" charset="0"/>
                <a:ea typeface="MS PGothic" panose="020B0600070205080204" pitchFamily="34" charset="-128"/>
              </a:defRPr>
            </a:lvl1pPr>
            <a:lvl2pPr marL="742950" indent="-285750" defTabSz="1217613">
              <a:defRPr sz="3600">
                <a:solidFill>
                  <a:schemeClr val="tx1"/>
                </a:solidFill>
                <a:latin typeface="Lato Light" panose="020F0302020204030203" pitchFamily="34" charset="0"/>
                <a:ea typeface="MS PGothic" panose="020B0600070205080204" pitchFamily="34" charset="-128"/>
              </a:defRPr>
            </a:lvl2pPr>
            <a:lvl3pPr marL="1143000" indent="-228600" defTabSz="1217613">
              <a:defRPr sz="3600">
                <a:solidFill>
                  <a:schemeClr val="tx1"/>
                </a:solidFill>
                <a:latin typeface="Lato Light" panose="020F0302020204030203" pitchFamily="34" charset="0"/>
                <a:ea typeface="MS PGothic" panose="020B0600070205080204" pitchFamily="34" charset="-128"/>
              </a:defRPr>
            </a:lvl3pPr>
            <a:lvl4pPr marL="1600200" indent="-228600" defTabSz="1217613">
              <a:defRPr sz="3600">
                <a:solidFill>
                  <a:schemeClr val="tx1"/>
                </a:solidFill>
                <a:latin typeface="Lato Light" panose="020F0302020204030203" pitchFamily="34" charset="0"/>
                <a:ea typeface="MS PGothic" panose="020B0600070205080204" pitchFamily="34" charset="-128"/>
              </a:defRPr>
            </a:lvl4pPr>
            <a:lvl5pPr marL="2057400" indent="-228600" defTabSz="1217613">
              <a:defRPr sz="3600">
                <a:solidFill>
                  <a:schemeClr val="tx1"/>
                </a:solidFill>
                <a:latin typeface="Lato Light" panose="020F0302020204030203" pitchFamily="34" charset="0"/>
                <a:ea typeface="MS PGothic" panose="020B0600070205080204" pitchFamily="34" charset="-128"/>
              </a:defRPr>
            </a:lvl5pPr>
            <a:lvl6pPr marL="25146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20000"/>
              </a:lnSpc>
            </a:pPr>
            <a:r>
              <a:rPr lang="en-US" altLang="es-MX" sz="1600" b="1" dirty="0">
                <a:solidFill>
                  <a:schemeClr val="bg1"/>
                </a:solidFill>
                <a:latin typeface="Source Sans Pro" panose="020B0503030403020204" pitchFamily="34" charset="0"/>
              </a:rPr>
              <a:t>Step 3</a:t>
            </a:r>
          </a:p>
          <a:p>
            <a:pPr>
              <a:lnSpc>
                <a:spcPct val="120000"/>
              </a:lnSpc>
            </a:pPr>
            <a:r>
              <a:rPr lang="en-US" altLang="es-MX" sz="1200" dirty="0">
                <a:solidFill>
                  <a:schemeClr val="bg1"/>
                </a:solidFill>
                <a:latin typeface="Calibri Light" panose="020F0302020204030204" pitchFamily="34" charset="0"/>
                <a:cs typeface="Calibri Light" panose="020F0302020204030204" pitchFamily="34" charset="0"/>
              </a:rPr>
              <a:t>Lorem ipsum dolor sit amet,consectetur adipisicing elit, sed do eiusmod tempor</a:t>
            </a:r>
          </a:p>
        </p:txBody>
      </p:sp>
      <p:sp>
        <p:nvSpPr>
          <p:cNvPr id="773" name="TextBox 78">
            <a:extLst>
              <a:ext uri="{FF2B5EF4-FFF2-40B4-BE49-F238E27FC236}">
                <a16:creationId xmlns:a16="http://schemas.microsoft.com/office/drawing/2014/main" id="{768C8EFA-A25C-4034-A19E-398B44486760}"/>
              </a:ext>
            </a:extLst>
          </p:cNvPr>
          <p:cNvSpPr txBox="1">
            <a:spLocks noChangeArrowheads="1"/>
          </p:cNvSpPr>
          <p:nvPr/>
        </p:nvSpPr>
        <p:spPr bwMode="auto">
          <a:xfrm>
            <a:off x="1073150" y="4502150"/>
            <a:ext cx="1766094" cy="10070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60963" rIns="0" bIns="0">
            <a:spAutoFit/>
          </a:bodyPr>
          <a:lstStyle>
            <a:lvl1pPr defTabSz="1217613">
              <a:defRPr sz="3600">
                <a:solidFill>
                  <a:schemeClr val="tx1"/>
                </a:solidFill>
                <a:latin typeface="Lato Light" panose="020F0302020204030203" pitchFamily="34" charset="0"/>
                <a:ea typeface="MS PGothic" panose="020B0600070205080204" pitchFamily="34" charset="-128"/>
              </a:defRPr>
            </a:lvl1pPr>
            <a:lvl2pPr marL="742950" indent="-285750" defTabSz="1217613">
              <a:defRPr sz="3600">
                <a:solidFill>
                  <a:schemeClr val="tx1"/>
                </a:solidFill>
                <a:latin typeface="Lato Light" panose="020F0302020204030203" pitchFamily="34" charset="0"/>
                <a:ea typeface="MS PGothic" panose="020B0600070205080204" pitchFamily="34" charset="-128"/>
              </a:defRPr>
            </a:lvl2pPr>
            <a:lvl3pPr marL="1143000" indent="-228600" defTabSz="1217613">
              <a:defRPr sz="3600">
                <a:solidFill>
                  <a:schemeClr val="tx1"/>
                </a:solidFill>
                <a:latin typeface="Lato Light" panose="020F0302020204030203" pitchFamily="34" charset="0"/>
                <a:ea typeface="MS PGothic" panose="020B0600070205080204" pitchFamily="34" charset="-128"/>
              </a:defRPr>
            </a:lvl3pPr>
            <a:lvl4pPr marL="1600200" indent="-228600" defTabSz="1217613">
              <a:defRPr sz="3600">
                <a:solidFill>
                  <a:schemeClr val="tx1"/>
                </a:solidFill>
                <a:latin typeface="Lato Light" panose="020F0302020204030203" pitchFamily="34" charset="0"/>
                <a:ea typeface="MS PGothic" panose="020B0600070205080204" pitchFamily="34" charset="-128"/>
              </a:defRPr>
            </a:lvl4pPr>
            <a:lvl5pPr marL="2057400" indent="-228600" defTabSz="1217613">
              <a:defRPr sz="3600">
                <a:solidFill>
                  <a:schemeClr val="tx1"/>
                </a:solidFill>
                <a:latin typeface="Lato Light" panose="020F0302020204030203" pitchFamily="34" charset="0"/>
                <a:ea typeface="MS PGothic" panose="020B0600070205080204" pitchFamily="34" charset="-128"/>
              </a:defRPr>
            </a:lvl5pPr>
            <a:lvl6pPr marL="25146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20000"/>
              </a:lnSpc>
            </a:pPr>
            <a:r>
              <a:rPr lang="en-US" altLang="es-MX" sz="1600" b="1" dirty="0">
                <a:solidFill>
                  <a:schemeClr val="bg1"/>
                </a:solidFill>
                <a:latin typeface="Source Sans Pro" panose="020B0503030403020204" pitchFamily="34" charset="0"/>
              </a:rPr>
              <a:t>Step 2</a:t>
            </a:r>
          </a:p>
          <a:p>
            <a:pPr algn="r">
              <a:lnSpc>
                <a:spcPct val="120000"/>
              </a:lnSpc>
            </a:pPr>
            <a:r>
              <a:rPr lang="en-US" altLang="es-MX" sz="1200" dirty="0">
                <a:solidFill>
                  <a:schemeClr val="bg1"/>
                </a:solidFill>
                <a:latin typeface="Calibri Light" panose="020F0302020204030204" pitchFamily="34" charset="0"/>
                <a:cs typeface="Calibri Light" panose="020F0302020204030204" pitchFamily="34" charset="0"/>
              </a:rPr>
              <a:t>Lorem ipsum dolor sit amet,consectetur adipisicing elit, sed do eiusmod tempor</a:t>
            </a:r>
          </a:p>
        </p:txBody>
      </p:sp>
      <p:sp>
        <p:nvSpPr>
          <p:cNvPr id="774" name="TextBox 79">
            <a:extLst>
              <a:ext uri="{FF2B5EF4-FFF2-40B4-BE49-F238E27FC236}">
                <a16:creationId xmlns:a16="http://schemas.microsoft.com/office/drawing/2014/main" id="{2E84C7D8-C0B2-4422-BFE7-510BAD74533D}"/>
              </a:ext>
            </a:extLst>
          </p:cNvPr>
          <p:cNvSpPr txBox="1">
            <a:spLocks noChangeArrowheads="1"/>
          </p:cNvSpPr>
          <p:nvPr/>
        </p:nvSpPr>
        <p:spPr bwMode="auto">
          <a:xfrm>
            <a:off x="9300369" y="4502150"/>
            <a:ext cx="1766094" cy="10070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60963" rIns="0" bIns="0">
            <a:spAutoFit/>
          </a:bodyPr>
          <a:lstStyle>
            <a:lvl1pPr defTabSz="1217613">
              <a:defRPr sz="3600">
                <a:solidFill>
                  <a:schemeClr val="tx1"/>
                </a:solidFill>
                <a:latin typeface="Lato Light" panose="020F0302020204030203" pitchFamily="34" charset="0"/>
                <a:ea typeface="MS PGothic" panose="020B0600070205080204" pitchFamily="34" charset="-128"/>
              </a:defRPr>
            </a:lvl1pPr>
            <a:lvl2pPr marL="742950" indent="-285750" defTabSz="1217613">
              <a:defRPr sz="3600">
                <a:solidFill>
                  <a:schemeClr val="tx1"/>
                </a:solidFill>
                <a:latin typeface="Lato Light" panose="020F0302020204030203" pitchFamily="34" charset="0"/>
                <a:ea typeface="MS PGothic" panose="020B0600070205080204" pitchFamily="34" charset="-128"/>
              </a:defRPr>
            </a:lvl2pPr>
            <a:lvl3pPr marL="1143000" indent="-228600" defTabSz="1217613">
              <a:defRPr sz="3600">
                <a:solidFill>
                  <a:schemeClr val="tx1"/>
                </a:solidFill>
                <a:latin typeface="Lato Light" panose="020F0302020204030203" pitchFamily="34" charset="0"/>
                <a:ea typeface="MS PGothic" panose="020B0600070205080204" pitchFamily="34" charset="-128"/>
              </a:defRPr>
            </a:lvl3pPr>
            <a:lvl4pPr marL="1600200" indent="-228600" defTabSz="1217613">
              <a:defRPr sz="3600">
                <a:solidFill>
                  <a:schemeClr val="tx1"/>
                </a:solidFill>
                <a:latin typeface="Lato Light" panose="020F0302020204030203" pitchFamily="34" charset="0"/>
                <a:ea typeface="MS PGothic" panose="020B0600070205080204" pitchFamily="34" charset="-128"/>
              </a:defRPr>
            </a:lvl4pPr>
            <a:lvl5pPr marL="2057400" indent="-228600" defTabSz="1217613">
              <a:defRPr sz="3600">
                <a:solidFill>
                  <a:schemeClr val="tx1"/>
                </a:solidFill>
                <a:latin typeface="Lato Light" panose="020F0302020204030203" pitchFamily="34" charset="0"/>
                <a:ea typeface="MS PGothic" panose="020B0600070205080204" pitchFamily="34" charset="-128"/>
              </a:defRPr>
            </a:lvl5pPr>
            <a:lvl6pPr marL="25146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20000"/>
              </a:lnSpc>
            </a:pPr>
            <a:r>
              <a:rPr lang="en-US" altLang="es-MX" sz="1600" b="1" dirty="0">
                <a:solidFill>
                  <a:schemeClr val="bg1"/>
                </a:solidFill>
                <a:latin typeface="Source Sans Pro" panose="020B0503030403020204" pitchFamily="34" charset="0"/>
              </a:rPr>
              <a:t>Step 4</a:t>
            </a:r>
          </a:p>
          <a:p>
            <a:pPr>
              <a:lnSpc>
                <a:spcPct val="120000"/>
              </a:lnSpc>
            </a:pPr>
            <a:r>
              <a:rPr lang="en-US" altLang="es-MX" sz="1200" dirty="0">
                <a:solidFill>
                  <a:schemeClr val="bg1"/>
                </a:solidFill>
                <a:latin typeface="Calibri Light" panose="020F0302020204030204" pitchFamily="34" charset="0"/>
                <a:cs typeface="Calibri Light" panose="020F0302020204030204" pitchFamily="34" charset="0"/>
              </a:rPr>
              <a:t>Lorem ipsum dolor sit amet,consectetur adipisicing elit, sed do eiusmod tempor</a:t>
            </a:r>
          </a:p>
        </p:txBody>
      </p:sp>
      <p:sp>
        <p:nvSpPr>
          <p:cNvPr id="775" name="TextBox 15">
            <a:extLst>
              <a:ext uri="{FF2B5EF4-FFF2-40B4-BE49-F238E27FC236}">
                <a16:creationId xmlns:a16="http://schemas.microsoft.com/office/drawing/2014/main" id="{EACD9107-004B-422D-8631-585DF697EA84}"/>
              </a:ext>
            </a:extLst>
          </p:cNvPr>
          <p:cNvSpPr txBox="1">
            <a:spLocks noChangeArrowheads="1"/>
          </p:cNvSpPr>
          <p:nvPr/>
        </p:nvSpPr>
        <p:spPr bwMode="auto">
          <a:xfrm>
            <a:off x="860425" y="1056682"/>
            <a:ext cx="10478294" cy="7914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altLang="es-MX" sz="1400" dirty="0">
                <a:solidFill>
                  <a:schemeClr val="bg1"/>
                </a:solidFill>
                <a:latin typeface="Calibri Light" panose="020F0302020204030204" pitchFamily="34" charset="0"/>
                <a:cs typeface="Calibri Light" panose="020F0302020204030204" pitchFamily="34" charset="0"/>
              </a:rPr>
              <a:t>Lorem ipsum dolor sit amet, consectetur adipiscing elit. Nunc ligula velit, consectetur et ornare non, bibendum at leo. Vestibulum fringilla ex sagittis aliquet. Nulla lorem libero, dignissim id tortor at, porttitor tempor ligula. Mauris faucibus mauris vitae augue commodo luctus. Ut convallis nisi vel magna commodo finibus. Nullam ut lacus. Vivamus nec mi aliquam, maximus massa id, commodo odio.</a:t>
            </a:r>
          </a:p>
        </p:txBody>
      </p:sp>
      <p:sp>
        <p:nvSpPr>
          <p:cNvPr id="776" name="TextBox 775">
            <a:extLst>
              <a:ext uri="{FF2B5EF4-FFF2-40B4-BE49-F238E27FC236}">
                <a16:creationId xmlns:a16="http://schemas.microsoft.com/office/drawing/2014/main" id="{2FD6DCF1-767E-4C81-A824-F6FAC6F30441}"/>
              </a:ext>
            </a:extLst>
          </p:cNvPr>
          <p:cNvSpPr txBox="1"/>
          <p:nvPr/>
        </p:nvSpPr>
        <p:spPr>
          <a:xfrm>
            <a:off x="2994027" y="255079"/>
            <a:ext cx="6191249" cy="830997"/>
          </a:xfrm>
          <a:prstGeom prst="rect">
            <a:avLst/>
          </a:prstGeom>
          <a:noFill/>
        </p:spPr>
        <p:txBody>
          <a:bodyPr wrap="square" rtlCol="0">
            <a:spAutoFit/>
          </a:bodyPr>
          <a:lstStyle/>
          <a:p>
            <a:pPr algn="ctr"/>
            <a:r>
              <a:rPr lang="es-CO" sz="4800" dirty="0">
                <a:solidFill>
                  <a:schemeClr val="bg1"/>
                </a:solidFill>
                <a:latin typeface="Impact" panose="020B0806030902050204" pitchFamily="34" charset="0"/>
              </a:rPr>
              <a:t>Escribe tu título aquí</a:t>
            </a:r>
          </a:p>
        </p:txBody>
      </p:sp>
    </p:spTree>
  </p:cSld>
  <p:clrMapOvr>
    <a:masterClrMapping/>
  </p:clrMapOvr>
  <p:transition advClick="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Rectangle 37">
            <a:extLst>
              <a:ext uri="{FF2B5EF4-FFF2-40B4-BE49-F238E27FC236}">
                <a16:creationId xmlns:a16="http://schemas.microsoft.com/office/drawing/2014/main" id="{FFBA35F9-E786-4245-8D26-A76DD80E062B}"/>
              </a:ext>
            </a:extLst>
          </p:cNvPr>
          <p:cNvSpPr/>
          <p:nvPr/>
        </p:nvSpPr>
        <p:spPr>
          <a:xfrm>
            <a:off x="0" y="-537"/>
            <a:ext cx="12192000" cy="6857463"/>
          </a:xfrm>
          <a:prstGeom prst="rect">
            <a:avLst/>
          </a:prstGeom>
          <a:solidFill>
            <a:srgbClr val="5984A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oup 4">
            <a:extLst>
              <a:ext uri="{FF2B5EF4-FFF2-40B4-BE49-F238E27FC236}">
                <a16:creationId xmlns:a16="http://schemas.microsoft.com/office/drawing/2014/main" id="{CF4D443E-D9C8-49D9-A3A0-ED495A722E45}"/>
              </a:ext>
            </a:extLst>
          </p:cNvPr>
          <p:cNvGrpSpPr>
            <a:grpSpLocks noChangeAspect="1"/>
          </p:cNvGrpSpPr>
          <p:nvPr/>
        </p:nvGrpSpPr>
        <p:grpSpPr bwMode="auto">
          <a:xfrm>
            <a:off x="7534275" y="328613"/>
            <a:ext cx="3016250" cy="5778500"/>
            <a:chOff x="4846" y="423"/>
            <a:chExt cx="1900" cy="3640"/>
          </a:xfrm>
        </p:grpSpPr>
        <p:sp>
          <p:nvSpPr>
            <p:cNvPr id="5" name="Freeform 5">
              <a:extLst>
                <a:ext uri="{FF2B5EF4-FFF2-40B4-BE49-F238E27FC236}">
                  <a16:creationId xmlns:a16="http://schemas.microsoft.com/office/drawing/2014/main" id="{BF031C1E-B2FF-42DF-9264-3E85932363A5}"/>
                </a:ext>
              </a:extLst>
            </p:cNvPr>
            <p:cNvSpPr>
              <a:spLocks/>
            </p:cNvSpPr>
            <p:nvPr/>
          </p:nvSpPr>
          <p:spPr bwMode="auto">
            <a:xfrm>
              <a:off x="5993" y="3142"/>
              <a:ext cx="753" cy="391"/>
            </a:xfrm>
            <a:custGeom>
              <a:avLst/>
              <a:gdLst>
                <a:gd name="T0" fmla="*/ 43 w 86"/>
                <a:gd name="T1" fmla="*/ 0 h 45"/>
                <a:gd name="T2" fmla="*/ 36 w 86"/>
                <a:gd name="T3" fmla="*/ 1 h 45"/>
                <a:gd name="T4" fmla="*/ 36 w 86"/>
                <a:gd name="T5" fmla="*/ 1 h 45"/>
                <a:gd name="T6" fmla="*/ 40 w 86"/>
                <a:gd name="T7" fmla="*/ 6 h 45"/>
                <a:gd name="T8" fmla="*/ 40 w 86"/>
                <a:gd name="T9" fmla="*/ 8 h 45"/>
                <a:gd name="T10" fmla="*/ 40 w 86"/>
                <a:gd name="T11" fmla="*/ 18 h 45"/>
                <a:gd name="T12" fmla="*/ 36 w 86"/>
                <a:gd name="T13" fmla="*/ 20 h 45"/>
                <a:gd name="T14" fmla="*/ 36 w 86"/>
                <a:gd name="T15" fmla="*/ 20 h 45"/>
                <a:gd name="T16" fmla="*/ 33 w 86"/>
                <a:gd name="T17" fmla="*/ 18 h 45"/>
                <a:gd name="T18" fmla="*/ 30 w 86"/>
                <a:gd name="T19" fmla="*/ 24 h 45"/>
                <a:gd name="T20" fmla="*/ 20 w 86"/>
                <a:gd name="T21" fmla="*/ 29 h 45"/>
                <a:gd name="T22" fmla="*/ 19 w 86"/>
                <a:gd name="T23" fmla="*/ 29 h 45"/>
                <a:gd name="T24" fmla="*/ 15 w 86"/>
                <a:gd name="T25" fmla="*/ 27 h 45"/>
                <a:gd name="T26" fmla="*/ 22 w 86"/>
                <a:gd name="T27" fmla="*/ 16 h 45"/>
                <a:gd name="T28" fmla="*/ 24 w 86"/>
                <a:gd name="T29" fmla="*/ 14 h 45"/>
                <a:gd name="T30" fmla="*/ 26 w 86"/>
                <a:gd name="T31" fmla="*/ 8 h 45"/>
                <a:gd name="T32" fmla="*/ 27 w 86"/>
                <a:gd name="T33" fmla="*/ 2 h 45"/>
                <a:gd name="T34" fmla="*/ 15 w 86"/>
                <a:gd name="T35" fmla="*/ 7 h 45"/>
                <a:gd name="T36" fmla="*/ 15 w 86"/>
                <a:gd name="T37" fmla="*/ 39 h 45"/>
                <a:gd name="T38" fmla="*/ 43 w 86"/>
                <a:gd name="T39" fmla="*/ 45 h 45"/>
                <a:gd name="T40" fmla="*/ 70 w 86"/>
                <a:gd name="T41" fmla="*/ 39 h 45"/>
                <a:gd name="T42" fmla="*/ 70 w 86"/>
                <a:gd name="T43" fmla="*/ 7 h 45"/>
                <a:gd name="T44" fmla="*/ 56 w 86"/>
                <a:gd name="T45" fmla="*/ 2 h 45"/>
                <a:gd name="T46" fmla="*/ 56 w 86"/>
                <a:gd name="T47" fmla="*/ 6 h 45"/>
                <a:gd name="T48" fmla="*/ 56 w 86"/>
                <a:gd name="T49" fmla="*/ 6 h 45"/>
                <a:gd name="T50" fmla="*/ 57 w 86"/>
                <a:gd name="T51" fmla="*/ 10 h 45"/>
                <a:gd name="T52" fmla="*/ 60 w 86"/>
                <a:gd name="T53" fmla="*/ 15 h 45"/>
                <a:gd name="T54" fmla="*/ 61 w 86"/>
                <a:gd name="T55" fmla="*/ 17 h 45"/>
                <a:gd name="T56" fmla="*/ 60 w 86"/>
                <a:gd name="T57" fmla="*/ 27 h 45"/>
                <a:gd name="T58" fmla="*/ 56 w 86"/>
                <a:gd name="T59" fmla="*/ 29 h 45"/>
                <a:gd name="T60" fmla="*/ 56 w 86"/>
                <a:gd name="T61" fmla="*/ 29 h 45"/>
                <a:gd name="T62" fmla="*/ 54 w 86"/>
                <a:gd name="T63" fmla="*/ 27 h 45"/>
                <a:gd name="T64" fmla="*/ 50 w 86"/>
                <a:gd name="T65" fmla="*/ 33 h 45"/>
                <a:gd name="T66" fmla="*/ 40 w 86"/>
                <a:gd name="T67" fmla="*/ 38 h 45"/>
                <a:gd name="T68" fmla="*/ 40 w 86"/>
                <a:gd name="T69" fmla="*/ 38 h 45"/>
                <a:gd name="T70" fmla="*/ 36 w 86"/>
                <a:gd name="T71" fmla="*/ 36 h 45"/>
                <a:gd name="T72" fmla="*/ 42 w 86"/>
                <a:gd name="T73" fmla="*/ 25 h 45"/>
                <a:gd name="T74" fmla="*/ 44 w 86"/>
                <a:gd name="T75" fmla="*/ 23 h 45"/>
                <a:gd name="T76" fmla="*/ 47 w 86"/>
                <a:gd name="T77" fmla="*/ 17 h 45"/>
                <a:gd name="T78" fmla="*/ 48 w 86"/>
                <a:gd name="T79" fmla="*/ 5 h 45"/>
                <a:gd name="T80" fmla="*/ 48 w 86"/>
                <a:gd name="T81" fmla="*/ 1 h 45"/>
                <a:gd name="T82" fmla="*/ 43 w 86"/>
                <a:gd name="T83" fmla="*/ 0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86" h="45">
                  <a:moveTo>
                    <a:pt x="43" y="0"/>
                  </a:moveTo>
                  <a:cubicBezTo>
                    <a:pt x="41" y="0"/>
                    <a:pt x="38" y="0"/>
                    <a:pt x="36" y="1"/>
                  </a:cubicBezTo>
                  <a:cubicBezTo>
                    <a:pt x="36" y="1"/>
                    <a:pt x="36" y="1"/>
                    <a:pt x="36" y="1"/>
                  </a:cubicBezTo>
                  <a:cubicBezTo>
                    <a:pt x="38" y="2"/>
                    <a:pt x="40" y="5"/>
                    <a:pt x="40" y="6"/>
                  </a:cubicBezTo>
                  <a:cubicBezTo>
                    <a:pt x="40" y="6"/>
                    <a:pt x="40" y="7"/>
                    <a:pt x="40" y="8"/>
                  </a:cubicBezTo>
                  <a:cubicBezTo>
                    <a:pt x="40" y="9"/>
                    <a:pt x="39" y="17"/>
                    <a:pt x="40" y="18"/>
                  </a:cubicBezTo>
                  <a:cubicBezTo>
                    <a:pt x="40" y="18"/>
                    <a:pt x="36" y="20"/>
                    <a:pt x="36" y="20"/>
                  </a:cubicBezTo>
                  <a:cubicBezTo>
                    <a:pt x="36" y="20"/>
                    <a:pt x="36" y="20"/>
                    <a:pt x="36" y="20"/>
                  </a:cubicBezTo>
                  <a:cubicBezTo>
                    <a:pt x="35" y="20"/>
                    <a:pt x="34" y="19"/>
                    <a:pt x="33" y="18"/>
                  </a:cubicBezTo>
                  <a:cubicBezTo>
                    <a:pt x="32" y="21"/>
                    <a:pt x="30" y="23"/>
                    <a:pt x="30" y="24"/>
                  </a:cubicBezTo>
                  <a:cubicBezTo>
                    <a:pt x="29" y="25"/>
                    <a:pt x="22" y="29"/>
                    <a:pt x="20" y="29"/>
                  </a:cubicBezTo>
                  <a:cubicBezTo>
                    <a:pt x="19" y="29"/>
                    <a:pt x="19" y="29"/>
                    <a:pt x="19" y="29"/>
                  </a:cubicBezTo>
                  <a:cubicBezTo>
                    <a:pt x="17" y="29"/>
                    <a:pt x="15" y="28"/>
                    <a:pt x="15" y="27"/>
                  </a:cubicBezTo>
                  <a:cubicBezTo>
                    <a:pt x="16" y="25"/>
                    <a:pt x="19" y="21"/>
                    <a:pt x="22" y="16"/>
                  </a:cubicBezTo>
                  <a:cubicBezTo>
                    <a:pt x="22" y="15"/>
                    <a:pt x="23" y="15"/>
                    <a:pt x="24" y="14"/>
                  </a:cubicBezTo>
                  <a:cubicBezTo>
                    <a:pt x="25" y="11"/>
                    <a:pt x="26" y="9"/>
                    <a:pt x="26" y="8"/>
                  </a:cubicBezTo>
                  <a:cubicBezTo>
                    <a:pt x="27" y="6"/>
                    <a:pt x="27" y="4"/>
                    <a:pt x="27" y="2"/>
                  </a:cubicBezTo>
                  <a:cubicBezTo>
                    <a:pt x="23" y="3"/>
                    <a:pt x="19" y="5"/>
                    <a:pt x="15" y="7"/>
                  </a:cubicBezTo>
                  <a:cubicBezTo>
                    <a:pt x="0" y="16"/>
                    <a:pt x="0" y="30"/>
                    <a:pt x="15" y="39"/>
                  </a:cubicBezTo>
                  <a:cubicBezTo>
                    <a:pt x="23" y="43"/>
                    <a:pt x="33" y="45"/>
                    <a:pt x="43" y="45"/>
                  </a:cubicBezTo>
                  <a:cubicBezTo>
                    <a:pt x="53" y="45"/>
                    <a:pt x="63" y="43"/>
                    <a:pt x="70" y="39"/>
                  </a:cubicBezTo>
                  <a:cubicBezTo>
                    <a:pt x="86" y="30"/>
                    <a:pt x="86" y="16"/>
                    <a:pt x="70" y="7"/>
                  </a:cubicBezTo>
                  <a:cubicBezTo>
                    <a:pt x="66" y="5"/>
                    <a:pt x="61" y="3"/>
                    <a:pt x="56" y="2"/>
                  </a:cubicBezTo>
                  <a:cubicBezTo>
                    <a:pt x="56" y="4"/>
                    <a:pt x="56" y="5"/>
                    <a:pt x="56" y="6"/>
                  </a:cubicBezTo>
                  <a:cubicBezTo>
                    <a:pt x="56" y="6"/>
                    <a:pt x="56" y="6"/>
                    <a:pt x="56" y="6"/>
                  </a:cubicBezTo>
                  <a:cubicBezTo>
                    <a:pt x="56" y="7"/>
                    <a:pt x="57" y="9"/>
                    <a:pt x="57" y="10"/>
                  </a:cubicBezTo>
                  <a:cubicBezTo>
                    <a:pt x="58" y="12"/>
                    <a:pt x="60" y="14"/>
                    <a:pt x="60" y="15"/>
                  </a:cubicBezTo>
                  <a:cubicBezTo>
                    <a:pt x="61" y="15"/>
                    <a:pt x="61" y="16"/>
                    <a:pt x="61" y="17"/>
                  </a:cubicBezTo>
                  <a:cubicBezTo>
                    <a:pt x="60" y="18"/>
                    <a:pt x="60" y="26"/>
                    <a:pt x="60" y="27"/>
                  </a:cubicBezTo>
                  <a:cubicBezTo>
                    <a:pt x="60" y="27"/>
                    <a:pt x="57" y="29"/>
                    <a:pt x="56" y="29"/>
                  </a:cubicBezTo>
                  <a:cubicBezTo>
                    <a:pt x="56" y="29"/>
                    <a:pt x="56" y="29"/>
                    <a:pt x="56" y="29"/>
                  </a:cubicBezTo>
                  <a:cubicBezTo>
                    <a:pt x="56" y="29"/>
                    <a:pt x="55" y="28"/>
                    <a:pt x="54" y="27"/>
                  </a:cubicBezTo>
                  <a:cubicBezTo>
                    <a:pt x="52" y="30"/>
                    <a:pt x="51" y="32"/>
                    <a:pt x="50" y="33"/>
                  </a:cubicBezTo>
                  <a:cubicBezTo>
                    <a:pt x="50" y="34"/>
                    <a:pt x="43" y="38"/>
                    <a:pt x="40" y="38"/>
                  </a:cubicBezTo>
                  <a:cubicBezTo>
                    <a:pt x="40" y="38"/>
                    <a:pt x="40" y="38"/>
                    <a:pt x="40" y="38"/>
                  </a:cubicBezTo>
                  <a:cubicBezTo>
                    <a:pt x="37" y="38"/>
                    <a:pt x="35" y="37"/>
                    <a:pt x="36" y="36"/>
                  </a:cubicBezTo>
                  <a:cubicBezTo>
                    <a:pt x="37" y="34"/>
                    <a:pt x="39" y="30"/>
                    <a:pt x="42" y="25"/>
                  </a:cubicBezTo>
                  <a:cubicBezTo>
                    <a:pt x="43" y="24"/>
                    <a:pt x="44" y="24"/>
                    <a:pt x="44" y="23"/>
                  </a:cubicBezTo>
                  <a:cubicBezTo>
                    <a:pt x="46" y="20"/>
                    <a:pt x="47" y="18"/>
                    <a:pt x="47" y="17"/>
                  </a:cubicBezTo>
                  <a:cubicBezTo>
                    <a:pt x="47" y="13"/>
                    <a:pt x="48" y="8"/>
                    <a:pt x="48" y="5"/>
                  </a:cubicBezTo>
                  <a:cubicBezTo>
                    <a:pt x="48" y="5"/>
                    <a:pt x="48" y="3"/>
                    <a:pt x="48" y="1"/>
                  </a:cubicBezTo>
                  <a:cubicBezTo>
                    <a:pt x="46" y="0"/>
                    <a:pt x="44" y="0"/>
                    <a:pt x="43" y="0"/>
                  </a:cubicBezTo>
                </a:path>
              </a:pathLst>
            </a:custGeom>
            <a:solidFill>
              <a:srgbClr val="DBE4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Freeform 6">
              <a:extLst>
                <a:ext uri="{FF2B5EF4-FFF2-40B4-BE49-F238E27FC236}">
                  <a16:creationId xmlns:a16="http://schemas.microsoft.com/office/drawing/2014/main" id="{8A00390F-CD95-4010-81BE-C14538CDCE52}"/>
                </a:ext>
              </a:extLst>
            </p:cNvPr>
            <p:cNvSpPr>
              <a:spLocks/>
            </p:cNvSpPr>
            <p:nvPr/>
          </p:nvSpPr>
          <p:spPr bwMode="auto">
            <a:xfrm>
              <a:off x="5844" y="1527"/>
              <a:ext cx="53" cy="95"/>
            </a:xfrm>
            <a:custGeom>
              <a:avLst/>
              <a:gdLst>
                <a:gd name="T0" fmla="*/ 4 w 6"/>
                <a:gd name="T1" fmla="*/ 11 h 11"/>
                <a:gd name="T2" fmla="*/ 0 w 6"/>
                <a:gd name="T3" fmla="*/ 0 h 11"/>
                <a:gd name="T4" fmla="*/ 2 w 6"/>
                <a:gd name="T5" fmla="*/ 1 h 11"/>
                <a:gd name="T6" fmla="*/ 4 w 6"/>
                <a:gd name="T7" fmla="*/ 6 h 11"/>
                <a:gd name="T8" fmla="*/ 6 w 6"/>
                <a:gd name="T9" fmla="*/ 7 h 11"/>
                <a:gd name="T10" fmla="*/ 4 w 6"/>
                <a:gd name="T11" fmla="*/ 11 h 11"/>
              </a:gdLst>
              <a:ahLst/>
              <a:cxnLst>
                <a:cxn ang="0">
                  <a:pos x="T0" y="T1"/>
                </a:cxn>
                <a:cxn ang="0">
                  <a:pos x="T2" y="T3"/>
                </a:cxn>
                <a:cxn ang="0">
                  <a:pos x="T4" y="T5"/>
                </a:cxn>
                <a:cxn ang="0">
                  <a:pos x="T6" y="T7"/>
                </a:cxn>
                <a:cxn ang="0">
                  <a:pos x="T8" y="T9"/>
                </a:cxn>
                <a:cxn ang="0">
                  <a:pos x="T10" y="T11"/>
                </a:cxn>
              </a:cxnLst>
              <a:rect l="0" t="0" r="r" b="b"/>
              <a:pathLst>
                <a:path w="6" h="11">
                  <a:moveTo>
                    <a:pt x="4" y="11"/>
                  </a:moveTo>
                  <a:cubicBezTo>
                    <a:pt x="4" y="11"/>
                    <a:pt x="1" y="7"/>
                    <a:pt x="0" y="0"/>
                  </a:cubicBezTo>
                  <a:cubicBezTo>
                    <a:pt x="2" y="1"/>
                    <a:pt x="2" y="1"/>
                    <a:pt x="2" y="1"/>
                  </a:cubicBezTo>
                  <a:cubicBezTo>
                    <a:pt x="4" y="6"/>
                    <a:pt x="4" y="6"/>
                    <a:pt x="4" y="6"/>
                  </a:cubicBezTo>
                  <a:cubicBezTo>
                    <a:pt x="6" y="7"/>
                    <a:pt x="6" y="7"/>
                    <a:pt x="6" y="7"/>
                  </a:cubicBezTo>
                  <a:cubicBezTo>
                    <a:pt x="4" y="11"/>
                    <a:pt x="4" y="11"/>
                    <a:pt x="4" y="11"/>
                  </a:cubicBezTo>
                </a:path>
              </a:pathLst>
            </a:custGeom>
            <a:solidFill>
              <a:srgbClr val="387EB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7">
              <a:extLst>
                <a:ext uri="{FF2B5EF4-FFF2-40B4-BE49-F238E27FC236}">
                  <a16:creationId xmlns:a16="http://schemas.microsoft.com/office/drawing/2014/main" id="{C93D7A4C-891C-41F0-9B81-1F6F80CDCA3A}"/>
                </a:ext>
              </a:extLst>
            </p:cNvPr>
            <p:cNvSpPr>
              <a:spLocks/>
            </p:cNvSpPr>
            <p:nvPr/>
          </p:nvSpPr>
          <p:spPr bwMode="auto">
            <a:xfrm>
              <a:off x="5678" y="1474"/>
              <a:ext cx="227" cy="209"/>
            </a:xfrm>
            <a:custGeom>
              <a:avLst/>
              <a:gdLst>
                <a:gd name="T0" fmla="*/ 25 w 26"/>
                <a:gd name="T1" fmla="*/ 10 h 24"/>
                <a:gd name="T2" fmla="*/ 23 w 26"/>
                <a:gd name="T3" fmla="*/ 15 h 24"/>
                <a:gd name="T4" fmla="*/ 22 w 26"/>
                <a:gd name="T5" fmla="*/ 15 h 24"/>
                <a:gd name="T6" fmla="*/ 19 w 26"/>
                <a:gd name="T7" fmla="*/ 16 h 24"/>
                <a:gd name="T8" fmla="*/ 15 w 26"/>
                <a:gd name="T9" fmla="*/ 20 h 24"/>
                <a:gd name="T10" fmla="*/ 13 w 26"/>
                <a:gd name="T11" fmla="*/ 21 h 24"/>
                <a:gd name="T12" fmla="*/ 10 w 26"/>
                <a:gd name="T13" fmla="*/ 21 h 24"/>
                <a:gd name="T14" fmla="*/ 9 w 26"/>
                <a:gd name="T15" fmla="*/ 21 h 24"/>
                <a:gd name="T16" fmla="*/ 10 w 26"/>
                <a:gd name="T17" fmla="*/ 22 h 24"/>
                <a:gd name="T18" fmla="*/ 11 w 26"/>
                <a:gd name="T19" fmla="*/ 23 h 24"/>
                <a:gd name="T20" fmla="*/ 3 w 26"/>
                <a:gd name="T21" fmla="*/ 24 h 24"/>
                <a:gd name="T22" fmla="*/ 0 w 26"/>
                <a:gd name="T23" fmla="*/ 21 h 24"/>
                <a:gd name="T24" fmla="*/ 0 w 26"/>
                <a:gd name="T25" fmla="*/ 13 h 24"/>
                <a:gd name="T26" fmla="*/ 0 w 26"/>
                <a:gd name="T27" fmla="*/ 13 h 24"/>
                <a:gd name="T28" fmla="*/ 0 w 26"/>
                <a:gd name="T29" fmla="*/ 12 h 24"/>
                <a:gd name="T30" fmla="*/ 0 w 26"/>
                <a:gd name="T31" fmla="*/ 11 h 24"/>
                <a:gd name="T32" fmla="*/ 3 w 26"/>
                <a:gd name="T33" fmla="*/ 8 h 24"/>
                <a:gd name="T34" fmla="*/ 6 w 26"/>
                <a:gd name="T35" fmla="*/ 8 h 24"/>
                <a:gd name="T36" fmla="*/ 8 w 26"/>
                <a:gd name="T37" fmla="*/ 8 h 24"/>
                <a:gd name="T38" fmla="*/ 10 w 26"/>
                <a:gd name="T39" fmla="*/ 8 h 24"/>
                <a:gd name="T40" fmla="*/ 5 w 26"/>
                <a:gd name="T41" fmla="*/ 3 h 24"/>
                <a:gd name="T42" fmla="*/ 5 w 26"/>
                <a:gd name="T43" fmla="*/ 0 h 24"/>
                <a:gd name="T44" fmla="*/ 11 w 26"/>
                <a:gd name="T45" fmla="*/ 3 h 24"/>
                <a:gd name="T46" fmla="*/ 17 w 26"/>
                <a:gd name="T47" fmla="*/ 7 h 24"/>
                <a:gd name="T48" fmla="*/ 19 w 26"/>
                <a:gd name="T49" fmla="*/ 7 h 24"/>
                <a:gd name="T50" fmla="*/ 26 w 26"/>
                <a:gd name="T51" fmla="*/ 6 h 24"/>
                <a:gd name="T52" fmla="*/ 25 w 26"/>
                <a:gd name="T53" fmla="*/ 10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6" h="24">
                  <a:moveTo>
                    <a:pt x="25" y="10"/>
                  </a:moveTo>
                  <a:cubicBezTo>
                    <a:pt x="26" y="13"/>
                    <a:pt x="24" y="15"/>
                    <a:pt x="23" y="15"/>
                  </a:cubicBezTo>
                  <a:cubicBezTo>
                    <a:pt x="22" y="15"/>
                    <a:pt x="22" y="15"/>
                    <a:pt x="22" y="15"/>
                  </a:cubicBezTo>
                  <a:cubicBezTo>
                    <a:pt x="21" y="15"/>
                    <a:pt x="20" y="16"/>
                    <a:pt x="19" y="16"/>
                  </a:cubicBezTo>
                  <a:cubicBezTo>
                    <a:pt x="18" y="17"/>
                    <a:pt x="18" y="18"/>
                    <a:pt x="15" y="20"/>
                  </a:cubicBezTo>
                  <a:cubicBezTo>
                    <a:pt x="14" y="21"/>
                    <a:pt x="14" y="21"/>
                    <a:pt x="13" y="21"/>
                  </a:cubicBezTo>
                  <a:cubicBezTo>
                    <a:pt x="12" y="21"/>
                    <a:pt x="11" y="22"/>
                    <a:pt x="10" y="21"/>
                  </a:cubicBezTo>
                  <a:cubicBezTo>
                    <a:pt x="9" y="21"/>
                    <a:pt x="9" y="21"/>
                    <a:pt x="9" y="21"/>
                  </a:cubicBezTo>
                  <a:cubicBezTo>
                    <a:pt x="10" y="22"/>
                    <a:pt x="10" y="22"/>
                    <a:pt x="10" y="22"/>
                  </a:cubicBezTo>
                  <a:cubicBezTo>
                    <a:pt x="10" y="22"/>
                    <a:pt x="11" y="22"/>
                    <a:pt x="11" y="23"/>
                  </a:cubicBezTo>
                  <a:cubicBezTo>
                    <a:pt x="11" y="24"/>
                    <a:pt x="4" y="24"/>
                    <a:pt x="3" y="24"/>
                  </a:cubicBezTo>
                  <a:cubicBezTo>
                    <a:pt x="2" y="23"/>
                    <a:pt x="1" y="23"/>
                    <a:pt x="0" y="21"/>
                  </a:cubicBezTo>
                  <a:cubicBezTo>
                    <a:pt x="0" y="20"/>
                    <a:pt x="0" y="15"/>
                    <a:pt x="0" y="13"/>
                  </a:cubicBezTo>
                  <a:cubicBezTo>
                    <a:pt x="0" y="13"/>
                    <a:pt x="0" y="13"/>
                    <a:pt x="0" y="13"/>
                  </a:cubicBezTo>
                  <a:cubicBezTo>
                    <a:pt x="0" y="12"/>
                    <a:pt x="0" y="12"/>
                    <a:pt x="0" y="12"/>
                  </a:cubicBezTo>
                  <a:cubicBezTo>
                    <a:pt x="0" y="11"/>
                    <a:pt x="0" y="11"/>
                    <a:pt x="0" y="11"/>
                  </a:cubicBezTo>
                  <a:cubicBezTo>
                    <a:pt x="1" y="10"/>
                    <a:pt x="3" y="9"/>
                    <a:pt x="3" y="8"/>
                  </a:cubicBezTo>
                  <a:cubicBezTo>
                    <a:pt x="4" y="8"/>
                    <a:pt x="5" y="8"/>
                    <a:pt x="6" y="8"/>
                  </a:cubicBezTo>
                  <a:cubicBezTo>
                    <a:pt x="7" y="8"/>
                    <a:pt x="8" y="8"/>
                    <a:pt x="8" y="8"/>
                  </a:cubicBezTo>
                  <a:cubicBezTo>
                    <a:pt x="9" y="8"/>
                    <a:pt x="10" y="8"/>
                    <a:pt x="10" y="8"/>
                  </a:cubicBezTo>
                  <a:cubicBezTo>
                    <a:pt x="10" y="5"/>
                    <a:pt x="7" y="5"/>
                    <a:pt x="5" y="3"/>
                  </a:cubicBezTo>
                  <a:cubicBezTo>
                    <a:pt x="4" y="2"/>
                    <a:pt x="3" y="0"/>
                    <a:pt x="5" y="0"/>
                  </a:cubicBezTo>
                  <a:cubicBezTo>
                    <a:pt x="6" y="0"/>
                    <a:pt x="8" y="2"/>
                    <a:pt x="11" y="3"/>
                  </a:cubicBezTo>
                  <a:cubicBezTo>
                    <a:pt x="14" y="5"/>
                    <a:pt x="17" y="7"/>
                    <a:pt x="17" y="7"/>
                  </a:cubicBezTo>
                  <a:cubicBezTo>
                    <a:pt x="19" y="7"/>
                    <a:pt x="19" y="7"/>
                    <a:pt x="19" y="7"/>
                  </a:cubicBezTo>
                  <a:cubicBezTo>
                    <a:pt x="26" y="6"/>
                    <a:pt x="26" y="6"/>
                    <a:pt x="26" y="6"/>
                  </a:cubicBezTo>
                  <a:cubicBezTo>
                    <a:pt x="26" y="6"/>
                    <a:pt x="24" y="8"/>
                    <a:pt x="25" y="10"/>
                  </a:cubicBezTo>
                </a:path>
              </a:pathLst>
            </a:custGeom>
            <a:solidFill>
              <a:srgbClr val="FFD5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8">
              <a:extLst>
                <a:ext uri="{FF2B5EF4-FFF2-40B4-BE49-F238E27FC236}">
                  <a16:creationId xmlns:a16="http://schemas.microsoft.com/office/drawing/2014/main" id="{DE255088-8238-41FE-802A-679D067D2502}"/>
                </a:ext>
              </a:extLst>
            </p:cNvPr>
            <p:cNvSpPr>
              <a:spLocks/>
            </p:cNvSpPr>
            <p:nvPr/>
          </p:nvSpPr>
          <p:spPr bwMode="auto">
            <a:xfrm>
              <a:off x="5844" y="1535"/>
              <a:ext cx="35" cy="70"/>
            </a:xfrm>
            <a:custGeom>
              <a:avLst/>
              <a:gdLst>
                <a:gd name="T0" fmla="*/ 1 w 4"/>
                <a:gd name="T1" fmla="*/ 0 h 8"/>
                <a:gd name="T2" fmla="*/ 0 w 4"/>
                <a:gd name="T3" fmla="*/ 0 h 8"/>
                <a:gd name="T4" fmla="*/ 3 w 4"/>
                <a:gd name="T5" fmla="*/ 4 h 8"/>
                <a:gd name="T6" fmla="*/ 3 w 4"/>
                <a:gd name="T7" fmla="*/ 8 h 8"/>
                <a:gd name="T8" fmla="*/ 4 w 4"/>
                <a:gd name="T9" fmla="*/ 8 h 8"/>
                <a:gd name="T10" fmla="*/ 4 w 4"/>
                <a:gd name="T11" fmla="*/ 8 h 8"/>
                <a:gd name="T12" fmla="*/ 1 w 4"/>
                <a:gd name="T13" fmla="*/ 0 h 8"/>
              </a:gdLst>
              <a:ahLst/>
              <a:cxnLst>
                <a:cxn ang="0">
                  <a:pos x="T0" y="T1"/>
                </a:cxn>
                <a:cxn ang="0">
                  <a:pos x="T2" y="T3"/>
                </a:cxn>
                <a:cxn ang="0">
                  <a:pos x="T4" y="T5"/>
                </a:cxn>
                <a:cxn ang="0">
                  <a:pos x="T6" y="T7"/>
                </a:cxn>
                <a:cxn ang="0">
                  <a:pos x="T8" y="T9"/>
                </a:cxn>
                <a:cxn ang="0">
                  <a:pos x="T10" y="T11"/>
                </a:cxn>
                <a:cxn ang="0">
                  <a:pos x="T12" y="T13"/>
                </a:cxn>
              </a:cxnLst>
              <a:rect l="0" t="0" r="r" b="b"/>
              <a:pathLst>
                <a:path w="4" h="8">
                  <a:moveTo>
                    <a:pt x="1" y="0"/>
                  </a:moveTo>
                  <a:cubicBezTo>
                    <a:pt x="0" y="0"/>
                    <a:pt x="0" y="0"/>
                    <a:pt x="0" y="0"/>
                  </a:cubicBezTo>
                  <a:cubicBezTo>
                    <a:pt x="0" y="0"/>
                    <a:pt x="2" y="2"/>
                    <a:pt x="3" y="4"/>
                  </a:cubicBezTo>
                  <a:cubicBezTo>
                    <a:pt x="3" y="6"/>
                    <a:pt x="3" y="7"/>
                    <a:pt x="3" y="8"/>
                  </a:cubicBezTo>
                  <a:cubicBezTo>
                    <a:pt x="4" y="8"/>
                    <a:pt x="4" y="8"/>
                    <a:pt x="4" y="8"/>
                  </a:cubicBezTo>
                  <a:cubicBezTo>
                    <a:pt x="4" y="8"/>
                    <a:pt x="4" y="8"/>
                    <a:pt x="4" y="8"/>
                  </a:cubicBezTo>
                  <a:cubicBezTo>
                    <a:pt x="4" y="4"/>
                    <a:pt x="2" y="1"/>
                    <a:pt x="1" y="0"/>
                  </a:cubicBezTo>
                </a:path>
              </a:pathLst>
            </a:custGeom>
            <a:solidFill>
              <a:srgbClr val="F0B8A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9">
              <a:extLst>
                <a:ext uri="{FF2B5EF4-FFF2-40B4-BE49-F238E27FC236}">
                  <a16:creationId xmlns:a16="http://schemas.microsoft.com/office/drawing/2014/main" id="{838C880B-F397-4F98-AC0B-A9E036D578EF}"/>
                </a:ext>
              </a:extLst>
            </p:cNvPr>
            <p:cNvSpPr>
              <a:spLocks/>
            </p:cNvSpPr>
            <p:nvPr/>
          </p:nvSpPr>
          <p:spPr bwMode="auto">
            <a:xfrm>
              <a:off x="6037" y="884"/>
              <a:ext cx="192" cy="608"/>
            </a:xfrm>
            <a:custGeom>
              <a:avLst/>
              <a:gdLst>
                <a:gd name="T0" fmla="*/ 0 w 22"/>
                <a:gd name="T1" fmla="*/ 32 h 70"/>
                <a:gd name="T2" fmla="*/ 2 w 22"/>
                <a:gd name="T3" fmla="*/ 8 h 70"/>
                <a:gd name="T4" fmla="*/ 11 w 22"/>
                <a:gd name="T5" fmla="*/ 1 h 70"/>
                <a:gd name="T6" fmla="*/ 15 w 22"/>
                <a:gd name="T7" fmla="*/ 18 h 70"/>
                <a:gd name="T8" fmla="*/ 21 w 22"/>
                <a:gd name="T9" fmla="*/ 66 h 70"/>
                <a:gd name="T10" fmla="*/ 18 w 22"/>
                <a:gd name="T11" fmla="*/ 70 h 70"/>
                <a:gd name="T12" fmla="*/ 8 w 22"/>
                <a:gd name="T13" fmla="*/ 64 h 70"/>
                <a:gd name="T14" fmla="*/ 0 w 22"/>
                <a:gd name="T15" fmla="*/ 32 h 7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70">
                  <a:moveTo>
                    <a:pt x="0" y="32"/>
                  </a:moveTo>
                  <a:cubicBezTo>
                    <a:pt x="0" y="32"/>
                    <a:pt x="0" y="15"/>
                    <a:pt x="2" y="8"/>
                  </a:cubicBezTo>
                  <a:cubicBezTo>
                    <a:pt x="4" y="0"/>
                    <a:pt x="11" y="1"/>
                    <a:pt x="11" y="1"/>
                  </a:cubicBezTo>
                  <a:cubicBezTo>
                    <a:pt x="11" y="1"/>
                    <a:pt x="10" y="2"/>
                    <a:pt x="15" y="18"/>
                  </a:cubicBezTo>
                  <a:cubicBezTo>
                    <a:pt x="18" y="30"/>
                    <a:pt x="19" y="56"/>
                    <a:pt x="21" y="66"/>
                  </a:cubicBezTo>
                  <a:cubicBezTo>
                    <a:pt x="22" y="68"/>
                    <a:pt x="20" y="70"/>
                    <a:pt x="18" y="70"/>
                  </a:cubicBezTo>
                  <a:cubicBezTo>
                    <a:pt x="14" y="69"/>
                    <a:pt x="9" y="68"/>
                    <a:pt x="8" y="64"/>
                  </a:cubicBezTo>
                  <a:cubicBezTo>
                    <a:pt x="6" y="58"/>
                    <a:pt x="2" y="39"/>
                    <a:pt x="0" y="32"/>
                  </a:cubicBezTo>
                </a:path>
              </a:pathLst>
            </a:custGeom>
            <a:solidFill>
              <a:srgbClr val="B3DAE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10">
              <a:extLst>
                <a:ext uri="{FF2B5EF4-FFF2-40B4-BE49-F238E27FC236}">
                  <a16:creationId xmlns:a16="http://schemas.microsoft.com/office/drawing/2014/main" id="{B9CA67EA-E110-4991-82F9-92648A8469DD}"/>
                </a:ext>
              </a:extLst>
            </p:cNvPr>
            <p:cNvSpPr>
              <a:spLocks/>
            </p:cNvSpPr>
            <p:nvPr/>
          </p:nvSpPr>
          <p:spPr bwMode="auto">
            <a:xfrm>
              <a:off x="5844" y="1414"/>
              <a:ext cx="403" cy="208"/>
            </a:xfrm>
            <a:custGeom>
              <a:avLst/>
              <a:gdLst>
                <a:gd name="T0" fmla="*/ 0 w 46"/>
                <a:gd name="T1" fmla="*/ 13 h 24"/>
                <a:gd name="T2" fmla="*/ 4 w 46"/>
                <a:gd name="T3" fmla="*/ 24 h 24"/>
                <a:gd name="T4" fmla="*/ 44 w 46"/>
                <a:gd name="T5" fmla="*/ 11 h 24"/>
                <a:gd name="T6" fmla="*/ 43 w 46"/>
                <a:gd name="T7" fmla="*/ 2 h 24"/>
                <a:gd name="T8" fmla="*/ 30 w 46"/>
                <a:gd name="T9" fmla="*/ 3 h 24"/>
                <a:gd name="T10" fmla="*/ 0 w 46"/>
                <a:gd name="T11" fmla="*/ 13 h 24"/>
              </a:gdLst>
              <a:ahLst/>
              <a:cxnLst>
                <a:cxn ang="0">
                  <a:pos x="T0" y="T1"/>
                </a:cxn>
                <a:cxn ang="0">
                  <a:pos x="T2" y="T3"/>
                </a:cxn>
                <a:cxn ang="0">
                  <a:pos x="T4" y="T5"/>
                </a:cxn>
                <a:cxn ang="0">
                  <a:pos x="T6" y="T7"/>
                </a:cxn>
                <a:cxn ang="0">
                  <a:pos x="T8" y="T9"/>
                </a:cxn>
                <a:cxn ang="0">
                  <a:pos x="T10" y="T11"/>
                </a:cxn>
              </a:cxnLst>
              <a:rect l="0" t="0" r="r" b="b"/>
              <a:pathLst>
                <a:path w="46" h="24">
                  <a:moveTo>
                    <a:pt x="0" y="13"/>
                  </a:moveTo>
                  <a:cubicBezTo>
                    <a:pt x="0" y="13"/>
                    <a:pt x="5" y="17"/>
                    <a:pt x="4" y="24"/>
                  </a:cubicBezTo>
                  <a:cubicBezTo>
                    <a:pt x="4" y="24"/>
                    <a:pt x="23" y="22"/>
                    <a:pt x="44" y="11"/>
                  </a:cubicBezTo>
                  <a:cubicBezTo>
                    <a:pt x="46" y="9"/>
                    <a:pt x="43" y="2"/>
                    <a:pt x="43" y="2"/>
                  </a:cubicBezTo>
                  <a:cubicBezTo>
                    <a:pt x="43" y="2"/>
                    <a:pt x="39" y="0"/>
                    <a:pt x="30" y="3"/>
                  </a:cubicBezTo>
                  <a:cubicBezTo>
                    <a:pt x="20" y="6"/>
                    <a:pt x="1" y="12"/>
                    <a:pt x="0" y="13"/>
                  </a:cubicBezTo>
                </a:path>
              </a:pathLst>
            </a:custGeom>
            <a:solidFill>
              <a:srgbClr val="B3DAE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11">
              <a:extLst>
                <a:ext uri="{FF2B5EF4-FFF2-40B4-BE49-F238E27FC236}">
                  <a16:creationId xmlns:a16="http://schemas.microsoft.com/office/drawing/2014/main" id="{563AB02F-FA2D-42B8-9510-7C57E9B97276}"/>
                </a:ext>
              </a:extLst>
            </p:cNvPr>
            <p:cNvSpPr>
              <a:spLocks/>
            </p:cNvSpPr>
            <p:nvPr/>
          </p:nvSpPr>
          <p:spPr bwMode="auto">
            <a:xfrm>
              <a:off x="5678" y="1570"/>
              <a:ext cx="114" cy="113"/>
            </a:xfrm>
            <a:custGeom>
              <a:avLst/>
              <a:gdLst>
                <a:gd name="T0" fmla="*/ 0 w 13"/>
                <a:gd name="T1" fmla="*/ 0 h 13"/>
                <a:gd name="T2" fmla="*/ 0 w 13"/>
                <a:gd name="T3" fmla="*/ 0 h 13"/>
                <a:gd name="T4" fmla="*/ 0 w 13"/>
                <a:gd name="T5" fmla="*/ 1 h 13"/>
                <a:gd name="T6" fmla="*/ 0 w 13"/>
                <a:gd name="T7" fmla="*/ 2 h 13"/>
                <a:gd name="T8" fmla="*/ 0 w 13"/>
                <a:gd name="T9" fmla="*/ 2 h 13"/>
                <a:gd name="T10" fmla="*/ 0 w 13"/>
                <a:gd name="T11" fmla="*/ 4 h 13"/>
                <a:gd name="T12" fmla="*/ 0 w 13"/>
                <a:gd name="T13" fmla="*/ 10 h 13"/>
                <a:gd name="T14" fmla="*/ 3 w 13"/>
                <a:gd name="T15" fmla="*/ 13 h 13"/>
                <a:gd name="T16" fmla="*/ 13 w 13"/>
                <a:gd name="T17" fmla="*/ 6 h 13"/>
                <a:gd name="T18" fmla="*/ 12 w 13"/>
                <a:gd name="T19" fmla="*/ 2 h 13"/>
                <a:gd name="T20" fmla="*/ 6 w 13"/>
                <a:gd name="T21" fmla="*/ 1 h 13"/>
                <a:gd name="T22" fmla="*/ 3 w 13"/>
                <a:gd name="T23" fmla="*/ 1 h 13"/>
                <a:gd name="T24" fmla="*/ 0 w 13"/>
                <a:gd name="T25"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 h="13">
                  <a:moveTo>
                    <a:pt x="0" y="0"/>
                  </a:moveTo>
                  <a:cubicBezTo>
                    <a:pt x="0" y="0"/>
                    <a:pt x="0" y="0"/>
                    <a:pt x="0" y="0"/>
                  </a:cubicBezTo>
                  <a:cubicBezTo>
                    <a:pt x="0" y="1"/>
                    <a:pt x="0" y="1"/>
                    <a:pt x="0" y="1"/>
                  </a:cubicBezTo>
                  <a:cubicBezTo>
                    <a:pt x="0" y="2"/>
                    <a:pt x="0" y="2"/>
                    <a:pt x="0" y="2"/>
                  </a:cubicBezTo>
                  <a:cubicBezTo>
                    <a:pt x="0" y="2"/>
                    <a:pt x="0" y="2"/>
                    <a:pt x="0" y="2"/>
                  </a:cubicBezTo>
                  <a:cubicBezTo>
                    <a:pt x="0" y="3"/>
                    <a:pt x="0" y="3"/>
                    <a:pt x="0" y="4"/>
                  </a:cubicBezTo>
                  <a:cubicBezTo>
                    <a:pt x="0" y="7"/>
                    <a:pt x="0" y="9"/>
                    <a:pt x="0" y="10"/>
                  </a:cubicBezTo>
                  <a:cubicBezTo>
                    <a:pt x="1" y="12"/>
                    <a:pt x="2" y="12"/>
                    <a:pt x="3" y="13"/>
                  </a:cubicBezTo>
                  <a:cubicBezTo>
                    <a:pt x="13" y="6"/>
                    <a:pt x="13" y="6"/>
                    <a:pt x="13" y="6"/>
                  </a:cubicBezTo>
                  <a:cubicBezTo>
                    <a:pt x="13" y="5"/>
                    <a:pt x="12" y="4"/>
                    <a:pt x="12" y="2"/>
                  </a:cubicBezTo>
                  <a:cubicBezTo>
                    <a:pt x="12" y="1"/>
                    <a:pt x="9" y="1"/>
                    <a:pt x="6" y="1"/>
                  </a:cubicBezTo>
                  <a:cubicBezTo>
                    <a:pt x="4" y="1"/>
                    <a:pt x="3" y="1"/>
                    <a:pt x="3" y="1"/>
                  </a:cubicBezTo>
                  <a:cubicBezTo>
                    <a:pt x="0" y="0"/>
                    <a:pt x="0" y="0"/>
                    <a:pt x="0" y="0"/>
                  </a:cubicBezTo>
                </a:path>
              </a:pathLst>
            </a:custGeom>
            <a:solidFill>
              <a:srgbClr val="F0B8A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12">
              <a:extLst>
                <a:ext uri="{FF2B5EF4-FFF2-40B4-BE49-F238E27FC236}">
                  <a16:creationId xmlns:a16="http://schemas.microsoft.com/office/drawing/2014/main" id="{D588A65D-0A05-4676-9387-04CD7D7642AC}"/>
                </a:ext>
              </a:extLst>
            </p:cNvPr>
            <p:cNvSpPr>
              <a:spLocks/>
            </p:cNvSpPr>
            <p:nvPr/>
          </p:nvSpPr>
          <p:spPr bwMode="auto">
            <a:xfrm>
              <a:off x="5678" y="1570"/>
              <a:ext cx="105" cy="113"/>
            </a:xfrm>
            <a:custGeom>
              <a:avLst/>
              <a:gdLst>
                <a:gd name="T0" fmla="*/ 12 w 12"/>
                <a:gd name="T1" fmla="*/ 8 h 13"/>
                <a:gd name="T2" fmla="*/ 10 w 12"/>
                <a:gd name="T3" fmla="*/ 10 h 13"/>
                <a:gd name="T4" fmla="*/ 10 w 12"/>
                <a:gd name="T5" fmla="*/ 11 h 13"/>
                <a:gd name="T6" fmla="*/ 11 w 12"/>
                <a:gd name="T7" fmla="*/ 12 h 13"/>
                <a:gd name="T8" fmla="*/ 3 w 12"/>
                <a:gd name="T9" fmla="*/ 13 h 13"/>
                <a:gd name="T10" fmla="*/ 1 w 12"/>
                <a:gd name="T11" fmla="*/ 11 h 13"/>
                <a:gd name="T12" fmla="*/ 0 w 12"/>
                <a:gd name="T13" fmla="*/ 10 h 13"/>
                <a:gd name="T14" fmla="*/ 0 w 12"/>
                <a:gd name="T15" fmla="*/ 8 h 13"/>
                <a:gd name="T16" fmla="*/ 0 w 12"/>
                <a:gd name="T17" fmla="*/ 7 h 13"/>
                <a:gd name="T18" fmla="*/ 0 w 12"/>
                <a:gd name="T19" fmla="*/ 4 h 13"/>
                <a:gd name="T20" fmla="*/ 0 w 12"/>
                <a:gd name="T21" fmla="*/ 4 h 13"/>
                <a:gd name="T22" fmla="*/ 0 w 12"/>
                <a:gd name="T23" fmla="*/ 2 h 13"/>
                <a:gd name="T24" fmla="*/ 0 w 12"/>
                <a:gd name="T25" fmla="*/ 2 h 13"/>
                <a:gd name="T26" fmla="*/ 0 w 12"/>
                <a:gd name="T27" fmla="*/ 1 h 13"/>
                <a:gd name="T28" fmla="*/ 0 w 12"/>
                <a:gd name="T29" fmla="*/ 0 h 13"/>
                <a:gd name="T30" fmla="*/ 10 w 12"/>
                <a:gd name="T31" fmla="*/ 4 h 13"/>
                <a:gd name="T32" fmla="*/ 9 w 12"/>
                <a:gd name="T33" fmla="*/ 5 h 13"/>
                <a:gd name="T34" fmla="*/ 9 w 12"/>
                <a:gd name="T35" fmla="*/ 6 h 13"/>
                <a:gd name="T36" fmla="*/ 12 w 12"/>
                <a:gd name="T37" fmla="*/ 7 h 13"/>
                <a:gd name="T38" fmla="*/ 12 w 12"/>
                <a:gd name="T39" fmla="*/ 7 h 13"/>
                <a:gd name="T40" fmla="*/ 12 w 12"/>
                <a:gd name="T41" fmla="*/ 8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2" h="13">
                  <a:moveTo>
                    <a:pt x="12" y="8"/>
                  </a:moveTo>
                  <a:cubicBezTo>
                    <a:pt x="12" y="9"/>
                    <a:pt x="12" y="10"/>
                    <a:pt x="10" y="10"/>
                  </a:cubicBezTo>
                  <a:cubicBezTo>
                    <a:pt x="10" y="11"/>
                    <a:pt x="10" y="11"/>
                    <a:pt x="10" y="11"/>
                  </a:cubicBezTo>
                  <a:cubicBezTo>
                    <a:pt x="11" y="12"/>
                    <a:pt x="11" y="12"/>
                    <a:pt x="11" y="12"/>
                  </a:cubicBezTo>
                  <a:cubicBezTo>
                    <a:pt x="11" y="13"/>
                    <a:pt x="4" y="13"/>
                    <a:pt x="3" y="13"/>
                  </a:cubicBezTo>
                  <a:cubicBezTo>
                    <a:pt x="2" y="12"/>
                    <a:pt x="1" y="12"/>
                    <a:pt x="1" y="11"/>
                  </a:cubicBezTo>
                  <a:cubicBezTo>
                    <a:pt x="0" y="10"/>
                    <a:pt x="0" y="10"/>
                    <a:pt x="0" y="10"/>
                  </a:cubicBezTo>
                  <a:cubicBezTo>
                    <a:pt x="0" y="10"/>
                    <a:pt x="0" y="9"/>
                    <a:pt x="0" y="8"/>
                  </a:cubicBezTo>
                  <a:cubicBezTo>
                    <a:pt x="0" y="7"/>
                    <a:pt x="0" y="7"/>
                    <a:pt x="0" y="7"/>
                  </a:cubicBezTo>
                  <a:cubicBezTo>
                    <a:pt x="0" y="6"/>
                    <a:pt x="0" y="5"/>
                    <a:pt x="0" y="4"/>
                  </a:cubicBezTo>
                  <a:cubicBezTo>
                    <a:pt x="0" y="4"/>
                    <a:pt x="0" y="4"/>
                    <a:pt x="0" y="4"/>
                  </a:cubicBezTo>
                  <a:cubicBezTo>
                    <a:pt x="0" y="3"/>
                    <a:pt x="0" y="2"/>
                    <a:pt x="0" y="2"/>
                  </a:cubicBezTo>
                  <a:cubicBezTo>
                    <a:pt x="0" y="2"/>
                    <a:pt x="0" y="2"/>
                    <a:pt x="0" y="2"/>
                  </a:cubicBezTo>
                  <a:cubicBezTo>
                    <a:pt x="0" y="1"/>
                    <a:pt x="0" y="1"/>
                    <a:pt x="0" y="1"/>
                  </a:cubicBezTo>
                  <a:cubicBezTo>
                    <a:pt x="0" y="0"/>
                    <a:pt x="0" y="0"/>
                    <a:pt x="0" y="0"/>
                  </a:cubicBezTo>
                  <a:cubicBezTo>
                    <a:pt x="3" y="0"/>
                    <a:pt x="10" y="2"/>
                    <a:pt x="10" y="4"/>
                  </a:cubicBezTo>
                  <a:cubicBezTo>
                    <a:pt x="10" y="4"/>
                    <a:pt x="10" y="4"/>
                    <a:pt x="9" y="5"/>
                  </a:cubicBezTo>
                  <a:cubicBezTo>
                    <a:pt x="9" y="6"/>
                    <a:pt x="9" y="6"/>
                    <a:pt x="9" y="6"/>
                  </a:cubicBezTo>
                  <a:cubicBezTo>
                    <a:pt x="10" y="6"/>
                    <a:pt x="12" y="6"/>
                    <a:pt x="12" y="7"/>
                  </a:cubicBezTo>
                  <a:cubicBezTo>
                    <a:pt x="12" y="7"/>
                    <a:pt x="12" y="7"/>
                    <a:pt x="12" y="7"/>
                  </a:cubicBezTo>
                  <a:lnTo>
                    <a:pt x="12" y="8"/>
                  </a:lnTo>
                  <a:close/>
                </a:path>
              </a:pathLst>
            </a:custGeom>
            <a:solidFill>
              <a:srgbClr val="FFE1C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3">
              <a:extLst>
                <a:ext uri="{FF2B5EF4-FFF2-40B4-BE49-F238E27FC236}">
                  <a16:creationId xmlns:a16="http://schemas.microsoft.com/office/drawing/2014/main" id="{2DBA2D88-06B3-4FA4-99D9-18CEDD37835D}"/>
                </a:ext>
              </a:extLst>
            </p:cNvPr>
            <p:cNvSpPr>
              <a:spLocks/>
            </p:cNvSpPr>
            <p:nvPr/>
          </p:nvSpPr>
          <p:spPr bwMode="auto">
            <a:xfrm>
              <a:off x="5678" y="1605"/>
              <a:ext cx="79" cy="17"/>
            </a:xfrm>
            <a:custGeom>
              <a:avLst/>
              <a:gdLst>
                <a:gd name="T0" fmla="*/ 9 w 9"/>
                <a:gd name="T1" fmla="*/ 1 h 2"/>
                <a:gd name="T2" fmla="*/ 9 w 9"/>
                <a:gd name="T3" fmla="*/ 2 h 2"/>
                <a:gd name="T4" fmla="*/ 0 w 9"/>
                <a:gd name="T5" fmla="*/ 0 h 2"/>
                <a:gd name="T6" fmla="*/ 0 w 9"/>
                <a:gd name="T7" fmla="*/ 0 h 2"/>
                <a:gd name="T8" fmla="*/ 9 w 9"/>
                <a:gd name="T9" fmla="*/ 1 h 2"/>
              </a:gdLst>
              <a:ahLst/>
              <a:cxnLst>
                <a:cxn ang="0">
                  <a:pos x="T0" y="T1"/>
                </a:cxn>
                <a:cxn ang="0">
                  <a:pos x="T2" y="T3"/>
                </a:cxn>
                <a:cxn ang="0">
                  <a:pos x="T4" y="T5"/>
                </a:cxn>
                <a:cxn ang="0">
                  <a:pos x="T6" y="T7"/>
                </a:cxn>
                <a:cxn ang="0">
                  <a:pos x="T8" y="T9"/>
                </a:cxn>
              </a:cxnLst>
              <a:rect l="0" t="0" r="r" b="b"/>
              <a:pathLst>
                <a:path w="9" h="2">
                  <a:moveTo>
                    <a:pt x="9" y="1"/>
                  </a:moveTo>
                  <a:cubicBezTo>
                    <a:pt x="9" y="2"/>
                    <a:pt x="9" y="2"/>
                    <a:pt x="9" y="2"/>
                  </a:cubicBezTo>
                  <a:cubicBezTo>
                    <a:pt x="6" y="2"/>
                    <a:pt x="3" y="1"/>
                    <a:pt x="0" y="0"/>
                  </a:cubicBezTo>
                  <a:cubicBezTo>
                    <a:pt x="0" y="0"/>
                    <a:pt x="0" y="0"/>
                    <a:pt x="0" y="0"/>
                  </a:cubicBezTo>
                  <a:cubicBezTo>
                    <a:pt x="3" y="1"/>
                    <a:pt x="6" y="1"/>
                    <a:pt x="9" y="1"/>
                  </a:cubicBezTo>
                  <a:close/>
                </a:path>
              </a:pathLst>
            </a:custGeom>
            <a:solidFill>
              <a:srgbClr val="FFD5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4">
              <a:extLst>
                <a:ext uri="{FF2B5EF4-FFF2-40B4-BE49-F238E27FC236}">
                  <a16:creationId xmlns:a16="http://schemas.microsoft.com/office/drawing/2014/main" id="{8096BFE8-F003-4575-93F3-48151C46A70E}"/>
                </a:ext>
              </a:extLst>
            </p:cNvPr>
            <p:cNvSpPr>
              <a:spLocks/>
            </p:cNvSpPr>
            <p:nvPr/>
          </p:nvSpPr>
          <p:spPr bwMode="auto">
            <a:xfrm>
              <a:off x="5678" y="1631"/>
              <a:ext cx="105" cy="17"/>
            </a:xfrm>
            <a:custGeom>
              <a:avLst/>
              <a:gdLst>
                <a:gd name="T0" fmla="*/ 12 w 12"/>
                <a:gd name="T1" fmla="*/ 1 h 2"/>
                <a:gd name="T2" fmla="*/ 10 w 12"/>
                <a:gd name="T3" fmla="*/ 2 h 2"/>
                <a:gd name="T4" fmla="*/ 6 w 12"/>
                <a:gd name="T5" fmla="*/ 2 h 2"/>
                <a:gd name="T6" fmla="*/ 0 w 12"/>
                <a:gd name="T7" fmla="*/ 1 h 2"/>
                <a:gd name="T8" fmla="*/ 0 w 12"/>
                <a:gd name="T9" fmla="*/ 0 h 2"/>
                <a:gd name="T10" fmla="*/ 5 w 12"/>
                <a:gd name="T11" fmla="*/ 2 h 2"/>
                <a:gd name="T12" fmla="*/ 9 w 12"/>
                <a:gd name="T13" fmla="*/ 2 h 2"/>
                <a:gd name="T14" fmla="*/ 12 w 12"/>
                <a:gd name="T15" fmla="*/ 0 h 2"/>
                <a:gd name="T16" fmla="*/ 12 w 12"/>
                <a:gd name="T17" fmla="*/ 1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 h="2">
                  <a:moveTo>
                    <a:pt x="12" y="1"/>
                  </a:moveTo>
                  <a:cubicBezTo>
                    <a:pt x="12" y="1"/>
                    <a:pt x="11" y="2"/>
                    <a:pt x="10" y="2"/>
                  </a:cubicBezTo>
                  <a:cubicBezTo>
                    <a:pt x="9" y="2"/>
                    <a:pt x="8" y="2"/>
                    <a:pt x="6" y="2"/>
                  </a:cubicBezTo>
                  <a:cubicBezTo>
                    <a:pt x="4" y="2"/>
                    <a:pt x="2" y="2"/>
                    <a:pt x="0" y="1"/>
                  </a:cubicBezTo>
                  <a:cubicBezTo>
                    <a:pt x="0" y="0"/>
                    <a:pt x="0" y="0"/>
                    <a:pt x="0" y="0"/>
                  </a:cubicBezTo>
                  <a:cubicBezTo>
                    <a:pt x="2" y="1"/>
                    <a:pt x="4" y="1"/>
                    <a:pt x="5" y="2"/>
                  </a:cubicBezTo>
                  <a:cubicBezTo>
                    <a:pt x="7" y="2"/>
                    <a:pt x="8" y="2"/>
                    <a:pt x="9" y="2"/>
                  </a:cubicBezTo>
                  <a:cubicBezTo>
                    <a:pt x="10" y="1"/>
                    <a:pt x="12" y="1"/>
                    <a:pt x="12" y="0"/>
                  </a:cubicBezTo>
                  <a:lnTo>
                    <a:pt x="12" y="1"/>
                  </a:lnTo>
                  <a:close/>
                </a:path>
              </a:pathLst>
            </a:custGeom>
            <a:solidFill>
              <a:srgbClr val="FFD5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5">
              <a:extLst>
                <a:ext uri="{FF2B5EF4-FFF2-40B4-BE49-F238E27FC236}">
                  <a16:creationId xmlns:a16="http://schemas.microsoft.com/office/drawing/2014/main" id="{F411EC4C-4F9C-4901-ABDD-845D3224BC47}"/>
                </a:ext>
              </a:extLst>
            </p:cNvPr>
            <p:cNvSpPr>
              <a:spLocks/>
            </p:cNvSpPr>
            <p:nvPr/>
          </p:nvSpPr>
          <p:spPr bwMode="auto">
            <a:xfrm>
              <a:off x="5678" y="1657"/>
              <a:ext cx="87" cy="9"/>
            </a:xfrm>
            <a:custGeom>
              <a:avLst/>
              <a:gdLst>
                <a:gd name="T0" fmla="*/ 10 w 10"/>
                <a:gd name="T1" fmla="*/ 1 h 1"/>
                <a:gd name="T2" fmla="*/ 1 w 10"/>
                <a:gd name="T3" fmla="*/ 1 h 1"/>
                <a:gd name="T4" fmla="*/ 0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cubicBezTo>
                    <a:pt x="7" y="1"/>
                    <a:pt x="4" y="1"/>
                    <a:pt x="1" y="1"/>
                  </a:cubicBezTo>
                  <a:cubicBezTo>
                    <a:pt x="0" y="0"/>
                    <a:pt x="0" y="0"/>
                    <a:pt x="0" y="0"/>
                  </a:cubicBezTo>
                  <a:cubicBezTo>
                    <a:pt x="4" y="1"/>
                    <a:pt x="7" y="1"/>
                    <a:pt x="10" y="1"/>
                  </a:cubicBezTo>
                  <a:close/>
                </a:path>
              </a:pathLst>
            </a:custGeom>
            <a:solidFill>
              <a:srgbClr val="FFD5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6">
              <a:extLst>
                <a:ext uri="{FF2B5EF4-FFF2-40B4-BE49-F238E27FC236}">
                  <a16:creationId xmlns:a16="http://schemas.microsoft.com/office/drawing/2014/main" id="{12C3D140-A672-48AC-9130-C12E1C387EC4}"/>
                </a:ext>
              </a:extLst>
            </p:cNvPr>
            <p:cNvSpPr>
              <a:spLocks/>
            </p:cNvSpPr>
            <p:nvPr/>
          </p:nvSpPr>
          <p:spPr bwMode="auto">
            <a:xfrm>
              <a:off x="6098" y="1761"/>
              <a:ext cx="271" cy="817"/>
            </a:xfrm>
            <a:custGeom>
              <a:avLst/>
              <a:gdLst>
                <a:gd name="T0" fmla="*/ 23 w 31"/>
                <a:gd name="T1" fmla="*/ 77 h 94"/>
                <a:gd name="T2" fmla="*/ 23 w 31"/>
                <a:gd name="T3" fmla="*/ 81 h 94"/>
                <a:gd name="T4" fmla="*/ 22 w 31"/>
                <a:gd name="T5" fmla="*/ 85 h 94"/>
                <a:gd name="T6" fmla="*/ 22 w 31"/>
                <a:gd name="T7" fmla="*/ 86 h 94"/>
                <a:gd name="T8" fmla="*/ 21 w 31"/>
                <a:gd name="T9" fmla="*/ 87 h 94"/>
                <a:gd name="T10" fmla="*/ 19 w 31"/>
                <a:gd name="T11" fmla="*/ 88 h 94"/>
                <a:gd name="T12" fmla="*/ 4 w 31"/>
                <a:gd name="T13" fmla="*/ 85 h 94"/>
                <a:gd name="T14" fmla="*/ 4 w 31"/>
                <a:gd name="T15" fmla="*/ 84 h 94"/>
                <a:gd name="T16" fmla="*/ 4 w 31"/>
                <a:gd name="T17" fmla="*/ 83 h 94"/>
                <a:gd name="T18" fmla="*/ 4 w 31"/>
                <a:gd name="T19" fmla="*/ 77 h 94"/>
                <a:gd name="T20" fmla="*/ 0 w 31"/>
                <a:gd name="T21" fmla="*/ 36 h 94"/>
                <a:gd name="T22" fmla="*/ 0 w 31"/>
                <a:gd name="T23" fmla="*/ 21 h 94"/>
                <a:gd name="T24" fmla="*/ 2 w 31"/>
                <a:gd name="T25" fmla="*/ 12 h 94"/>
                <a:gd name="T26" fmla="*/ 22 w 31"/>
                <a:gd name="T27" fmla="*/ 3 h 94"/>
                <a:gd name="T28" fmla="*/ 31 w 31"/>
                <a:gd name="T29" fmla="*/ 14 h 94"/>
                <a:gd name="T30" fmla="*/ 23 w 31"/>
                <a:gd name="T31" fmla="*/ 77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1" h="94">
                  <a:moveTo>
                    <a:pt x="23" y="77"/>
                  </a:moveTo>
                  <a:cubicBezTo>
                    <a:pt x="23" y="79"/>
                    <a:pt x="23" y="80"/>
                    <a:pt x="23" y="81"/>
                  </a:cubicBezTo>
                  <a:cubicBezTo>
                    <a:pt x="22" y="83"/>
                    <a:pt x="22" y="84"/>
                    <a:pt x="22" y="85"/>
                  </a:cubicBezTo>
                  <a:cubicBezTo>
                    <a:pt x="22" y="85"/>
                    <a:pt x="22" y="86"/>
                    <a:pt x="22" y="86"/>
                  </a:cubicBezTo>
                  <a:cubicBezTo>
                    <a:pt x="22" y="87"/>
                    <a:pt x="21" y="87"/>
                    <a:pt x="21" y="87"/>
                  </a:cubicBezTo>
                  <a:cubicBezTo>
                    <a:pt x="20" y="88"/>
                    <a:pt x="20" y="88"/>
                    <a:pt x="19" y="88"/>
                  </a:cubicBezTo>
                  <a:cubicBezTo>
                    <a:pt x="15" y="90"/>
                    <a:pt x="6" y="94"/>
                    <a:pt x="4" y="85"/>
                  </a:cubicBezTo>
                  <a:cubicBezTo>
                    <a:pt x="4" y="84"/>
                    <a:pt x="4" y="84"/>
                    <a:pt x="4" y="84"/>
                  </a:cubicBezTo>
                  <a:cubicBezTo>
                    <a:pt x="4" y="83"/>
                    <a:pt x="4" y="83"/>
                    <a:pt x="4" y="83"/>
                  </a:cubicBezTo>
                  <a:cubicBezTo>
                    <a:pt x="4" y="83"/>
                    <a:pt x="4" y="81"/>
                    <a:pt x="4" y="77"/>
                  </a:cubicBezTo>
                  <a:cubicBezTo>
                    <a:pt x="2" y="63"/>
                    <a:pt x="1" y="50"/>
                    <a:pt x="0" y="36"/>
                  </a:cubicBezTo>
                  <a:cubicBezTo>
                    <a:pt x="0" y="31"/>
                    <a:pt x="0" y="26"/>
                    <a:pt x="0" y="21"/>
                  </a:cubicBezTo>
                  <a:cubicBezTo>
                    <a:pt x="0" y="18"/>
                    <a:pt x="0" y="14"/>
                    <a:pt x="2" y="12"/>
                  </a:cubicBezTo>
                  <a:cubicBezTo>
                    <a:pt x="7" y="6"/>
                    <a:pt x="14" y="0"/>
                    <a:pt x="22" y="3"/>
                  </a:cubicBezTo>
                  <a:cubicBezTo>
                    <a:pt x="30" y="5"/>
                    <a:pt x="30" y="7"/>
                    <a:pt x="31" y="14"/>
                  </a:cubicBezTo>
                  <a:cubicBezTo>
                    <a:pt x="31" y="20"/>
                    <a:pt x="25" y="70"/>
                    <a:pt x="23" y="77"/>
                  </a:cubicBezTo>
                </a:path>
              </a:pathLst>
            </a:custGeom>
            <a:solidFill>
              <a:srgbClr val="FFD5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7">
              <a:extLst>
                <a:ext uri="{FF2B5EF4-FFF2-40B4-BE49-F238E27FC236}">
                  <a16:creationId xmlns:a16="http://schemas.microsoft.com/office/drawing/2014/main" id="{F53E79ED-90E1-4568-B9F5-3B430BFF9D09}"/>
                </a:ext>
              </a:extLst>
            </p:cNvPr>
            <p:cNvSpPr>
              <a:spLocks/>
            </p:cNvSpPr>
            <p:nvPr/>
          </p:nvSpPr>
          <p:spPr bwMode="auto">
            <a:xfrm>
              <a:off x="6282" y="3203"/>
              <a:ext cx="61" cy="113"/>
            </a:xfrm>
            <a:custGeom>
              <a:avLst/>
              <a:gdLst>
                <a:gd name="T0" fmla="*/ 7 w 7"/>
                <a:gd name="T1" fmla="*/ 11 h 13"/>
                <a:gd name="T2" fmla="*/ 3 w 7"/>
                <a:gd name="T3" fmla="*/ 13 h 13"/>
                <a:gd name="T4" fmla="*/ 0 w 7"/>
                <a:gd name="T5" fmla="*/ 11 h 13"/>
                <a:gd name="T6" fmla="*/ 1 w 7"/>
                <a:gd name="T7" fmla="*/ 8 h 13"/>
                <a:gd name="T8" fmla="*/ 6 w 7"/>
                <a:gd name="T9" fmla="*/ 1 h 13"/>
                <a:gd name="T10" fmla="*/ 7 w 7"/>
                <a:gd name="T11" fmla="*/ 1 h 13"/>
                <a:gd name="T12" fmla="*/ 7 w 7"/>
                <a:gd name="T13" fmla="*/ 11 h 13"/>
              </a:gdLst>
              <a:ahLst/>
              <a:cxnLst>
                <a:cxn ang="0">
                  <a:pos x="T0" y="T1"/>
                </a:cxn>
                <a:cxn ang="0">
                  <a:pos x="T2" y="T3"/>
                </a:cxn>
                <a:cxn ang="0">
                  <a:pos x="T4" y="T5"/>
                </a:cxn>
                <a:cxn ang="0">
                  <a:pos x="T6" y="T7"/>
                </a:cxn>
                <a:cxn ang="0">
                  <a:pos x="T8" y="T9"/>
                </a:cxn>
                <a:cxn ang="0">
                  <a:pos x="T10" y="T11"/>
                </a:cxn>
                <a:cxn ang="0">
                  <a:pos x="T12" y="T13"/>
                </a:cxn>
              </a:cxnLst>
              <a:rect l="0" t="0" r="r" b="b"/>
              <a:pathLst>
                <a:path w="7" h="13">
                  <a:moveTo>
                    <a:pt x="7" y="11"/>
                  </a:moveTo>
                  <a:cubicBezTo>
                    <a:pt x="7" y="11"/>
                    <a:pt x="3" y="13"/>
                    <a:pt x="3" y="13"/>
                  </a:cubicBezTo>
                  <a:cubicBezTo>
                    <a:pt x="2" y="13"/>
                    <a:pt x="0" y="11"/>
                    <a:pt x="0" y="11"/>
                  </a:cubicBezTo>
                  <a:cubicBezTo>
                    <a:pt x="0" y="11"/>
                    <a:pt x="1" y="9"/>
                    <a:pt x="1" y="8"/>
                  </a:cubicBezTo>
                  <a:cubicBezTo>
                    <a:pt x="3" y="5"/>
                    <a:pt x="6" y="0"/>
                    <a:pt x="6" y="1"/>
                  </a:cubicBezTo>
                  <a:cubicBezTo>
                    <a:pt x="7" y="1"/>
                    <a:pt x="7" y="1"/>
                    <a:pt x="7" y="1"/>
                  </a:cubicBezTo>
                  <a:cubicBezTo>
                    <a:pt x="7" y="1"/>
                    <a:pt x="6" y="10"/>
                    <a:pt x="7" y="11"/>
                  </a:cubicBezTo>
                </a:path>
              </a:pathLst>
            </a:custGeom>
            <a:solidFill>
              <a:srgbClr val="BB3E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8">
              <a:extLst>
                <a:ext uri="{FF2B5EF4-FFF2-40B4-BE49-F238E27FC236}">
                  <a16:creationId xmlns:a16="http://schemas.microsoft.com/office/drawing/2014/main" id="{ED2E53B4-16DB-423A-85E4-83BDBE07180E}"/>
                </a:ext>
              </a:extLst>
            </p:cNvPr>
            <p:cNvSpPr>
              <a:spLocks/>
            </p:cNvSpPr>
            <p:nvPr/>
          </p:nvSpPr>
          <p:spPr bwMode="auto">
            <a:xfrm>
              <a:off x="6282" y="3255"/>
              <a:ext cx="26" cy="61"/>
            </a:xfrm>
            <a:custGeom>
              <a:avLst/>
              <a:gdLst>
                <a:gd name="T0" fmla="*/ 3 w 3"/>
                <a:gd name="T1" fmla="*/ 0 h 7"/>
                <a:gd name="T2" fmla="*/ 3 w 3"/>
                <a:gd name="T3" fmla="*/ 7 h 7"/>
                <a:gd name="T4" fmla="*/ 0 w 3"/>
                <a:gd name="T5" fmla="*/ 5 h 7"/>
                <a:gd name="T6" fmla="*/ 1 w 3"/>
                <a:gd name="T7" fmla="*/ 2 h 7"/>
                <a:gd name="T8" fmla="*/ 3 w 3"/>
                <a:gd name="T9" fmla="*/ 0 h 7"/>
              </a:gdLst>
              <a:ahLst/>
              <a:cxnLst>
                <a:cxn ang="0">
                  <a:pos x="T0" y="T1"/>
                </a:cxn>
                <a:cxn ang="0">
                  <a:pos x="T2" y="T3"/>
                </a:cxn>
                <a:cxn ang="0">
                  <a:pos x="T4" y="T5"/>
                </a:cxn>
                <a:cxn ang="0">
                  <a:pos x="T6" y="T7"/>
                </a:cxn>
                <a:cxn ang="0">
                  <a:pos x="T8" y="T9"/>
                </a:cxn>
              </a:cxnLst>
              <a:rect l="0" t="0" r="r" b="b"/>
              <a:pathLst>
                <a:path w="3" h="7">
                  <a:moveTo>
                    <a:pt x="3" y="0"/>
                  </a:moveTo>
                  <a:cubicBezTo>
                    <a:pt x="3" y="0"/>
                    <a:pt x="3" y="6"/>
                    <a:pt x="3" y="7"/>
                  </a:cubicBezTo>
                  <a:cubicBezTo>
                    <a:pt x="2" y="7"/>
                    <a:pt x="0" y="5"/>
                    <a:pt x="0" y="5"/>
                  </a:cubicBezTo>
                  <a:cubicBezTo>
                    <a:pt x="0" y="5"/>
                    <a:pt x="1" y="3"/>
                    <a:pt x="1" y="2"/>
                  </a:cubicBezTo>
                  <a:cubicBezTo>
                    <a:pt x="3" y="0"/>
                    <a:pt x="3" y="0"/>
                    <a:pt x="3" y="0"/>
                  </a:cubicBezTo>
                </a:path>
              </a:pathLst>
            </a:custGeom>
            <a:solidFill>
              <a:srgbClr val="E75E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9">
              <a:extLst>
                <a:ext uri="{FF2B5EF4-FFF2-40B4-BE49-F238E27FC236}">
                  <a16:creationId xmlns:a16="http://schemas.microsoft.com/office/drawing/2014/main" id="{219CBF8F-E4CB-404D-B25A-5F7049133F6D}"/>
                </a:ext>
              </a:extLst>
            </p:cNvPr>
            <p:cNvSpPr>
              <a:spLocks/>
            </p:cNvSpPr>
            <p:nvPr/>
          </p:nvSpPr>
          <p:spPr bwMode="auto">
            <a:xfrm>
              <a:off x="6124" y="3142"/>
              <a:ext cx="219" cy="252"/>
            </a:xfrm>
            <a:custGeom>
              <a:avLst/>
              <a:gdLst>
                <a:gd name="T0" fmla="*/ 20 w 25"/>
                <a:gd name="T1" fmla="*/ 0 h 29"/>
                <a:gd name="T2" fmla="*/ 25 w 25"/>
                <a:gd name="T3" fmla="*/ 6 h 29"/>
                <a:gd name="T4" fmla="*/ 23 w 25"/>
                <a:gd name="T5" fmla="*/ 13 h 29"/>
                <a:gd name="T6" fmla="*/ 15 w 25"/>
                <a:gd name="T7" fmla="*/ 24 h 29"/>
                <a:gd name="T8" fmla="*/ 5 w 25"/>
                <a:gd name="T9" fmla="*/ 29 h 29"/>
                <a:gd name="T10" fmla="*/ 0 w 25"/>
                <a:gd name="T11" fmla="*/ 27 h 29"/>
                <a:gd name="T12" fmla="*/ 7 w 25"/>
                <a:gd name="T13" fmla="*/ 16 h 29"/>
                <a:gd name="T14" fmla="*/ 13 w 25"/>
                <a:gd name="T15" fmla="*/ 11 h 29"/>
                <a:gd name="T16" fmla="*/ 20 w 25"/>
                <a:gd name="T17" fmla="*/ 0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29">
                  <a:moveTo>
                    <a:pt x="20" y="0"/>
                  </a:moveTo>
                  <a:cubicBezTo>
                    <a:pt x="20" y="0"/>
                    <a:pt x="25" y="4"/>
                    <a:pt x="25" y="6"/>
                  </a:cubicBezTo>
                  <a:cubicBezTo>
                    <a:pt x="25" y="7"/>
                    <a:pt x="25" y="9"/>
                    <a:pt x="23" y="13"/>
                  </a:cubicBezTo>
                  <a:cubicBezTo>
                    <a:pt x="20" y="16"/>
                    <a:pt x="16" y="22"/>
                    <a:pt x="15" y="24"/>
                  </a:cubicBezTo>
                  <a:cubicBezTo>
                    <a:pt x="14" y="25"/>
                    <a:pt x="7" y="29"/>
                    <a:pt x="5" y="29"/>
                  </a:cubicBezTo>
                  <a:cubicBezTo>
                    <a:pt x="2" y="29"/>
                    <a:pt x="0" y="28"/>
                    <a:pt x="0" y="27"/>
                  </a:cubicBezTo>
                  <a:cubicBezTo>
                    <a:pt x="1" y="25"/>
                    <a:pt x="4" y="21"/>
                    <a:pt x="7" y="16"/>
                  </a:cubicBezTo>
                  <a:cubicBezTo>
                    <a:pt x="11" y="10"/>
                    <a:pt x="13" y="11"/>
                    <a:pt x="13" y="11"/>
                  </a:cubicBezTo>
                  <a:cubicBezTo>
                    <a:pt x="20" y="0"/>
                    <a:pt x="20" y="0"/>
                    <a:pt x="20" y="0"/>
                  </a:cubicBezTo>
                </a:path>
              </a:pathLst>
            </a:custGeom>
            <a:solidFill>
              <a:srgbClr val="CD4D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20">
              <a:extLst>
                <a:ext uri="{FF2B5EF4-FFF2-40B4-BE49-F238E27FC236}">
                  <a16:creationId xmlns:a16="http://schemas.microsoft.com/office/drawing/2014/main" id="{7797B7FF-7FF7-4ACB-ADF9-5995508CCFBD}"/>
                </a:ext>
              </a:extLst>
            </p:cNvPr>
            <p:cNvSpPr>
              <a:spLocks/>
            </p:cNvSpPr>
            <p:nvPr/>
          </p:nvSpPr>
          <p:spPr bwMode="auto">
            <a:xfrm>
              <a:off x="6133" y="2456"/>
              <a:ext cx="219" cy="904"/>
            </a:xfrm>
            <a:custGeom>
              <a:avLst/>
              <a:gdLst>
                <a:gd name="T0" fmla="*/ 23 w 25"/>
                <a:gd name="T1" fmla="*/ 40 h 104"/>
                <a:gd name="T2" fmla="*/ 19 w 25"/>
                <a:gd name="T3" fmla="*/ 76 h 104"/>
                <a:gd name="T4" fmla="*/ 21 w 25"/>
                <a:gd name="T5" fmla="*/ 84 h 104"/>
                <a:gd name="T6" fmla="*/ 8 w 25"/>
                <a:gd name="T7" fmla="*/ 101 h 104"/>
                <a:gd name="T8" fmla="*/ 8 w 25"/>
                <a:gd name="T9" fmla="*/ 102 h 104"/>
                <a:gd name="T10" fmla="*/ 7 w 25"/>
                <a:gd name="T11" fmla="*/ 102 h 104"/>
                <a:gd name="T12" fmla="*/ 4 w 25"/>
                <a:gd name="T13" fmla="*/ 99 h 104"/>
                <a:gd name="T14" fmla="*/ 10 w 25"/>
                <a:gd name="T15" fmla="*/ 87 h 104"/>
                <a:gd name="T16" fmla="*/ 12 w 25"/>
                <a:gd name="T17" fmla="*/ 75 h 104"/>
                <a:gd name="T18" fmla="*/ 4 w 25"/>
                <a:gd name="T19" fmla="*/ 21 h 104"/>
                <a:gd name="T20" fmla="*/ 0 w 25"/>
                <a:gd name="T21" fmla="*/ 5 h 104"/>
                <a:gd name="T22" fmla="*/ 9 w 25"/>
                <a:gd name="T23" fmla="*/ 0 h 104"/>
                <a:gd name="T24" fmla="*/ 13 w 25"/>
                <a:gd name="T25" fmla="*/ 2 h 104"/>
                <a:gd name="T26" fmla="*/ 14 w 25"/>
                <a:gd name="T27" fmla="*/ 2 h 104"/>
                <a:gd name="T28" fmla="*/ 18 w 25"/>
                <a:gd name="T29" fmla="*/ 6 h 104"/>
                <a:gd name="T30" fmla="*/ 18 w 25"/>
                <a:gd name="T31" fmla="*/ 7 h 104"/>
                <a:gd name="T32" fmla="*/ 21 w 25"/>
                <a:gd name="T33" fmla="*/ 11 h 104"/>
                <a:gd name="T34" fmla="*/ 21 w 25"/>
                <a:gd name="T35" fmla="*/ 12 h 104"/>
                <a:gd name="T36" fmla="*/ 21 w 25"/>
                <a:gd name="T37" fmla="*/ 13 h 104"/>
                <a:gd name="T38" fmla="*/ 23 w 25"/>
                <a:gd name="T39" fmla="*/ 40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5" h="104">
                  <a:moveTo>
                    <a:pt x="23" y="40"/>
                  </a:moveTo>
                  <a:cubicBezTo>
                    <a:pt x="23" y="40"/>
                    <a:pt x="19" y="75"/>
                    <a:pt x="19" y="76"/>
                  </a:cubicBezTo>
                  <a:cubicBezTo>
                    <a:pt x="20" y="78"/>
                    <a:pt x="22" y="82"/>
                    <a:pt x="21" y="84"/>
                  </a:cubicBezTo>
                  <a:cubicBezTo>
                    <a:pt x="21" y="86"/>
                    <a:pt x="13" y="99"/>
                    <a:pt x="8" y="101"/>
                  </a:cubicBezTo>
                  <a:cubicBezTo>
                    <a:pt x="8" y="102"/>
                    <a:pt x="8" y="102"/>
                    <a:pt x="8" y="102"/>
                  </a:cubicBezTo>
                  <a:cubicBezTo>
                    <a:pt x="7" y="102"/>
                    <a:pt x="7" y="102"/>
                    <a:pt x="7" y="102"/>
                  </a:cubicBezTo>
                  <a:cubicBezTo>
                    <a:pt x="4" y="104"/>
                    <a:pt x="3" y="101"/>
                    <a:pt x="4" y="99"/>
                  </a:cubicBezTo>
                  <a:cubicBezTo>
                    <a:pt x="5" y="97"/>
                    <a:pt x="10" y="89"/>
                    <a:pt x="10" y="87"/>
                  </a:cubicBezTo>
                  <a:cubicBezTo>
                    <a:pt x="11" y="83"/>
                    <a:pt x="12" y="78"/>
                    <a:pt x="12" y="75"/>
                  </a:cubicBezTo>
                  <a:cubicBezTo>
                    <a:pt x="12" y="75"/>
                    <a:pt x="7" y="31"/>
                    <a:pt x="4" y="21"/>
                  </a:cubicBezTo>
                  <a:cubicBezTo>
                    <a:pt x="1" y="11"/>
                    <a:pt x="1" y="6"/>
                    <a:pt x="0" y="5"/>
                  </a:cubicBezTo>
                  <a:cubicBezTo>
                    <a:pt x="0" y="4"/>
                    <a:pt x="5" y="1"/>
                    <a:pt x="9" y="0"/>
                  </a:cubicBezTo>
                  <a:cubicBezTo>
                    <a:pt x="10" y="0"/>
                    <a:pt x="12" y="1"/>
                    <a:pt x="13" y="2"/>
                  </a:cubicBezTo>
                  <a:cubicBezTo>
                    <a:pt x="14" y="2"/>
                    <a:pt x="14" y="2"/>
                    <a:pt x="14" y="2"/>
                  </a:cubicBezTo>
                  <a:cubicBezTo>
                    <a:pt x="16" y="4"/>
                    <a:pt x="17" y="5"/>
                    <a:pt x="18" y="6"/>
                  </a:cubicBezTo>
                  <a:cubicBezTo>
                    <a:pt x="18" y="7"/>
                    <a:pt x="18" y="7"/>
                    <a:pt x="18" y="7"/>
                  </a:cubicBezTo>
                  <a:cubicBezTo>
                    <a:pt x="19" y="9"/>
                    <a:pt x="20" y="10"/>
                    <a:pt x="21" y="11"/>
                  </a:cubicBezTo>
                  <a:cubicBezTo>
                    <a:pt x="21" y="12"/>
                    <a:pt x="21" y="12"/>
                    <a:pt x="21" y="12"/>
                  </a:cubicBezTo>
                  <a:cubicBezTo>
                    <a:pt x="21" y="13"/>
                    <a:pt x="21" y="13"/>
                    <a:pt x="21" y="13"/>
                  </a:cubicBezTo>
                  <a:cubicBezTo>
                    <a:pt x="22" y="16"/>
                    <a:pt x="25" y="29"/>
                    <a:pt x="23" y="40"/>
                  </a:cubicBezTo>
                </a:path>
              </a:pathLst>
            </a:custGeom>
            <a:solidFill>
              <a:srgbClr val="FFD5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21">
              <a:extLst>
                <a:ext uri="{FF2B5EF4-FFF2-40B4-BE49-F238E27FC236}">
                  <a16:creationId xmlns:a16="http://schemas.microsoft.com/office/drawing/2014/main" id="{1BF87F65-ECEC-45ED-8022-283E7DD1E350}"/>
                </a:ext>
              </a:extLst>
            </p:cNvPr>
            <p:cNvSpPr>
              <a:spLocks/>
            </p:cNvSpPr>
            <p:nvPr/>
          </p:nvSpPr>
          <p:spPr bwMode="auto">
            <a:xfrm>
              <a:off x="6133" y="2421"/>
              <a:ext cx="0" cy="9"/>
            </a:xfrm>
            <a:custGeom>
              <a:avLst/>
              <a:gdLst>
                <a:gd name="T0" fmla="*/ 0 h 1"/>
                <a:gd name="T1" fmla="*/ 1 h 1"/>
                <a:gd name="T2" fmla="*/ 1 h 1"/>
                <a:gd name="T3" fmla="*/ 0 h 1"/>
              </a:gdLst>
              <a:ahLst/>
              <a:cxnLst>
                <a:cxn ang="0">
                  <a:pos x="0" y="T0"/>
                </a:cxn>
                <a:cxn ang="0">
                  <a:pos x="0" y="T1"/>
                </a:cxn>
                <a:cxn ang="0">
                  <a:pos x="0" y="T2"/>
                </a:cxn>
                <a:cxn ang="0">
                  <a:pos x="0" y="T3"/>
                </a:cxn>
              </a:cxnLst>
              <a:rect l="0" t="0" r="r" b="b"/>
              <a:pathLst>
                <a:path h="1">
                  <a:moveTo>
                    <a:pt x="0" y="0"/>
                  </a:moveTo>
                  <a:cubicBezTo>
                    <a:pt x="0" y="0"/>
                    <a:pt x="0" y="1"/>
                    <a:pt x="0" y="1"/>
                  </a:cubicBezTo>
                  <a:cubicBezTo>
                    <a:pt x="0" y="1"/>
                    <a:pt x="0" y="1"/>
                    <a:pt x="0" y="1"/>
                  </a:cubicBezTo>
                  <a:cubicBezTo>
                    <a:pt x="0" y="1"/>
                    <a:pt x="0" y="1"/>
                    <a:pt x="0" y="0"/>
                  </a:cubicBezTo>
                </a:path>
              </a:pathLst>
            </a:custGeom>
            <a:solidFill>
              <a:srgbClr val="F0DC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22">
              <a:extLst>
                <a:ext uri="{FF2B5EF4-FFF2-40B4-BE49-F238E27FC236}">
                  <a16:creationId xmlns:a16="http://schemas.microsoft.com/office/drawing/2014/main" id="{7BB1026A-F43E-462E-909B-19B40CDDD8A6}"/>
                </a:ext>
              </a:extLst>
            </p:cNvPr>
            <p:cNvSpPr>
              <a:spLocks/>
            </p:cNvSpPr>
            <p:nvPr/>
          </p:nvSpPr>
          <p:spPr bwMode="auto">
            <a:xfrm>
              <a:off x="6124" y="2404"/>
              <a:ext cx="167" cy="104"/>
            </a:xfrm>
            <a:custGeom>
              <a:avLst/>
              <a:gdLst>
                <a:gd name="T0" fmla="*/ 0 w 19"/>
                <a:gd name="T1" fmla="*/ 0 h 12"/>
                <a:gd name="T2" fmla="*/ 0 w 19"/>
                <a:gd name="T3" fmla="*/ 1 h 12"/>
                <a:gd name="T4" fmla="*/ 1 w 19"/>
                <a:gd name="T5" fmla="*/ 2 h 12"/>
                <a:gd name="T6" fmla="*/ 1 w 19"/>
                <a:gd name="T7" fmla="*/ 3 h 12"/>
                <a:gd name="T8" fmla="*/ 1 w 19"/>
                <a:gd name="T9" fmla="*/ 3 h 12"/>
                <a:gd name="T10" fmla="*/ 10 w 19"/>
                <a:gd name="T11" fmla="*/ 6 h 12"/>
                <a:gd name="T12" fmla="*/ 10 w 19"/>
                <a:gd name="T13" fmla="*/ 6 h 12"/>
                <a:gd name="T14" fmla="*/ 11 w 19"/>
                <a:gd name="T15" fmla="*/ 6 h 12"/>
                <a:gd name="T16" fmla="*/ 14 w 19"/>
                <a:gd name="T17" fmla="*/ 8 h 12"/>
                <a:gd name="T18" fmla="*/ 15 w 19"/>
                <a:gd name="T19" fmla="*/ 8 h 12"/>
                <a:gd name="T20" fmla="*/ 19 w 19"/>
                <a:gd name="T21" fmla="*/ 12 h 12"/>
                <a:gd name="T22" fmla="*/ 19 w 19"/>
                <a:gd name="T23" fmla="*/ 12 h 12"/>
                <a:gd name="T24" fmla="*/ 19 w 19"/>
                <a:gd name="T25" fmla="*/ 12 h 12"/>
                <a:gd name="T26" fmla="*/ 19 w 19"/>
                <a:gd name="T27" fmla="*/ 11 h 12"/>
                <a:gd name="T28" fmla="*/ 19 w 19"/>
                <a:gd name="T29" fmla="*/ 9 h 12"/>
                <a:gd name="T30" fmla="*/ 0 w 19"/>
                <a:gd name="T31"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9" h="12">
                  <a:moveTo>
                    <a:pt x="0" y="0"/>
                  </a:moveTo>
                  <a:cubicBezTo>
                    <a:pt x="0" y="1"/>
                    <a:pt x="0" y="1"/>
                    <a:pt x="0" y="1"/>
                  </a:cubicBezTo>
                  <a:cubicBezTo>
                    <a:pt x="1" y="1"/>
                    <a:pt x="1" y="2"/>
                    <a:pt x="1" y="2"/>
                  </a:cubicBezTo>
                  <a:cubicBezTo>
                    <a:pt x="1" y="3"/>
                    <a:pt x="1" y="3"/>
                    <a:pt x="1" y="3"/>
                  </a:cubicBezTo>
                  <a:cubicBezTo>
                    <a:pt x="1" y="3"/>
                    <a:pt x="1" y="3"/>
                    <a:pt x="1" y="3"/>
                  </a:cubicBezTo>
                  <a:cubicBezTo>
                    <a:pt x="1" y="3"/>
                    <a:pt x="5" y="4"/>
                    <a:pt x="10" y="6"/>
                  </a:cubicBezTo>
                  <a:cubicBezTo>
                    <a:pt x="10" y="6"/>
                    <a:pt x="10" y="6"/>
                    <a:pt x="10" y="6"/>
                  </a:cubicBezTo>
                  <a:cubicBezTo>
                    <a:pt x="10" y="6"/>
                    <a:pt x="10" y="6"/>
                    <a:pt x="11" y="6"/>
                  </a:cubicBezTo>
                  <a:cubicBezTo>
                    <a:pt x="12" y="6"/>
                    <a:pt x="13" y="7"/>
                    <a:pt x="14" y="8"/>
                  </a:cubicBezTo>
                  <a:cubicBezTo>
                    <a:pt x="15" y="8"/>
                    <a:pt x="15" y="8"/>
                    <a:pt x="15" y="8"/>
                  </a:cubicBezTo>
                  <a:cubicBezTo>
                    <a:pt x="17" y="10"/>
                    <a:pt x="18" y="11"/>
                    <a:pt x="19" y="12"/>
                  </a:cubicBezTo>
                  <a:cubicBezTo>
                    <a:pt x="19" y="12"/>
                    <a:pt x="19" y="12"/>
                    <a:pt x="19" y="12"/>
                  </a:cubicBezTo>
                  <a:cubicBezTo>
                    <a:pt x="19" y="12"/>
                    <a:pt x="19" y="12"/>
                    <a:pt x="19" y="12"/>
                  </a:cubicBezTo>
                  <a:cubicBezTo>
                    <a:pt x="19" y="12"/>
                    <a:pt x="19" y="11"/>
                    <a:pt x="19" y="11"/>
                  </a:cubicBezTo>
                  <a:cubicBezTo>
                    <a:pt x="19" y="10"/>
                    <a:pt x="19" y="10"/>
                    <a:pt x="19" y="9"/>
                  </a:cubicBezTo>
                  <a:cubicBezTo>
                    <a:pt x="12" y="6"/>
                    <a:pt x="4" y="2"/>
                    <a:pt x="0" y="0"/>
                  </a:cubicBezTo>
                </a:path>
              </a:pathLst>
            </a:custGeom>
            <a:solidFill>
              <a:srgbClr val="F0B8A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23">
              <a:extLst>
                <a:ext uri="{FF2B5EF4-FFF2-40B4-BE49-F238E27FC236}">
                  <a16:creationId xmlns:a16="http://schemas.microsoft.com/office/drawing/2014/main" id="{1802309C-50BA-4188-B68A-7BAC217F7E56}"/>
                </a:ext>
              </a:extLst>
            </p:cNvPr>
            <p:cNvSpPr>
              <a:spLocks/>
            </p:cNvSpPr>
            <p:nvPr/>
          </p:nvSpPr>
          <p:spPr bwMode="auto">
            <a:xfrm>
              <a:off x="6203" y="2456"/>
              <a:ext cx="140" cy="878"/>
            </a:xfrm>
            <a:custGeom>
              <a:avLst/>
              <a:gdLst>
                <a:gd name="T0" fmla="*/ 2 w 16"/>
                <a:gd name="T1" fmla="*/ 0 h 101"/>
                <a:gd name="T2" fmla="*/ 1 w 16"/>
                <a:gd name="T3" fmla="*/ 0 h 101"/>
                <a:gd name="T4" fmla="*/ 5 w 16"/>
                <a:gd name="T5" fmla="*/ 2 h 101"/>
                <a:gd name="T6" fmla="*/ 6 w 16"/>
                <a:gd name="T7" fmla="*/ 5 h 101"/>
                <a:gd name="T8" fmla="*/ 7 w 16"/>
                <a:gd name="T9" fmla="*/ 8 h 101"/>
                <a:gd name="T10" fmla="*/ 11 w 16"/>
                <a:gd name="T11" fmla="*/ 19 h 101"/>
                <a:gd name="T12" fmla="*/ 10 w 16"/>
                <a:gd name="T13" fmla="*/ 74 h 101"/>
                <a:gd name="T14" fmla="*/ 11 w 16"/>
                <a:gd name="T15" fmla="*/ 85 h 101"/>
                <a:gd name="T16" fmla="*/ 0 w 16"/>
                <a:gd name="T17" fmla="*/ 101 h 101"/>
                <a:gd name="T18" fmla="*/ 13 w 16"/>
                <a:gd name="T19" fmla="*/ 84 h 101"/>
                <a:gd name="T20" fmla="*/ 13 w 16"/>
                <a:gd name="T21" fmla="*/ 84 h 101"/>
                <a:gd name="T22" fmla="*/ 12 w 16"/>
                <a:gd name="T23" fmla="*/ 80 h 101"/>
                <a:gd name="T24" fmla="*/ 12 w 16"/>
                <a:gd name="T25" fmla="*/ 80 h 101"/>
                <a:gd name="T26" fmla="*/ 11 w 16"/>
                <a:gd name="T27" fmla="*/ 76 h 101"/>
                <a:gd name="T28" fmla="*/ 11 w 16"/>
                <a:gd name="T29" fmla="*/ 76 h 101"/>
                <a:gd name="T30" fmla="*/ 15 w 16"/>
                <a:gd name="T31" fmla="*/ 40 h 101"/>
                <a:gd name="T32" fmla="*/ 16 w 16"/>
                <a:gd name="T33" fmla="*/ 32 h 101"/>
                <a:gd name="T34" fmla="*/ 16 w 16"/>
                <a:gd name="T35" fmla="*/ 28 h 101"/>
                <a:gd name="T36" fmla="*/ 13 w 16"/>
                <a:gd name="T37" fmla="*/ 16 h 101"/>
                <a:gd name="T38" fmla="*/ 13 w 16"/>
                <a:gd name="T39" fmla="*/ 16 h 101"/>
                <a:gd name="T40" fmla="*/ 13 w 16"/>
                <a:gd name="T41" fmla="*/ 13 h 101"/>
                <a:gd name="T42" fmla="*/ 13 w 16"/>
                <a:gd name="T43" fmla="*/ 12 h 101"/>
                <a:gd name="T44" fmla="*/ 13 w 16"/>
                <a:gd name="T45" fmla="*/ 12 h 101"/>
                <a:gd name="T46" fmla="*/ 13 w 16"/>
                <a:gd name="T47" fmla="*/ 11 h 101"/>
                <a:gd name="T48" fmla="*/ 13 w 16"/>
                <a:gd name="T49" fmla="*/ 11 h 101"/>
                <a:gd name="T50" fmla="*/ 10 w 16"/>
                <a:gd name="T51" fmla="*/ 7 h 101"/>
                <a:gd name="T52" fmla="*/ 10 w 16"/>
                <a:gd name="T53" fmla="*/ 7 h 101"/>
                <a:gd name="T54" fmla="*/ 10 w 16"/>
                <a:gd name="T55" fmla="*/ 6 h 101"/>
                <a:gd name="T56" fmla="*/ 6 w 16"/>
                <a:gd name="T57" fmla="*/ 2 h 101"/>
                <a:gd name="T58" fmla="*/ 5 w 16"/>
                <a:gd name="T59" fmla="*/ 2 h 101"/>
                <a:gd name="T60" fmla="*/ 2 w 16"/>
                <a:gd name="T61" fmla="*/ 0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 h="101">
                  <a:moveTo>
                    <a:pt x="2" y="0"/>
                  </a:moveTo>
                  <a:cubicBezTo>
                    <a:pt x="1" y="0"/>
                    <a:pt x="1" y="0"/>
                    <a:pt x="1" y="0"/>
                  </a:cubicBezTo>
                  <a:cubicBezTo>
                    <a:pt x="2" y="1"/>
                    <a:pt x="3" y="2"/>
                    <a:pt x="5" y="2"/>
                  </a:cubicBezTo>
                  <a:cubicBezTo>
                    <a:pt x="6" y="3"/>
                    <a:pt x="6" y="4"/>
                    <a:pt x="6" y="5"/>
                  </a:cubicBezTo>
                  <a:cubicBezTo>
                    <a:pt x="6" y="6"/>
                    <a:pt x="7" y="7"/>
                    <a:pt x="7" y="8"/>
                  </a:cubicBezTo>
                  <a:cubicBezTo>
                    <a:pt x="8" y="11"/>
                    <a:pt x="10" y="15"/>
                    <a:pt x="11" y="19"/>
                  </a:cubicBezTo>
                  <a:cubicBezTo>
                    <a:pt x="12" y="25"/>
                    <a:pt x="10" y="74"/>
                    <a:pt x="10" y="74"/>
                  </a:cubicBezTo>
                  <a:cubicBezTo>
                    <a:pt x="10" y="74"/>
                    <a:pt x="12" y="83"/>
                    <a:pt x="11" y="85"/>
                  </a:cubicBezTo>
                  <a:cubicBezTo>
                    <a:pt x="10" y="88"/>
                    <a:pt x="3" y="99"/>
                    <a:pt x="0" y="101"/>
                  </a:cubicBezTo>
                  <a:cubicBezTo>
                    <a:pt x="5" y="99"/>
                    <a:pt x="13" y="86"/>
                    <a:pt x="13" y="84"/>
                  </a:cubicBezTo>
                  <a:cubicBezTo>
                    <a:pt x="13" y="84"/>
                    <a:pt x="13" y="84"/>
                    <a:pt x="13" y="84"/>
                  </a:cubicBezTo>
                  <a:cubicBezTo>
                    <a:pt x="13" y="82"/>
                    <a:pt x="13" y="81"/>
                    <a:pt x="12" y="80"/>
                  </a:cubicBezTo>
                  <a:cubicBezTo>
                    <a:pt x="12" y="80"/>
                    <a:pt x="12" y="80"/>
                    <a:pt x="12" y="80"/>
                  </a:cubicBezTo>
                  <a:cubicBezTo>
                    <a:pt x="12" y="78"/>
                    <a:pt x="11" y="77"/>
                    <a:pt x="11" y="76"/>
                  </a:cubicBezTo>
                  <a:cubicBezTo>
                    <a:pt x="11" y="76"/>
                    <a:pt x="11" y="76"/>
                    <a:pt x="11" y="76"/>
                  </a:cubicBezTo>
                  <a:cubicBezTo>
                    <a:pt x="11" y="72"/>
                    <a:pt x="15" y="40"/>
                    <a:pt x="15" y="40"/>
                  </a:cubicBezTo>
                  <a:cubicBezTo>
                    <a:pt x="16" y="38"/>
                    <a:pt x="16" y="35"/>
                    <a:pt x="16" y="32"/>
                  </a:cubicBezTo>
                  <a:cubicBezTo>
                    <a:pt x="16" y="31"/>
                    <a:pt x="16" y="29"/>
                    <a:pt x="16" y="28"/>
                  </a:cubicBezTo>
                  <a:cubicBezTo>
                    <a:pt x="14" y="22"/>
                    <a:pt x="14" y="18"/>
                    <a:pt x="13" y="16"/>
                  </a:cubicBezTo>
                  <a:cubicBezTo>
                    <a:pt x="13" y="16"/>
                    <a:pt x="13" y="16"/>
                    <a:pt x="13" y="16"/>
                  </a:cubicBezTo>
                  <a:cubicBezTo>
                    <a:pt x="13" y="15"/>
                    <a:pt x="13" y="14"/>
                    <a:pt x="13" y="13"/>
                  </a:cubicBezTo>
                  <a:cubicBezTo>
                    <a:pt x="13" y="12"/>
                    <a:pt x="13" y="12"/>
                    <a:pt x="13" y="12"/>
                  </a:cubicBezTo>
                  <a:cubicBezTo>
                    <a:pt x="13" y="12"/>
                    <a:pt x="13" y="12"/>
                    <a:pt x="13" y="12"/>
                  </a:cubicBezTo>
                  <a:cubicBezTo>
                    <a:pt x="13" y="11"/>
                    <a:pt x="13" y="11"/>
                    <a:pt x="13" y="11"/>
                  </a:cubicBezTo>
                  <a:cubicBezTo>
                    <a:pt x="13" y="11"/>
                    <a:pt x="13" y="11"/>
                    <a:pt x="13" y="11"/>
                  </a:cubicBezTo>
                  <a:cubicBezTo>
                    <a:pt x="12" y="10"/>
                    <a:pt x="11" y="9"/>
                    <a:pt x="10" y="7"/>
                  </a:cubicBezTo>
                  <a:cubicBezTo>
                    <a:pt x="10" y="7"/>
                    <a:pt x="10" y="7"/>
                    <a:pt x="10" y="7"/>
                  </a:cubicBezTo>
                  <a:cubicBezTo>
                    <a:pt x="10" y="6"/>
                    <a:pt x="10" y="6"/>
                    <a:pt x="10" y="6"/>
                  </a:cubicBezTo>
                  <a:cubicBezTo>
                    <a:pt x="9" y="5"/>
                    <a:pt x="8" y="4"/>
                    <a:pt x="6" y="2"/>
                  </a:cubicBezTo>
                  <a:cubicBezTo>
                    <a:pt x="5" y="2"/>
                    <a:pt x="5" y="2"/>
                    <a:pt x="5" y="2"/>
                  </a:cubicBezTo>
                  <a:cubicBezTo>
                    <a:pt x="4" y="1"/>
                    <a:pt x="3" y="0"/>
                    <a:pt x="2" y="0"/>
                  </a:cubicBezTo>
                </a:path>
              </a:pathLst>
            </a:custGeom>
            <a:solidFill>
              <a:srgbClr val="F0B8A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24">
              <a:extLst>
                <a:ext uri="{FF2B5EF4-FFF2-40B4-BE49-F238E27FC236}">
                  <a16:creationId xmlns:a16="http://schemas.microsoft.com/office/drawing/2014/main" id="{80A3FACB-7411-4E8B-A63C-6B865131BE9C}"/>
                </a:ext>
              </a:extLst>
            </p:cNvPr>
            <p:cNvSpPr>
              <a:spLocks/>
            </p:cNvSpPr>
            <p:nvPr/>
          </p:nvSpPr>
          <p:spPr bwMode="auto">
            <a:xfrm>
              <a:off x="6282" y="1848"/>
              <a:ext cx="297" cy="817"/>
            </a:xfrm>
            <a:custGeom>
              <a:avLst/>
              <a:gdLst>
                <a:gd name="T0" fmla="*/ 26 w 34"/>
                <a:gd name="T1" fmla="*/ 65 h 94"/>
                <a:gd name="T2" fmla="*/ 23 w 34"/>
                <a:gd name="T3" fmla="*/ 78 h 94"/>
                <a:gd name="T4" fmla="*/ 23 w 34"/>
                <a:gd name="T5" fmla="*/ 79 h 94"/>
                <a:gd name="T6" fmla="*/ 22 w 34"/>
                <a:gd name="T7" fmla="*/ 82 h 94"/>
                <a:gd name="T8" fmla="*/ 22 w 34"/>
                <a:gd name="T9" fmla="*/ 85 h 94"/>
                <a:gd name="T10" fmla="*/ 20 w 34"/>
                <a:gd name="T11" fmla="*/ 87 h 94"/>
                <a:gd name="T12" fmla="*/ 4 w 34"/>
                <a:gd name="T13" fmla="*/ 86 h 94"/>
                <a:gd name="T14" fmla="*/ 4 w 34"/>
                <a:gd name="T15" fmla="*/ 83 h 94"/>
                <a:gd name="T16" fmla="*/ 4 w 34"/>
                <a:gd name="T17" fmla="*/ 82 h 94"/>
                <a:gd name="T18" fmla="*/ 4 w 34"/>
                <a:gd name="T19" fmla="*/ 76 h 94"/>
                <a:gd name="T20" fmla="*/ 3 w 34"/>
                <a:gd name="T21" fmla="*/ 74 h 94"/>
                <a:gd name="T22" fmla="*/ 3 w 34"/>
                <a:gd name="T23" fmla="*/ 73 h 94"/>
                <a:gd name="T24" fmla="*/ 5 w 34"/>
                <a:gd name="T25" fmla="*/ 12 h 94"/>
                <a:gd name="T26" fmla="*/ 25 w 34"/>
                <a:gd name="T27" fmla="*/ 3 h 94"/>
                <a:gd name="T28" fmla="*/ 33 w 34"/>
                <a:gd name="T29" fmla="*/ 14 h 94"/>
                <a:gd name="T30" fmla="*/ 26 w 34"/>
                <a:gd name="T31" fmla="*/ 65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4" h="94">
                  <a:moveTo>
                    <a:pt x="26" y="65"/>
                  </a:moveTo>
                  <a:cubicBezTo>
                    <a:pt x="25" y="71"/>
                    <a:pt x="24" y="76"/>
                    <a:pt x="23" y="78"/>
                  </a:cubicBezTo>
                  <a:cubicBezTo>
                    <a:pt x="23" y="78"/>
                    <a:pt x="23" y="78"/>
                    <a:pt x="23" y="79"/>
                  </a:cubicBezTo>
                  <a:cubicBezTo>
                    <a:pt x="22" y="80"/>
                    <a:pt x="22" y="81"/>
                    <a:pt x="22" y="82"/>
                  </a:cubicBezTo>
                  <a:cubicBezTo>
                    <a:pt x="22" y="84"/>
                    <a:pt x="22" y="85"/>
                    <a:pt x="22" y="85"/>
                  </a:cubicBezTo>
                  <a:cubicBezTo>
                    <a:pt x="21" y="87"/>
                    <a:pt x="21" y="87"/>
                    <a:pt x="20" y="87"/>
                  </a:cubicBezTo>
                  <a:cubicBezTo>
                    <a:pt x="18" y="88"/>
                    <a:pt x="7" y="94"/>
                    <a:pt x="4" y="86"/>
                  </a:cubicBezTo>
                  <a:cubicBezTo>
                    <a:pt x="4" y="85"/>
                    <a:pt x="4" y="84"/>
                    <a:pt x="4" y="83"/>
                  </a:cubicBezTo>
                  <a:cubicBezTo>
                    <a:pt x="4" y="82"/>
                    <a:pt x="4" y="82"/>
                    <a:pt x="4" y="82"/>
                  </a:cubicBezTo>
                  <a:cubicBezTo>
                    <a:pt x="4" y="82"/>
                    <a:pt x="4" y="80"/>
                    <a:pt x="4" y="76"/>
                  </a:cubicBezTo>
                  <a:cubicBezTo>
                    <a:pt x="3" y="75"/>
                    <a:pt x="3" y="74"/>
                    <a:pt x="3" y="74"/>
                  </a:cubicBezTo>
                  <a:cubicBezTo>
                    <a:pt x="3" y="73"/>
                    <a:pt x="3" y="73"/>
                    <a:pt x="3" y="73"/>
                  </a:cubicBezTo>
                  <a:cubicBezTo>
                    <a:pt x="2" y="55"/>
                    <a:pt x="0" y="17"/>
                    <a:pt x="5" y="12"/>
                  </a:cubicBezTo>
                  <a:cubicBezTo>
                    <a:pt x="10" y="5"/>
                    <a:pt x="17" y="0"/>
                    <a:pt x="25" y="3"/>
                  </a:cubicBezTo>
                  <a:cubicBezTo>
                    <a:pt x="32" y="6"/>
                    <a:pt x="33" y="7"/>
                    <a:pt x="33" y="14"/>
                  </a:cubicBezTo>
                  <a:cubicBezTo>
                    <a:pt x="34" y="19"/>
                    <a:pt x="29" y="48"/>
                    <a:pt x="26" y="65"/>
                  </a:cubicBezTo>
                </a:path>
              </a:pathLst>
            </a:custGeom>
            <a:solidFill>
              <a:srgbClr val="FFE1C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5">
              <a:extLst>
                <a:ext uri="{FF2B5EF4-FFF2-40B4-BE49-F238E27FC236}">
                  <a16:creationId xmlns:a16="http://schemas.microsoft.com/office/drawing/2014/main" id="{5C565679-03C0-4FB3-9D7A-258802ED12F8}"/>
                </a:ext>
              </a:extLst>
            </p:cNvPr>
            <p:cNvSpPr>
              <a:spLocks/>
            </p:cNvSpPr>
            <p:nvPr/>
          </p:nvSpPr>
          <p:spPr bwMode="auto">
            <a:xfrm>
              <a:off x="6466" y="3281"/>
              <a:ext cx="61" cy="113"/>
            </a:xfrm>
            <a:custGeom>
              <a:avLst/>
              <a:gdLst>
                <a:gd name="T0" fmla="*/ 6 w 7"/>
                <a:gd name="T1" fmla="*/ 11 h 13"/>
                <a:gd name="T2" fmla="*/ 2 w 7"/>
                <a:gd name="T3" fmla="*/ 13 h 13"/>
                <a:gd name="T4" fmla="*/ 0 w 7"/>
                <a:gd name="T5" fmla="*/ 11 h 13"/>
                <a:gd name="T6" fmla="*/ 1 w 7"/>
                <a:gd name="T7" fmla="*/ 8 h 13"/>
                <a:gd name="T8" fmla="*/ 5 w 7"/>
                <a:gd name="T9" fmla="*/ 1 h 13"/>
                <a:gd name="T10" fmla="*/ 7 w 7"/>
                <a:gd name="T11" fmla="*/ 1 h 13"/>
                <a:gd name="T12" fmla="*/ 6 w 7"/>
                <a:gd name="T13" fmla="*/ 11 h 13"/>
              </a:gdLst>
              <a:ahLst/>
              <a:cxnLst>
                <a:cxn ang="0">
                  <a:pos x="T0" y="T1"/>
                </a:cxn>
                <a:cxn ang="0">
                  <a:pos x="T2" y="T3"/>
                </a:cxn>
                <a:cxn ang="0">
                  <a:pos x="T4" y="T5"/>
                </a:cxn>
                <a:cxn ang="0">
                  <a:pos x="T6" y="T7"/>
                </a:cxn>
                <a:cxn ang="0">
                  <a:pos x="T8" y="T9"/>
                </a:cxn>
                <a:cxn ang="0">
                  <a:pos x="T10" y="T11"/>
                </a:cxn>
                <a:cxn ang="0">
                  <a:pos x="T12" y="T13"/>
                </a:cxn>
              </a:cxnLst>
              <a:rect l="0" t="0" r="r" b="b"/>
              <a:pathLst>
                <a:path w="7" h="13">
                  <a:moveTo>
                    <a:pt x="6" y="11"/>
                  </a:moveTo>
                  <a:cubicBezTo>
                    <a:pt x="6" y="11"/>
                    <a:pt x="3" y="13"/>
                    <a:pt x="2" y="13"/>
                  </a:cubicBezTo>
                  <a:cubicBezTo>
                    <a:pt x="2" y="13"/>
                    <a:pt x="0" y="11"/>
                    <a:pt x="0" y="11"/>
                  </a:cubicBezTo>
                  <a:cubicBezTo>
                    <a:pt x="0" y="11"/>
                    <a:pt x="0" y="10"/>
                    <a:pt x="1" y="8"/>
                  </a:cubicBezTo>
                  <a:cubicBezTo>
                    <a:pt x="3" y="5"/>
                    <a:pt x="5" y="0"/>
                    <a:pt x="5" y="1"/>
                  </a:cubicBezTo>
                  <a:cubicBezTo>
                    <a:pt x="7" y="1"/>
                    <a:pt x="7" y="1"/>
                    <a:pt x="7" y="1"/>
                  </a:cubicBezTo>
                  <a:cubicBezTo>
                    <a:pt x="7" y="1"/>
                    <a:pt x="6" y="10"/>
                    <a:pt x="6" y="11"/>
                  </a:cubicBezTo>
                </a:path>
              </a:pathLst>
            </a:custGeom>
            <a:solidFill>
              <a:srgbClr val="BB3E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6">
              <a:extLst>
                <a:ext uri="{FF2B5EF4-FFF2-40B4-BE49-F238E27FC236}">
                  <a16:creationId xmlns:a16="http://schemas.microsoft.com/office/drawing/2014/main" id="{1A25A020-3136-4491-B069-E111845491DE}"/>
                </a:ext>
              </a:extLst>
            </p:cNvPr>
            <p:cNvSpPr>
              <a:spLocks/>
            </p:cNvSpPr>
            <p:nvPr/>
          </p:nvSpPr>
          <p:spPr bwMode="auto">
            <a:xfrm>
              <a:off x="6466" y="3334"/>
              <a:ext cx="26" cy="60"/>
            </a:xfrm>
            <a:custGeom>
              <a:avLst/>
              <a:gdLst>
                <a:gd name="T0" fmla="*/ 3 w 3"/>
                <a:gd name="T1" fmla="*/ 0 h 7"/>
                <a:gd name="T2" fmla="*/ 2 w 3"/>
                <a:gd name="T3" fmla="*/ 7 h 7"/>
                <a:gd name="T4" fmla="*/ 0 w 3"/>
                <a:gd name="T5" fmla="*/ 5 h 7"/>
                <a:gd name="T6" fmla="*/ 1 w 3"/>
                <a:gd name="T7" fmla="*/ 2 h 7"/>
                <a:gd name="T8" fmla="*/ 3 w 3"/>
                <a:gd name="T9" fmla="*/ 0 h 7"/>
              </a:gdLst>
              <a:ahLst/>
              <a:cxnLst>
                <a:cxn ang="0">
                  <a:pos x="T0" y="T1"/>
                </a:cxn>
                <a:cxn ang="0">
                  <a:pos x="T2" y="T3"/>
                </a:cxn>
                <a:cxn ang="0">
                  <a:pos x="T4" y="T5"/>
                </a:cxn>
                <a:cxn ang="0">
                  <a:pos x="T6" y="T7"/>
                </a:cxn>
                <a:cxn ang="0">
                  <a:pos x="T8" y="T9"/>
                </a:cxn>
              </a:cxnLst>
              <a:rect l="0" t="0" r="r" b="b"/>
              <a:pathLst>
                <a:path w="3" h="7">
                  <a:moveTo>
                    <a:pt x="3" y="0"/>
                  </a:moveTo>
                  <a:cubicBezTo>
                    <a:pt x="3" y="0"/>
                    <a:pt x="3" y="6"/>
                    <a:pt x="2" y="7"/>
                  </a:cubicBezTo>
                  <a:cubicBezTo>
                    <a:pt x="2" y="7"/>
                    <a:pt x="0" y="5"/>
                    <a:pt x="0" y="5"/>
                  </a:cubicBezTo>
                  <a:cubicBezTo>
                    <a:pt x="0" y="5"/>
                    <a:pt x="0" y="4"/>
                    <a:pt x="1" y="2"/>
                  </a:cubicBezTo>
                  <a:cubicBezTo>
                    <a:pt x="3" y="0"/>
                    <a:pt x="3" y="0"/>
                    <a:pt x="3" y="0"/>
                  </a:cubicBezTo>
                </a:path>
              </a:pathLst>
            </a:custGeom>
            <a:solidFill>
              <a:srgbClr val="E75E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7">
              <a:extLst>
                <a:ext uri="{FF2B5EF4-FFF2-40B4-BE49-F238E27FC236}">
                  <a16:creationId xmlns:a16="http://schemas.microsoft.com/office/drawing/2014/main" id="{F8715D6A-6EA7-4118-B253-013A8906D002}"/>
                </a:ext>
              </a:extLst>
            </p:cNvPr>
            <p:cNvSpPr>
              <a:spLocks/>
            </p:cNvSpPr>
            <p:nvPr/>
          </p:nvSpPr>
          <p:spPr bwMode="auto">
            <a:xfrm>
              <a:off x="6299" y="3221"/>
              <a:ext cx="228" cy="260"/>
            </a:xfrm>
            <a:custGeom>
              <a:avLst/>
              <a:gdLst>
                <a:gd name="T0" fmla="*/ 21 w 26"/>
                <a:gd name="T1" fmla="*/ 0 h 30"/>
                <a:gd name="T2" fmla="*/ 25 w 26"/>
                <a:gd name="T3" fmla="*/ 6 h 30"/>
                <a:gd name="T4" fmla="*/ 23 w 26"/>
                <a:gd name="T5" fmla="*/ 13 h 30"/>
                <a:gd name="T6" fmla="*/ 15 w 26"/>
                <a:gd name="T7" fmla="*/ 24 h 30"/>
                <a:gd name="T8" fmla="*/ 5 w 26"/>
                <a:gd name="T9" fmla="*/ 29 h 30"/>
                <a:gd name="T10" fmla="*/ 1 w 26"/>
                <a:gd name="T11" fmla="*/ 27 h 30"/>
                <a:gd name="T12" fmla="*/ 7 w 26"/>
                <a:gd name="T13" fmla="*/ 16 h 30"/>
                <a:gd name="T14" fmla="*/ 13 w 26"/>
                <a:gd name="T15" fmla="*/ 11 h 30"/>
                <a:gd name="T16" fmla="*/ 21 w 26"/>
                <a:gd name="T1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 h="30">
                  <a:moveTo>
                    <a:pt x="21" y="0"/>
                  </a:moveTo>
                  <a:cubicBezTo>
                    <a:pt x="21" y="0"/>
                    <a:pt x="25" y="4"/>
                    <a:pt x="25" y="6"/>
                  </a:cubicBezTo>
                  <a:cubicBezTo>
                    <a:pt x="26" y="7"/>
                    <a:pt x="26" y="9"/>
                    <a:pt x="23" y="13"/>
                  </a:cubicBezTo>
                  <a:cubicBezTo>
                    <a:pt x="20" y="16"/>
                    <a:pt x="16" y="23"/>
                    <a:pt x="15" y="24"/>
                  </a:cubicBezTo>
                  <a:cubicBezTo>
                    <a:pt x="15" y="25"/>
                    <a:pt x="8" y="29"/>
                    <a:pt x="5" y="29"/>
                  </a:cubicBezTo>
                  <a:cubicBezTo>
                    <a:pt x="2" y="30"/>
                    <a:pt x="0" y="28"/>
                    <a:pt x="1" y="27"/>
                  </a:cubicBezTo>
                  <a:cubicBezTo>
                    <a:pt x="2" y="25"/>
                    <a:pt x="4" y="21"/>
                    <a:pt x="7" y="16"/>
                  </a:cubicBezTo>
                  <a:cubicBezTo>
                    <a:pt x="12" y="10"/>
                    <a:pt x="13" y="11"/>
                    <a:pt x="13" y="11"/>
                  </a:cubicBezTo>
                  <a:cubicBezTo>
                    <a:pt x="21" y="0"/>
                    <a:pt x="21" y="0"/>
                    <a:pt x="21" y="0"/>
                  </a:cubicBezTo>
                </a:path>
              </a:pathLst>
            </a:custGeom>
            <a:solidFill>
              <a:srgbClr val="CD4D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8">
              <a:extLst>
                <a:ext uri="{FF2B5EF4-FFF2-40B4-BE49-F238E27FC236}">
                  <a16:creationId xmlns:a16="http://schemas.microsoft.com/office/drawing/2014/main" id="{4E55D362-0A6F-4995-B1F7-D684DB66D5CA}"/>
                </a:ext>
              </a:extLst>
            </p:cNvPr>
            <p:cNvSpPr>
              <a:spLocks/>
            </p:cNvSpPr>
            <p:nvPr/>
          </p:nvSpPr>
          <p:spPr bwMode="auto">
            <a:xfrm>
              <a:off x="6317" y="2517"/>
              <a:ext cx="219" cy="912"/>
            </a:xfrm>
            <a:custGeom>
              <a:avLst/>
              <a:gdLst>
                <a:gd name="T0" fmla="*/ 23 w 25"/>
                <a:gd name="T1" fmla="*/ 42 h 105"/>
                <a:gd name="T2" fmla="*/ 19 w 25"/>
                <a:gd name="T3" fmla="*/ 78 h 105"/>
                <a:gd name="T4" fmla="*/ 21 w 25"/>
                <a:gd name="T5" fmla="*/ 86 h 105"/>
                <a:gd name="T6" fmla="*/ 8 w 25"/>
                <a:gd name="T7" fmla="*/ 104 h 105"/>
                <a:gd name="T8" fmla="*/ 6 w 25"/>
                <a:gd name="T9" fmla="*/ 104 h 105"/>
                <a:gd name="T10" fmla="*/ 3 w 25"/>
                <a:gd name="T11" fmla="*/ 101 h 105"/>
                <a:gd name="T12" fmla="*/ 10 w 25"/>
                <a:gd name="T13" fmla="*/ 89 h 105"/>
                <a:gd name="T14" fmla="*/ 11 w 25"/>
                <a:gd name="T15" fmla="*/ 77 h 105"/>
                <a:gd name="T16" fmla="*/ 3 w 25"/>
                <a:gd name="T17" fmla="*/ 23 h 105"/>
                <a:gd name="T18" fmla="*/ 0 w 25"/>
                <a:gd name="T19" fmla="*/ 9 h 105"/>
                <a:gd name="T20" fmla="*/ 0 w 25"/>
                <a:gd name="T21" fmla="*/ 7 h 105"/>
                <a:gd name="T22" fmla="*/ 13 w 25"/>
                <a:gd name="T23" fmla="*/ 4 h 105"/>
                <a:gd name="T24" fmla="*/ 15 w 25"/>
                <a:gd name="T25" fmla="*/ 6 h 105"/>
                <a:gd name="T26" fmla="*/ 18 w 25"/>
                <a:gd name="T27" fmla="*/ 8 h 105"/>
                <a:gd name="T28" fmla="*/ 21 w 25"/>
                <a:gd name="T29" fmla="*/ 15 h 105"/>
                <a:gd name="T30" fmla="*/ 23 w 25"/>
                <a:gd name="T31" fmla="*/ 42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5" h="105">
                  <a:moveTo>
                    <a:pt x="23" y="42"/>
                  </a:moveTo>
                  <a:cubicBezTo>
                    <a:pt x="23" y="42"/>
                    <a:pt x="19" y="77"/>
                    <a:pt x="19" y="78"/>
                  </a:cubicBezTo>
                  <a:cubicBezTo>
                    <a:pt x="19" y="80"/>
                    <a:pt x="21" y="84"/>
                    <a:pt x="21" y="86"/>
                  </a:cubicBezTo>
                  <a:cubicBezTo>
                    <a:pt x="20" y="88"/>
                    <a:pt x="12" y="102"/>
                    <a:pt x="8" y="104"/>
                  </a:cubicBezTo>
                  <a:cubicBezTo>
                    <a:pt x="7" y="104"/>
                    <a:pt x="7" y="104"/>
                    <a:pt x="6" y="104"/>
                  </a:cubicBezTo>
                  <a:cubicBezTo>
                    <a:pt x="3" y="105"/>
                    <a:pt x="2" y="103"/>
                    <a:pt x="3" y="101"/>
                  </a:cubicBezTo>
                  <a:cubicBezTo>
                    <a:pt x="4" y="99"/>
                    <a:pt x="10" y="91"/>
                    <a:pt x="10" y="89"/>
                  </a:cubicBezTo>
                  <a:cubicBezTo>
                    <a:pt x="10" y="85"/>
                    <a:pt x="11" y="80"/>
                    <a:pt x="11" y="77"/>
                  </a:cubicBezTo>
                  <a:cubicBezTo>
                    <a:pt x="11" y="77"/>
                    <a:pt x="6" y="33"/>
                    <a:pt x="3" y="23"/>
                  </a:cubicBezTo>
                  <a:cubicBezTo>
                    <a:pt x="2" y="16"/>
                    <a:pt x="1" y="11"/>
                    <a:pt x="0" y="9"/>
                  </a:cubicBezTo>
                  <a:cubicBezTo>
                    <a:pt x="0" y="8"/>
                    <a:pt x="0" y="7"/>
                    <a:pt x="0" y="7"/>
                  </a:cubicBezTo>
                  <a:cubicBezTo>
                    <a:pt x="0" y="6"/>
                    <a:pt x="8" y="0"/>
                    <a:pt x="13" y="4"/>
                  </a:cubicBezTo>
                  <a:cubicBezTo>
                    <a:pt x="14" y="4"/>
                    <a:pt x="14" y="5"/>
                    <a:pt x="15" y="6"/>
                  </a:cubicBezTo>
                  <a:cubicBezTo>
                    <a:pt x="16" y="7"/>
                    <a:pt x="17" y="7"/>
                    <a:pt x="18" y="8"/>
                  </a:cubicBezTo>
                  <a:cubicBezTo>
                    <a:pt x="19" y="11"/>
                    <a:pt x="20" y="13"/>
                    <a:pt x="21" y="15"/>
                  </a:cubicBezTo>
                  <a:cubicBezTo>
                    <a:pt x="22" y="18"/>
                    <a:pt x="25" y="31"/>
                    <a:pt x="23" y="42"/>
                  </a:cubicBezTo>
                </a:path>
              </a:pathLst>
            </a:custGeom>
            <a:solidFill>
              <a:srgbClr val="FFE1C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9">
              <a:extLst>
                <a:ext uri="{FF2B5EF4-FFF2-40B4-BE49-F238E27FC236}">
                  <a16:creationId xmlns:a16="http://schemas.microsoft.com/office/drawing/2014/main" id="{BDD131D8-0476-486E-84DA-56C09FC0EF47}"/>
                </a:ext>
              </a:extLst>
            </p:cNvPr>
            <p:cNvSpPr>
              <a:spLocks/>
            </p:cNvSpPr>
            <p:nvPr/>
          </p:nvSpPr>
          <p:spPr bwMode="auto">
            <a:xfrm>
              <a:off x="6308" y="2491"/>
              <a:ext cx="184" cy="95"/>
            </a:xfrm>
            <a:custGeom>
              <a:avLst/>
              <a:gdLst>
                <a:gd name="T0" fmla="*/ 0 w 21"/>
                <a:gd name="T1" fmla="*/ 0 h 11"/>
                <a:gd name="T2" fmla="*/ 0 w 21"/>
                <a:gd name="T3" fmla="*/ 0 h 11"/>
                <a:gd name="T4" fmla="*/ 1 w 21"/>
                <a:gd name="T5" fmla="*/ 2 h 11"/>
                <a:gd name="T6" fmla="*/ 15 w 21"/>
                <a:gd name="T7" fmla="*/ 6 h 11"/>
                <a:gd name="T8" fmla="*/ 16 w 21"/>
                <a:gd name="T9" fmla="*/ 9 h 11"/>
                <a:gd name="T10" fmla="*/ 16 w 21"/>
                <a:gd name="T11" fmla="*/ 9 h 11"/>
                <a:gd name="T12" fmla="*/ 16 w 21"/>
                <a:gd name="T13" fmla="*/ 9 h 11"/>
                <a:gd name="T14" fmla="*/ 19 w 21"/>
                <a:gd name="T15" fmla="*/ 11 h 11"/>
                <a:gd name="T16" fmla="*/ 19 w 21"/>
                <a:gd name="T17" fmla="*/ 11 h 11"/>
                <a:gd name="T18" fmla="*/ 19 w 21"/>
                <a:gd name="T19" fmla="*/ 11 h 11"/>
                <a:gd name="T20" fmla="*/ 19 w 21"/>
                <a:gd name="T21" fmla="*/ 11 h 11"/>
                <a:gd name="T22" fmla="*/ 19 w 21"/>
                <a:gd name="T23" fmla="*/ 8 h 11"/>
                <a:gd name="T24" fmla="*/ 20 w 21"/>
                <a:gd name="T25" fmla="*/ 5 h 11"/>
                <a:gd name="T26" fmla="*/ 20 w 21"/>
                <a:gd name="T27" fmla="*/ 4 h 11"/>
                <a:gd name="T28" fmla="*/ 21 w 21"/>
                <a:gd name="T29" fmla="*/ 2 h 11"/>
                <a:gd name="T30" fmla="*/ 19 w 21"/>
                <a:gd name="T31" fmla="*/ 2 h 11"/>
                <a:gd name="T32" fmla="*/ 17 w 21"/>
                <a:gd name="T33" fmla="*/ 2 h 11"/>
                <a:gd name="T34" fmla="*/ 15 w 21"/>
                <a:gd name="T35" fmla="*/ 3 h 11"/>
                <a:gd name="T36" fmla="*/ 13 w 21"/>
                <a:gd name="T37" fmla="*/ 2 h 11"/>
                <a:gd name="T38" fmla="*/ 0 w 21"/>
                <a:gd name="T39" fmla="*/ 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1" h="11">
                  <a:moveTo>
                    <a:pt x="0" y="0"/>
                  </a:moveTo>
                  <a:cubicBezTo>
                    <a:pt x="0" y="0"/>
                    <a:pt x="0" y="0"/>
                    <a:pt x="0" y="0"/>
                  </a:cubicBezTo>
                  <a:cubicBezTo>
                    <a:pt x="0" y="0"/>
                    <a:pt x="0" y="1"/>
                    <a:pt x="1" y="2"/>
                  </a:cubicBezTo>
                  <a:cubicBezTo>
                    <a:pt x="4" y="3"/>
                    <a:pt x="11" y="3"/>
                    <a:pt x="15" y="6"/>
                  </a:cubicBezTo>
                  <a:cubicBezTo>
                    <a:pt x="16" y="6"/>
                    <a:pt x="16" y="7"/>
                    <a:pt x="16" y="9"/>
                  </a:cubicBezTo>
                  <a:cubicBezTo>
                    <a:pt x="16" y="9"/>
                    <a:pt x="16" y="9"/>
                    <a:pt x="16" y="9"/>
                  </a:cubicBezTo>
                  <a:cubicBezTo>
                    <a:pt x="16" y="9"/>
                    <a:pt x="16" y="9"/>
                    <a:pt x="16" y="9"/>
                  </a:cubicBezTo>
                  <a:cubicBezTo>
                    <a:pt x="17" y="10"/>
                    <a:pt x="18" y="10"/>
                    <a:pt x="19" y="11"/>
                  </a:cubicBezTo>
                  <a:cubicBezTo>
                    <a:pt x="19" y="11"/>
                    <a:pt x="19" y="11"/>
                    <a:pt x="19" y="11"/>
                  </a:cubicBezTo>
                  <a:cubicBezTo>
                    <a:pt x="19" y="11"/>
                    <a:pt x="19" y="11"/>
                    <a:pt x="19" y="11"/>
                  </a:cubicBezTo>
                  <a:cubicBezTo>
                    <a:pt x="19" y="11"/>
                    <a:pt x="19" y="11"/>
                    <a:pt x="19" y="11"/>
                  </a:cubicBezTo>
                  <a:cubicBezTo>
                    <a:pt x="19" y="11"/>
                    <a:pt x="19" y="10"/>
                    <a:pt x="19" y="8"/>
                  </a:cubicBezTo>
                  <a:cubicBezTo>
                    <a:pt x="19" y="7"/>
                    <a:pt x="19" y="6"/>
                    <a:pt x="20" y="5"/>
                  </a:cubicBezTo>
                  <a:cubicBezTo>
                    <a:pt x="20" y="4"/>
                    <a:pt x="20" y="4"/>
                    <a:pt x="20" y="4"/>
                  </a:cubicBezTo>
                  <a:cubicBezTo>
                    <a:pt x="20" y="3"/>
                    <a:pt x="20" y="2"/>
                    <a:pt x="21" y="2"/>
                  </a:cubicBezTo>
                  <a:cubicBezTo>
                    <a:pt x="20" y="2"/>
                    <a:pt x="19" y="2"/>
                    <a:pt x="19" y="2"/>
                  </a:cubicBezTo>
                  <a:cubicBezTo>
                    <a:pt x="18" y="2"/>
                    <a:pt x="17" y="2"/>
                    <a:pt x="17" y="2"/>
                  </a:cubicBezTo>
                  <a:cubicBezTo>
                    <a:pt x="16" y="3"/>
                    <a:pt x="15" y="3"/>
                    <a:pt x="15" y="3"/>
                  </a:cubicBezTo>
                  <a:cubicBezTo>
                    <a:pt x="14" y="3"/>
                    <a:pt x="14" y="3"/>
                    <a:pt x="13" y="2"/>
                  </a:cubicBezTo>
                  <a:cubicBezTo>
                    <a:pt x="9" y="2"/>
                    <a:pt x="5" y="1"/>
                    <a:pt x="0" y="0"/>
                  </a:cubicBezTo>
                </a:path>
              </a:pathLst>
            </a:custGeom>
            <a:solidFill>
              <a:srgbClr val="F0C3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30">
              <a:extLst>
                <a:ext uri="{FF2B5EF4-FFF2-40B4-BE49-F238E27FC236}">
                  <a16:creationId xmlns:a16="http://schemas.microsoft.com/office/drawing/2014/main" id="{844A440C-B584-4BA1-AAB5-728CC67F673E}"/>
                </a:ext>
              </a:extLst>
            </p:cNvPr>
            <p:cNvSpPr>
              <a:spLocks/>
            </p:cNvSpPr>
            <p:nvPr/>
          </p:nvSpPr>
          <p:spPr bwMode="auto">
            <a:xfrm>
              <a:off x="6369" y="2569"/>
              <a:ext cx="158" cy="851"/>
            </a:xfrm>
            <a:custGeom>
              <a:avLst/>
              <a:gdLst>
                <a:gd name="T0" fmla="*/ 9 w 18"/>
                <a:gd name="T1" fmla="*/ 0 h 98"/>
                <a:gd name="T2" fmla="*/ 9 w 18"/>
                <a:gd name="T3" fmla="*/ 1 h 98"/>
                <a:gd name="T4" fmla="*/ 10 w 18"/>
                <a:gd name="T5" fmla="*/ 4 h 98"/>
                <a:gd name="T6" fmla="*/ 14 w 18"/>
                <a:gd name="T7" fmla="*/ 20 h 98"/>
                <a:gd name="T8" fmla="*/ 13 w 18"/>
                <a:gd name="T9" fmla="*/ 61 h 98"/>
                <a:gd name="T10" fmla="*/ 12 w 18"/>
                <a:gd name="T11" fmla="*/ 73 h 98"/>
                <a:gd name="T12" fmla="*/ 13 w 18"/>
                <a:gd name="T13" fmla="*/ 80 h 98"/>
                <a:gd name="T14" fmla="*/ 0 w 18"/>
                <a:gd name="T15" fmla="*/ 98 h 98"/>
                <a:gd name="T16" fmla="*/ 2 w 18"/>
                <a:gd name="T17" fmla="*/ 98 h 98"/>
                <a:gd name="T18" fmla="*/ 15 w 18"/>
                <a:gd name="T19" fmla="*/ 80 h 98"/>
                <a:gd name="T20" fmla="*/ 15 w 18"/>
                <a:gd name="T21" fmla="*/ 79 h 98"/>
                <a:gd name="T22" fmla="*/ 13 w 18"/>
                <a:gd name="T23" fmla="*/ 72 h 98"/>
                <a:gd name="T24" fmla="*/ 13 w 18"/>
                <a:gd name="T25" fmla="*/ 72 h 98"/>
                <a:gd name="T26" fmla="*/ 17 w 18"/>
                <a:gd name="T27" fmla="*/ 36 h 98"/>
                <a:gd name="T28" fmla="*/ 18 w 18"/>
                <a:gd name="T29" fmla="*/ 28 h 98"/>
                <a:gd name="T30" fmla="*/ 15 w 18"/>
                <a:gd name="T31" fmla="*/ 9 h 98"/>
                <a:gd name="T32" fmla="*/ 12 w 18"/>
                <a:gd name="T33" fmla="*/ 2 h 98"/>
                <a:gd name="T34" fmla="*/ 12 w 18"/>
                <a:gd name="T35" fmla="*/ 2 h 98"/>
                <a:gd name="T36" fmla="*/ 9 w 18"/>
                <a:gd name="T37" fmla="*/ 0 h 98"/>
                <a:gd name="T38" fmla="*/ 9 w 18"/>
                <a:gd name="T39" fmla="*/ 0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8" h="98">
                  <a:moveTo>
                    <a:pt x="9" y="0"/>
                  </a:moveTo>
                  <a:cubicBezTo>
                    <a:pt x="9" y="0"/>
                    <a:pt x="9" y="1"/>
                    <a:pt x="9" y="1"/>
                  </a:cubicBezTo>
                  <a:cubicBezTo>
                    <a:pt x="9" y="2"/>
                    <a:pt x="9" y="3"/>
                    <a:pt x="10" y="4"/>
                  </a:cubicBezTo>
                  <a:cubicBezTo>
                    <a:pt x="11" y="7"/>
                    <a:pt x="14" y="17"/>
                    <a:pt x="14" y="20"/>
                  </a:cubicBezTo>
                  <a:cubicBezTo>
                    <a:pt x="14" y="27"/>
                    <a:pt x="13" y="58"/>
                    <a:pt x="13" y="61"/>
                  </a:cubicBezTo>
                  <a:cubicBezTo>
                    <a:pt x="13" y="63"/>
                    <a:pt x="12" y="73"/>
                    <a:pt x="12" y="73"/>
                  </a:cubicBezTo>
                  <a:cubicBezTo>
                    <a:pt x="12" y="73"/>
                    <a:pt x="13" y="77"/>
                    <a:pt x="13" y="80"/>
                  </a:cubicBezTo>
                  <a:cubicBezTo>
                    <a:pt x="13" y="84"/>
                    <a:pt x="3" y="97"/>
                    <a:pt x="0" y="98"/>
                  </a:cubicBezTo>
                  <a:cubicBezTo>
                    <a:pt x="1" y="98"/>
                    <a:pt x="1" y="98"/>
                    <a:pt x="2" y="98"/>
                  </a:cubicBezTo>
                  <a:cubicBezTo>
                    <a:pt x="6" y="96"/>
                    <a:pt x="14" y="82"/>
                    <a:pt x="15" y="80"/>
                  </a:cubicBezTo>
                  <a:cubicBezTo>
                    <a:pt x="15" y="80"/>
                    <a:pt x="15" y="80"/>
                    <a:pt x="15" y="79"/>
                  </a:cubicBezTo>
                  <a:cubicBezTo>
                    <a:pt x="15" y="77"/>
                    <a:pt x="13" y="74"/>
                    <a:pt x="13" y="72"/>
                  </a:cubicBezTo>
                  <a:cubicBezTo>
                    <a:pt x="13" y="72"/>
                    <a:pt x="13" y="72"/>
                    <a:pt x="13" y="72"/>
                  </a:cubicBezTo>
                  <a:cubicBezTo>
                    <a:pt x="13" y="69"/>
                    <a:pt x="17" y="36"/>
                    <a:pt x="17" y="36"/>
                  </a:cubicBezTo>
                  <a:cubicBezTo>
                    <a:pt x="17" y="33"/>
                    <a:pt x="18" y="30"/>
                    <a:pt x="18" y="28"/>
                  </a:cubicBezTo>
                  <a:cubicBezTo>
                    <a:pt x="18" y="19"/>
                    <a:pt x="16" y="12"/>
                    <a:pt x="15" y="9"/>
                  </a:cubicBezTo>
                  <a:cubicBezTo>
                    <a:pt x="14" y="7"/>
                    <a:pt x="13" y="5"/>
                    <a:pt x="12" y="2"/>
                  </a:cubicBezTo>
                  <a:cubicBezTo>
                    <a:pt x="12" y="2"/>
                    <a:pt x="12" y="2"/>
                    <a:pt x="12" y="2"/>
                  </a:cubicBezTo>
                  <a:cubicBezTo>
                    <a:pt x="11" y="1"/>
                    <a:pt x="10" y="1"/>
                    <a:pt x="9" y="0"/>
                  </a:cubicBezTo>
                  <a:cubicBezTo>
                    <a:pt x="9" y="0"/>
                    <a:pt x="9" y="0"/>
                    <a:pt x="9" y="0"/>
                  </a:cubicBezTo>
                </a:path>
              </a:pathLst>
            </a:custGeom>
            <a:solidFill>
              <a:srgbClr val="F0C3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31">
              <a:extLst>
                <a:ext uri="{FF2B5EF4-FFF2-40B4-BE49-F238E27FC236}">
                  <a16:creationId xmlns:a16="http://schemas.microsoft.com/office/drawing/2014/main" id="{FE3B97BC-4AB9-42D3-BAAF-A07B6E3C99CA}"/>
                </a:ext>
              </a:extLst>
            </p:cNvPr>
            <p:cNvSpPr>
              <a:spLocks/>
            </p:cNvSpPr>
            <p:nvPr/>
          </p:nvSpPr>
          <p:spPr bwMode="auto">
            <a:xfrm>
              <a:off x="6089" y="1692"/>
              <a:ext cx="517" cy="825"/>
            </a:xfrm>
            <a:custGeom>
              <a:avLst/>
              <a:gdLst>
                <a:gd name="T0" fmla="*/ 55 w 59"/>
                <a:gd name="T1" fmla="*/ 89 h 95"/>
                <a:gd name="T2" fmla="*/ 44 w 59"/>
                <a:gd name="T3" fmla="*/ 94 h 95"/>
                <a:gd name="T4" fmla="*/ 42 w 59"/>
                <a:gd name="T5" fmla="*/ 94 h 95"/>
                <a:gd name="T6" fmla="*/ 38 w 59"/>
                <a:gd name="T7" fmla="*/ 94 h 95"/>
                <a:gd name="T8" fmla="*/ 2 w 59"/>
                <a:gd name="T9" fmla="*/ 81 h 95"/>
                <a:gd name="T10" fmla="*/ 0 w 59"/>
                <a:gd name="T11" fmla="*/ 62 h 95"/>
                <a:gd name="T12" fmla="*/ 0 w 59"/>
                <a:gd name="T13" fmla="*/ 61 h 95"/>
                <a:gd name="T14" fmla="*/ 0 w 59"/>
                <a:gd name="T15" fmla="*/ 24 h 95"/>
                <a:gd name="T16" fmla="*/ 1 w 59"/>
                <a:gd name="T17" fmla="*/ 17 h 95"/>
                <a:gd name="T18" fmla="*/ 3 w 59"/>
                <a:gd name="T19" fmla="*/ 0 h 95"/>
                <a:gd name="T20" fmla="*/ 51 w 59"/>
                <a:gd name="T21" fmla="*/ 9 h 95"/>
                <a:gd name="T22" fmla="*/ 54 w 59"/>
                <a:gd name="T23" fmla="*/ 14 h 95"/>
                <a:gd name="T24" fmla="*/ 55 w 59"/>
                <a:gd name="T25" fmla="*/ 89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9" h="95">
                  <a:moveTo>
                    <a:pt x="55" y="89"/>
                  </a:moveTo>
                  <a:cubicBezTo>
                    <a:pt x="55" y="89"/>
                    <a:pt x="56" y="91"/>
                    <a:pt x="44" y="94"/>
                  </a:cubicBezTo>
                  <a:cubicBezTo>
                    <a:pt x="43" y="94"/>
                    <a:pt x="42" y="94"/>
                    <a:pt x="42" y="94"/>
                  </a:cubicBezTo>
                  <a:cubicBezTo>
                    <a:pt x="40" y="95"/>
                    <a:pt x="39" y="95"/>
                    <a:pt x="38" y="94"/>
                  </a:cubicBezTo>
                  <a:cubicBezTo>
                    <a:pt x="24" y="93"/>
                    <a:pt x="2" y="81"/>
                    <a:pt x="2" y="81"/>
                  </a:cubicBezTo>
                  <a:cubicBezTo>
                    <a:pt x="2" y="80"/>
                    <a:pt x="1" y="70"/>
                    <a:pt x="0" y="62"/>
                  </a:cubicBezTo>
                  <a:cubicBezTo>
                    <a:pt x="0" y="62"/>
                    <a:pt x="0" y="62"/>
                    <a:pt x="0" y="61"/>
                  </a:cubicBezTo>
                  <a:cubicBezTo>
                    <a:pt x="0" y="53"/>
                    <a:pt x="0" y="27"/>
                    <a:pt x="0" y="24"/>
                  </a:cubicBezTo>
                  <a:cubicBezTo>
                    <a:pt x="0" y="22"/>
                    <a:pt x="0" y="20"/>
                    <a:pt x="1" y="17"/>
                  </a:cubicBezTo>
                  <a:cubicBezTo>
                    <a:pt x="1" y="9"/>
                    <a:pt x="3" y="0"/>
                    <a:pt x="3" y="0"/>
                  </a:cubicBezTo>
                  <a:cubicBezTo>
                    <a:pt x="3" y="0"/>
                    <a:pt x="49" y="8"/>
                    <a:pt x="51" y="9"/>
                  </a:cubicBezTo>
                  <a:cubicBezTo>
                    <a:pt x="53" y="10"/>
                    <a:pt x="54" y="14"/>
                    <a:pt x="54" y="14"/>
                  </a:cubicBezTo>
                  <a:cubicBezTo>
                    <a:pt x="59" y="28"/>
                    <a:pt x="55" y="89"/>
                    <a:pt x="55" y="89"/>
                  </a:cubicBezTo>
                </a:path>
              </a:pathLst>
            </a:custGeom>
            <a:solidFill>
              <a:srgbClr val="4A6B6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32">
              <a:extLst>
                <a:ext uri="{FF2B5EF4-FFF2-40B4-BE49-F238E27FC236}">
                  <a16:creationId xmlns:a16="http://schemas.microsoft.com/office/drawing/2014/main" id="{35798527-A82B-4CDB-B544-654BA6DEF573}"/>
                </a:ext>
              </a:extLst>
            </p:cNvPr>
            <p:cNvSpPr>
              <a:spLocks/>
            </p:cNvSpPr>
            <p:nvPr/>
          </p:nvSpPr>
          <p:spPr bwMode="auto">
            <a:xfrm>
              <a:off x="6089" y="1839"/>
              <a:ext cx="403" cy="678"/>
            </a:xfrm>
            <a:custGeom>
              <a:avLst/>
              <a:gdLst>
                <a:gd name="T0" fmla="*/ 44 w 46"/>
                <a:gd name="T1" fmla="*/ 65 h 78"/>
                <a:gd name="T2" fmla="*/ 42 w 46"/>
                <a:gd name="T3" fmla="*/ 77 h 78"/>
                <a:gd name="T4" fmla="*/ 38 w 46"/>
                <a:gd name="T5" fmla="*/ 77 h 78"/>
                <a:gd name="T6" fmla="*/ 2 w 46"/>
                <a:gd name="T7" fmla="*/ 64 h 78"/>
                <a:gd name="T8" fmla="*/ 0 w 46"/>
                <a:gd name="T9" fmla="*/ 45 h 78"/>
                <a:gd name="T10" fmla="*/ 0 w 46"/>
                <a:gd name="T11" fmla="*/ 44 h 78"/>
                <a:gd name="T12" fmla="*/ 0 w 46"/>
                <a:gd name="T13" fmla="*/ 7 h 78"/>
                <a:gd name="T14" fmla="*/ 1 w 46"/>
                <a:gd name="T15" fmla="*/ 0 h 78"/>
                <a:gd name="T16" fmla="*/ 18 w 46"/>
                <a:gd name="T17" fmla="*/ 6 h 78"/>
                <a:gd name="T18" fmla="*/ 40 w 46"/>
                <a:gd name="T19" fmla="*/ 8 h 78"/>
                <a:gd name="T20" fmla="*/ 44 w 46"/>
                <a:gd name="T21" fmla="*/ 30 h 78"/>
                <a:gd name="T22" fmla="*/ 44 w 46"/>
                <a:gd name="T23" fmla="*/ 65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6" h="78">
                  <a:moveTo>
                    <a:pt x="44" y="65"/>
                  </a:moveTo>
                  <a:cubicBezTo>
                    <a:pt x="43" y="70"/>
                    <a:pt x="43" y="74"/>
                    <a:pt x="42" y="77"/>
                  </a:cubicBezTo>
                  <a:cubicBezTo>
                    <a:pt x="40" y="78"/>
                    <a:pt x="39" y="78"/>
                    <a:pt x="38" y="77"/>
                  </a:cubicBezTo>
                  <a:cubicBezTo>
                    <a:pt x="24" y="76"/>
                    <a:pt x="2" y="64"/>
                    <a:pt x="2" y="64"/>
                  </a:cubicBezTo>
                  <a:cubicBezTo>
                    <a:pt x="0" y="61"/>
                    <a:pt x="0" y="55"/>
                    <a:pt x="0" y="45"/>
                  </a:cubicBezTo>
                  <a:cubicBezTo>
                    <a:pt x="0" y="45"/>
                    <a:pt x="0" y="45"/>
                    <a:pt x="0" y="44"/>
                  </a:cubicBezTo>
                  <a:cubicBezTo>
                    <a:pt x="0" y="36"/>
                    <a:pt x="0" y="10"/>
                    <a:pt x="0" y="7"/>
                  </a:cubicBezTo>
                  <a:cubicBezTo>
                    <a:pt x="0" y="5"/>
                    <a:pt x="0" y="3"/>
                    <a:pt x="1" y="0"/>
                  </a:cubicBezTo>
                  <a:cubicBezTo>
                    <a:pt x="6" y="2"/>
                    <a:pt x="14" y="4"/>
                    <a:pt x="18" y="6"/>
                  </a:cubicBezTo>
                  <a:cubicBezTo>
                    <a:pt x="27" y="9"/>
                    <a:pt x="35" y="8"/>
                    <a:pt x="40" y="8"/>
                  </a:cubicBezTo>
                  <a:cubicBezTo>
                    <a:pt x="44" y="8"/>
                    <a:pt x="44" y="23"/>
                    <a:pt x="44" y="30"/>
                  </a:cubicBezTo>
                  <a:cubicBezTo>
                    <a:pt x="44" y="37"/>
                    <a:pt x="46" y="53"/>
                    <a:pt x="44" y="65"/>
                  </a:cubicBezTo>
                  <a:close/>
                </a:path>
              </a:pathLst>
            </a:custGeom>
            <a:solidFill>
              <a:srgbClr val="62878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33">
              <a:extLst>
                <a:ext uri="{FF2B5EF4-FFF2-40B4-BE49-F238E27FC236}">
                  <a16:creationId xmlns:a16="http://schemas.microsoft.com/office/drawing/2014/main" id="{44B5C561-FA74-453B-8AD7-664F969CC654}"/>
                </a:ext>
              </a:extLst>
            </p:cNvPr>
            <p:cNvSpPr>
              <a:spLocks/>
            </p:cNvSpPr>
            <p:nvPr/>
          </p:nvSpPr>
          <p:spPr bwMode="auto">
            <a:xfrm>
              <a:off x="6010" y="884"/>
              <a:ext cx="569" cy="955"/>
            </a:xfrm>
            <a:custGeom>
              <a:avLst/>
              <a:gdLst>
                <a:gd name="T0" fmla="*/ 55 w 65"/>
                <a:gd name="T1" fmla="*/ 66 h 110"/>
                <a:gd name="T2" fmla="*/ 58 w 65"/>
                <a:gd name="T3" fmla="*/ 93 h 110"/>
                <a:gd name="T4" fmla="*/ 61 w 65"/>
                <a:gd name="T5" fmla="*/ 105 h 110"/>
                <a:gd name="T6" fmla="*/ 48 w 65"/>
                <a:gd name="T7" fmla="*/ 109 h 110"/>
                <a:gd name="T8" fmla="*/ 37 w 65"/>
                <a:gd name="T9" fmla="*/ 110 h 110"/>
                <a:gd name="T10" fmla="*/ 10 w 65"/>
                <a:gd name="T11" fmla="*/ 99 h 110"/>
                <a:gd name="T12" fmla="*/ 11 w 65"/>
                <a:gd name="T13" fmla="*/ 82 h 110"/>
                <a:gd name="T14" fmla="*/ 11 w 65"/>
                <a:gd name="T15" fmla="*/ 59 h 110"/>
                <a:gd name="T16" fmla="*/ 10 w 65"/>
                <a:gd name="T17" fmla="*/ 57 h 110"/>
                <a:gd name="T18" fmla="*/ 5 w 65"/>
                <a:gd name="T19" fmla="*/ 45 h 110"/>
                <a:gd name="T20" fmla="*/ 4 w 65"/>
                <a:gd name="T21" fmla="*/ 44 h 110"/>
                <a:gd name="T22" fmla="*/ 2 w 65"/>
                <a:gd name="T23" fmla="*/ 38 h 110"/>
                <a:gd name="T24" fmla="*/ 7 w 65"/>
                <a:gd name="T25" fmla="*/ 21 h 110"/>
                <a:gd name="T26" fmla="*/ 8 w 65"/>
                <a:gd name="T27" fmla="*/ 8 h 110"/>
                <a:gd name="T28" fmla="*/ 15 w 65"/>
                <a:gd name="T29" fmla="*/ 1 h 110"/>
                <a:gd name="T30" fmla="*/ 41 w 65"/>
                <a:gd name="T31" fmla="*/ 3 h 110"/>
                <a:gd name="T32" fmla="*/ 58 w 65"/>
                <a:gd name="T33" fmla="*/ 19 h 110"/>
                <a:gd name="T34" fmla="*/ 61 w 65"/>
                <a:gd name="T35" fmla="*/ 22 h 110"/>
                <a:gd name="T36" fmla="*/ 64 w 65"/>
                <a:gd name="T37" fmla="*/ 38 h 110"/>
                <a:gd name="T38" fmla="*/ 55 w 65"/>
                <a:gd name="T39" fmla="*/ 66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5" h="110">
                  <a:moveTo>
                    <a:pt x="55" y="66"/>
                  </a:moveTo>
                  <a:cubicBezTo>
                    <a:pt x="54" y="73"/>
                    <a:pt x="56" y="88"/>
                    <a:pt x="58" y="93"/>
                  </a:cubicBezTo>
                  <a:cubicBezTo>
                    <a:pt x="59" y="98"/>
                    <a:pt x="62" y="102"/>
                    <a:pt x="61" y="105"/>
                  </a:cubicBezTo>
                  <a:cubicBezTo>
                    <a:pt x="60" y="107"/>
                    <a:pt x="54" y="108"/>
                    <a:pt x="48" y="109"/>
                  </a:cubicBezTo>
                  <a:cubicBezTo>
                    <a:pt x="44" y="109"/>
                    <a:pt x="40" y="110"/>
                    <a:pt x="37" y="110"/>
                  </a:cubicBezTo>
                  <a:cubicBezTo>
                    <a:pt x="27" y="110"/>
                    <a:pt x="11" y="101"/>
                    <a:pt x="10" y="99"/>
                  </a:cubicBezTo>
                  <a:cubicBezTo>
                    <a:pt x="8" y="97"/>
                    <a:pt x="10" y="87"/>
                    <a:pt x="11" y="82"/>
                  </a:cubicBezTo>
                  <a:cubicBezTo>
                    <a:pt x="13" y="77"/>
                    <a:pt x="11" y="63"/>
                    <a:pt x="11" y="59"/>
                  </a:cubicBezTo>
                  <a:cubicBezTo>
                    <a:pt x="10" y="58"/>
                    <a:pt x="10" y="57"/>
                    <a:pt x="10" y="57"/>
                  </a:cubicBezTo>
                  <a:cubicBezTo>
                    <a:pt x="9" y="53"/>
                    <a:pt x="6" y="48"/>
                    <a:pt x="5" y="45"/>
                  </a:cubicBezTo>
                  <a:cubicBezTo>
                    <a:pt x="5" y="45"/>
                    <a:pt x="5" y="44"/>
                    <a:pt x="4" y="44"/>
                  </a:cubicBezTo>
                  <a:cubicBezTo>
                    <a:pt x="3" y="42"/>
                    <a:pt x="3" y="43"/>
                    <a:pt x="2" y="38"/>
                  </a:cubicBezTo>
                  <a:cubicBezTo>
                    <a:pt x="0" y="34"/>
                    <a:pt x="5" y="24"/>
                    <a:pt x="7" y="21"/>
                  </a:cubicBezTo>
                  <a:cubicBezTo>
                    <a:pt x="8" y="19"/>
                    <a:pt x="8" y="11"/>
                    <a:pt x="8" y="8"/>
                  </a:cubicBezTo>
                  <a:cubicBezTo>
                    <a:pt x="8" y="4"/>
                    <a:pt x="11" y="1"/>
                    <a:pt x="15" y="1"/>
                  </a:cubicBezTo>
                  <a:cubicBezTo>
                    <a:pt x="23" y="0"/>
                    <a:pt x="36" y="0"/>
                    <a:pt x="41" y="3"/>
                  </a:cubicBezTo>
                  <a:cubicBezTo>
                    <a:pt x="46" y="6"/>
                    <a:pt x="54" y="14"/>
                    <a:pt x="58" y="19"/>
                  </a:cubicBezTo>
                  <a:cubicBezTo>
                    <a:pt x="60" y="21"/>
                    <a:pt x="61" y="22"/>
                    <a:pt x="61" y="22"/>
                  </a:cubicBezTo>
                  <a:cubicBezTo>
                    <a:pt x="64" y="25"/>
                    <a:pt x="65" y="35"/>
                    <a:pt x="64" y="38"/>
                  </a:cubicBezTo>
                  <a:cubicBezTo>
                    <a:pt x="64" y="41"/>
                    <a:pt x="56" y="59"/>
                    <a:pt x="55" y="66"/>
                  </a:cubicBezTo>
                </a:path>
              </a:pathLst>
            </a:custGeom>
            <a:solidFill>
              <a:srgbClr val="8BBF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34">
              <a:extLst>
                <a:ext uri="{FF2B5EF4-FFF2-40B4-BE49-F238E27FC236}">
                  <a16:creationId xmlns:a16="http://schemas.microsoft.com/office/drawing/2014/main" id="{E5407332-3512-42C8-8417-B4F9CE219188}"/>
                </a:ext>
              </a:extLst>
            </p:cNvPr>
            <p:cNvSpPr>
              <a:spLocks/>
            </p:cNvSpPr>
            <p:nvPr/>
          </p:nvSpPr>
          <p:spPr bwMode="auto">
            <a:xfrm>
              <a:off x="6063" y="449"/>
              <a:ext cx="350" cy="443"/>
            </a:xfrm>
            <a:custGeom>
              <a:avLst/>
              <a:gdLst>
                <a:gd name="T0" fmla="*/ 40 w 40"/>
                <a:gd name="T1" fmla="*/ 29 h 51"/>
                <a:gd name="T2" fmla="*/ 33 w 40"/>
                <a:gd name="T3" fmla="*/ 22 h 51"/>
                <a:gd name="T4" fmla="*/ 31 w 40"/>
                <a:gd name="T5" fmla="*/ 22 h 51"/>
                <a:gd name="T6" fmla="*/ 30 w 40"/>
                <a:gd name="T7" fmla="*/ 5 h 51"/>
                <a:gd name="T8" fmla="*/ 30 w 40"/>
                <a:gd name="T9" fmla="*/ 0 h 51"/>
                <a:gd name="T10" fmla="*/ 30 w 40"/>
                <a:gd name="T11" fmla="*/ 0 h 51"/>
                <a:gd name="T12" fmla="*/ 16 w 40"/>
                <a:gd name="T13" fmla="*/ 10 h 51"/>
                <a:gd name="T14" fmla="*/ 11 w 40"/>
                <a:gd name="T15" fmla="*/ 9 h 51"/>
                <a:gd name="T16" fmla="*/ 2 w 40"/>
                <a:gd name="T17" fmla="*/ 17 h 51"/>
                <a:gd name="T18" fmla="*/ 2 w 40"/>
                <a:gd name="T19" fmla="*/ 19 h 51"/>
                <a:gd name="T20" fmla="*/ 2 w 40"/>
                <a:gd name="T21" fmla="*/ 20 h 51"/>
                <a:gd name="T22" fmla="*/ 4 w 40"/>
                <a:gd name="T23" fmla="*/ 49 h 51"/>
                <a:gd name="T24" fmla="*/ 8 w 40"/>
                <a:gd name="T25" fmla="*/ 48 h 51"/>
                <a:gd name="T26" fmla="*/ 35 w 40"/>
                <a:gd name="T27" fmla="*/ 50 h 51"/>
                <a:gd name="T28" fmla="*/ 38 w 40"/>
                <a:gd name="T29" fmla="*/ 48 h 51"/>
                <a:gd name="T30" fmla="*/ 40 w 40"/>
                <a:gd name="T31" fmla="*/ 29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0" h="51">
                  <a:moveTo>
                    <a:pt x="40" y="29"/>
                  </a:moveTo>
                  <a:cubicBezTo>
                    <a:pt x="40" y="27"/>
                    <a:pt x="34" y="23"/>
                    <a:pt x="33" y="22"/>
                  </a:cubicBezTo>
                  <a:cubicBezTo>
                    <a:pt x="33" y="22"/>
                    <a:pt x="32" y="22"/>
                    <a:pt x="31" y="22"/>
                  </a:cubicBezTo>
                  <a:cubicBezTo>
                    <a:pt x="30" y="5"/>
                    <a:pt x="30" y="5"/>
                    <a:pt x="30" y="5"/>
                  </a:cubicBezTo>
                  <a:cubicBezTo>
                    <a:pt x="30" y="0"/>
                    <a:pt x="30" y="0"/>
                    <a:pt x="30" y="0"/>
                  </a:cubicBezTo>
                  <a:cubicBezTo>
                    <a:pt x="30" y="0"/>
                    <a:pt x="30" y="0"/>
                    <a:pt x="30" y="0"/>
                  </a:cubicBezTo>
                  <a:cubicBezTo>
                    <a:pt x="24" y="1"/>
                    <a:pt x="18" y="7"/>
                    <a:pt x="16" y="10"/>
                  </a:cubicBezTo>
                  <a:cubicBezTo>
                    <a:pt x="14" y="9"/>
                    <a:pt x="13" y="9"/>
                    <a:pt x="11" y="9"/>
                  </a:cubicBezTo>
                  <a:cubicBezTo>
                    <a:pt x="5" y="8"/>
                    <a:pt x="3" y="14"/>
                    <a:pt x="2" y="17"/>
                  </a:cubicBezTo>
                  <a:cubicBezTo>
                    <a:pt x="2" y="18"/>
                    <a:pt x="2" y="18"/>
                    <a:pt x="2" y="19"/>
                  </a:cubicBezTo>
                  <a:cubicBezTo>
                    <a:pt x="2" y="20"/>
                    <a:pt x="2" y="20"/>
                    <a:pt x="2" y="20"/>
                  </a:cubicBezTo>
                  <a:cubicBezTo>
                    <a:pt x="0" y="30"/>
                    <a:pt x="1" y="45"/>
                    <a:pt x="4" y="49"/>
                  </a:cubicBezTo>
                  <a:cubicBezTo>
                    <a:pt x="4" y="49"/>
                    <a:pt x="6" y="49"/>
                    <a:pt x="8" y="48"/>
                  </a:cubicBezTo>
                  <a:cubicBezTo>
                    <a:pt x="17" y="47"/>
                    <a:pt x="29" y="49"/>
                    <a:pt x="35" y="50"/>
                  </a:cubicBezTo>
                  <a:cubicBezTo>
                    <a:pt x="36" y="51"/>
                    <a:pt x="38" y="50"/>
                    <a:pt x="38" y="48"/>
                  </a:cubicBezTo>
                  <a:cubicBezTo>
                    <a:pt x="39" y="42"/>
                    <a:pt x="40" y="31"/>
                    <a:pt x="40" y="29"/>
                  </a:cubicBezTo>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35">
              <a:extLst>
                <a:ext uri="{FF2B5EF4-FFF2-40B4-BE49-F238E27FC236}">
                  <a16:creationId xmlns:a16="http://schemas.microsoft.com/office/drawing/2014/main" id="{53429955-D86D-4EC0-99CE-DCC1B7C31D29}"/>
                </a:ext>
              </a:extLst>
            </p:cNvPr>
            <p:cNvSpPr>
              <a:spLocks noEditPoints="1"/>
            </p:cNvSpPr>
            <p:nvPr/>
          </p:nvSpPr>
          <p:spPr bwMode="auto">
            <a:xfrm>
              <a:off x="6203" y="892"/>
              <a:ext cx="26" cy="70"/>
            </a:xfrm>
            <a:custGeom>
              <a:avLst/>
              <a:gdLst>
                <a:gd name="T0" fmla="*/ 3 w 3"/>
                <a:gd name="T1" fmla="*/ 8 h 8"/>
                <a:gd name="T2" fmla="*/ 3 w 3"/>
                <a:gd name="T3" fmla="*/ 8 h 8"/>
                <a:gd name="T4" fmla="*/ 3 w 3"/>
                <a:gd name="T5" fmla="*/ 8 h 8"/>
                <a:gd name="T6" fmla="*/ 3 w 3"/>
                <a:gd name="T7" fmla="*/ 8 h 8"/>
                <a:gd name="T8" fmla="*/ 3 w 3"/>
                <a:gd name="T9" fmla="*/ 8 h 8"/>
                <a:gd name="T10" fmla="*/ 3 w 3"/>
                <a:gd name="T11" fmla="*/ 8 h 8"/>
                <a:gd name="T12" fmla="*/ 2 w 3"/>
                <a:gd name="T13" fmla="*/ 0 h 8"/>
                <a:gd name="T14" fmla="*/ 0 w 3"/>
                <a:gd name="T15" fmla="*/ 3 h 8"/>
                <a:gd name="T16" fmla="*/ 1 w 3"/>
                <a:gd name="T17" fmla="*/ 7 h 8"/>
                <a:gd name="T18" fmla="*/ 3 w 3"/>
                <a:gd name="T19" fmla="*/ 8 h 8"/>
                <a:gd name="T20" fmla="*/ 3 w 3"/>
                <a:gd name="T21" fmla="*/ 8 h 8"/>
                <a:gd name="T22" fmla="*/ 2 w 3"/>
                <a:gd name="T23" fmla="*/ 0 h 8"/>
                <a:gd name="T24" fmla="*/ 2 w 3"/>
                <a:gd name="T25" fmla="*/ 0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 h="8">
                  <a:moveTo>
                    <a:pt x="3" y="8"/>
                  </a:moveTo>
                  <a:cubicBezTo>
                    <a:pt x="3" y="8"/>
                    <a:pt x="3" y="8"/>
                    <a:pt x="3" y="8"/>
                  </a:cubicBezTo>
                  <a:cubicBezTo>
                    <a:pt x="3" y="8"/>
                    <a:pt x="3" y="8"/>
                    <a:pt x="3" y="8"/>
                  </a:cubicBezTo>
                  <a:cubicBezTo>
                    <a:pt x="3" y="8"/>
                    <a:pt x="3" y="8"/>
                    <a:pt x="3" y="8"/>
                  </a:cubicBezTo>
                  <a:cubicBezTo>
                    <a:pt x="3" y="8"/>
                    <a:pt x="3" y="8"/>
                    <a:pt x="3" y="8"/>
                  </a:cubicBezTo>
                  <a:cubicBezTo>
                    <a:pt x="3" y="8"/>
                    <a:pt x="3" y="8"/>
                    <a:pt x="3" y="8"/>
                  </a:cubicBezTo>
                  <a:moveTo>
                    <a:pt x="2" y="0"/>
                  </a:moveTo>
                  <a:cubicBezTo>
                    <a:pt x="1" y="0"/>
                    <a:pt x="0" y="3"/>
                    <a:pt x="0" y="3"/>
                  </a:cubicBezTo>
                  <a:cubicBezTo>
                    <a:pt x="1" y="7"/>
                    <a:pt x="1" y="7"/>
                    <a:pt x="1" y="7"/>
                  </a:cubicBezTo>
                  <a:cubicBezTo>
                    <a:pt x="2" y="7"/>
                    <a:pt x="3" y="8"/>
                    <a:pt x="3" y="8"/>
                  </a:cubicBezTo>
                  <a:cubicBezTo>
                    <a:pt x="3" y="8"/>
                    <a:pt x="3" y="8"/>
                    <a:pt x="3" y="8"/>
                  </a:cubicBezTo>
                  <a:cubicBezTo>
                    <a:pt x="2" y="7"/>
                    <a:pt x="2" y="3"/>
                    <a:pt x="2" y="0"/>
                  </a:cubicBezTo>
                  <a:cubicBezTo>
                    <a:pt x="2" y="0"/>
                    <a:pt x="2" y="0"/>
                    <a:pt x="2" y="0"/>
                  </a:cubicBezTo>
                </a:path>
              </a:pathLst>
            </a:custGeom>
            <a:solidFill>
              <a:srgbClr val="77B2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36">
              <a:extLst>
                <a:ext uri="{FF2B5EF4-FFF2-40B4-BE49-F238E27FC236}">
                  <a16:creationId xmlns:a16="http://schemas.microsoft.com/office/drawing/2014/main" id="{47DEEBF5-01FB-40BA-8FB8-61D1FD116750}"/>
                </a:ext>
              </a:extLst>
            </p:cNvPr>
            <p:cNvSpPr>
              <a:spLocks/>
            </p:cNvSpPr>
            <p:nvPr/>
          </p:nvSpPr>
          <p:spPr bwMode="auto">
            <a:xfrm>
              <a:off x="6177" y="953"/>
              <a:ext cx="52" cy="61"/>
            </a:xfrm>
            <a:custGeom>
              <a:avLst/>
              <a:gdLst>
                <a:gd name="T0" fmla="*/ 3 w 6"/>
                <a:gd name="T1" fmla="*/ 0 h 7"/>
                <a:gd name="T2" fmla="*/ 2 w 6"/>
                <a:gd name="T3" fmla="*/ 1 h 7"/>
                <a:gd name="T4" fmla="*/ 0 w 6"/>
                <a:gd name="T5" fmla="*/ 7 h 7"/>
                <a:gd name="T6" fmla="*/ 6 w 6"/>
                <a:gd name="T7" fmla="*/ 1 h 7"/>
                <a:gd name="T8" fmla="*/ 6 w 6"/>
                <a:gd name="T9" fmla="*/ 1 h 7"/>
                <a:gd name="T10" fmla="*/ 4 w 6"/>
                <a:gd name="T11" fmla="*/ 1 h 7"/>
                <a:gd name="T12" fmla="*/ 4 w 6"/>
                <a:gd name="T13" fmla="*/ 0 h 7"/>
                <a:gd name="T14" fmla="*/ 3 w 6"/>
                <a:gd name="T15" fmla="*/ 0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7">
                  <a:moveTo>
                    <a:pt x="3" y="0"/>
                  </a:moveTo>
                  <a:cubicBezTo>
                    <a:pt x="3" y="0"/>
                    <a:pt x="3" y="0"/>
                    <a:pt x="2" y="1"/>
                  </a:cubicBezTo>
                  <a:cubicBezTo>
                    <a:pt x="2" y="2"/>
                    <a:pt x="0" y="5"/>
                    <a:pt x="0" y="7"/>
                  </a:cubicBezTo>
                  <a:cubicBezTo>
                    <a:pt x="0" y="7"/>
                    <a:pt x="4" y="2"/>
                    <a:pt x="6" y="1"/>
                  </a:cubicBezTo>
                  <a:cubicBezTo>
                    <a:pt x="6" y="1"/>
                    <a:pt x="6" y="1"/>
                    <a:pt x="6" y="1"/>
                  </a:cubicBezTo>
                  <a:cubicBezTo>
                    <a:pt x="4" y="1"/>
                    <a:pt x="4" y="1"/>
                    <a:pt x="4" y="1"/>
                  </a:cubicBezTo>
                  <a:cubicBezTo>
                    <a:pt x="4" y="0"/>
                    <a:pt x="4" y="0"/>
                    <a:pt x="4" y="0"/>
                  </a:cubicBezTo>
                  <a:cubicBezTo>
                    <a:pt x="4" y="0"/>
                    <a:pt x="4" y="0"/>
                    <a:pt x="3" y="0"/>
                  </a:cubicBezTo>
                </a:path>
              </a:pathLst>
            </a:custGeom>
            <a:solidFill>
              <a:srgbClr val="77B2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37">
              <a:extLst>
                <a:ext uri="{FF2B5EF4-FFF2-40B4-BE49-F238E27FC236}">
                  <a16:creationId xmlns:a16="http://schemas.microsoft.com/office/drawing/2014/main" id="{5EF69A86-8E30-49A9-9D9A-49D2B5EBCEFC}"/>
                </a:ext>
              </a:extLst>
            </p:cNvPr>
            <p:cNvSpPr>
              <a:spLocks/>
            </p:cNvSpPr>
            <p:nvPr/>
          </p:nvSpPr>
          <p:spPr bwMode="auto">
            <a:xfrm>
              <a:off x="6212" y="953"/>
              <a:ext cx="17" cy="9"/>
            </a:xfrm>
            <a:custGeom>
              <a:avLst/>
              <a:gdLst>
                <a:gd name="T0" fmla="*/ 0 w 2"/>
                <a:gd name="T1" fmla="*/ 0 h 1"/>
                <a:gd name="T2" fmla="*/ 0 w 2"/>
                <a:gd name="T3" fmla="*/ 1 h 1"/>
                <a:gd name="T4" fmla="*/ 2 w 2"/>
                <a:gd name="T5" fmla="*/ 1 h 1"/>
                <a:gd name="T6" fmla="*/ 2 w 2"/>
                <a:gd name="T7" fmla="*/ 1 h 1"/>
                <a:gd name="T8" fmla="*/ 2 w 2"/>
                <a:gd name="T9" fmla="*/ 1 h 1"/>
                <a:gd name="T10" fmla="*/ 2 w 2"/>
                <a:gd name="T11" fmla="*/ 1 h 1"/>
                <a:gd name="T12" fmla="*/ 2 w 2"/>
                <a:gd name="T13" fmla="*/ 1 h 1"/>
                <a:gd name="T14" fmla="*/ 0 w 2"/>
                <a:gd name="T15" fmla="*/ 0 h 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 h="1">
                  <a:moveTo>
                    <a:pt x="0" y="0"/>
                  </a:moveTo>
                  <a:cubicBezTo>
                    <a:pt x="0" y="1"/>
                    <a:pt x="0" y="1"/>
                    <a:pt x="0" y="1"/>
                  </a:cubicBezTo>
                  <a:cubicBezTo>
                    <a:pt x="2" y="1"/>
                    <a:pt x="2" y="1"/>
                    <a:pt x="2" y="1"/>
                  </a:cubicBezTo>
                  <a:cubicBezTo>
                    <a:pt x="2" y="1"/>
                    <a:pt x="2" y="1"/>
                    <a:pt x="2" y="1"/>
                  </a:cubicBezTo>
                  <a:cubicBezTo>
                    <a:pt x="2" y="1"/>
                    <a:pt x="2" y="1"/>
                    <a:pt x="2" y="1"/>
                  </a:cubicBezTo>
                  <a:cubicBezTo>
                    <a:pt x="2" y="1"/>
                    <a:pt x="2" y="1"/>
                    <a:pt x="2" y="1"/>
                  </a:cubicBezTo>
                  <a:cubicBezTo>
                    <a:pt x="2" y="1"/>
                    <a:pt x="2" y="1"/>
                    <a:pt x="2" y="1"/>
                  </a:cubicBezTo>
                  <a:cubicBezTo>
                    <a:pt x="2" y="1"/>
                    <a:pt x="1" y="0"/>
                    <a:pt x="0" y="0"/>
                  </a:cubicBezTo>
                </a:path>
              </a:pathLst>
            </a:custGeom>
            <a:solidFill>
              <a:srgbClr val="6DACC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38">
              <a:extLst>
                <a:ext uri="{FF2B5EF4-FFF2-40B4-BE49-F238E27FC236}">
                  <a16:creationId xmlns:a16="http://schemas.microsoft.com/office/drawing/2014/main" id="{6F7D09E9-587B-4BE6-8E7D-DEA6EA3E71F6}"/>
                </a:ext>
              </a:extLst>
            </p:cNvPr>
            <p:cNvSpPr>
              <a:spLocks/>
            </p:cNvSpPr>
            <p:nvPr/>
          </p:nvSpPr>
          <p:spPr bwMode="auto">
            <a:xfrm>
              <a:off x="6212" y="736"/>
              <a:ext cx="175" cy="261"/>
            </a:xfrm>
            <a:custGeom>
              <a:avLst/>
              <a:gdLst>
                <a:gd name="T0" fmla="*/ 2 w 20"/>
                <a:gd name="T1" fmla="*/ 26 h 30"/>
                <a:gd name="T2" fmla="*/ 1 w 20"/>
                <a:gd name="T3" fmla="*/ 12 h 30"/>
                <a:gd name="T4" fmla="*/ 0 w 20"/>
                <a:gd name="T5" fmla="*/ 4 h 30"/>
                <a:gd name="T6" fmla="*/ 16 w 20"/>
                <a:gd name="T7" fmla="*/ 0 h 30"/>
                <a:gd name="T8" fmla="*/ 17 w 20"/>
                <a:gd name="T9" fmla="*/ 0 h 30"/>
                <a:gd name="T10" fmla="*/ 18 w 20"/>
                <a:gd name="T11" fmla="*/ 20 h 30"/>
                <a:gd name="T12" fmla="*/ 2 w 20"/>
                <a:gd name="T13" fmla="*/ 26 h 30"/>
              </a:gdLst>
              <a:ahLst/>
              <a:cxnLst>
                <a:cxn ang="0">
                  <a:pos x="T0" y="T1"/>
                </a:cxn>
                <a:cxn ang="0">
                  <a:pos x="T2" y="T3"/>
                </a:cxn>
                <a:cxn ang="0">
                  <a:pos x="T4" y="T5"/>
                </a:cxn>
                <a:cxn ang="0">
                  <a:pos x="T6" y="T7"/>
                </a:cxn>
                <a:cxn ang="0">
                  <a:pos x="T8" y="T9"/>
                </a:cxn>
                <a:cxn ang="0">
                  <a:pos x="T10" y="T11"/>
                </a:cxn>
                <a:cxn ang="0">
                  <a:pos x="T12" y="T13"/>
                </a:cxn>
              </a:cxnLst>
              <a:rect l="0" t="0" r="r" b="b"/>
              <a:pathLst>
                <a:path w="20" h="30">
                  <a:moveTo>
                    <a:pt x="2" y="26"/>
                  </a:moveTo>
                  <a:cubicBezTo>
                    <a:pt x="1" y="25"/>
                    <a:pt x="0" y="15"/>
                    <a:pt x="1" y="12"/>
                  </a:cubicBezTo>
                  <a:cubicBezTo>
                    <a:pt x="1" y="8"/>
                    <a:pt x="0" y="4"/>
                    <a:pt x="0" y="4"/>
                  </a:cubicBezTo>
                  <a:cubicBezTo>
                    <a:pt x="16" y="0"/>
                    <a:pt x="16" y="0"/>
                    <a:pt x="16" y="0"/>
                  </a:cubicBezTo>
                  <a:cubicBezTo>
                    <a:pt x="17" y="0"/>
                    <a:pt x="17" y="0"/>
                    <a:pt x="17" y="0"/>
                  </a:cubicBezTo>
                  <a:cubicBezTo>
                    <a:pt x="17" y="0"/>
                    <a:pt x="15" y="16"/>
                    <a:pt x="18" y="20"/>
                  </a:cubicBezTo>
                  <a:cubicBezTo>
                    <a:pt x="20" y="23"/>
                    <a:pt x="6" y="30"/>
                    <a:pt x="2" y="26"/>
                  </a:cubicBezTo>
                </a:path>
              </a:pathLst>
            </a:custGeom>
            <a:solidFill>
              <a:srgbClr val="FFD5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39">
              <a:extLst>
                <a:ext uri="{FF2B5EF4-FFF2-40B4-BE49-F238E27FC236}">
                  <a16:creationId xmlns:a16="http://schemas.microsoft.com/office/drawing/2014/main" id="{DEA9D207-B883-47ED-ACF1-25BE0EE8D01F}"/>
                </a:ext>
              </a:extLst>
            </p:cNvPr>
            <p:cNvSpPr>
              <a:spLocks/>
            </p:cNvSpPr>
            <p:nvPr/>
          </p:nvSpPr>
          <p:spPr bwMode="auto">
            <a:xfrm>
              <a:off x="6221" y="771"/>
              <a:ext cx="131" cy="139"/>
            </a:xfrm>
            <a:custGeom>
              <a:avLst/>
              <a:gdLst>
                <a:gd name="T0" fmla="*/ 15 w 15"/>
                <a:gd name="T1" fmla="*/ 0 h 16"/>
                <a:gd name="T2" fmla="*/ 15 w 15"/>
                <a:gd name="T3" fmla="*/ 2 h 16"/>
                <a:gd name="T4" fmla="*/ 2 w 15"/>
                <a:gd name="T5" fmla="*/ 11 h 16"/>
                <a:gd name="T6" fmla="*/ 0 w 15"/>
                <a:gd name="T7" fmla="*/ 12 h 16"/>
                <a:gd name="T8" fmla="*/ 4 w 15"/>
                <a:gd name="T9" fmla="*/ 16 h 16"/>
                <a:gd name="T10" fmla="*/ 4 w 15"/>
                <a:gd name="T11" fmla="*/ 16 h 16"/>
                <a:gd name="T12" fmla="*/ 15 w 15"/>
                <a:gd name="T13" fmla="*/ 0 h 16"/>
              </a:gdLst>
              <a:ahLst/>
              <a:cxnLst>
                <a:cxn ang="0">
                  <a:pos x="T0" y="T1"/>
                </a:cxn>
                <a:cxn ang="0">
                  <a:pos x="T2" y="T3"/>
                </a:cxn>
                <a:cxn ang="0">
                  <a:pos x="T4" y="T5"/>
                </a:cxn>
                <a:cxn ang="0">
                  <a:pos x="T6" y="T7"/>
                </a:cxn>
                <a:cxn ang="0">
                  <a:pos x="T8" y="T9"/>
                </a:cxn>
                <a:cxn ang="0">
                  <a:pos x="T10" y="T11"/>
                </a:cxn>
                <a:cxn ang="0">
                  <a:pos x="T12" y="T13"/>
                </a:cxn>
              </a:cxnLst>
              <a:rect l="0" t="0" r="r" b="b"/>
              <a:pathLst>
                <a:path w="15" h="16">
                  <a:moveTo>
                    <a:pt x="15" y="0"/>
                  </a:moveTo>
                  <a:cubicBezTo>
                    <a:pt x="15" y="1"/>
                    <a:pt x="15" y="1"/>
                    <a:pt x="15" y="2"/>
                  </a:cubicBezTo>
                  <a:cubicBezTo>
                    <a:pt x="14" y="3"/>
                    <a:pt x="8" y="8"/>
                    <a:pt x="2" y="11"/>
                  </a:cubicBezTo>
                  <a:cubicBezTo>
                    <a:pt x="2" y="12"/>
                    <a:pt x="1" y="12"/>
                    <a:pt x="0" y="12"/>
                  </a:cubicBezTo>
                  <a:cubicBezTo>
                    <a:pt x="0" y="14"/>
                    <a:pt x="1" y="16"/>
                    <a:pt x="4" y="16"/>
                  </a:cubicBezTo>
                  <a:cubicBezTo>
                    <a:pt x="4" y="16"/>
                    <a:pt x="4" y="16"/>
                    <a:pt x="4" y="16"/>
                  </a:cubicBezTo>
                  <a:cubicBezTo>
                    <a:pt x="8" y="16"/>
                    <a:pt x="14" y="16"/>
                    <a:pt x="15" y="0"/>
                  </a:cubicBezTo>
                </a:path>
              </a:pathLst>
            </a:custGeom>
            <a:solidFill>
              <a:srgbClr val="F0B8A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40">
              <a:extLst>
                <a:ext uri="{FF2B5EF4-FFF2-40B4-BE49-F238E27FC236}">
                  <a16:creationId xmlns:a16="http://schemas.microsoft.com/office/drawing/2014/main" id="{E071195B-A12C-4C31-8853-245345BECB6B}"/>
                </a:ext>
              </a:extLst>
            </p:cNvPr>
            <p:cNvSpPr>
              <a:spLocks/>
            </p:cNvSpPr>
            <p:nvPr/>
          </p:nvSpPr>
          <p:spPr bwMode="auto">
            <a:xfrm>
              <a:off x="6089" y="441"/>
              <a:ext cx="342" cy="451"/>
            </a:xfrm>
            <a:custGeom>
              <a:avLst/>
              <a:gdLst>
                <a:gd name="T0" fmla="*/ 36 w 39"/>
                <a:gd name="T1" fmla="*/ 27 h 52"/>
                <a:gd name="T2" fmla="*/ 34 w 39"/>
                <a:gd name="T3" fmla="*/ 30 h 52"/>
                <a:gd name="T4" fmla="*/ 30 w 39"/>
                <a:gd name="T5" fmla="*/ 40 h 52"/>
                <a:gd name="T6" fmla="*/ 17 w 39"/>
                <a:gd name="T7" fmla="*/ 49 h 52"/>
                <a:gd name="T8" fmla="*/ 11 w 39"/>
                <a:gd name="T9" fmla="*/ 52 h 52"/>
                <a:gd name="T10" fmla="*/ 2 w 39"/>
                <a:gd name="T11" fmla="*/ 38 h 52"/>
                <a:gd name="T12" fmla="*/ 1 w 39"/>
                <a:gd name="T13" fmla="*/ 26 h 52"/>
                <a:gd name="T14" fmla="*/ 0 w 39"/>
                <a:gd name="T15" fmla="*/ 24 h 52"/>
                <a:gd name="T16" fmla="*/ 2 w 39"/>
                <a:gd name="T17" fmla="*/ 13 h 52"/>
                <a:gd name="T18" fmla="*/ 7 w 39"/>
                <a:gd name="T19" fmla="*/ 5 h 52"/>
                <a:gd name="T20" fmla="*/ 21 w 39"/>
                <a:gd name="T21" fmla="*/ 1 h 52"/>
                <a:gd name="T22" fmla="*/ 38 w 39"/>
                <a:gd name="T23" fmla="*/ 11 h 52"/>
                <a:gd name="T24" fmla="*/ 36 w 39"/>
                <a:gd name="T25" fmla="*/ 27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 h="52">
                  <a:moveTo>
                    <a:pt x="36" y="27"/>
                  </a:moveTo>
                  <a:cubicBezTo>
                    <a:pt x="36" y="29"/>
                    <a:pt x="35" y="30"/>
                    <a:pt x="34" y="30"/>
                  </a:cubicBezTo>
                  <a:cubicBezTo>
                    <a:pt x="34" y="30"/>
                    <a:pt x="30" y="38"/>
                    <a:pt x="30" y="40"/>
                  </a:cubicBezTo>
                  <a:cubicBezTo>
                    <a:pt x="29" y="41"/>
                    <a:pt x="23" y="46"/>
                    <a:pt x="17" y="49"/>
                  </a:cubicBezTo>
                  <a:cubicBezTo>
                    <a:pt x="15" y="51"/>
                    <a:pt x="13" y="52"/>
                    <a:pt x="11" y="52"/>
                  </a:cubicBezTo>
                  <a:cubicBezTo>
                    <a:pt x="6" y="52"/>
                    <a:pt x="2" y="41"/>
                    <a:pt x="2" y="38"/>
                  </a:cubicBezTo>
                  <a:cubicBezTo>
                    <a:pt x="2" y="34"/>
                    <a:pt x="2" y="30"/>
                    <a:pt x="1" y="26"/>
                  </a:cubicBezTo>
                  <a:cubicBezTo>
                    <a:pt x="0" y="26"/>
                    <a:pt x="0" y="25"/>
                    <a:pt x="0" y="24"/>
                  </a:cubicBezTo>
                  <a:cubicBezTo>
                    <a:pt x="0" y="22"/>
                    <a:pt x="0" y="18"/>
                    <a:pt x="2" y="13"/>
                  </a:cubicBezTo>
                  <a:cubicBezTo>
                    <a:pt x="3" y="11"/>
                    <a:pt x="5" y="8"/>
                    <a:pt x="7" y="5"/>
                  </a:cubicBezTo>
                  <a:cubicBezTo>
                    <a:pt x="7" y="5"/>
                    <a:pt x="14" y="0"/>
                    <a:pt x="21" y="1"/>
                  </a:cubicBezTo>
                  <a:cubicBezTo>
                    <a:pt x="28" y="2"/>
                    <a:pt x="35" y="3"/>
                    <a:pt x="38" y="11"/>
                  </a:cubicBezTo>
                  <a:cubicBezTo>
                    <a:pt x="39" y="17"/>
                    <a:pt x="38" y="23"/>
                    <a:pt x="36" y="27"/>
                  </a:cubicBezTo>
                </a:path>
              </a:pathLst>
            </a:custGeom>
            <a:solidFill>
              <a:srgbClr val="FFD5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41">
              <a:extLst>
                <a:ext uri="{FF2B5EF4-FFF2-40B4-BE49-F238E27FC236}">
                  <a16:creationId xmlns:a16="http://schemas.microsoft.com/office/drawing/2014/main" id="{13EC6EFA-3907-4C8A-AA34-800F35DC2108}"/>
                </a:ext>
              </a:extLst>
            </p:cNvPr>
            <p:cNvSpPr>
              <a:spLocks/>
            </p:cNvSpPr>
            <p:nvPr/>
          </p:nvSpPr>
          <p:spPr bwMode="auto">
            <a:xfrm>
              <a:off x="6089" y="554"/>
              <a:ext cx="315" cy="312"/>
            </a:xfrm>
            <a:custGeom>
              <a:avLst/>
              <a:gdLst>
                <a:gd name="T0" fmla="*/ 2 w 36"/>
                <a:gd name="T1" fmla="*/ 0 h 36"/>
                <a:gd name="T2" fmla="*/ 2 w 36"/>
                <a:gd name="T3" fmla="*/ 0 h 36"/>
                <a:gd name="T4" fmla="*/ 0 w 36"/>
                <a:gd name="T5" fmla="*/ 10 h 36"/>
                <a:gd name="T6" fmla="*/ 0 w 36"/>
                <a:gd name="T7" fmla="*/ 11 h 36"/>
                <a:gd name="T8" fmla="*/ 20 w 36"/>
                <a:gd name="T9" fmla="*/ 16 h 36"/>
                <a:gd name="T10" fmla="*/ 21 w 36"/>
                <a:gd name="T11" fmla="*/ 16 h 36"/>
                <a:gd name="T12" fmla="*/ 25 w 36"/>
                <a:gd name="T13" fmla="*/ 16 h 36"/>
                <a:gd name="T14" fmla="*/ 25 w 36"/>
                <a:gd name="T15" fmla="*/ 16 h 36"/>
                <a:gd name="T16" fmla="*/ 25 w 36"/>
                <a:gd name="T17" fmla="*/ 20 h 36"/>
                <a:gd name="T18" fmla="*/ 17 w 36"/>
                <a:gd name="T19" fmla="*/ 36 h 36"/>
                <a:gd name="T20" fmla="*/ 30 w 36"/>
                <a:gd name="T21" fmla="*/ 27 h 36"/>
                <a:gd name="T22" fmla="*/ 34 w 36"/>
                <a:gd name="T23" fmla="*/ 17 h 36"/>
                <a:gd name="T24" fmla="*/ 36 w 36"/>
                <a:gd name="T25" fmla="*/ 14 h 36"/>
                <a:gd name="T26" fmla="*/ 28 w 36"/>
                <a:gd name="T27" fmla="*/ 1 h 36"/>
                <a:gd name="T28" fmla="*/ 2 w 36"/>
                <a:gd name="T29" fmla="*/ 0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 h="36">
                  <a:moveTo>
                    <a:pt x="2" y="0"/>
                  </a:moveTo>
                  <a:cubicBezTo>
                    <a:pt x="2" y="0"/>
                    <a:pt x="2" y="0"/>
                    <a:pt x="2" y="0"/>
                  </a:cubicBezTo>
                  <a:cubicBezTo>
                    <a:pt x="1" y="4"/>
                    <a:pt x="0" y="7"/>
                    <a:pt x="0" y="10"/>
                  </a:cubicBezTo>
                  <a:cubicBezTo>
                    <a:pt x="0" y="10"/>
                    <a:pt x="0" y="11"/>
                    <a:pt x="0" y="11"/>
                  </a:cubicBezTo>
                  <a:cubicBezTo>
                    <a:pt x="3" y="13"/>
                    <a:pt x="10" y="16"/>
                    <a:pt x="20" y="16"/>
                  </a:cubicBezTo>
                  <a:cubicBezTo>
                    <a:pt x="20" y="16"/>
                    <a:pt x="21" y="16"/>
                    <a:pt x="21" y="16"/>
                  </a:cubicBezTo>
                  <a:cubicBezTo>
                    <a:pt x="25" y="16"/>
                    <a:pt x="25" y="16"/>
                    <a:pt x="25" y="16"/>
                  </a:cubicBezTo>
                  <a:cubicBezTo>
                    <a:pt x="25" y="16"/>
                    <a:pt x="25" y="16"/>
                    <a:pt x="25" y="16"/>
                  </a:cubicBezTo>
                  <a:cubicBezTo>
                    <a:pt x="25" y="16"/>
                    <a:pt x="25" y="16"/>
                    <a:pt x="25" y="20"/>
                  </a:cubicBezTo>
                  <a:cubicBezTo>
                    <a:pt x="26" y="29"/>
                    <a:pt x="23" y="33"/>
                    <a:pt x="17" y="36"/>
                  </a:cubicBezTo>
                  <a:cubicBezTo>
                    <a:pt x="23" y="33"/>
                    <a:pt x="29" y="28"/>
                    <a:pt x="30" y="27"/>
                  </a:cubicBezTo>
                  <a:cubicBezTo>
                    <a:pt x="30" y="25"/>
                    <a:pt x="34" y="17"/>
                    <a:pt x="34" y="17"/>
                  </a:cubicBezTo>
                  <a:cubicBezTo>
                    <a:pt x="35" y="17"/>
                    <a:pt x="36" y="16"/>
                    <a:pt x="36" y="14"/>
                  </a:cubicBezTo>
                  <a:cubicBezTo>
                    <a:pt x="36" y="12"/>
                    <a:pt x="28" y="2"/>
                    <a:pt x="28" y="1"/>
                  </a:cubicBezTo>
                  <a:cubicBezTo>
                    <a:pt x="27" y="1"/>
                    <a:pt x="5" y="0"/>
                    <a:pt x="2" y="0"/>
                  </a:cubicBezTo>
                </a:path>
              </a:pathLst>
            </a:custGeom>
            <a:solidFill>
              <a:srgbClr val="F0B8A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42">
              <a:extLst>
                <a:ext uri="{FF2B5EF4-FFF2-40B4-BE49-F238E27FC236}">
                  <a16:creationId xmlns:a16="http://schemas.microsoft.com/office/drawing/2014/main" id="{B7C7FDDC-A31A-46F0-841C-CBF5BA7BFAEF}"/>
                </a:ext>
              </a:extLst>
            </p:cNvPr>
            <p:cNvSpPr>
              <a:spLocks/>
            </p:cNvSpPr>
            <p:nvPr/>
          </p:nvSpPr>
          <p:spPr bwMode="auto">
            <a:xfrm>
              <a:off x="6404" y="936"/>
              <a:ext cx="9" cy="8"/>
            </a:xfrm>
            <a:custGeom>
              <a:avLst/>
              <a:gdLst>
                <a:gd name="T0" fmla="*/ 0 w 1"/>
                <a:gd name="T1" fmla="*/ 0 h 1"/>
                <a:gd name="T2" fmla="*/ 0 w 1"/>
                <a:gd name="T3" fmla="*/ 0 h 1"/>
                <a:gd name="T4" fmla="*/ 1 w 1"/>
                <a:gd name="T5" fmla="*/ 1 h 1"/>
                <a:gd name="T6" fmla="*/ 1 w 1"/>
                <a:gd name="T7" fmla="*/ 1 h 1"/>
                <a:gd name="T8" fmla="*/ 0 w 1"/>
                <a:gd name="T9" fmla="*/ 0 h 1"/>
              </a:gdLst>
              <a:ahLst/>
              <a:cxnLst>
                <a:cxn ang="0">
                  <a:pos x="T0" y="T1"/>
                </a:cxn>
                <a:cxn ang="0">
                  <a:pos x="T2" y="T3"/>
                </a:cxn>
                <a:cxn ang="0">
                  <a:pos x="T4" y="T5"/>
                </a:cxn>
                <a:cxn ang="0">
                  <a:pos x="T6" y="T7"/>
                </a:cxn>
                <a:cxn ang="0">
                  <a:pos x="T8" y="T9"/>
                </a:cxn>
              </a:cxnLst>
              <a:rect l="0" t="0" r="r" b="b"/>
              <a:pathLst>
                <a:path w="1" h="1">
                  <a:moveTo>
                    <a:pt x="0" y="0"/>
                  </a:moveTo>
                  <a:cubicBezTo>
                    <a:pt x="0" y="0"/>
                    <a:pt x="0" y="0"/>
                    <a:pt x="0" y="0"/>
                  </a:cubicBezTo>
                  <a:cubicBezTo>
                    <a:pt x="1" y="1"/>
                    <a:pt x="1" y="1"/>
                    <a:pt x="1" y="1"/>
                  </a:cubicBezTo>
                  <a:cubicBezTo>
                    <a:pt x="1" y="1"/>
                    <a:pt x="1" y="1"/>
                    <a:pt x="1" y="1"/>
                  </a:cubicBezTo>
                  <a:cubicBezTo>
                    <a:pt x="0" y="0"/>
                    <a:pt x="0" y="0"/>
                    <a:pt x="0" y="0"/>
                  </a:cubicBezTo>
                </a:path>
              </a:pathLst>
            </a:custGeom>
            <a:solidFill>
              <a:srgbClr val="B1D2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43">
              <a:extLst>
                <a:ext uri="{FF2B5EF4-FFF2-40B4-BE49-F238E27FC236}">
                  <a16:creationId xmlns:a16="http://schemas.microsoft.com/office/drawing/2014/main" id="{1B4AF107-D3D8-431C-BAD6-32D6C539181D}"/>
                </a:ext>
              </a:extLst>
            </p:cNvPr>
            <p:cNvSpPr>
              <a:spLocks/>
            </p:cNvSpPr>
            <p:nvPr/>
          </p:nvSpPr>
          <p:spPr bwMode="auto">
            <a:xfrm>
              <a:off x="6238" y="936"/>
              <a:ext cx="175" cy="113"/>
            </a:xfrm>
            <a:custGeom>
              <a:avLst/>
              <a:gdLst>
                <a:gd name="T0" fmla="*/ 19 w 20"/>
                <a:gd name="T1" fmla="*/ 0 h 13"/>
                <a:gd name="T2" fmla="*/ 5 w 20"/>
                <a:gd name="T3" fmla="*/ 7 h 13"/>
                <a:gd name="T4" fmla="*/ 0 w 20"/>
                <a:gd name="T5" fmla="*/ 4 h 13"/>
                <a:gd name="T6" fmla="*/ 3 w 20"/>
                <a:gd name="T7" fmla="*/ 13 h 13"/>
                <a:gd name="T8" fmla="*/ 3 w 20"/>
                <a:gd name="T9" fmla="*/ 13 h 13"/>
                <a:gd name="T10" fmla="*/ 4 w 20"/>
                <a:gd name="T11" fmla="*/ 13 h 13"/>
                <a:gd name="T12" fmla="*/ 20 w 20"/>
                <a:gd name="T13" fmla="*/ 1 h 13"/>
                <a:gd name="T14" fmla="*/ 19 w 20"/>
                <a:gd name="T15" fmla="*/ 0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 h="13">
                  <a:moveTo>
                    <a:pt x="19" y="0"/>
                  </a:moveTo>
                  <a:cubicBezTo>
                    <a:pt x="5" y="7"/>
                    <a:pt x="5" y="7"/>
                    <a:pt x="5" y="7"/>
                  </a:cubicBezTo>
                  <a:cubicBezTo>
                    <a:pt x="0" y="4"/>
                    <a:pt x="0" y="4"/>
                    <a:pt x="0" y="4"/>
                  </a:cubicBezTo>
                  <a:cubicBezTo>
                    <a:pt x="0" y="4"/>
                    <a:pt x="3" y="8"/>
                    <a:pt x="3" y="13"/>
                  </a:cubicBezTo>
                  <a:cubicBezTo>
                    <a:pt x="3" y="13"/>
                    <a:pt x="3" y="13"/>
                    <a:pt x="3" y="13"/>
                  </a:cubicBezTo>
                  <a:cubicBezTo>
                    <a:pt x="3" y="13"/>
                    <a:pt x="3" y="13"/>
                    <a:pt x="4" y="13"/>
                  </a:cubicBezTo>
                  <a:cubicBezTo>
                    <a:pt x="4" y="12"/>
                    <a:pt x="18" y="6"/>
                    <a:pt x="20" y="1"/>
                  </a:cubicBezTo>
                  <a:cubicBezTo>
                    <a:pt x="20" y="1"/>
                    <a:pt x="20" y="1"/>
                    <a:pt x="19" y="0"/>
                  </a:cubicBezTo>
                </a:path>
              </a:pathLst>
            </a:custGeom>
            <a:solidFill>
              <a:srgbClr val="77B2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44">
              <a:extLst>
                <a:ext uri="{FF2B5EF4-FFF2-40B4-BE49-F238E27FC236}">
                  <a16:creationId xmlns:a16="http://schemas.microsoft.com/office/drawing/2014/main" id="{DBAEA207-528A-41A1-89C0-3505A68A234C}"/>
                </a:ext>
              </a:extLst>
            </p:cNvPr>
            <p:cNvSpPr>
              <a:spLocks/>
            </p:cNvSpPr>
            <p:nvPr/>
          </p:nvSpPr>
          <p:spPr bwMode="auto">
            <a:xfrm>
              <a:off x="6229" y="884"/>
              <a:ext cx="184" cy="165"/>
            </a:xfrm>
            <a:custGeom>
              <a:avLst/>
              <a:gdLst>
                <a:gd name="T0" fmla="*/ 0 w 21"/>
                <a:gd name="T1" fmla="*/ 9 h 19"/>
                <a:gd name="T2" fmla="*/ 4 w 21"/>
                <a:gd name="T3" fmla="*/ 16 h 19"/>
                <a:gd name="T4" fmla="*/ 4 w 21"/>
                <a:gd name="T5" fmla="*/ 19 h 19"/>
                <a:gd name="T6" fmla="*/ 21 w 21"/>
                <a:gd name="T7" fmla="*/ 6 h 19"/>
                <a:gd name="T8" fmla="*/ 16 w 21"/>
                <a:gd name="T9" fmla="*/ 1 h 19"/>
                <a:gd name="T10" fmla="*/ 15 w 21"/>
                <a:gd name="T11" fmla="*/ 0 h 19"/>
                <a:gd name="T12" fmla="*/ 14 w 21"/>
                <a:gd name="T13" fmla="*/ 4 h 19"/>
                <a:gd name="T14" fmla="*/ 0 w 21"/>
                <a:gd name="T15" fmla="*/ 9 h 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19">
                  <a:moveTo>
                    <a:pt x="0" y="9"/>
                  </a:moveTo>
                  <a:cubicBezTo>
                    <a:pt x="0" y="9"/>
                    <a:pt x="4" y="12"/>
                    <a:pt x="4" y="16"/>
                  </a:cubicBezTo>
                  <a:cubicBezTo>
                    <a:pt x="4" y="19"/>
                    <a:pt x="4" y="19"/>
                    <a:pt x="4" y="19"/>
                  </a:cubicBezTo>
                  <a:cubicBezTo>
                    <a:pt x="4" y="19"/>
                    <a:pt x="21" y="10"/>
                    <a:pt x="21" y="6"/>
                  </a:cubicBezTo>
                  <a:cubicBezTo>
                    <a:pt x="21" y="6"/>
                    <a:pt x="17" y="1"/>
                    <a:pt x="16" y="1"/>
                  </a:cubicBezTo>
                  <a:cubicBezTo>
                    <a:pt x="15" y="0"/>
                    <a:pt x="15" y="0"/>
                    <a:pt x="15" y="0"/>
                  </a:cubicBezTo>
                  <a:cubicBezTo>
                    <a:pt x="15" y="0"/>
                    <a:pt x="16" y="2"/>
                    <a:pt x="14" y="4"/>
                  </a:cubicBezTo>
                  <a:cubicBezTo>
                    <a:pt x="13" y="5"/>
                    <a:pt x="5" y="11"/>
                    <a:pt x="0" y="9"/>
                  </a:cubicBezTo>
                  <a:close/>
                </a:path>
              </a:pathLst>
            </a:custGeom>
            <a:solidFill>
              <a:srgbClr val="B3DAE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45">
              <a:extLst>
                <a:ext uri="{FF2B5EF4-FFF2-40B4-BE49-F238E27FC236}">
                  <a16:creationId xmlns:a16="http://schemas.microsoft.com/office/drawing/2014/main" id="{470FD81B-D217-417A-8B7F-45225BEA6BFA}"/>
                </a:ext>
              </a:extLst>
            </p:cNvPr>
            <p:cNvSpPr>
              <a:spLocks/>
            </p:cNvSpPr>
            <p:nvPr/>
          </p:nvSpPr>
          <p:spPr bwMode="auto">
            <a:xfrm>
              <a:off x="6151" y="884"/>
              <a:ext cx="78" cy="130"/>
            </a:xfrm>
            <a:custGeom>
              <a:avLst/>
              <a:gdLst>
                <a:gd name="T0" fmla="*/ 8 w 9"/>
                <a:gd name="T1" fmla="*/ 0 h 15"/>
                <a:gd name="T2" fmla="*/ 4 w 9"/>
                <a:gd name="T3" fmla="*/ 3 h 15"/>
                <a:gd name="T4" fmla="*/ 3 w 9"/>
                <a:gd name="T5" fmla="*/ 15 h 15"/>
                <a:gd name="T6" fmla="*/ 9 w 9"/>
                <a:gd name="T7" fmla="*/ 9 h 15"/>
                <a:gd name="T8" fmla="*/ 8 w 9"/>
                <a:gd name="T9" fmla="*/ 1 h 15"/>
                <a:gd name="T10" fmla="*/ 8 w 9"/>
                <a:gd name="T11" fmla="*/ 0 h 15"/>
              </a:gdLst>
              <a:ahLst/>
              <a:cxnLst>
                <a:cxn ang="0">
                  <a:pos x="T0" y="T1"/>
                </a:cxn>
                <a:cxn ang="0">
                  <a:pos x="T2" y="T3"/>
                </a:cxn>
                <a:cxn ang="0">
                  <a:pos x="T4" y="T5"/>
                </a:cxn>
                <a:cxn ang="0">
                  <a:pos x="T6" y="T7"/>
                </a:cxn>
                <a:cxn ang="0">
                  <a:pos x="T8" y="T9"/>
                </a:cxn>
                <a:cxn ang="0">
                  <a:pos x="T10" y="T11"/>
                </a:cxn>
              </a:cxnLst>
              <a:rect l="0" t="0" r="r" b="b"/>
              <a:pathLst>
                <a:path w="9" h="15">
                  <a:moveTo>
                    <a:pt x="8" y="0"/>
                  </a:moveTo>
                  <a:cubicBezTo>
                    <a:pt x="8" y="0"/>
                    <a:pt x="5" y="1"/>
                    <a:pt x="4" y="3"/>
                  </a:cubicBezTo>
                  <a:cubicBezTo>
                    <a:pt x="3" y="4"/>
                    <a:pt x="0" y="13"/>
                    <a:pt x="3" y="15"/>
                  </a:cubicBezTo>
                  <a:cubicBezTo>
                    <a:pt x="3" y="15"/>
                    <a:pt x="6" y="8"/>
                    <a:pt x="9" y="9"/>
                  </a:cubicBezTo>
                  <a:cubicBezTo>
                    <a:pt x="9" y="9"/>
                    <a:pt x="6" y="8"/>
                    <a:pt x="8" y="1"/>
                  </a:cubicBezTo>
                  <a:lnTo>
                    <a:pt x="8" y="0"/>
                  </a:lnTo>
                  <a:close/>
                </a:path>
              </a:pathLst>
            </a:custGeom>
            <a:solidFill>
              <a:srgbClr val="B3DAE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46">
              <a:extLst>
                <a:ext uri="{FF2B5EF4-FFF2-40B4-BE49-F238E27FC236}">
                  <a16:creationId xmlns:a16="http://schemas.microsoft.com/office/drawing/2014/main" id="{68A640C1-1258-4F78-9BEA-2047A0059FCE}"/>
                </a:ext>
              </a:extLst>
            </p:cNvPr>
            <p:cNvSpPr>
              <a:spLocks/>
            </p:cNvSpPr>
            <p:nvPr/>
          </p:nvSpPr>
          <p:spPr bwMode="auto">
            <a:xfrm>
              <a:off x="6186" y="441"/>
              <a:ext cx="288" cy="486"/>
            </a:xfrm>
            <a:custGeom>
              <a:avLst/>
              <a:gdLst>
                <a:gd name="T0" fmla="*/ 30 w 33"/>
                <a:gd name="T1" fmla="*/ 43 h 56"/>
                <a:gd name="T2" fmla="*/ 24 w 33"/>
                <a:gd name="T3" fmla="*/ 52 h 56"/>
                <a:gd name="T4" fmla="*/ 20 w 33"/>
                <a:gd name="T5" fmla="*/ 54 h 56"/>
                <a:gd name="T6" fmla="*/ 21 w 33"/>
                <a:gd name="T7" fmla="*/ 47 h 56"/>
                <a:gd name="T8" fmla="*/ 18 w 33"/>
                <a:gd name="T9" fmla="*/ 54 h 56"/>
                <a:gd name="T10" fmla="*/ 12 w 33"/>
                <a:gd name="T11" fmla="*/ 56 h 56"/>
                <a:gd name="T12" fmla="*/ 15 w 33"/>
                <a:gd name="T13" fmla="*/ 34 h 56"/>
                <a:gd name="T14" fmla="*/ 14 w 33"/>
                <a:gd name="T15" fmla="*/ 26 h 56"/>
                <a:gd name="T16" fmla="*/ 14 w 33"/>
                <a:gd name="T17" fmla="*/ 25 h 56"/>
                <a:gd name="T18" fmla="*/ 5 w 33"/>
                <a:gd name="T19" fmla="*/ 15 h 56"/>
                <a:gd name="T20" fmla="*/ 0 w 33"/>
                <a:gd name="T21" fmla="*/ 12 h 56"/>
                <a:gd name="T22" fmla="*/ 1 w 33"/>
                <a:gd name="T23" fmla="*/ 11 h 56"/>
                <a:gd name="T24" fmla="*/ 2 w 33"/>
                <a:gd name="T25" fmla="*/ 11 h 56"/>
                <a:gd name="T26" fmla="*/ 15 w 33"/>
                <a:gd name="T27" fmla="*/ 0 h 56"/>
                <a:gd name="T28" fmla="*/ 17 w 33"/>
                <a:gd name="T29" fmla="*/ 0 h 56"/>
                <a:gd name="T30" fmla="*/ 31 w 33"/>
                <a:gd name="T31" fmla="*/ 17 h 56"/>
                <a:gd name="T32" fmla="*/ 30 w 33"/>
                <a:gd name="T33" fmla="*/ 43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3" h="56">
                  <a:moveTo>
                    <a:pt x="30" y="43"/>
                  </a:moveTo>
                  <a:cubicBezTo>
                    <a:pt x="28" y="47"/>
                    <a:pt x="25" y="51"/>
                    <a:pt x="24" y="52"/>
                  </a:cubicBezTo>
                  <a:cubicBezTo>
                    <a:pt x="24" y="52"/>
                    <a:pt x="21" y="53"/>
                    <a:pt x="20" y="54"/>
                  </a:cubicBezTo>
                  <a:cubicBezTo>
                    <a:pt x="21" y="47"/>
                    <a:pt x="21" y="47"/>
                    <a:pt x="21" y="47"/>
                  </a:cubicBezTo>
                  <a:cubicBezTo>
                    <a:pt x="19" y="51"/>
                    <a:pt x="19" y="54"/>
                    <a:pt x="18" y="54"/>
                  </a:cubicBezTo>
                  <a:cubicBezTo>
                    <a:pt x="15" y="55"/>
                    <a:pt x="13" y="56"/>
                    <a:pt x="12" y="56"/>
                  </a:cubicBezTo>
                  <a:cubicBezTo>
                    <a:pt x="11" y="56"/>
                    <a:pt x="15" y="45"/>
                    <a:pt x="15" y="34"/>
                  </a:cubicBezTo>
                  <a:cubicBezTo>
                    <a:pt x="15" y="31"/>
                    <a:pt x="15" y="29"/>
                    <a:pt x="14" y="26"/>
                  </a:cubicBezTo>
                  <a:cubicBezTo>
                    <a:pt x="14" y="26"/>
                    <a:pt x="14" y="25"/>
                    <a:pt x="14" y="25"/>
                  </a:cubicBezTo>
                  <a:cubicBezTo>
                    <a:pt x="11" y="20"/>
                    <a:pt x="8" y="17"/>
                    <a:pt x="5" y="15"/>
                  </a:cubicBezTo>
                  <a:cubicBezTo>
                    <a:pt x="2" y="13"/>
                    <a:pt x="0" y="12"/>
                    <a:pt x="0" y="12"/>
                  </a:cubicBezTo>
                  <a:cubicBezTo>
                    <a:pt x="0" y="12"/>
                    <a:pt x="1" y="12"/>
                    <a:pt x="1" y="11"/>
                  </a:cubicBezTo>
                  <a:cubicBezTo>
                    <a:pt x="2" y="11"/>
                    <a:pt x="2" y="11"/>
                    <a:pt x="2" y="11"/>
                  </a:cubicBezTo>
                  <a:cubicBezTo>
                    <a:pt x="4" y="8"/>
                    <a:pt x="9" y="1"/>
                    <a:pt x="15" y="0"/>
                  </a:cubicBezTo>
                  <a:cubicBezTo>
                    <a:pt x="15" y="0"/>
                    <a:pt x="17" y="0"/>
                    <a:pt x="17" y="0"/>
                  </a:cubicBezTo>
                  <a:cubicBezTo>
                    <a:pt x="25" y="1"/>
                    <a:pt x="30" y="12"/>
                    <a:pt x="31" y="17"/>
                  </a:cubicBezTo>
                  <a:cubicBezTo>
                    <a:pt x="33" y="24"/>
                    <a:pt x="32" y="40"/>
                    <a:pt x="30" y="43"/>
                  </a:cubicBezTo>
                  <a:close/>
                </a:path>
              </a:pathLst>
            </a:custGeom>
            <a:solidFill>
              <a:srgbClr val="AC65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47">
              <a:extLst>
                <a:ext uri="{FF2B5EF4-FFF2-40B4-BE49-F238E27FC236}">
                  <a16:creationId xmlns:a16="http://schemas.microsoft.com/office/drawing/2014/main" id="{B4086FC8-EAC8-4BBA-B512-3B677AE0297B}"/>
                </a:ext>
              </a:extLst>
            </p:cNvPr>
            <p:cNvSpPr>
              <a:spLocks/>
            </p:cNvSpPr>
            <p:nvPr/>
          </p:nvSpPr>
          <p:spPr bwMode="auto">
            <a:xfrm>
              <a:off x="6080" y="423"/>
              <a:ext cx="246" cy="174"/>
            </a:xfrm>
            <a:custGeom>
              <a:avLst/>
              <a:gdLst>
                <a:gd name="T0" fmla="*/ 28 w 28"/>
                <a:gd name="T1" fmla="*/ 3 h 20"/>
                <a:gd name="T2" fmla="*/ 14 w 28"/>
                <a:gd name="T3" fmla="*/ 13 h 20"/>
                <a:gd name="T4" fmla="*/ 9 w 28"/>
                <a:gd name="T5" fmla="*/ 12 h 20"/>
                <a:gd name="T6" fmla="*/ 0 w 28"/>
                <a:gd name="T7" fmla="*/ 20 h 20"/>
                <a:gd name="T8" fmla="*/ 1 w 28"/>
                <a:gd name="T9" fmla="*/ 16 h 20"/>
                <a:gd name="T10" fmla="*/ 16 w 28"/>
                <a:gd name="T11" fmla="*/ 2 h 20"/>
                <a:gd name="T12" fmla="*/ 28 w 28"/>
                <a:gd name="T13" fmla="*/ 3 h 20"/>
              </a:gdLst>
              <a:ahLst/>
              <a:cxnLst>
                <a:cxn ang="0">
                  <a:pos x="T0" y="T1"/>
                </a:cxn>
                <a:cxn ang="0">
                  <a:pos x="T2" y="T3"/>
                </a:cxn>
                <a:cxn ang="0">
                  <a:pos x="T4" y="T5"/>
                </a:cxn>
                <a:cxn ang="0">
                  <a:pos x="T6" y="T7"/>
                </a:cxn>
                <a:cxn ang="0">
                  <a:pos x="T8" y="T9"/>
                </a:cxn>
                <a:cxn ang="0">
                  <a:pos x="T10" y="T11"/>
                </a:cxn>
                <a:cxn ang="0">
                  <a:pos x="T12" y="T13"/>
                </a:cxn>
              </a:cxnLst>
              <a:rect l="0" t="0" r="r" b="b"/>
              <a:pathLst>
                <a:path w="28" h="20">
                  <a:moveTo>
                    <a:pt x="28" y="3"/>
                  </a:moveTo>
                  <a:cubicBezTo>
                    <a:pt x="22" y="4"/>
                    <a:pt x="16" y="10"/>
                    <a:pt x="14" y="13"/>
                  </a:cubicBezTo>
                  <a:cubicBezTo>
                    <a:pt x="12" y="12"/>
                    <a:pt x="11" y="12"/>
                    <a:pt x="9" y="12"/>
                  </a:cubicBezTo>
                  <a:cubicBezTo>
                    <a:pt x="3" y="11"/>
                    <a:pt x="1" y="17"/>
                    <a:pt x="0" y="20"/>
                  </a:cubicBezTo>
                  <a:cubicBezTo>
                    <a:pt x="0" y="18"/>
                    <a:pt x="0" y="17"/>
                    <a:pt x="1" y="16"/>
                  </a:cubicBezTo>
                  <a:cubicBezTo>
                    <a:pt x="3" y="7"/>
                    <a:pt x="10" y="4"/>
                    <a:pt x="16" y="2"/>
                  </a:cubicBezTo>
                  <a:cubicBezTo>
                    <a:pt x="21" y="0"/>
                    <a:pt x="27" y="2"/>
                    <a:pt x="28" y="3"/>
                  </a:cubicBezTo>
                  <a:close/>
                </a:path>
              </a:pathLst>
            </a:custGeom>
            <a:solidFill>
              <a:srgbClr val="AC65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48">
              <a:extLst>
                <a:ext uri="{FF2B5EF4-FFF2-40B4-BE49-F238E27FC236}">
                  <a16:creationId xmlns:a16="http://schemas.microsoft.com/office/drawing/2014/main" id="{43661A9E-C83B-433D-A8D0-4978393FA902}"/>
                </a:ext>
              </a:extLst>
            </p:cNvPr>
            <p:cNvSpPr>
              <a:spLocks/>
            </p:cNvSpPr>
            <p:nvPr/>
          </p:nvSpPr>
          <p:spPr bwMode="auto">
            <a:xfrm>
              <a:off x="6063" y="510"/>
              <a:ext cx="263" cy="174"/>
            </a:xfrm>
            <a:custGeom>
              <a:avLst/>
              <a:gdLst>
                <a:gd name="T0" fmla="*/ 30 w 30"/>
                <a:gd name="T1" fmla="*/ 19 h 20"/>
                <a:gd name="T2" fmla="*/ 29 w 30"/>
                <a:gd name="T3" fmla="*/ 19 h 20"/>
                <a:gd name="T4" fmla="*/ 14 w 30"/>
                <a:gd name="T5" fmla="*/ 18 h 20"/>
                <a:gd name="T6" fmla="*/ 4 w 30"/>
                <a:gd name="T7" fmla="*/ 15 h 20"/>
                <a:gd name="T8" fmla="*/ 4 w 30"/>
                <a:gd name="T9" fmla="*/ 11 h 20"/>
                <a:gd name="T10" fmla="*/ 5 w 30"/>
                <a:gd name="T11" fmla="*/ 9 h 20"/>
                <a:gd name="T12" fmla="*/ 4 w 30"/>
                <a:gd name="T13" fmla="*/ 12 h 20"/>
                <a:gd name="T14" fmla="*/ 3 w 30"/>
                <a:gd name="T15" fmla="*/ 14 h 20"/>
                <a:gd name="T16" fmla="*/ 1 w 30"/>
                <a:gd name="T17" fmla="*/ 13 h 20"/>
                <a:gd name="T18" fmla="*/ 0 w 30"/>
                <a:gd name="T19" fmla="*/ 13 h 20"/>
                <a:gd name="T20" fmla="*/ 0 w 30"/>
                <a:gd name="T21" fmla="*/ 12 h 20"/>
                <a:gd name="T22" fmla="*/ 1 w 30"/>
                <a:gd name="T23" fmla="*/ 10 h 20"/>
                <a:gd name="T24" fmla="*/ 11 w 30"/>
                <a:gd name="T25" fmla="*/ 1 h 20"/>
                <a:gd name="T26" fmla="*/ 16 w 30"/>
                <a:gd name="T27" fmla="*/ 2 h 20"/>
                <a:gd name="T28" fmla="*/ 23 w 30"/>
                <a:gd name="T29" fmla="*/ 5 h 20"/>
                <a:gd name="T30" fmla="*/ 26 w 30"/>
                <a:gd name="T31" fmla="*/ 8 h 20"/>
                <a:gd name="T32" fmla="*/ 30 w 30"/>
                <a:gd name="T33" fmla="*/ 19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0" h="20">
                  <a:moveTo>
                    <a:pt x="30" y="19"/>
                  </a:moveTo>
                  <a:cubicBezTo>
                    <a:pt x="29" y="19"/>
                    <a:pt x="29" y="19"/>
                    <a:pt x="29" y="19"/>
                  </a:cubicBezTo>
                  <a:cubicBezTo>
                    <a:pt x="27" y="20"/>
                    <a:pt x="16" y="18"/>
                    <a:pt x="14" y="18"/>
                  </a:cubicBezTo>
                  <a:cubicBezTo>
                    <a:pt x="11" y="18"/>
                    <a:pt x="4" y="15"/>
                    <a:pt x="4" y="15"/>
                  </a:cubicBezTo>
                  <a:cubicBezTo>
                    <a:pt x="4" y="14"/>
                    <a:pt x="4" y="13"/>
                    <a:pt x="4" y="11"/>
                  </a:cubicBezTo>
                  <a:cubicBezTo>
                    <a:pt x="4" y="11"/>
                    <a:pt x="5" y="10"/>
                    <a:pt x="5" y="9"/>
                  </a:cubicBezTo>
                  <a:cubicBezTo>
                    <a:pt x="5" y="9"/>
                    <a:pt x="4" y="10"/>
                    <a:pt x="4" y="12"/>
                  </a:cubicBezTo>
                  <a:cubicBezTo>
                    <a:pt x="3" y="13"/>
                    <a:pt x="3" y="14"/>
                    <a:pt x="3" y="14"/>
                  </a:cubicBezTo>
                  <a:cubicBezTo>
                    <a:pt x="3" y="14"/>
                    <a:pt x="1" y="14"/>
                    <a:pt x="1" y="13"/>
                  </a:cubicBezTo>
                  <a:cubicBezTo>
                    <a:pt x="0" y="13"/>
                    <a:pt x="0" y="13"/>
                    <a:pt x="0" y="13"/>
                  </a:cubicBezTo>
                  <a:cubicBezTo>
                    <a:pt x="0" y="12"/>
                    <a:pt x="0" y="12"/>
                    <a:pt x="0" y="12"/>
                  </a:cubicBezTo>
                  <a:cubicBezTo>
                    <a:pt x="0" y="12"/>
                    <a:pt x="1" y="11"/>
                    <a:pt x="1" y="10"/>
                  </a:cubicBezTo>
                  <a:cubicBezTo>
                    <a:pt x="2" y="6"/>
                    <a:pt x="5" y="0"/>
                    <a:pt x="11" y="1"/>
                  </a:cubicBezTo>
                  <a:cubicBezTo>
                    <a:pt x="12" y="1"/>
                    <a:pt x="14" y="2"/>
                    <a:pt x="16" y="2"/>
                  </a:cubicBezTo>
                  <a:cubicBezTo>
                    <a:pt x="19" y="3"/>
                    <a:pt x="21" y="4"/>
                    <a:pt x="23" y="5"/>
                  </a:cubicBezTo>
                  <a:cubicBezTo>
                    <a:pt x="24" y="6"/>
                    <a:pt x="26" y="7"/>
                    <a:pt x="26" y="8"/>
                  </a:cubicBezTo>
                  <a:cubicBezTo>
                    <a:pt x="28" y="12"/>
                    <a:pt x="30" y="17"/>
                    <a:pt x="30" y="19"/>
                  </a:cubicBezTo>
                  <a:close/>
                </a:path>
              </a:pathLst>
            </a:custGeom>
            <a:solidFill>
              <a:srgbClr val="C878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49">
              <a:extLst>
                <a:ext uri="{FF2B5EF4-FFF2-40B4-BE49-F238E27FC236}">
                  <a16:creationId xmlns:a16="http://schemas.microsoft.com/office/drawing/2014/main" id="{463371D8-D8B0-477A-B99B-6FC2C85F7C04}"/>
                </a:ext>
              </a:extLst>
            </p:cNvPr>
            <p:cNvSpPr>
              <a:spLocks/>
            </p:cNvSpPr>
            <p:nvPr/>
          </p:nvSpPr>
          <p:spPr bwMode="auto">
            <a:xfrm>
              <a:off x="6124" y="962"/>
              <a:ext cx="123" cy="851"/>
            </a:xfrm>
            <a:custGeom>
              <a:avLst/>
              <a:gdLst>
                <a:gd name="T0" fmla="*/ 11 w 14"/>
                <a:gd name="T1" fmla="*/ 98 h 98"/>
                <a:gd name="T2" fmla="*/ 12 w 14"/>
                <a:gd name="T3" fmla="*/ 80 h 98"/>
                <a:gd name="T4" fmla="*/ 13 w 14"/>
                <a:gd name="T5" fmla="*/ 64 h 98"/>
                <a:gd name="T6" fmla="*/ 7 w 14"/>
                <a:gd name="T7" fmla="*/ 45 h 98"/>
                <a:gd name="T8" fmla="*/ 6 w 14"/>
                <a:gd name="T9" fmla="*/ 22 h 98"/>
                <a:gd name="T10" fmla="*/ 12 w 14"/>
                <a:gd name="T11" fmla="*/ 0 h 98"/>
                <a:gd name="T12" fmla="*/ 13 w 14"/>
                <a:gd name="T13" fmla="*/ 0 h 98"/>
                <a:gd name="T14" fmla="*/ 7 w 14"/>
                <a:gd name="T15" fmla="*/ 23 h 98"/>
                <a:gd name="T16" fmla="*/ 7 w 14"/>
                <a:gd name="T17" fmla="*/ 45 h 98"/>
                <a:gd name="T18" fmla="*/ 14 w 14"/>
                <a:gd name="T19" fmla="*/ 64 h 98"/>
                <a:gd name="T20" fmla="*/ 13 w 14"/>
                <a:gd name="T21" fmla="*/ 80 h 98"/>
                <a:gd name="T22" fmla="*/ 12 w 14"/>
                <a:gd name="T23" fmla="*/ 98 h 98"/>
                <a:gd name="T24" fmla="*/ 11 w 14"/>
                <a:gd name="T25" fmla="*/ 98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 h="98">
                  <a:moveTo>
                    <a:pt x="11" y="98"/>
                  </a:moveTo>
                  <a:cubicBezTo>
                    <a:pt x="10" y="96"/>
                    <a:pt x="11" y="90"/>
                    <a:pt x="12" y="80"/>
                  </a:cubicBezTo>
                  <a:cubicBezTo>
                    <a:pt x="12" y="73"/>
                    <a:pt x="13" y="66"/>
                    <a:pt x="13" y="64"/>
                  </a:cubicBezTo>
                  <a:cubicBezTo>
                    <a:pt x="13" y="57"/>
                    <a:pt x="11" y="53"/>
                    <a:pt x="7" y="45"/>
                  </a:cubicBezTo>
                  <a:cubicBezTo>
                    <a:pt x="3" y="38"/>
                    <a:pt x="0" y="29"/>
                    <a:pt x="6" y="22"/>
                  </a:cubicBezTo>
                  <a:cubicBezTo>
                    <a:pt x="11" y="16"/>
                    <a:pt x="12" y="0"/>
                    <a:pt x="12" y="0"/>
                  </a:cubicBezTo>
                  <a:cubicBezTo>
                    <a:pt x="13" y="0"/>
                    <a:pt x="13" y="0"/>
                    <a:pt x="13" y="0"/>
                  </a:cubicBezTo>
                  <a:cubicBezTo>
                    <a:pt x="13" y="1"/>
                    <a:pt x="12" y="16"/>
                    <a:pt x="7" y="23"/>
                  </a:cubicBezTo>
                  <a:cubicBezTo>
                    <a:pt x="1" y="29"/>
                    <a:pt x="3" y="38"/>
                    <a:pt x="7" y="45"/>
                  </a:cubicBezTo>
                  <a:cubicBezTo>
                    <a:pt x="12" y="52"/>
                    <a:pt x="14" y="57"/>
                    <a:pt x="14" y="64"/>
                  </a:cubicBezTo>
                  <a:cubicBezTo>
                    <a:pt x="14" y="67"/>
                    <a:pt x="13" y="73"/>
                    <a:pt x="13" y="80"/>
                  </a:cubicBezTo>
                  <a:cubicBezTo>
                    <a:pt x="12" y="87"/>
                    <a:pt x="11" y="97"/>
                    <a:pt x="12" y="98"/>
                  </a:cubicBezTo>
                  <a:cubicBezTo>
                    <a:pt x="11" y="98"/>
                    <a:pt x="11" y="98"/>
                    <a:pt x="11" y="98"/>
                  </a:cubicBezTo>
                </a:path>
              </a:pathLst>
            </a:custGeom>
            <a:solidFill>
              <a:srgbClr val="B3DAE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50">
              <a:extLst>
                <a:ext uri="{FF2B5EF4-FFF2-40B4-BE49-F238E27FC236}">
                  <a16:creationId xmlns:a16="http://schemas.microsoft.com/office/drawing/2014/main" id="{B69071EC-58F5-428A-A859-D4DE7414CDEC}"/>
                </a:ext>
              </a:extLst>
            </p:cNvPr>
            <p:cNvSpPr>
              <a:spLocks/>
            </p:cNvSpPr>
            <p:nvPr/>
          </p:nvSpPr>
          <p:spPr bwMode="auto">
            <a:xfrm>
              <a:off x="6177" y="1049"/>
              <a:ext cx="394" cy="782"/>
            </a:xfrm>
            <a:custGeom>
              <a:avLst/>
              <a:gdLst>
                <a:gd name="T0" fmla="*/ 39 w 45"/>
                <a:gd name="T1" fmla="*/ 0 h 90"/>
                <a:gd name="T2" fmla="*/ 30 w 45"/>
                <a:gd name="T3" fmla="*/ 13 h 90"/>
                <a:gd name="T4" fmla="*/ 18 w 45"/>
                <a:gd name="T5" fmla="*/ 36 h 90"/>
                <a:gd name="T6" fmla="*/ 15 w 45"/>
                <a:gd name="T7" fmla="*/ 37 h 90"/>
                <a:gd name="T8" fmla="*/ 0 w 45"/>
                <a:gd name="T9" fmla="*/ 33 h 90"/>
                <a:gd name="T10" fmla="*/ 1 w 45"/>
                <a:gd name="T11" fmla="*/ 35 h 90"/>
                <a:gd name="T12" fmla="*/ 8 w 45"/>
                <a:gd name="T13" fmla="*/ 54 h 90"/>
                <a:gd name="T14" fmla="*/ 8 w 45"/>
                <a:gd name="T15" fmla="*/ 60 h 90"/>
                <a:gd name="T16" fmla="*/ 23 w 45"/>
                <a:gd name="T17" fmla="*/ 63 h 90"/>
                <a:gd name="T18" fmla="*/ 29 w 45"/>
                <a:gd name="T19" fmla="*/ 90 h 90"/>
                <a:gd name="T20" fmla="*/ 42 w 45"/>
                <a:gd name="T21" fmla="*/ 86 h 90"/>
                <a:gd name="T22" fmla="*/ 42 w 45"/>
                <a:gd name="T23" fmla="*/ 84 h 90"/>
                <a:gd name="T24" fmla="*/ 39 w 45"/>
                <a:gd name="T25" fmla="*/ 74 h 90"/>
                <a:gd name="T26" fmla="*/ 35 w 45"/>
                <a:gd name="T27" fmla="*/ 52 h 90"/>
                <a:gd name="T28" fmla="*/ 36 w 45"/>
                <a:gd name="T29" fmla="*/ 47 h 90"/>
                <a:gd name="T30" fmla="*/ 45 w 45"/>
                <a:gd name="T31" fmla="*/ 19 h 90"/>
                <a:gd name="T32" fmla="*/ 45 w 45"/>
                <a:gd name="T33" fmla="*/ 18 h 90"/>
                <a:gd name="T34" fmla="*/ 42 w 45"/>
                <a:gd name="T35" fmla="*/ 3 h 90"/>
                <a:gd name="T36" fmla="*/ 39 w 45"/>
                <a:gd name="T37" fmla="*/ 0 h 90"/>
                <a:gd name="T38" fmla="*/ 39 w 45"/>
                <a:gd name="T39" fmla="*/ 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5" h="90">
                  <a:moveTo>
                    <a:pt x="39" y="0"/>
                  </a:moveTo>
                  <a:cubicBezTo>
                    <a:pt x="30" y="13"/>
                    <a:pt x="30" y="13"/>
                    <a:pt x="30" y="13"/>
                  </a:cubicBezTo>
                  <a:cubicBezTo>
                    <a:pt x="30" y="13"/>
                    <a:pt x="27" y="32"/>
                    <a:pt x="18" y="36"/>
                  </a:cubicBezTo>
                  <a:cubicBezTo>
                    <a:pt x="17" y="37"/>
                    <a:pt x="16" y="37"/>
                    <a:pt x="15" y="37"/>
                  </a:cubicBezTo>
                  <a:cubicBezTo>
                    <a:pt x="11" y="37"/>
                    <a:pt x="6" y="35"/>
                    <a:pt x="0" y="33"/>
                  </a:cubicBezTo>
                  <a:cubicBezTo>
                    <a:pt x="1" y="33"/>
                    <a:pt x="1" y="34"/>
                    <a:pt x="1" y="35"/>
                  </a:cubicBezTo>
                  <a:cubicBezTo>
                    <a:pt x="6" y="42"/>
                    <a:pt x="8" y="47"/>
                    <a:pt x="8" y="54"/>
                  </a:cubicBezTo>
                  <a:cubicBezTo>
                    <a:pt x="8" y="55"/>
                    <a:pt x="8" y="57"/>
                    <a:pt x="8" y="60"/>
                  </a:cubicBezTo>
                  <a:cubicBezTo>
                    <a:pt x="14" y="62"/>
                    <a:pt x="21" y="62"/>
                    <a:pt x="23" y="63"/>
                  </a:cubicBezTo>
                  <a:cubicBezTo>
                    <a:pt x="27" y="63"/>
                    <a:pt x="31" y="80"/>
                    <a:pt x="29" y="90"/>
                  </a:cubicBezTo>
                  <a:cubicBezTo>
                    <a:pt x="35" y="89"/>
                    <a:pt x="41" y="88"/>
                    <a:pt x="42" y="86"/>
                  </a:cubicBezTo>
                  <a:cubicBezTo>
                    <a:pt x="42" y="85"/>
                    <a:pt x="42" y="85"/>
                    <a:pt x="42" y="84"/>
                  </a:cubicBezTo>
                  <a:cubicBezTo>
                    <a:pt x="42" y="81"/>
                    <a:pt x="40" y="78"/>
                    <a:pt x="39" y="74"/>
                  </a:cubicBezTo>
                  <a:cubicBezTo>
                    <a:pt x="37" y="70"/>
                    <a:pt x="35" y="59"/>
                    <a:pt x="35" y="52"/>
                  </a:cubicBezTo>
                  <a:cubicBezTo>
                    <a:pt x="35" y="50"/>
                    <a:pt x="36" y="48"/>
                    <a:pt x="36" y="47"/>
                  </a:cubicBezTo>
                  <a:cubicBezTo>
                    <a:pt x="37" y="40"/>
                    <a:pt x="45" y="22"/>
                    <a:pt x="45" y="19"/>
                  </a:cubicBezTo>
                  <a:cubicBezTo>
                    <a:pt x="45" y="19"/>
                    <a:pt x="45" y="19"/>
                    <a:pt x="45" y="18"/>
                  </a:cubicBezTo>
                  <a:cubicBezTo>
                    <a:pt x="45" y="15"/>
                    <a:pt x="45" y="6"/>
                    <a:pt x="42" y="3"/>
                  </a:cubicBezTo>
                  <a:cubicBezTo>
                    <a:pt x="42" y="3"/>
                    <a:pt x="41" y="2"/>
                    <a:pt x="39" y="0"/>
                  </a:cubicBezTo>
                  <a:cubicBezTo>
                    <a:pt x="39" y="0"/>
                    <a:pt x="39" y="0"/>
                    <a:pt x="39" y="0"/>
                  </a:cubicBezTo>
                </a:path>
              </a:pathLst>
            </a:custGeom>
            <a:solidFill>
              <a:srgbClr val="77B2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51">
              <a:extLst>
                <a:ext uri="{FF2B5EF4-FFF2-40B4-BE49-F238E27FC236}">
                  <a16:creationId xmlns:a16="http://schemas.microsoft.com/office/drawing/2014/main" id="{C80DD82E-0DC5-4627-9F85-434D696B0173}"/>
                </a:ext>
              </a:extLst>
            </p:cNvPr>
            <p:cNvSpPr>
              <a:spLocks/>
            </p:cNvSpPr>
            <p:nvPr/>
          </p:nvSpPr>
          <p:spPr bwMode="auto">
            <a:xfrm>
              <a:off x="6098" y="1379"/>
              <a:ext cx="9" cy="26"/>
            </a:xfrm>
            <a:custGeom>
              <a:avLst/>
              <a:gdLst>
                <a:gd name="T0" fmla="*/ 0 w 1"/>
                <a:gd name="T1" fmla="*/ 0 h 3"/>
                <a:gd name="T2" fmla="*/ 1 w 1"/>
                <a:gd name="T3" fmla="*/ 3 h 3"/>
                <a:gd name="T4" fmla="*/ 1 w 1"/>
                <a:gd name="T5" fmla="*/ 2 h 3"/>
                <a:gd name="T6" fmla="*/ 0 w 1"/>
                <a:gd name="T7" fmla="*/ 0 h 3"/>
              </a:gdLst>
              <a:ahLst/>
              <a:cxnLst>
                <a:cxn ang="0">
                  <a:pos x="T0" y="T1"/>
                </a:cxn>
                <a:cxn ang="0">
                  <a:pos x="T2" y="T3"/>
                </a:cxn>
                <a:cxn ang="0">
                  <a:pos x="T4" y="T5"/>
                </a:cxn>
                <a:cxn ang="0">
                  <a:pos x="T6" y="T7"/>
                </a:cxn>
              </a:cxnLst>
              <a:rect l="0" t="0" r="r" b="b"/>
              <a:pathLst>
                <a:path w="1" h="3">
                  <a:moveTo>
                    <a:pt x="0" y="0"/>
                  </a:moveTo>
                  <a:cubicBezTo>
                    <a:pt x="0" y="1"/>
                    <a:pt x="0" y="2"/>
                    <a:pt x="1" y="3"/>
                  </a:cubicBezTo>
                  <a:cubicBezTo>
                    <a:pt x="1" y="2"/>
                    <a:pt x="1" y="2"/>
                    <a:pt x="1" y="2"/>
                  </a:cubicBezTo>
                  <a:cubicBezTo>
                    <a:pt x="0" y="1"/>
                    <a:pt x="0" y="0"/>
                    <a:pt x="0" y="0"/>
                  </a:cubicBezTo>
                </a:path>
              </a:pathLst>
            </a:custGeom>
            <a:solidFill>
              <a:srgbClr val="8BC0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52">
              <a:extLst>
                <a:ext uri="{FF2B5EF4-FFF2-40B4-BE49-F238E27FC236}">
                  <a16:creationId xmlns:a16="http://schemas.microsoft.com/office/drawing/2014/main" id="{7B87BB40-8D01-4B17-8F16-FD9BC3201042}"/>
                </a:ext>
              </a:extLst>
            </p:cNvPr>
            <p:cNvSpPr>
              <a:spLocks/>
            </p:cNvSpPr>
            <p:nvPr/>
          </p:nvSpPr>
          <p:spPr bwMode="auto">
            <a:xfrm>
              <a:off x="6045" y="1266"/>
              <a:ext cx="193" cy="295"/>
            </a:xfrm>
            <a:custGeom>
              <a:avLst/>
              <a:gdLst>
                <a:gd name="T0" fmla="*/ 0 w 22"/>
                <a:gd name="T1" fmla="*/ 0 h 34"/>
                <a:gd name="T2" fmla="*/ 1 w 22"/>
                <a:gd name="T3" fmla="*/ 1 h 34"/>
                <a:gd name="T4" fmla="*/ 6 w 22"/>
                <a:gd name="T5" fmla="*/ 13 h 34"/>
                <a:gd name="T6" fmla="*/ 6 w 22"/>
                <a:gd name="T7" fmla="*/ 13 h 34"/>
                <a:gd name="T8" fmla="*/ 7 w 22"/>
                <a:gd name="T9" fmla="*/ 15 h 34"/>
                <a:gd name="T10" fmla="*/ 7 w 22"/>
                <a:gd name="T11" fmla="*/ 16 h 34"/>
                <a:gd name="T12" fmla="*/ 22 w 22"/>
                <a:gd name="T13" fmla="*/ 34 h 34"/>
                <a:gd name="T14" fmla="*/ 22 w 22"/>
                <a:gd name="T15" fmla="*/ 29 h 34"/>
                <a:gd name="T16" fmla="*/ 16 w 22"/>
                <a:gd name="T17" fmla="*/ 10 h 34"/>
                <a:gd name="T18" fmla="*/ 14 w 22"/>
                <a:gd name="T19" fmla="*/ 7 h 34"/>
                <a:gd name="T20" fmla="*/ 0 w 22"/>
                <a:gd name="T21" fmla="*/ 0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 h="34">
                  <a:moveTo>
                    <a:pt x="0" y="0"/>
                  </a:moveTo>
                  <a:cubicBezTo>
                    <a:pt x="1" y="0"/>
                    <a:pt x="1" y="1"/>
                    <a:pt x="1" y="1"/>
                  </a:cubicBezTo>
                  <a:cubicBezTo>
                    <a:pt x="2" y="4"/>
                    <a:pt x="5" y="9"/>
                    <a:pt x="6" y="13"/>
                  </a:cubicBezTo>
                  <a:cubicBezTo>
                    <a:pt x="6" y="13"/>
                    <a:pt x="6" y="13"/>
                    <a:pt x="6" y="13"/>
                  </a:cubicBezTo>
                  <a:cubicBezTo>
                    <a:pt x="6" y="13"/>
                    <a:pt x="6" y="14"/>
                    <a:pt x="7" y="15"/>
                  </a:cubicBezTo>
                  <a:cubicBezTo>
                    <a:pt x="7" y="15"/>
                    <a:pt x="7" y="15"/>
                    <a:pt x="7" y="16"/>
                  </a:cubicBezTo>
                  <a:cubicBezTo>
                    <a:pt x="9" y="26"/>
                    <a:pt x="15" y="31"/>
                    <a:pt x="22" y="34"/>
                  </a:cubicBezTo>
                  <a:cubicBezTo>
                    <a:pt x="22" y="32"/>
                    <a:pt x="22" y="30"/>
                    <a:pt x="22" y="29"/>
                  </a:cubicBezTo>
                  <a:cubicBezTo>
                    <a:pt x="22" y="22"/>
                    <a:pt x="20" y="18"/>
                    <a:pt x="16" y="10"/>
                  </a:cubicBezTo>
                  <a:cubicBezTo>
                    <a:pt x="15" y="9"/>
                    <a:pt x="15" y="8"/>
                    <a:pt x="14" y="7"/>
                  </a:cubicBezTo>
                  <a:cubicBezTo>
                    <a:pt x="9" y="5"/>
                    <a:pt x="3" y="2"/>
                    <a:pt x="0" y="0"/>
                  </a:cubicBezTo>
                </a:path>
              </a:pathLst>
            </a:custGeom>
            <a:solidFill>
              <a:srgbClr val="77B2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53">
              <a:extLst>
                <a:ext uri="{FF2B5EF4-FFF2-40B4-BE49-F238E27FC236}">
                  <a16:creationId xmlns:a16="http://schemas.microsoft.com/office/drawing/2014/main" id="{4DA1E9E8-7A36-407C-9798-CEC8B2D9A945}"/>
                </a:ext>
              </a:extLst>
            </p:cNvPr>
            <p:cNvSpPr>
              <a:spLocks/>
            </p:cNvSpPr>
            <p:nvPr/>
          </p:nvSpPr>
          <p:spPr bwMode="auto">
            <a:xfrm>
              <a:off x="6168" y="1327"/>
              <a:ext cx="79" cy="243"/>
            </a:xfrm>
            <a:custGeom>
              <a:avLst/>
              <a:gdLst>
                <a:gd name="T0" fmla="*/ 0 w 9"/>
                <a:gd name="T1" fmla="*/ 0 h 28"/>
                <a:gd name="T2" fmla="*/ 2 w 9"/>
                <a:gd name="T3" fmla="*/ 3 h 28"/>
                <a:gd name="T4" fmla="*/ 8 w 9"/>
                <a:gd name="T5" fmla="*/ 22 h 28"/>
                <a:gd name="T6" fmla="*/ 8 w 9"/>
                <a:gd name="T7" fmla="*/ 27 h 28"/>
                <a:gd name="T8" fmla="*/ 9 w 9"/>
                <a:gd name="T9" fmla="*/ 28 h 28"/>
                <a:gd name="T10" fmla="*/ 9 w 9"/>
                <a:gd name="T11" fmla="*/ 22 h 28"/>
                <a:gd name="T12" fmla="*/ 2 w 9"/>
                <a:gd name="T13" fmla="*/ 3 h 28"/>
                <a:gd name="T14" fmla="*/ 1 w 9"/>
                <a:gd name="T15" fmla="*/ 1 h 28"/>
                <a:gd name="T16" fmla="*/ 0 w 9"/>
                <a:gd name="T17" fmla="*/ 0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 h="28">
                  <a:moveTo>
                    <a:pt x="0" y="0"/>
                  </a:moveTo>
                  <a:cubicBezTo>
                    <a:pt x="1" y="1"/>
                    <a:pt x="1" y="2"/>
                    <a:pt x="2" y="3"/>
                  </a:cubicBezTo>
                  <a:cubicBezTo>
                    <a:pt x="6" y="11"/>
                    <a:pt x="8" y="15"/>
                    <a:pt x="8" y="22"/>
                  </a:cubicBezTo>
                  <a:cubicBezTo>
                    <a:pt x="8" y="23"/>
                    <a:pt x="8" y="25"/>
                    <a:pt x="8" y="27"/>
                  </a:cubicBezTo>
                  <a:cubicBezTo>
                    <a:pt x="8" y="27"/>
                    <a:pt x="8" y="27"/>
                    <a:pt x="9" y="28"/>
                  </a:cubicBezTo>
                  <a:cubicBezTo>
                    <a:pt x="9" y="25"/>
                    <a:pt x="9" y="23"/>
                    <a:pt x="9" y="22"/>
                  </a:cubicBezTo>
                  <a:cubicBezTo>
                    <a:pt x="9" y="15"/>
                    <a:pt x="7" y="10"/>
                    <a:pt x="2" y="3"/>
                  </a:cubicBezTo>
                  <a:cubicBezTo>
                    <a:pt x="2" y="2"/>
                    <a:pt x="2" y="1"/>
                    <a:pt x="1" y="1"/>
                  </a:cubicBezTo>
                  <a:cubicBezTo>
                    <a:pt x="1" y="0"/>
                    <a:pt x="0" y="0"/>
                    <a:pt x="0" y="0"/>
                  </a:cubicBezTo>
                </a:path>
              </a:pathLst>
            </a:custGeom>
            <a:solidFill>
              <a:srgbClr val="8BC0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54">
              <a:extLst>
                <a:ext uri="{FF2B5EF4-FFF2-40B4-BE49-F238E27FC236}">
                  <a16:creationId xmlns:a16="http://schemas.microsoft.com/office/drawing/2014/main" id="{F7B0146E-50B5-4B68-A34D-53752C438AE7}"/>
                </a:ext>
              </a:extLst>
            </p:cNvPr>
            <p:cNvSpPr>
              <a:spLocks/>
            </p:cNvSpPr>
            <p:nvPr/>
          </p:nvSpPr>
          <p:spPr bwMode="auto">
            <a:xfrm>
              <a:off x="6221" y="1683"/>
              <a:ext cx="52" cy="87"/>
            </a:xfrm>
            <a:custGeom>
              <a:avLst/>
              <a:gdLst>
                <a:gd name="T0" fmla="*/ 3 w 6"/>
                <a:gd name="T1" fmla="*/ 10 h 10"/>
                <a:gd name="T2" fmla="*/ 1 w 6"/>
                <a:gd name="T3" fmla="*/ 0 h 10"/>
                <a:gd name="T4" fmla="*/ 5 w 6"/>
                <a:gd name="T5" fmla="*/ 0 h 10"/>
                <a:gd name="T6" fmla="*/ 6 w 6"/>
                <a:gd name="T7" fmla="*/ 5 h 10"/>
                <a:gd name="T8" fmla="*/ 6 w 6"/>
                <a:gd name="T9" fmla="*/ 8 h 10"/>
                <a:gd name="T10" fmla="*/ 3 w 6"/>
                <a:gd name="T11" fmla="*/ 10 h 10"/>
              </a:gdLst>
              <a:ahLst/>
              <a:cxnLst>
                <a:cxn ang="0">
                  <a:pos x="T0" y="T1"/>
                </a:cxn>
                <a:cxn ang="0">
                  <a:pos x="T2" y="T3"/>
                </a:cxn>
                <a:cxn ang="0">
                  <a:pos x="T4" y="T5"/>
                </a:cxn>
                <a:cxn ang="0">
                  <a:pos x="T6" y="T7"/>
                </a:cxn>
                <a:cxn ang="0">
                  <a:pos x="T8" y="T9"/>
                </a:cxn>
                <a:cxn ang="0">
                  <a:pos x="T10" y="T11"/>
                </a:cxn>
              </a:cxnLst>
              <a:rect l="0" t="0" r="r" b="b"/>
              <a:pathLst>
                <a:path w="6" h="10">
                  <a:moveTo>
                    <a:pt x="3" y="10"/>
                  </a:moveTo>
                  <a:cubicBezTo>
                    <a:pt x="3" y="10"/>
                    <a:pt x="0" y="6"/>
                    <a:pt x="1" y="0"/>
                  </a:cubicBezTo>
                  <a:cubicBezTo>
                    <a:pt x="5" y="0"/>
                    <a:pt x="5" y="0"/>
                    <a:pt x="5" y="0"/>
                  </a:cubicBezTo>
                  <a:cubicBezTo>
                    <a:pt x="6" y="5"/>
                    <a:pt x="6" y="5"/>
                    <a:pt x="6" y="5"/>
                  </a:cubicBezTo>
                  <a:cubicBezTo>
                    <a:pt x="6" y="8"/>
                    <a:pt x="6" y="8"/>
                    <a:pt x="6" y="8"/>
                  </a:cubicBezTo>
                  <a:cubicBezTo>
                    <a:pt x="3" y="10"/>
                    <a:pt x="3" y="10"/>
                    <a:pt x="3" y="10"/>
                  </a:cubicBezTo>
                </a:path>
              </a:pathLst>
            </a:custGeom>
            <a:solidFill>
              <a:srgbClr val="64A6C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55">
              <a:extLst>
                <a:ext uri="{FF2B5EF4-FFF2-40B4-BE49-F238E27FC236}">
                  <a16:creationId xmlns:a16="http://schemas.microsoft.com/office/drawing/2014/main" id="{D0DFAC8F-C217-4523-B8D0-E7B5CF1AD5AE}"/>
                </a:ext>
              </a:extLst>
            </p:cNvPr>
            <p:cNvSpPr>
              <a:spLocks/>
            </p:cNvSpPr>
            <p:nvPr/>
          </p:nvSpPr>
          <p:spPr bwMode="auto">
            <a:xfrm>
              <a:off x="6422" y="1031"/>
              <a:ext cx="228" cy="591"/>
            </a:xfrm>
            <a:custGeom>
              <a:avLst/>
              <a:gdLst>
                <a:gd name="T0" fmla="*/ 25 w 26"/>
                <a:gd name="T1" fmla="*/ 64 h 68"/>
                <a:gd name="T2" fmla="*/ 21 w 26"/>
                <a:gd name="T3" fmla="*/ 68 h 68"/>
                <a:gd name="T4" fmla="*/ 15 w 26"/>
                <a:gd name="T5" fmla="*/ 67 h 68"/>
                <a:gd name="T6" fmla="*/ 10 w 26"/>
                <a:gd name="T7" fmla="*/ 65 h 68"/>
                <a:gd name="T8" fmla="*/ 10 w 26"/>
                <a:gd name="T9" fmla="*/ 61 h 68"/>
                <a:gd name="T10" fmla="*/ 3 w 26"/>
                <a:gd name="T11" fmla="*/ 34 h 68"/>
                <a:gd name="T12" fmla="*/ 5 w 26"/>
                <a:gd name="T13" fmla="*/ 6 h 68"/>
                <a:gd name="T14" fmla="*/ 13 w 26"/>
                <a:gd name="T15" fmla="*/ 3 h 68"/>
                <a:gd name="T16" fmla="*/ 14 w 26"/>
                <a:gd name="T17" fmla="*/ 4 h 68"/>
                <a:gd name="T18" fmla="*/ 20 w 26"/>
                <a:gd name="T19" fmla="*/ 22 h 68"/>
                <a:gd name="T20" fmla="*/ 25 w 26"/>
                <a:gd name="T21" fmla="*/ 61 h 68"/>
                <a:gd name="T22" fmla="*/ 25 w 26"/>
                <a:gd name="T23" fmla="*/ 64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6" h="68">
                  <a:moveTo>
                    <a:pt x="25" y="64"/>
                  </a:moveTo>
                  <a:cubicBezTo>
                    <a:pt x="26" y="67"/>
                    <a:pt x="23" y="68"/>
                    <a:pt x="21" y="68"/>
                  </a:cubicBezTo>
                  <a:cubicBezTo>
                    <a:pt x="19" y="67"/>
                    <a:pt x="17" y="67"/>
                    <a:pt x="15" y="67"/>
                  </a:cubicBezTo>
                  <a:cubicBezTo>
                    <a:pt x="12" y="67"/>
                    <a:pt x="10" y="67"/>
                    <a:pt x="10" y="65"/>
                  </a:cubicBezTo>
                  <a:cubicBezTo>
                    <a:pt x="10" y="64"/>
                    <a:pt x="10" y="62"/>
                    <a:pt x="10" y="61"/>
                  </a:cubicBezTo>
                  <a:cubicBezTo>
                    <a:pt x="8" y="53"/>
                    <a:pt x="5" y="40"/>
                    <a:pt x="3" y="34"/>
                  </a:cubicBezTo>
                  <a:cubicBezTo>
                    <a:pt x="3" y="34"/>
                    <a:pt x="0" y="12"/>
                    <a:pt x="5" y="6"/>
                  </a:cubicBezTo>
                  <a:cubicBezTo>
                    <a:pt x="10" y="0"/>
                    <a:pt x="13" y="3"/>
                    <a:pt x="13" y="3"/>
                  </a:cubicBezTo>
                  <a:cubicBezTo>
                    <a:pt x="14" y="4"/>
                    <a:pt x="14" y="4"/>
                    <a:pt x="14" y="4"/>
                  </a:cubicBezTo>
                  <a:cubicBezTo>
                    <a:pt x="15" y="5"/>
                    <a:pt x="18" y="10"/>
                    <a:pt x="20" y="22"/>
                  </a:cubicBezTo>
                  <a:cubicBezTo>
                    <a:pt x="21" y="34"/>
                    <a:pt x="24" y="51"/>
                    <a:pt x="25" y="61"/>
                  </a:cubicBezTo>
                  <a:cubicBezTo>
                    <a:pt x="25" y="62"/>
                    <a:pt x="25" y="63"/>
                    <a:pt x="25" y="64"/>
                  </a:cubicBezTo>
                  <a:close/>
                </a:path>
              </a:pathLst>
            </a:custGeom>
            <a:solidFill>
              <a:srgbClr val="B3DAE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56">
              <a:extLst>
                <a:ext uri="{FF2B5EF4-FFF2-40B4-BE49-F238E27FC236}">
                  <a16:creationId xmlns:a16="http://schemas.microsoft.com/office/drawing/2014/main" id="{D7F90988-DAE8-46D5-BCA7-0A638FCE69F1}"/>
                </a:ext>
              </a:extLst>
            </p:cNvPr>
            <p:cNvSpPr>
              <a:spLocks/>
            </p:cNvSpPr>
            <p:nvPr/>
          </p:nvSpPr>
          <p:spPr bwMode="auto">
            <a:xfrm>
              <a:off x="5975" y="1613"/>
              <a:ext cx="333" cy="200"/>
            </a:xfrm>
            <a:custGeom>
              <a:avLst/>
              <a:gdLst>
                <a:gd name="T0" fmla="*/ 37 w 38"/>
                <a:gd name="T1" fmla="*/ 15 h 23"/>
                <a:gd name="T2" fmla="*/ 37 w 38"/>
                <a:gd name="T3" fmla="*/ 15 h 23"/>
                <a:gd name="T4" fmla="*/ 30 w 38"/>
                <a:gd name="T5" fmla="*/ 17 h 23"/>
                <a:gd name="T6" fmla="*/ 25 w 38"/>
                <a:gd name="T7" fmla="*/ 18 h 23"/>
                <a:gd name="T8" fmla="*/ 18 w 38"/>
                <a:gd name="T9" fmla="*/ 22 h 23"/>
                <a:gd name="T10" fmla="*/ 11 w 38"/>
                <a:gd name="T11" fmla="*/ 22 h 23"/>
                <a:gd name="T12" fmla="*/ 8 w 38"/>
                <a:gd name="T13" fmla="*/ 20 h 23"/>
                <a:gd name="T14" fmla="*/ 6 w 38"/>
                <a:gd name="T15" fmla="*/ 20 h 23"/>
                <a:gd name="T16" fmla="*/ 4 w 38"/>
                <a:gd name="T17" fmla="*/ 17 h 23"/>
                <a:gd name="T18" fmla="*/ 4 w 38"/>
                <a:gd name="T19" fmla="*/ 13 h 23"/>
                <a:gd name="T20" fmla="*/ 2 w 38"/>
                <a:gd name="T21" fmla="*/ 11 h 23"/>
                <a:gd name="T22" fmla="*/ 1 w 38"/>
                <a:gd name="T23" fmla="*/ 7 h 23"/>
                <a:gd name="T24" fmla="*/ 6 w 38"/>
                <a:gd name="T25" fmla="*/ 9 h 23"/>
                <a:gd name="T26" fmla="*/ 15 w 38"/>
                <a:gd name="T27" fmla="*/ 10 h 23"/>
                <a:gd name="T28" fmla="*/ 19 w 38"/>
                <a:gd name="T29" fmla="*/ 8 h 23"/>
                <a:gd name="T30" fmla="*/ 13 w 38"/>
                <a:gd name="T31" fmla="*/ 4 h 23"/>
                <a:gd name="T32" fmla="*/ 14 w 38"/>
                <a:gd name="T33" fmla="*/ 1 h 23"/>
                <a:gd name="T34" fmla="*/ 21 w 38"/>
                <a:gd name="T35" fmla="*/ 4 h 23"/>
                <a:gd name="T36" fmla="*/ 26 w 38"/>
                <a:gd name="T37" fmla="*/ 9 h 23"/>
                <a:gd name="T38" fmla="*/ 29 w 38"/>
                <a:gd name="T39" fmla="*/ 9 h 23"/>
                <a:gd name="T40" fmla="*/ 35 w 38"/>
                <a:gd name="T41" fmla="*/ 7 h 23"/>
                <a:gd name="T42" fmla="*/ 36 w 38"/>
                <a:gd name="T43" fmla="*/ 10 h 23"/>
                <a:gd name="T44" fmla="*/ 38 w 38"/>
                <a:gd name="T45" fmla="*/ 12 h 23"/>
                <a:gd name="T46" fmla="*/ 37 w 38"/>
                <a:gd name="T47" fmla="*/ 15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8" h="23">
                  <a:moveTo>
                    <a:pt x="37" y="15"/>
                  </a:moveTo>
                  <a:cubicBezTo>
                    <a:pt x="37" y="15"/>
                    <a:pt x="37" y="15"/>
                    <a:pt x="37" y="15"/>
                  </a:cubicBezTo>
                  <a:cubicBezTo>
                    <a:pt x="36" y="16"/>
                    <a:pt x="33" y="16"/>
                    <a:pt x="30" y="17"/>
                  </a:cubicBezTo>
                  <a:cubicBezTo>
                    <a:pt x="28" y="17"/>
                    <a:pt x="27" y="18"/>
                    <a:pt x="25" y="18"/>
                  </a:cubicBezTo>
                  <a:cubicBezTo>
                    <a:pt x="22" y="21"/>
                    <a:pt x="18" y="22"/>
                    <a:pt x="18" y="22"/>
                  </a:cubicBezTo>
                  <a:cubicBezTo>
                    <a:pt x="18" y="22"/>
                    <a:pt x="13" y="23"/>
                    <a:pt x="11" y="22"/>
                  </a:cubicBezTo>
                  <a:cubicBezTo>
                    <a:pt x="9" y="21"/>
                    <a:pt x="8" y="20"/>
                    <a:pt x="8" y="20"/>
                  </a:cubicBezTo>
                  <a:cubicBezTo>
                    <a:pt x="8" y="20"/>
                    <a:pt x="8" y="20"/>
                    <a:pt x="6" y="20"/>
                  </a:cubicBezTo>
                  <a:cubicBezTo>
                    <a:pt x="4" y="19"/>
                    <a:pt x="4" y="17"/>
                    <a:pt x="4" y="17"/>
                  </a:cubicBezTo>
                  <a:cubicBezTo>
                    <a:pt x="3" y="15"/>
                    <a:pt x="4" y="13"/>
                    <a:pt x="4" y="13"/>
                  </a:cubicBezTo>
                  <a:cubicBezTo>
                    <a:pt x="4" y="13"/>
                    <a:pt x="2" y="12"/>
                    <a:pt x="2" y="11"/>
                  </a:cubicBezTo>
                  <a:cubicBezTo>
                    <a:pt x="1" y="10"/>
                    <a:pt x="0" y="9"/>
                    <a:pt x="1" y="7"/>
                  </a:cubicBezTo>
                  <a:cubicBezTo>
                    <a:pt x="2" y="6"/>
                    <a:pt x="4" y="9"/>
                    <a:pt x="6" y="9"/>
                  </a:cubicBezTo>
                  <a:cubicBezTo>
                    <a:pt x="7" y="10"/>
                    <a:pt x="11" y="10"/>
                    <a:pt x="15" y="10"/>
                  </a:cubicBezTo>
                  <a:cubicBezTo>
                    <a:pt x="19" y="10"/>
                    <a:pt x="19" y="9"/>
                    <a:pt x="19" y="8"/>
                  </a:cubicBezTo>
                  <a:cubicBezTo>
                    <a:pt x="19" y="6"/>
                    <a:pt x="15" y="5"/>
                    <a:pt x="13" y="4"/>
                  </a:cubicBezTo>
                  <a:cubicBezTo>
                    <a:pt x="12" y="2"/>
                    <a:pt x="14" y="0"/>
                    <a:pt x="14" y="1"/>
                  </a:cubicBezTo>
                  <a:cubicBezTo>
                    <a:pt x="15" y="1"/>
                    <a:pt x="17" y="3"/>
                    <a:pt x="21" y="4"/>
                  </a:cubicBezTo>
                  <a:cubicBezTo>
                    <a:pt x="25" y="5"/>
                    <a:pt x="26" y="9"/>
                    <a:pt x="26" y="9"/>
                  </a:cubicBezTo>
                  <a:cubicBezTo>
                    <a:pt x="26" y="9"/>
                    <a:pt x="27" y="9"/>
                    <a:pt x="29" y="9"/>
                  </a:cubicBezTo>
                  <a:cubicBezTo>
                    <a:pt x="30" y="9"/>
                    <a:pt x="33" y="8"/>
                    <a:pt x="35" y="7"/>
                  </a:cubicBezTo>
                  <a:cubicBezTo>
                    <a:pt x="36" y="7"/>
                    <a:pt x="35" y="9"/>
                    <a:pt x="36" y="10"/>
                  </a:cubicBezTo>
                  <a:cubicBezTo>
                    <a:pt x="37" y="10"/>
                    <a:pt x="38" y="11"/>
                    <a:pt x="38" y="12"/>
                  </a:cubicBezTo>
                  <a:cubicBezTo>
                    <a:pt x="38" y="13"/>
                    <a:pt x="38" y="14"/>
                    <a:pt x="37" y="15"/>
                  </a:cubicBezTo>
                </a:path>
              </a:pathLst>
            </a:custGeom>
            <a:solidFill>
              <a:srgbClr val="FFD5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57">
              <a:extLst>
                <a:ext uri="{FF2B5EF4-FFF2-40B4-BE49-F238E27FC236}">
                  <a16:creationId xmlns:a16="http://schemas.microsoft.com/office/drawing/2014/main" id="{78401249-EE4E-4F83-914C-3C5E05642069}"/>
                </a:ext>
              </a:extLst>
            </p:cNvPr>
            <p:cNvSpPr>
              <a:spLocks/>
            </p:cNvSpPr>
            <p:nvPr/>
          </p:nvSpPr>
          <p:spPr bwMode="auto">
            <a:xfrm>
              <a:off x="6229" y="1674"/>
              <a:ext cx="79" cy="87"/>
            </a:xfrm>
            <a:custGeom>
              <a:avLst/>
              <a:gdLst>
                <a:gd name="T0" fmla="*/ 6 w 9"/>
                <a:gd name="T1" fmla="*/ 0 h 10"/>
                <a:gd name="T2" fmla="*/ 6 w 9"/>
                <a:gd name="T3" fmla="*/ 0 h 10"/>
                <a:gd name="T4" fmla="*/ 4 w 9"/>
                <a:gd name="T5" fmla="*/ 1 h 10"/>
                <a:gd name="T6" fmla="*/ 0 w 9"/>
                <a:gd name="T7" fmla="*/ 2 h 10"/>
                <a:gd name="T8" fmla="*/ 0 w 9"/>
                <a:gd name="T9" fmla="*/ 2 h 10"/>
                <a:gd name="T10" fmla="*/ 1 w 9"/>
                <a:gd name="T11" fmla="*/ 10 h 10"/>
                <a:gd name="T12" fmla="*/ 8 w 9"/>
                <a:gd name="T13" fmla="*/ 8 h 10"/>
                <a:gd name="T14" fmla="*/ 9 w 9"/>
                <a:gd name="T15" fmla="*/ 5 h 10"/>
                <a:gd name="T16" fmla="*/ 7 w 9"/>
                <a:gd name="T17" fmla="*/ 3 h 10"/>
                <a:gd name="T18" fmla="*/ 7 w 9"/>
                <a:gd name="T19" fmla="*/ 1 h 10"/>
                <a:gd name="T20" fmla="*/ 7 w 9"/>
                <a:gd name="T21" fmla="*/ 1 h 10"/>
                <a:gd name="T22" fmla="*/ 6 w 9"/>
                <a:gd name="T23" fmla="*/ 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 h="10">
                  <a:moveTo>
                    <a:pt x="6" y="0"/>
                  </a:moveTo>
                  <a:cubicBezTo>
                    <a:pt x="6" y="0"/>
                    <a:pt x="6" y="0"/>
                    <a:pt x="6" y="0"/>
                  </a:cubicBezTo>
                  <a:cubicBezTo>
                    <a:pt x="5" y="1"/>
                    <a:pt x="5" y="1"/>
                    <a:pt x="4" y="1"/>
                  </a:cubicBezTo>
                  <a:cubicBezTo>
                    <a:pt x="3" y="1"/>
                    <a:pt x="1" y="2"/>
                    <a:pt x="0" y="2"/>
                  </a:cubicBezTo>
                  <a:cubicBezTo>
                    <a:pt x="0" y="2"/>
                    <a:pt x="0" y="2"/>
                    <a:pt x="0" y="2"/>
                  </a:cubicBezTo>
                  <a:cubicBezTo>
                    <a:pt x="1" y="2"/>
                    <a:pt x="3" y="8"/>
                    <a:pt x="1" y="10"/>
                  </a:cubicBezTo>
                  <a:cubicBezTo>
                    <a:pt x="4" y="9"/>
                    <a:pt x="7" y="9"/>
                    <a:pt x="8" y="8"/>
                  </a:cubicBezTo>
                  <a:cubicBezTo>
                    <a:pt x="8" y="7"/>
                    <a:pt x="8" y="6"/>
                    <a:pt x="9" y="5"/>
                  </a:cubicBezTo>
                  <a:cubicBezTo>
                    <a:pt x="9" y="4"/>
                    <a:pt x="8" y="3"/>
                    <a:pt x="7" y="3"/>
                  </a:cubicBezTo>
                  <a:cubicBezTo>
                    <a:pt x="7" y="2"/>
                    <a:pt x="7" y="2"/>
                    <a:pt x="7" y="1"/>
                  </a:cubicBezTo>
                  <a:cubicBezTo>
                    <a:pt x="7" y="1"/>
                    <a:pt x="7" y="1"/>
                    <a:pt x="7" y="1"/>
                  </a:cubicBezTo>
                  <a:cubicBezTo>
                    <a:pt x="7" y="0"/>
                    <a:pt x="7" y="0"/>
                    <a:pt x="6" y="0"/>
                  </a:cubicBezTo>
                </a:path>
              </a:pathLst>
            </a:custGeom>
            <a:solidFill>
              <a:srgbClr val="F0B8A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58">
              <a:extLst>
                <a:ext uri="{FF2B5EF4-FFF2-40B4-BE49-F238E27FC236}">
                  <a16:creationId xmlns:a16="http://schemas.microsoft.com/office/drawing/2014/main" id="{F92B121F-A863-48BA-BFFA-DF79026615BF}"/>
                </a:ext>
              </a:extLst>
            </p:cNvPr>
            <p:cNvSpPr>
              <a:spLocks/>
            </p:cNvSpPr>
            <p:nvPr/>
          </p:nvSpPr>
          <p:spPr bwMode="auto">
            <a:xfrm>
              <a:off x="6229" y="1553"/>
              <a:ext cx="421" cy="217"/>
            </a:xfrm>
            <a:custGeom>
              <a:avLst/>
              <a:gdLst>
                <a:gd name="T0" fmla="*/ 45 w 48"/>
                <a:gd name="T1" fmla="*/ 10 h 25"/>
                <a:gd name="T2" fmla="*/ 2 w 48"/>
                <a:gd name="T3" fmla="*/ 25 h 25"/>
                <a:gd name="T4" fmla="*/ 2 w 48"/>
                <a:gd name="T5" fmla="*/ 21 h 25"/>
                <a:gd name="T6" fmla="*/ 0 w 48"/>
                <a:gd name="T7" fmla="*/ 15 h 25"/>
                <a:gd name="T8" fmla="*/ 31 w 48"/>
                <a:gd name="T9" fmla="*/ 1 h 25"/>
                <a:gd name="T10" fmla="*/ 34 w 48"/>
                <a:gd name="T11" fmla="*/ 0 h 25"/>
                <a:gd name="T12" fmla="*/ 40 w 48"/>
                <a:gd name="T13" fmla="*/ 0 h 25"/>
                <a:gd name="T14" fmla="*/ 47 w 48"/>
                <a:gd name="T15" fmla="*/ 1 h 25"/>
                <a:gd name="T16" fmla="*/ 45 w 48"/>
                <a:gd name="T17" fmla="*/ 10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8" h="25">
                  <a:moveTo>
                    <a:pt x="45" y="10"/>
                  </a:moveTo>
                  <a:cubicBezTo>
                    <a:pt x="24" y="20"/>
                    <a:pt x="2" y="25"/>
                    <a:pt x="2" y="25"/>
                  </a:cubicBezTo>
                  <a:cubicBezTo>
                    <a:pt x="2" y="24"/>
                    <a:pt x="2" y="22"/>
                    <a:pt x="2" y="21"/>
                  </a:cubicBezTo>
                  <a:cubicBezTo>
                    <a:pt x="2" y="18"/>
                    <a:pt x="0" y="15"/>
                    <a:pt x="0" y="15"/>
                  </a:cubicBezTo>
                  <a:cubicBezTo>
                    <a:pt x="1" y="14"/>
                    <a:pt x="21" y="4"/>
                    <a:pt x="31" y="1"/>
                  </a:cubicBezTo>
                  <a:cubicBezTo>
                    <a:pt x="32" y="1"/>
                    <a:pt x="33" y="1"/>
                    <a:pt x="34" y="0"/>
                  </a:cubicBezTo>
                  <a:cubicBezTo>
                    <a:pt x="36" y="0"/>
                    <a:pt x="38" y="0"/>
                    <a:pt x="40" y="0"/>
                  </a:cubicBezTo>
                  <a:cubicBezTo>
                    <a:pt x="45" y="0"/>
                    <a:pt x="47" y="1"/>
                    <a:pt x="47" y="1"/>
                  </a:cubicBezTo>
                  <a:cubicBezTo>
                    <a:pt x="47" y="1"/>
                    <a:pt x="48" y="9"/>
                    <a:pt x="45" y="10"/>
                  </a:cubicBezTo>
                  <a:close/>
                </a:path>
              </a:pathLst>
            </a:custGeom>
            <a:solidFill>
              <a:srgbClr val="B3DAE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59">
              <a:extLst>
                <a:ext uri="{FF2B5EF4-FFF2-40B4-BE49-F238E27FC236}">
                  <a16:creationId xmlns:a16="http://schemas.microsoft.com/office/drawing/2014/main" id="{A8A858A6-3398-4F87-B8D0-DF151665079A}"/>
                </a:ext>
              </a:extLst>
            </p:cNvPr>
            <p:cNvSpPr>
              <a:spLocks noEditPoints="1"/>
            </p:cNvSpPr>
            <p:nvPr/>
          </p:nvSpPr>
          <p:spPr bwMode="auto">
            <a:xfrm>
              <a:off x="4864" y="3672"/>
              <a:ext cx="753" cy="391"/>
            </a:xfrm>
            <a:custGeom>
              <a:avLst/>
              <a:gdLst>
                <a:gd name="T0" fmla="*/ 58 w 86"/>
                <a:gd name="T1" fmla="*/ 2 h 45"/>
                <a:gd name="T2" fmla="*/ 57 w 86"/>
                <a:gd name="T3" fmla="*/ 16 h 45"/>
                <a:gd name="T4" fmla="*/ 59 w 86"/>
                <a:gd name="T5" fmla="*/ 17 h 45"/>
                <a:gd name="T6" fmla="*/ 60 w 86"/>
                <a:gd name="T7" fmla="*/ 19 h 45"/>
                <a:gd name="T8" fmla="*/ 60 w 86"/>
                <a:gd name="T9" fmla="*/ 19 h 45"/>
                <a:gd name="T10" fmla="*/ 65 w 86"/>
                <a:gd name="T11" fmla="*/ 17 h 45"/>
                <a:gd name="T12" fmla="*/ 66 w 86"/>
                <a:gd name="T13" fmla="*/ 16 h 45"/>
                <a:gd name="T14" fmla="*/ 68 w 86"/>
                <a:gd name="T15" fmla="*/ 15 h 45"/>
                <a:gd name="T16" fmla="*/ 71 w 86"/>
                <a:gd name="T17" fmla="*/ 14 h 45"/>
                <a:gd name="T18" fmla="*/ 75 w 86"/>
                <a:gd name="T19" fmla="*/ 16 h 45"/>
                <a:gd name="T20" fmla="*/ 76 w 86"/>
                <a:gd name="T21" fmla="*/ 18 h 45"/>
                <a:gd name="T22" fmla="*/ 76 w 86"/>
                <a:gd name="T23" fmla="*/ 23 h 45"/>
                <a:gd name="T24" fmla="*/ 76 w 86"/>
                <a:gd name="T25" fmla="*/ 25 h 45"/>
                <a:gd name="T26" fmla="*/ 74 w 86"/>
                <a:gd name="T27" fmla="*/ 26 h 45"/>
                <a:gd name="T28" fmla="*/ 72 w 86"/>
                <a:gd name="T29" fmla="*/ 28 h 45"/>
                <a:gd name="T30" fmla="*/ 50 w 86"/>
                <a:gd name="T31" fmla="*/ 40 h 45"/>
                <a:gd name="T32" fmla="*/ 48 w 86"/>
                <a:gd name="T33" fmla="*/ 40 h 45"/>
                <a:gd name="T34" fmla="*/ 41 w 86"/>
                <a:gd name="T35" fmla="*/ 38 h 45"/>
                <a:gd name="T36" fmla="*/ 40 w 86"/>
                <a:gd name="T37" fmla="*/ 36 h 45"/>
                <a:gd name="T38" fmla="*/ 40 w 86"/>
                <a:gd name="T39" fmla="*/ 35 h 45"/>
                <a:gd name="T40" fmla="*/ 40 w 86"/>
                <a:gd name="T41" fmla="*/ 34 h 45"/>
                <a:gd name="T42" fmla="*/ 42 w 86"/>
                <a:gd name="T43" fmla="*/ 26 h 45"/>
                <a:gd name="T44" fmla="*/ 43 w 86"/>
                <a:gd name="T45" fmla="*/ 25 h 45"/>
                <a:gd name="T46" fmla="*/ 43 w 86"/>
                <a:gd name="T47" fmla="*/ 25 h 45"/>
                <a:gd name="T48" fmla="*/ 43 w 86"/>
                <a:gd name="T49" fmla="*/ 22 h 45"/>
                <a:gd name="T50" fmla="*/ 41 w 86"/>
                <a:gd name="T51" fmla="*/ 20 h 45"/>
                <a:gd name="T52" fmla="*/ 40 w 86"/>
                <a:gd name="T53" fmla="*/ 15 h 45"/>
                <a:gd name="T54" fmla="*/ 20 w 86"/>
                <a:gd name="T55" fmla="*/ 26 h 45"/>
                <a:gd name="T56" fmla="*/ 18 w 86"/>
                <a:gd name="T57" fmla="*/ 26 h 45"/>
                <a:gd name="T58" fmla="*/ 12 w 86"/>
                <a:gd name="T59" fmla="*/ 23 h 45"/>
                <a:gd name="T60" fmla="*/ 11 w 86"/>
                <a:gd name="T61" fmla="*/ 22 h 45"/>
                <a:gd name="T62" fmla="*/ 11 w 86"/>
                <a:gd name="T63" fmla="*/ 20 h 45"/>
                <a:gd name="T64" fmla="*/ 11 w 86"/>
                <a:gd name="T65" fmla="*/ 20 h 45"/>
                <a:gd name="T66" fmla="*/ 12 w 86"/>
                <a:gd name="T67" fmla="*/ 12 h 45"/>
                <a:gd name="T68" fmla="*/ 13 w 86"/>
                <a:gd name="T69" fmla="*/ 11 h 45"/>
                <a:gd name="T70" fmla="*/ 14 w 86"/>
                <a:gd name="T71" fmla="*/ 11 h 45"/>
                <a:gd name="T72" fmla="*/ 14 w 86"/>
                <a:gd name="T73" fmla="*/ 9 h 45"/>
                <a:gd name="T74" fmla="*/ 13 w 86"/>
                <a:gd name="T75" fmla="*/ 8 h 45"/>
                <a:gd name="T76" fmla="*/ 15 w 86"/>
                <a:gd name="T77" fmla="*/ 38 h 45"/>
                <a:gd name="T78" fmla="*/ 43 w 86"/>
                <a:gd name="T79" fmla="*/ 45 h 45"/>
                <a:gd name="T80" fmla="*/ 70 w 86"/>
                <a:gd name="T81" fmla="*/ 38 h 45"/>
                <a:gd name="T82" fmla="*/ 70 w 86"/>
                <a:gd name="T83" fmla="*/ 7 h 45"/>
                <a:gd name="T84" fmla="*/ 58 w 86"/>
                <a:gd name="T85" fmla="*/ 2 h 45"/>
                <a:gd name="T86" fmla="*/ 40 w 86"/>
                <a:gd name="T87" fmla="*/ 0 h 45"/>
                <a:gd name="T88" fmla="*/ 28 w 86"/>
                <a:gd name="T89" fmla="*/ 2 h 45"/>
                <a:gd name="T90" fmla="*/ 30 w 86"/>
                <a:gd name="T91" fmla="*/ 3 h 45"/>
                <a:gd name="T92" fmla="*/ 31 w 86"/>
                <a:gd name="T93" fmla="*/ 5 h 45"/>
                <a:gd name="T94" fmla="*/ 31 w 86"/>
                <a:gd name="T95" fmla="*/ 4 h 45"/>
                <a:gd name="T96" fmla="*/ 35 w 86"/>
                <a:gd name="T97" fmla="*/ 2 h 45"/>
                <a:gd name="T98" fmla="*/ 36 w 86"/>
                <a:gd name="T99" fmla="*/ 2 h 45"/>
                <a:gd name="T100" fmla="*/ 39 w 86"/>
                <a:gd name="T101" fmla="*/ 1 h 45"/>
                <a:gd name="T102" fmla="*/ 40 w 86"/>
                <a:gd name="T103" fmla="*/ 0 h 45"/>
                <a:gd name="T104" fmla="*/ 40 w 86"/>
                <a:gd name="T105" fmla="*/ 0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86" h="45">
                  <a:moveTo>
                    <a:pt x="58" y="2"/>
                  </a:moveTo>
                  <a:cubicBezTo>
                    <a:pt x="57" y="8"/>
                    <a:pt x="57" y="13"/>
                    <a:pt x="57" y="16"/>
                  </a:cubicBezTo>
                  <a:cubicBezTo>
                    <a:pt x="58" y="16"/>
                    <a:pt x="58" y="17"/>
                    <a:pt x="59" y="17"/>
                  </a:cubicBezTo>
                  <a:cubicBezTo>
                    <a:pt x="59" y="18"/>
                    <a:pt x="60" y="18"/>
                    <a:pt x="60" y="19"/>
                  </a:cubicBezTo>
                  <a:cubicBezTo>
                    <a:pt x="60" y="19"/>
                    <a:pt x="60" y="19"/>
                    <a:pt x="60" y="19"/>
                  </a:cubicBezTo>
                  <a:cubicBezTo>
                    <a:pt x="65" y="17"/>
                    <a:pt x="65" y="17"/>
                    <a:pt x="65" y="17"/>
                  </a:cubicBezTo>
                  <a:cubicBezTo>
                    <a:pt x="66" y="16"/>
                    <a:pt x="66" y="16"/>
                    <a:pt x="66" y="16"/>
                  </a:cubicBezTo>
                  <a:cubicBezTo>
                    <a:pt x="68" y="15"/>
                    <a:pt x="68" y="15"/>
                    <a:pt x="68" y="15"/>
                  </a:cubicBezTo>
                  <a:cubicBezTo>
                    <a:pt x="69" y="15"/>
                    <a:pt x="70" y="14"/>
                    <a:pt x="71" y="14"/>
                  </a:cubicBezTo>
                  <a:cubicBezTo>
                    <a:pt x="72" y="14"/>
                    <a:pt x="74" y="15"/>
                    <a:pt x="75" y="16"/>
                  </a:cubicBezTo>
                  <a:cubicBezTo>
                    <a:pt x="75" y="17"/>
                    <a:pt x="76" y="17"/>
                    <a:pt x="76" y="18"/>
                  </a:cubicBezTo>
                  <a:cubicBezTo>
                    <a:pt x="77" y="19"/>
                    <a:pt x="76" y="21"/>
                    <a:pt x="76" y="23"/>
                  </a:cubicBezTo>
                  <a:cubicBezTo>
                    <a:pt x="76" y="23"/>
                    <a:pt x="76" y="24"/>
                    <a:pt x="76" y="25"/>
                  </a:cubicBezTo>
                  <a:cubicBezTo>
                    <a:pt x="75" y="25"/>
                    <a:pt x="75" y="26"/>
                    <a:pt x="74" y="26"/>
                  </a:cubicBezTo>
                  <a:cubicBezTo>
                    <a:pt x="74" y="27"/>
                    <a:pt x="73" y="27"/>
                    <a:pt x="72" y="28"/>
                  </a:cubicBezTo>
                  <a:cubicBezTo>
                    <a:pt x="66" y="31"/>
                    <a:pt x="53" y="39"/>
                    <a:pt x="50" y="40"/>
                  </a:cubicBezTo>
                  <a:cubicBezTo>
                    <a:pt x="49" y="40"/>
                    <a:pt x="48" y="40"/>
                    <a:pt x="48" y="40"/>
                  </a:cubicBezTo>
                  <a:cubicBezTo>
                    <a:pt x="45" y="40"/>
                    <a:pt x="42" y="39"/>
                    <a:pt x="41" y="38"/>
                  </a:cubicBezTo>
                  <a:cubicBezTo>
                    <a:pt x="41" y="37"/>
                    <a:pt x="40" y="37"/>
                    <a:pt x="40" y="36"/>
                  </a:cubicBezTo>
                  <a:cubicBezTo>
                    <a:pt x="40" y="35"/>
                    <a:pt x="40" y="35"/>
                    <a:pt x="40" y="35"/>
                  </a:cubicBezTo>
                  <a:cubicBezTo>
                    <a:pt x="40" y="34"/>
                    <a:pt x="40" y="34"/>
                    <a:pt x="40" y="34"/>
                  </a:cubicBezTo>
                  <a:cubicBezTo>
                    <a:pt x="40" y="30"/>
                    <a:pt x="41" y="28"/>
                    <a:pt x="42" y="26"/>
                  </a:cubicBezTo>
                  <a:cubicBezTo>
                    <a:pt x="42" y="25"/>
                    <a:pt x="43" y="25"/>
                    <a:pt x="43" y="25"/>
                  </a:cubicBezTo>
                  <a:cubicBezTo>
                    <a:pt x="43" y="25"/>
                    <a:pt x="43" y="25"/>
                    <a:pt x="43" y="25"/>
                  </a:cubicBezTo>
                  <a:cubicBezTo>
                    <a:pt x="43" y="24"/>
                    <a:pt x="43" y="23"/>
                    <a:pt x="43" y="22"/>
                  </a:cubicBezTo>
                  <a:cubicBezTo>
                    <a:pt x="42" y="22"/>
                    <a:pt x="41" y="21"/>
                    <a:pt x="41" y="20"/>
                  </a:cubicBezTo>
                  <a:cubicBezTo>
                    <a:pt x="41" y="20"/>
                    <a:pt x="41" y="18"/>
                    <a:pt x="40" y="15"/>
                  </a:cubicBezTo>
                  <a:cubicBezTo>
                    <a:pt x="34" y="19"/>
                    <a:pt x="24" y="25"/>
                    <a:pt x="20" y="26"/>
                  </a:cubicBezTo>
                  <a:cubicBezTo>
                    <a:pt x="20" y="26"/>
                    <a:pt x="19" y="26"/>
                    <a:pt x="18" y="26"/>
                  </a:cubicBezTo>
                  <a:cubicBezTo>
                    <a:pt x="16" y="26"/>
                    <a:pt x="13" y="24"/>
                    <a:pt x="12" y="23"/>
                  </a:cubicBezTo>
                  <a:cubicBezTo>
                    <a:pt x="11" y="23"/>
                    <a:pt x="11" y="22"/>
                    <a:pt x="11" y="22"/>
                  </a:cubicBezTo>
                  <a:cubicBezTo>
                    <a:pt x="11" y="20"/>
                    <a:pt x="11" y="20"/>
                    <a:pt x="11" y="20"/>
                  </a:cubicBezTo>
                  <a:cubicBezTo>
                    <a:pt x="11" y="20"/>
                    <a:pt x="11" y="20"/>
                    <a:pt x="11" y="20"/>
                  </a:cubicBezTo>
                  <a:cubicBezTo>
                    <a:pt x="11" y="16"/>
                    <a:pt x="12" y="13"/>
                    <a:pt x="12" y="12"/>
                  </a:cubicBezTo>
                  <a:cubicBezTo>
                    <a:pt x="13" y="11"/>
                    <a:pt x="13" y="11"/>
                    <a:pt x="13" y="11"/>
                  </a:cubicBezTo>
                  <a:cubicBezTo>
                    <a:pt x="14" y="11"/>
                    <a:pt x="14" y="11"/>
                    <a:pt x="14" y="11"/>
                  </a:cubicBezTo>
                  <a:cubicBezTo>
                    <a:pt x="14" y="10"/>
                    <a:pt x="14" y="9"/>
                    <a:pt x="14" y="9"/>
                  </a:cubicBezTo>
                  <a:cubicBezTo>
                    <a:pt x="13" y="9"/>
                    <a:pt x="13" y="8"/>
                    <a:pt x="13" y="8"/>
                  </a:cubicBezTo>
                  <a:cubicBezTo>
                    <a:pt x="0" y="17"/>
                    <a:pt x="1" y="30"/>
                    <a:pt x="15" y="38"/>
                  </a:cubicBezTo>
                  <a:cubicBezTo>
                    <a:pt x="23" y="43"/>
                    <a:pt x="33" y="45"/>
                    <a:pt x="43" y="45"/>
                  </a:cubicBezTo>
                  <a:cubicBezTo>
                    <a:pt x="53" y="45"/>
                    <a:pt x="63" y="43"/>
                    <a:pt x="70" y="38"/>
                  </a:cubicBezTo>
                  <a:cubicBezTo>
                    <a:pt x="86" y="30"/>
                    <a:pt x="86" y="15"/>
                    <a:pt x="70" y="7"/>
                  </a:cubicBezTo>
                  <a:cubicBezTo>
                    <a:pt x="67" y="4"/>
                    <a:pt x="62" y="3"/>
                    <a:pt x="58" y="2"/>
                  </a:cubicBezTo>
                  <a:moveTo>
                    <a:pt x="40" y="0"/>
                  </a:moveTo>
                  <a:cubicBezTo>
                    <a:pt x="36" y="0"/>
                    <a:pt x="32" y="1"/>
                    <a:pt x="28" y="2"/>
                  </a:cubicBezTo>
                  <a:cubicBezTo>
                    <a:pt x="29" y="2"/>
                    <a:pt x="29" y="3"/>
                    <a:pt x="30" y="3"/>
                  </a:cubicBezTo>
                  <a:cubicBezTo>
                    <a:pt x="30" y="3"/>
                    <a:pt x="30" y="4"/>
                    <a:pt x="31" y="5"/>
                  </a:cubicBezTo>
                  <a:cubicBezTo>
                    <a:pt x="31" y="4"/>
                    <a:pt x="31" y="4"/>
                    <a:pt x="31" y="4"/>
                  </a:cubicBezTo>
                  <a:cubicBezTo>
                    <a:pt x="35" y="2"/>
                    <a:pt x="35" y="2"/>
                    <a:pt x="35" y="2"/>
                  </a:cubicBezTo>
                  <a:cubicBezTo>
                    <a:pt x="36" y="2"/>
                    <a:pt x="36" y="2"/>
                    <a:pt x="36" y="2"/>
                  </a:cubicBezTo>
                  <a:cubicBezTo>
                    <a:pt x="39" y="1"/>
                    <a:pt x="39" y="1"/>
                    <a:pt x="39" y="1"/>
                  </a:cubicBezTo>
                  <a:cubicBezTo>
                    <a:pt x="39" y="0"/>
                    <a:pt x="39" y="0"/>
                    <a:pt x="40" y="0"/>
                  </a:cubicBezTo>
                  <a:cubicBezTo>
                    <a:pt x="40" y="0"/>
                    <a:pt x="40" y="0"/>
                    <a:pt x="40" y="0"/>
                  </a:cubicBezTo>
                </a:path>
              </a:pathLst>
            </a:custGeom>
            <a:solidFill>
              <a:srgbClr val="DBE4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60">
              <a:extLst>
                <a:ext uri="{FF2B5EF4-FFF2-40B4-BE49-F238E27FC236}">
                  <a16:creationId xmlns:a16="http://schemas.microsoft.com/office/drawing/2014/main" id="{DEDCE5AC-FC26-4D74-8735-DA8A84121A5E}"/>
                </a:ext>
              </a:extLst>
            </p:cNvPr>
            <p:cNvSpPr>
              <a:spLocks/>
            </p:cNvSpPr>
            <p:nvPr/>
          </p:nvSpPr>
          <p:spPr bwMode="auto">
            <a:xfrm>
              <a:off x="4864" y="2291"/>
              <a:ext cx="367" cy="834"/>
            </a:xfrm>
            <a:custGeom>
              <a:avLst/>
              <a:gdLst>
                <a:gd name="T0" fmla="*/ 33 w 42"/>
                <a:gd name="T1" fmla="*/ 90 h 96"/>
                <a:gd name="T2" fmla="*/ 33 w 42"/>
                <a:gd name="T3" fmla="*/ 90 h 96"/>
                <a:gd name="T4" fmla="*/ 26 w 42"/>
                <a:gd name="T5" fmla="*/ 94 h 96"/>
                <a:gd name="T6" fmla="*/ 9 w 42"/>
                <a:gd name="T7" fmla="*/ 91 h 96"/>
                <a:gd name="T8" fmla="*/ 8 w 42"/>
                <a:gd name="T9" fmla="*/ 88 h 96"/>
                <a:gd name="T10" fmla="*/ 7 w 42"/>
                <a:gd name="T11" fmla="*/ 39 h 96"/>
                <a:gd name="T12" fmla="*/ 7 w 42"/>
                <a:gd name="T13" fmla="*/ 0 h 96"/>
                <a:gd name="T14" fmla="*/ 41 w 42"/>
                <a:gd name="T15" fmla="*/ 12 h 96"/>
                <a:gd name="T16" fmla="*/ 41 w 42"/>
                <a:gd name="T17" fmla="*/ 20 h 96"/>
                <a:gd name="T18" fmla="*/ 33 w 42"/>
                <a:gd name="T19" fmla="*/ 90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 h="96">
                  <a:moveTo>
                    <a:pt x="33" y="90"/>
                  </a:moveTo>
                  <a:cubicBezTo>
                    <a:pt x="33" y="90"/>
                    <a:pt x="33" y="90"/>
                    <a:pt x="33" y="90"/>
                  </a:cubicBezTo>
                  <a:cubicBezTo>
                    <a:pt x="32" y="92"/>
                    <a:pt x="30" y="93"/>
                    <a:pt x="26" y="94"/>
                  </a:cubicBezTo>
                  <a:cubicBezTo>
                    <a:pt x="20" y="96"/>
                    <a:pt x="11" y="96"/>
                    <a:pt x="9" y="91"/>
                  </a:cubicBezTo>
                  <a:cubicBezTo>
                    <a:pt x="9" y="90"/>
                    <a:pt x="9" y="89"/>
                    <a:pt x="8" y="88"/>
                  </a:cubicBezTo>
                  <a:cubicBezTo>
                    <a:pt x="7" y="75"/>
                    <a:pt x="7" y="39"/>
                    <a:pt x="7" y="39"/>
                  </a:cubicBezTo>
                  <a:cubicBezTo>
                    <a:pt x="0" y="23"/>
                    <a:pt x="7" y="0"/>
                    <a:pt x="7" y="0"/>
                  </a:cubicBezTo>
                  <a:cubicBezTo>
                    <a:pt x="41" y="12"/>
                    <a:pt x="41" y="12"/>
                    <a:pt x="41" y="12"/>
                  </a:cubicBezTo>
                  <a:cubicBezTo>
                    <a:pt x="41" y="14"/>
                    <a:pt x="41" y="17"/>
                    <a:pt x="41" y="20"/>
                  </a:cubicBezTo>
                  <a:cubicBezTo>
                    <a:pt x="42" y="41"/>
                    <a:pt x="34" y="87"/>
                    <a:pt x="33" y="90"/>
                  </a:cubicBezTo>
                </a:path>
              </a:pathLst>
            </a:custGeom>
            <a:solidFill>
              <a:srgbClr val="4A6B6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61">
              <a:extLst>
                <a:ext uri="{FF2B5EF4-FFF2-40B4-BE49-F238E27FC236}">
                  <a16:creationId xmlns:a16="http://schemas.microsoft.com/office/drawing/2014/main" id="{C532DC90-0715-4EC3-BF32-3F6EAB1D4C11}"/>
                </a:ext>
              </a:extLst>
            </p:cNvPr>
            <p:cNvSpPr>
              <a:spLocks/>
            </p:cNvSpPr>
            <p:nvPr/>
          </p:nvSpPr>
          <p:spPr bwMode="auto">
            <a:xfrm>
              <a:off x="4960" y="3672"/>
              <a:ext cx="315" cy="235"/>
            </a:xfrm>
            <a:custGeom>
              <a:avLst/>
              <a:gdLst>
                <a:gd name="T0" fmla="*/ 36 w 36"/>
                <a:gd name="T1" fmla="*/ 8 h 27"/>
                <a:gd name="T2" fmla="*/ 35 w 36"/>
                <a:gd name="T3" fmla="*/ 10 h 27"/>
                <a:gd name="T4" fmla="*/ 34 w 36"/>
                <a:gd name="T5" fmla="*/ 12 h 27"/>
                <a:gd name="T6" fmla="*/ 32 w 36"/>
                <a:gd name="T7" fmla="*/ 13 h 27"/>
                <a:gd name="T8" fmla="*/ 9 w 36"/>
                <a:gd name="T9" fmla="*/ 26 h 27"/>
                <a:gd name="T10" fmla="*/ 1 w 36"/>
                <a:gd name="T11" fmla="*/ 23 h 27"/>
                <a:gd name="T12" fmla="*/ 0 w 36"/>
                <a:gd name="T13" fmla="*/ 22 h 27"/>
                <a:gd name="T14" fmla="*/ 0 w 36"/>
                <a:gd name="T15" fmla="*/ 20 h 27"/>
                <a:gd name="T16" fmla="*/ 0 w 36"/>
                <a:gd name="T17" fmla="*/ 20 h 27"/>
                <a:gd name="T18" fmla="*/ 1 w 36"/>
                <a:gd name="T19" fmla="*/ 12 h 27"/>
                <a:gd name="T20" fmla="*/ 2 w 36"/>
                <a:gd name="T21" fmla="*/ 11 h 27"/>
                <a:gd name="T22" fmla="*/ 12 w 36"/>
                <a:gd name="T23" fmla="*/ 9 h 27"/>
                <a:gd name="T24" fmla="*/ 13 w 36"/>
                <a:gd name="T25" fmla="*/ 9 h 27"/>
                <a:gd name="T26" fmla="*/ 17 w 36"/>
                <a:gd name="T27" fmla="*/ 6 h 27"/>
                <a:gd name="T28" fmla="*/ 20 w 36"/>
                <a:gd name="T29" fmla="*/ 4 h 27"/>
                <a:gd name="T30" fmla="*/ 24 w 36"/>
                <a:gd name="T31" fmla="*/ 2 h 27"/>
                <a:gd name="T32" fmla="*/ 25 w 36"/>
                <a:gd name="T33" fmla="*/ 2 h 27"/>
                <a:gd name="T34" fmla="*/ 28 w 36"/>
                <a:gd name="T35" fmla="*/ 1 h 27"/>
                <a:gd name="T36" fmla="*/ 34 w 36"/>
                <a:gd name="T37" fmla="*/ 2 h 27"/>
                <a:gd name="T38" fmla="*/ 36 w 36"/>
                <a:gd name="T39" fmla="*/ 4 h 27"/>
                <a:gd name="T40" fmla="*/ 36 w 36"/>
                <a:gd name="T41" fmla="*/ 8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6" h="27">
                  <a:moveTo>
                    <a:pt x="36" y="8"/>
                  </a:moveTo>
                  <a:cubicBezTo>
                    <a:pt x="36" y="9"/>
                    <a:pt x="35" y="10"/>
                    <a:pt x="35" y="10"/>
                  </a:cubicBezTo>
                  <a:cubicBezTo>
                    <a:pt x="35" y="11"/>
                    <a:pt x="35" y="12"/>
                    <a:pt x="34" y="12"/>
                  </a:cubicBezTo>
                  <a:cubicBezTo>
                    <a:pt x="34" y="12"/>
                    <a:pt x="33" y="13"/>
                    <a:pt x="32" y="13"/>
                  </a:cubicBezTo>
                  <a:cubicBezTo>
                    <a:pt x="26" y="17"/>
                    <a:pt x="13" y="25"/>
                    <a:pt x="9" y="26"/>
                  </a:cubicBezTo>
                  <a:cubicBezTo>
                    <a:pt x="6" y="27"/>
                    <a:pt x="2" y="24"/>
                    <a:pt x="1" y="23"/>
                  </a:cubicBezTo>
                  <a:cubicBezTo>
                    <a:pt x="0" y="23"/>
                    <a:pt x="0" y="22"/>
                    <a:pt x="0" y="22"/>
                  </a:cubicBezTo>
                  <a:cubicBezTo>
                    <a:pt x="0" y="20"/>
                    <a:pt x="0" y="20"/>
                    <a:pt x="0" y="20"/>
                  </a:cubicBezTo>
                  <a:cubicBezTo>
                    <a:pt x="0" y="20"/>
                    <a:pt x="0" y="20"/>
                    <a:pt x="0" y="20"/>
                  </a:cubicBezTo>
                  <a:cubicBezTo>
                    <a:pt x="0" y="16"/>
                    <a:pt x="1" y="13"/>
                    <a:pt x="1" y="12"/>
                  </a:cubicBezTo>
                  <a:cubicBezTo>
                    <a:pt x="2" y="11"/>
                    <a:pt x="2" y="11"/>
                    <a:pt x="2" y="11"/>
                  </a:cubicBezTo>
                  <a:cubicBezTo>
                    <a:pt x="12" y="9"/>
                    <a:pt x="12" y="9"/>
                    <a:pt x="12" y="9"/>
                  </a:cubicBezTo>
                  <a:cubicBezTo>
                    <a:pt x="13" y="9"/>
                    <a:pt x="13" y="9"/>
                    <a:pt x="13" y="9"/>
                  </a:cubicBezTo>
                  <a:cubicBezTo>
                    <a:pt x="17" y="6"/>
                    <a:pt x="17" y="6"/>
                    <a:pt x="17" y="6"/>
                  </a:cubicBezTo>
                  <a:cubicBezTo>
                    <a:pt x="20" y="4"/>
                    <a:pt x="20" y="4"/>
                    <a:pt x="20" y="4"/>
                  </a:cubicBezTo>
                  <a:cubicBezTo>
                    <a:pt x="24" y="2"/>
                    <a:pt x="24" y="2"/>
                    <a:pt x="24" y="2"/>
                  </a:cubicBezTo>
                  <a:cubicBezTo>
                    <a:pt x="25" y="2"/>
                    <a:pt x="25" y="2"/>
                    <a:pt x="25" y="2"/>
                  </a:cubicBezTo>
                  <a:cubicBezTo>
                    <a:pt x="28" y="1"/>
                    <a:pt x="28" y="1"/>
                    <a:pt x="28" y="1"/>
                  </a:cubicBezTo>
                  <a:cubicBezTo>
                    <a:pt x="31" y="0"/>
                    <a:pt x="33" y="0"/>
                    <a:pt x="34" y="2"/>
                  </a:cubicBezTo>
                  <a:cubicBezTo>
                    <a:pt x="35" y="2"/>
                    <a:pt x="35" y="3"/>
                    <a:pt x="36" y="4"/>
                  </a:cubicBezTo>
                  <a:cubicBezTo>
                    <a:pt x="36" y="5"/>
                    <a:pt x="36" y="7"/>
                    <a:pt x="36" y="8"/>
                  </a:cubicBezTo>
                </a:path>
              </a:pathLst>
            </a:custGeom>
            <a:solidFill>
              <a:srgbClr val="FFC04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74" name="Freeform 62">
              <a:extLst>
                <a:ext uri="{FF2B5EF4-FFF2-40B4-BE49-F238E27FC236}">
                  <a16:creationId xmlns:a16="http://schemas.microsoft.com/office/drawing/2014/main" id="{891D36DA-7246-47E5-A0E9-1344582BBDF7}"/>
                </a:ext>
              </a:extLst>
            </p:cNvPr>
            <p:cNvSpPr>
              <a:spLocks/>
            </p:cNvSpPr>
            <p:nvPr/>
          </p:nvSpPr>
          <p:spPr bwMode="auto">
            <a:xfrm>
              <a:off x="5082" y="3698"/>
              <a:ext cx="123" cy="79"/>
            </a:xfrm>
            <a:custGeom>
              <a:avLst/>
              <a:gdLst>
                <a:gd name="T0" fmla="*/ 14 w 14"/>
                <a:gd name="T1" fmla="*/ 2 h 9"/>
                <a:gd name="T2" fmla="*/ 0 w 14"/>
                <a:gd name="T3" fmla="*/ 9 h 9"/>
                <a:gd name="T4" fmla="*/ 3 w 14"/>
                <a:gd name="T5" fmla="*/ 4 h 9"/>
                <a:gd name="T6" fmla="*/ 6 w 14"/>
                <a:gd name="T7" fmla="*/ 2 h 9"/>
                <a:gd name="T8" fmla="*/ 10 w 14"/>
                <a:gd name="T9" fmla="*/ 0 h 9"/>
                <a:gd name="T10" fmla="*/ 14 w 14"/>
                <a:gd name="T11" fmla="*/ 2 h 9"/>
              </a:gdLst>
              <a:ahLst/>
              <a:cxnLst>
                <a:cxn ang="0">
                  <a:pos x="T0" y="T1"/>
                </a:cxn>
                <a:cxn ang="0">
                  <a:pos x="T2" y="T3"/>
                </a:cxn>
                <a:cxn ang="0">
                  <a:pos x="T4" y="T5"/>
                </a:cxn>
                <a:cxn ang="0">
                  <a:pos x="T6" y="T7"/>
                </a:cxn>
                <a:cxn ang="0">
                  <a:pos x="T8" y="T9"/>
                </a:cxn>
                <a:cxn ang="0">
                  <a:pos x="T10" y="T11"/>
                </a:cxn>
              </a:cxnLst>
              <a:rect l="0" t="0" r="r" b="b"/>
              <a:pathLst>
                <a:path w="14" h="9">
                  <a:moveTo>
                    <a:pt x="14" y="2"/>
                  </a:moveTo>
                  <a:cubicBezTo>
                    <a:pt x="13" y="3"/>
                    <a:pt x="0" y="9"/>
                    <a:pt x="0" y="9"/>
                  </a:cubicBezTo>
                  <a:cubicBezTo>
                    <a:pt x="3" y="4"/>
                    <a:pt x="3" y="4"/>
                    <a:pt x="3" y="4"/>
                  </a:cubicBezTo>
                  <a:cubicBezTo>
                    <a:pt x="6" y="2"/>
                    <a:pt x="6" y="2"/>
                    <a:pt x="6" y="2"/>
                  </a:cubicBezTo>
                  <a:cubicBezTo>
                    <a:pt x="10" y="0"/>
                    <a:pt x="10" y="0"/>
                    <a:pt x="10" y="0"/>
                  </a:cubicBezTo>
                  <a:cubicBezTo>
                    <a:pt x="12" y="0"/>
                    <a:pt x="14" y="2"/>
                    <a:pt x="14" y="2"/>
                  </a:cubicBezTo>
                </a:path>
              </a:pathLst>
            </a:custGeom>
            <a:solidFill>
              <a:srgbClr val="F6F7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79" name="Freeform 63">
              <a:extLst>
                <a:ext uri="{FF2B5EF4-FFF2-40B4-BE49-F238E27FC236}">
                  <a16:creationId xmlns:a16="http://schemas.microsoft.com/office/drawing/2014/main" id="{12DFB418-6235-40C8-8873-E6C15F25C401}"/>
                </a:ext>
              </a:extLst>
            </p:cNvPr>
            <p:cNvSpPr>
              <a:spLocks/>
            </p:cNvSpPr>
            <p:nvPr/>
          </p:nvSpPr>
          <p:spPr bwMode="auto">
            <a:xfrm>
              <a:off x="5231" y="3690"/>
              <a:ext cx="44" cy="95"/>
            </a:xfrm>
            <a:custGeom>
              <a:avLst/>
              <a:gdLst>
                <a:gd name="T0" fmla="*/ 5 w 5"/>
                <a:gd name="T1" fmla="*/ 6 h 11"/>
                <a:gd name="T2" fmla="*/ 4 w 5"/>
                <a:gd name="T3" fmla="*/ 8 h 11"/>
                <a:gd name="T4" fmla="*/ 3 w 5"/>
                <a:gd name="T5" fmla="*/ 10 h 11"/>
                <a:gd name="T6" fmla="*/ 1 w 5"/>
                <a:gd name="T7" fmla="*/ 11 h 11"/>
                <a:gd name="T8" fmla="*/ 0 w 5"/>
                <a:gd name="T9" fmla="*/ 4 h 11"/>
                <a:gd name="T10" fmla="*/ 3 w 5"/>
                <a:gd name="T11" fmla="*/ 0 h 11"/>
                <a:gd name="T12" fmla="*/ 5 w 5"/>
                <a:gd name="T13" fmla="*/ 2 h 11"/>
                <a:gd name="T14" fmla="*/ 5 w 5"/>
                <a:gd name="T15" fmla="*/ 6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11">
                  <a:moveTo>
                    <a:pt x="5" y="6"/>
                  </a:moveTo>
                  <a:cubicBezTo>
                    <a:pt x="5" y="7"/>
                    <a:pt x="4" y="8"/>
                    <a:pt x="4" y="8"/>
                  </a:cubicBezTo>
                  <a:cubicBezTo>
                    <a:pt x="4" y="9"/>
                    <a:pt x="4" y="10"/>
                    <a:pt x="3" y="10"/>
                  </a:cubicBezTo>
                  <a:cubicBezTo>
                    <a:pt x="3" y="10"/>
                    <a:pt x="2" y="11"/>
                    <a:pt x="1" y="11"/>
                  </a:cubicBezTo>
                  <a:cubicBezTo>
                    <a:pt x="1" y="9"/>
                    <a:pt x="1" y="6"/>
                    <a:pt x="0" y="4"/>
                  </a:cubicBezTo>
                  <a:cubicBezTo>
                    <a:pt x="2" y="3"/>
                    <a:pt x="3" y="1"/>
                    <a:pt x="3" y="0"/>
                  </a:cubicBezTo>
                  <a:cubicBezTo>
                    <a:pt x="4" y="0"/>
                    <a:pt x="4" y="1"/>
                    <a:pt x="5" y="2"/>
                  </a:cubicBezTo>
                  <a:cubicBezTo>
                    <a:pt x="5" y="3"/>
                    <a:pt x="5" y="5"/>
                    <a:pt x="5" y="6"/>
                  </a:cubicBezTo>
                  <a:close/>
                </a:path>
              </a:pathLst>
            </a:custGeom>
            <a:solidFill>
              <a:srgbClr val="E5EA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83" name="Freeform 64">
              <a:extLst>
                <a:ext uri="{FF2B5EF4-FFF2-40B4-BE49-F238E27FC236}">
                  <a16:creationId xmlns:a16="http://schemas.microsoft.com/office/drawing/2014/main" id="{86AB129E-84E0-4BCF-9182-0704DFD7B68C}"/>
                </a:ext>
              </a:extLst>
            </p:cNvPr>
            <p:cNvSpPr>
              <a:spLocks/>
            </p:cNvSpPr>
            <p:nvPr/>
          </p:nvSpPr>
          <p:spPr bwMode="auto">
            <a:xfrm>
              <a:off x="5056" y="3681"/>
              <a:ext cx="79" cy="96"/>
            </a:xfrm>
            <a:custGeom>
              <a:avLst/>
              <a:gdLst>
                <a:gd name="T0" fmla="*/ 2 w 9"/>
                <a:gd name="T1" fmla="*/ 11 h 11"/>
                <a:gd name="T2" fmla="*/ 7 w 9"/>
                <a:gd name="T3" fmla="*/ 8 h 11"/>
                <a:gd name="T4" fmla="*/ 9 w 9"/>
                <a:gd name="T5" fmla="*/ 5 h 11"/>
                <a:gd name="T6" fmla="*/ 8 w 9"/>
                <a:gd name="T7" fmla="*/ 2 h 11"/>
                <a:gd name="T8" fmla="*/ 4 w 9"/>
                <a:gd name="T9" fmla="*/ 0 h 11"/>
                <a:gd name="T10" fmla="*/ 1 w 9"/>
                <a:gd name="T11" fmla="*/ 0 h 11"/>
                <a:gd name="T12" fmla="*/ 0 w 9"/>
                <a:gd name="T13" fmla="*/ 7 h 11"/>
                <a:gd name="T14" fmla="*/ 2 w 9"/>
                <a:gd name="T15" fmla="*/ 11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11">
                  <a:moveTo>
                    <a:pt x="2" y="11"/>
                  </a:moveTo>
                  <a:cubicBezTo>
                    <a:pt x="2" y="11"/>
                    <a:pt x="6" y="9"/>
                    <a:pt x="7" y="8"/>
                  </a:cubicBezTo>
                  <a:cubicBezTo>
                    <a:pt x="8" y="8"/>
                    <a:pt x="8" y="6"/>
                    <a:pt x="9" y="5"/>
                  </a:cubicBezTo>
                  <a:cubicBezTo>
                    <a:pt x="9" y="4"/>
                    <a:pt x="8" y="3"/>
                    <a:pt x="8" y="2"/>
                  </a:cubicBezTo>
                  <a:cubicBezTo>
                    <a:pt x="7" y="1"/>
                    <a:pt x="5" y="0"/>
                    <a:pt x="4" y="0"/>
                  </a:cubicBezTo>
                  <a:cubicBezTo>
                    <a:pt x="2" y="0"/>
                    <a:pt x="1" y="0"/>
                    <a:pt x="1" y="0"/>
                  </a:cubicBezTo>
                  <a:cubicBezTo>
                    <a:pt x="0" y="7"/>
                    <a:pt x="0" y="7"/>
                    <a:pt x="0" y="7"/>
                  </a:cubicBezTo>
                  <a:cubicBezTo>
                    <a:pt x="2" y="11"/>
                    <a:pt x="2" y="11"/>
                    <a:pt x="2" y="11"/>
                  </a:cubicBezTo>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41" name="Freeform 65">
              <a:extLst>
                <a:ext uri="{FF2B5EF4-FFF2-40B4-BE49-F238E27FC236}">
                  <a16:creationId xmlns:a16="http://schemas.microsoft.com/office/drawing/2014/main" id="{FDE40488-82F9-4B6D-9A6D-42B20B4B0DED}"/>
                </a:ext>
              </a:extLst>
            </p:cNvPr>
            <p:cNvSpPr>
              <a:spLocks/>
            </p:cNvSpPr>
            <p:nvPr/>
          </p:nvSpPr>
          <p:spPr bwMode="auto">
            <a:xfrm>
              <a:off x="5065" y="3690"/>
              <a:ext cx="61" cy="78"/>
            </a:xfrm>
            <a:custGeom>
              <a:avLst/>
              <a:gdLst>
                <a:gd name="T0" fmla="*/ 2 w 7"/>
                <a:gd name="T1" fmla="*/ 9 h 9"/>
                <a:gd name="T2" fmla="*/ 6 w 7"/>
                <a:gd name="T3" fmla="*/ 3 h 9"/>
                <a:gd name="T4" fmla="*/ 2 w 7"/>
                <a:gd name="T5" fmla="*/ 0 h 9"/>
                <a:gd name="T6" fmla="*/ 1 w 7"/>
                <a:gd name="T7" fmla="*/ 0 h 9"/>
                <a:gd name="T8" fmla="*/ 0 w 7"/>
                <a:gd name="T9" fmla="*/ 6 h 9"/>
                <a:gd name="T10" fmla="*/ 2 w 7"/>
                <a:gd name="T11" fmla="*/ 9 h 9"/>
              </a:gdLst>
              <a:ahLst/>
              <a:cxnLst>
                <a:cxn ang="0">
                  <a:pos x="T0" y="T1"/>
                </a:cxn>
                <a:cxn ang="0">
                  <a:pos x="T2" y="T3"/>
                </a:cxn>
                <a:cxn ang="0">
                  <a:pos x="T4" y="T5"/>
                </a:cxn>
                <a:cxn ang="0">
                  <a:pos x="T6" y="T7"/>
                </a:cxn>
                <a:cxn ang="0">
                  <a:pos x="T8" y="T9"/>
                </a:cxn>
                <a:cxn ang="0">
                  <a:pos x="T10" y="T11"/>
                </a:cxn>
              </a:cxnLst>
              <a:rect l="0" t="0" r="r" b="b"/>
              <a:pathLst>
                <a:path w="7" h="9">
                  <a:moveTo>
                    <a:pt x="2" y="9"/>
                  </a:moveTo>
                  <a:cubicBezTo>
                    <a:pt x="2" y="9"/>
                    <a:pt x="7" y="5"/>
                    <a:pt x="6" y="3"/>
                  </a:cubicBezTo>
                  <a:cubicBezTo>
                    <a:pt x="5" y="1"/>
                    <a:pt x="2" y="0"/>
                    <a:pt x="2" y="0"/>
                  </a:cubicBezTo>
                  <a:cubicBezTo>
                    <a:pt x="1" y="0"/>
                    <a:pt x="1" y="0"/>
                    <a:pt x="1" y="0"/>
                  </a:cubicBezTo>
                  <a:cubicBezTo>
                    <a:pt x="0" y="6"/>
                    <a:pt x="0" y="6"/>
                    <a:pt x="0" y="6"/>
                  </a:cubicBezTo>
                  <a:cubicBezTo>
                    <a:pt x="2" y="9"/>
                    <a:pt x="2" y="9"/>
                    <a:pt x="2" y="9"/>
                  </a:cubicBezTo>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42" name="Freeform 66">
              <a:extLst>
                <a:ext uri="{FF2B5EF4-FFF2-40B4-BE49-F238E27FC236}">
                  <a16:creationId xmlns:a16="http://schemas.microsoft.com/office/drawing/2014/main" id="{F41E3DE2-D861-4DD8-8848-D60496ECB7D5}"/>
                </a:ext>
              </a:extLst>
            </p:cNvPr>
            <p:cNvSpPr>
              <a:spLocks/>
            </p:cNvSpPr>
            <p:nvPr/>
          </p:nvSpPr>
          <p:spPr bwMode="auto">
            <a:xfrm>
              <a:off x="4960" y="3724"/>
              <a:ext cx="280" cy="183"/>
            </a:xfrm>
            <a:custGeom>
              <a:avLst/>
              <a:gdLst>
                <a:gd name="T0" fmla="*/ 32 w 32"/>
                <a:gd name="T1" fmla="*/ 7 h 21"/>
                <a:gd name="T2" fmla="*/ 9 w 32"/>
                <a:gd name="T3" fmla="*/ 20 h 21"/>
                <a:gd name="T4" fmla="*/ 1 w 32"/>
                <a:gd name="T5" fmla="*/ 17 h 21"/>
                <a:gd name="T6" fmla="*/ 0 w 32"/>
                <a:gd name="T7" fmla="*/ 16 h 21"/>
                <a:gd name="T8" fmla="*/ 0 w 32"/>
                <a:gd name="T9" fmla="*/ 14 h 21"/>
                <a:gd name="T10" fmla="*/ 0 w 32"/>
                <a:gd name="T11" fmla="*/ 14 h 21"/>
                <a:gd name="T12" fmla="*/ 1 w 32"/>
                <a:gd name="T13" fmla="*/ 6 h 21"/>
                <a:gd name="T14" fmla="*/ 13 w 32"/>
                <a:gd name="T15" fmla="*/ 9 h 21"/>
                <a:gd name="T16" fmla="*/ 30 w 32"/>
                <a:gd name="T17" fmla="*/ 1 h 21"/>
                <a:gd name="T18" fmla="*/ 31 w 32"/>
                <a:gd name="T19" fmla="*/ 0 h 21"/>
                <a:gd name="T20" fmla="*/ 32 w 32"/>
                <a:gd name="T21" fmla="*/ 7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2" h="21">
                  <a:moveTo>
                    <a:pt x="32" y="7"/>
                  </a:moveTo>
                  <a:cubicBezTo>
                    <a:pt x="26" y="11"/>
                    <a:pt x="13" y="19"/>
                    <a:pt x="9" y="20"/>
                  </a:cubicBezTo>
                  <a:cubicBezTo>
                    <a:pt x="6" y="21"/>
                    <a:pt x="2" y="18"/>
                    <a:pt x="1" y="17"/>
                  </a:cubicBezTo>
                  <a:cubicBezTo>
                    <a:pt x="0" y="17"/>
                    <a:pt x="0" y="16"/>
                    <a:pt x="0" y="16"/>
                  </a:cubicBezTo>
                  <a:cubicBezTo>
                    <a:pt x="0" y="14"/>
                    <a:pt x="0" y="14"/>
                    <a:pt x="0" y="14"/>
                  </a:cubicBezTo>
                  <a:cubicBezTo>
                    <a:pt x="0" y="14"/>
                    <a:pt x="0" y="14"/>
                    <a:pt x="0" y="14"/>
                  </a:cubicBezTo>
                  <a:cubicBezTo>
                    <a:pt x="0" y="10"/>
                    <a:pt x="1" y="7"/>
                    <a:pt x="1" y="6"/>
                  </a:cubicBezTo>
                  <a:cubicBezTo>
                    <a:pt x="2" y="10"/>
                    <a:pt x="10" y="10"/>
                    <a:pt x="13" y="9"/>
                  </a:cubicBezTo>
                  <a:cubicBezTo>
                    <a:pt x="18" y="7"/>
                    <a:pt x="27" y="3"/>
                    <a:pt x="30" y="1"/>
                  </a:cubicBezTo>
                  <a:cubicBezTo>
                    <a:pt x="31" y="0"/>
                    <a:pt x="31" y="0"/>
                    <a:pt x="31" y="0"/>
                  </a:cubicBezTo>
                  <a:cubicBezTo>
                    <a:pt x="32" y="2"/>
                    <a:pt x="32" y="5"/>
                    <a:pt x="32" y="7"/>
                  </a:cubicBezTo>
                  <a:close/>
                </a:path>
              </a:pathLst>
            </a:custGeom>
            <a:solidFill>
              <a:srgbClr val="FF8C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45" name="Freeform 67">
              <a:extLst>
                <a:ext uri="{FF2B5EF4-FFF2-40B4-BE49-F238E27FC236}">
                  <a16:creationId xmlns:a16="http://schemas.microsoft.com/office/drawing/2014/main" id="{5E623978-5B14-4C75-B3A7-82D5AD0469D6}"/>
                </a:ext>
              </a:extLst>
            </p:cNvPr>
            <p:cNvSpPr>
              <a:spLocks/>
            </p:cNvSpPr>
            <p:nvPr/>
          </p:nvSpPr>
          <p:spPr bwMode="auto">
            <a:xfrm>
              <a:off x="5179" y="3672"/>
              <a:ext cx="79" cy="52"/>
            </a:xfrm>
            <a:custGeom>
              <a:avLst/>
              <a:gdLst>
                <a:gd name="T0" fmla="*/ 9 w 9"/>
                <a:gd name="T1" fmla="*/ 2 h 6"/>
                <a:gd name="T2" fmla="*/ 6 w 9"/>
                <a:gd name="T3" fmla="*/ 6 h 6"/>
                <a:gd name="T4" fmla="*/ 5 w 9"/>
                <a:gd name="T5" fmla="*/ 4 h 6"/>
                <a:gd name="T6" fmla="*/ 0 w 9"/>
                <a:gd name="T7" fmla="*/ 2 h 6"/>
                <a:gd name="T8" fmla="*/ 3 w 9"/>
                <a:gd name="T9" fmla="*/ 1 h 6"/>
                <a:gd name="T10" fmla="*/ 9 w 9"/>
                <a:gd name="T11" fmla="*/ 2 h 6"/>
              </a:gdLst>
              <a:ahLst/>
              <a:cxnLst>
                <a:cxn ang="0">
                  <a:pos x="T0" y="T1"/>
                </a:cxn>
                <a:cxn ang="0">
                  <a:pos x="T2" y="T3"/>
                </a:cxn>
                <a:cxn ang="0">
                  <a:pos x="T4" y="T5"/>
                </a:cxn>
                <a:cxn ang="0">
                  <a:pos x="T6" y="T7"/>
                </a:cxn>
                <a:cxn ang="0">
                  <a:pos x="T8" y="T9"/>
                </a:cxn>
                <a:cxn ang="0">
                  <a:pos x="T10" y="T11"/>
                </a:cxn>
              </a:cxnLst>
              <a:rect l="0" t="0" r="r" b="b"/>
              <a:pathLst>
                <a:path w="9" h="6">
                  <a:moveTo>
                    <a:pt x="9" y="2"/>
                  </a:moveTo>
                  <a:cubicBezTo>
                    <a:pt x="9" y="3"/>
                    <a:pt x="8" y="5"/>
                    <a:pt x="6" y="6"/>
                  </a:cubicBezTo>
                  <a:cubicBezTo>
                    <a:pt x="6" y="5"/>
                    <a:pt x="5" y="5"/>
                    <a:pt x="5" y="4"/>
                  </a:cubicBezTo>
                  <a:cubicBezTo>
                    <a:pt x="4" y="2"/>
                    <a:pt x="1" y="2"/>
                    <a:pt x="0" y="2"/>
                  </a:cubicBezTo>
                  <a:cubicBezTo>
                    <a:pt x="3" y="1"/>
                    <a:pt x="3" y="1"/>
                    <a:pt x="3" y="1"/>
                  </a:cubicBezTo>
                  <a:cubicBezTo>
                    <a:pt x="6" y="0"/>
                    <a:pt x="8" y="0"/>
                    <a:pt x="9" y="2"/>
                  </a:cubicBezTo>
                  <a:close/>
                </a:path>
              </a:pathLst>
            </a:custGeom>
            <a:solidFill>
              <a:srgbClr val="F6F7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46" name="Freeform 68">
              <a:extLst>
                <a:ext uri="{FF2B5EF4-FFF2-40B4-BE49-F238E27FC236}">
                  <a16:creationId xmlns:a16="http://schemas.microsoft.com/office/drawing/2014/main" id="{761AF119-F984-441E-8811-A6E7DD1313F0}"/>
                </a:ext>
              </a:extLst>
            </p:cNvPr>
            <p:cNvSpPr>
              <a:spLocks/>
            </p:cNvSpPr>
            <p:nvPr/>
          </p:nvSpPr>
          <p:spPr bwMode="auto">
            <a:xfrm>
              <a:off x="4960" y="3742"/>
              <a:ext cx="315" cy="165"/>
            </a:xfrm>
            <a:custGeom>
              <a:avLst/>
              <a:gdLst>
                <a:gd name="T0" fmla="*/ 36 w 36"/>
                <a:gd name="T1" fmla="*/ 0 h 19"/>
                <a:gd name="T2" fmla="*/ 35 w 36"/>
                <a:gd name="T3" fmla="*/ 2 h 19"/>
                <a:gd name="T4" fmla="*/ 34 w 36"/>
                <a:gd name="T5" fmla="*/ 4 h 19"/>
                <a:gd name="T6" fmla="*/ 9 w 36"/>
                <a:gd name="T7" fmla="*/ 18 h 19"/>
                <a:gd name="T8" fmla="*/ 1 w 36"/>
                <a:gd name="T9" fmla="*/ 15 h 19"/>
                <a:gd name="T10" fmla="*/ 0 w 36"/>
                <a:gd name="T11" fmla="*/ 14 h 19"/>
                <a:gd name="T12" fmla="*/ 0 w 36"/>
                <a:gd name="T13" fmla="*/ 12 h 19"/>
                <a:gd name="T14" fmla="*/ 8 w 36"/>
                <a:gd name="T15" fmla="*/ 16 h 19"/>
                <a:gd name="T16" fmla="*/ 20 w 36"/>
                <a:gd name="T17" fmla="*/ 10 h 19"/>
                <a:gd name="T18" fmla="*/ 36 w 36"/>
                <a:gd name="T19" fmla="*/ 0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 h="19">
                  <a:moveTo>
                    <a:pt x="36" y="0"/>
                  </a:moveTo>
                  <a:cubicBezTo>
                    <a:pt x="36" y="1"/>
                    <a:pt x="35" y="2"/>
                    <a:pt x="35" y="2"/>
                  </a:cubicBezTo>
                  <a:cubicBezTo>
                    <a:pt x="35" y="3"/>
                    <a:pt x="35" y="4"/>
                    <a:pt x="34" y="4"/>
                  </a:cubicBezTo>
                  <a:cubicBezTo>
                    <a:pt x="30" y="6"/>
                    <a:pt x="14" y="16"/>
                    <a:pt x="9" y="18"/>
                  </a:cubicBezTo>
                  <a:cubicBezTo>
                    <a:pt x="6" y="19"/>
                    <a:pt x="2" y="16"/>
                    <a:pt x="1" y="15"/>
                  </a:cubicBezTo>
                  <a:cubicBezTo>
                    <a:pt x="0" y="15"/>
                    <a:pt x="0" y="14"/>
                    <a:pt x="0" y="14"/>
                  </a:cubicBezTo>
                  <a:cubicBezTo>
                    <a:pt x="0" y="12"/>
                    <a:pt x="0" y="12"/>
                    <a:pt x="0" y="12"/>
                  </a:cubicBezTo>
                  <a:cubicBezTo>
                    <a:pt x="2" y="14"/>
                    <a:pt x="5" y="16"/>
                    <a:pt x="8" y="16"/>
                  </a:cubicBezTo>
                  <a:cubicBezTo>
                    <a:pt x="11" y="15"/>
                    <a:pt x="20" y="10"/>
                    <a:pt x="20" y="10"/>
                  </a:cubicBezTo>
                  <a:cubicBezTo>
                    <a:pt x="20" y="10"/>
                    <a:pt x="32" y="4"/>
                    <a:pt x="36" y="0"/>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47" name="Freeform 69">
              <a:extLst>
                <a:ext uri="{FF2B5EF4-FFF2-40B4-BE49-F238E27FC236}">
                  <a16:creationId xmlns:a16="http://schemas.microsoft.com/office/drawing/2014/main" id="{94CB1DDE-68C9-45A4-BBE4-937979369868}"/>
                </a:ext>
              </a:extLst>
            </p:cNvPr>
            <p:cNvSpPr>
              <a:spLocks/>
            </p:cNvSpPr>
            <p:nvPr/>
          </p:nvSpPr>
          <p:spPr bwMode="auto">
            <a:xfrm>
              <a:off x="4969" y="3785"/>
              <a:ext cx="35" cy="87"/>
            </a:xfrm>
            <a:custGeom>
              <a:avLst/>
              <a:gdLst>
                <a:gd name="T0" fmla="*/ 4 w 4"/>
                <a:gd name="T1" fmla="*/ 2 h 10"/>
                <a:gd name="T2" fmla="*/ 2 w 4"/>
                <a:gd name="T3" fmla="*/ 10 h 10"/>
                <a:gd name="T4" fmla="*/ 0 w 4"/>
                <a:gd name="T5" fmla="*/ 8 h 10"/>
                <a:gd name="T6" fmla="*/ 1 w 4"/>
                <a:gd name="T7" fmla="*/ 0 h 10"/>
                <a:gd name="T8" fmla="*/ 4 w 4"/>
                <a:gd name="T9" fmla="*/ 2 h 10"/>
              </a:gdLst>
              <a:ahLst/>
              <a:cxnLst>
                <a:cxn ang="0">
                  <a:pos x="T0" y="T1"/>
                </a:cxn>
                <a:cxn ang="0">
                  <a:pos x="T2" y="T3"/>
                </a:cxn>
                <a:cxn ang="0">
                  <a:pos x="T4" y="T5"/>
                </a:cxn>
                <a:cxn ang="0">
                  <a:pos x="T6" y="T7"/>
                </a:cxn>
                <a:cxn ang="0">
                  <a:pos x="T8" y="T9"/>
                </a:cxn>
              </a:cxnLst>
              <a:rect l="0" t="0" r="r" b="b"/>
              <a:pathLst>
                <a:path w="4" h="10">
                  <a:moveTo>
                    <a:pt x="4" y="2"/>
                  </a:moveTo>
                  <a:cubicBezTo>
                    <a:pt x="4" y="2"/>
                    <a:pt x="2" y="6"/>
                    <a:pt x="2" y="10"/>
                  </a:cubicBezTo>
                  <a:cubicBezTo>
                    <a:pt x="2" y="10"/>
                    <a:pt x="0" y="9"/>
                    <a:pt x="0" y="8"/>
                  </a:cubicBezTo>
                  <a:cubicBezTo>
                    <a:pt x="0" y="7"/>
                    <a:pt x="0" y="3"/>
                    <a:pt x="1" y="0"/>
                  </a:cubicBezTo>
                  <a:cubicBezTo>
                    <a:pt x="1" y="0"/>
                    <a:pt x="2" y="1"/>
                    <a:pt x="4" y="2"/>
                  </a:cubicBezTo>
                  <a:close/>
                </a:path>
              </a:pathLst>
            </a:custGeom>
            <a:solidFill>
              <a:srgbClr val="F6F7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48" name="Freeform 70">
              <a:extLst>
                <a:ext uri="{FF2B5EF4-FFF2-40B4-BE49-F238E27FC236}">
                  <a16:creationId xmlns:a16="http://schemas.microsoft.com/office/drawing/2014/main" id="{C34F178F-C4EA-4EFC-8B9C-4A5C6E6D8385}"/>
                </a:ext>
              </a:extLst>
            </p:cNvPr>
            <p:cNvSpPr>
              <a:spLocks/>
            </p:cNvSpPr>
            <p:nvPr/>
          </p:nvSpPr>
          <p:spPr bwMode="auto">
            <a:xfrm>
              <a:off x="4977" y="3698"/>
              <a:ext cx="105" cy="96"/>
            </a:xfrm>
            <a:custGeom>
              <a:avLst/>
              <a:gdLst>
                <a:gd name="T0" fmla="*/ 1 w 12"/>
                <a:gd name="T1" fmla="*/ 3 h 11"/>
                <a:gd name="T2" fmla="*/ 1 w 12"/>
                <a:gd name="T3" fmla="*/ 8 h 11"/>
                <a:gd name="T4" fmla="*/ 7 w 12"/>
                <a:gd name="T5" fmla="*/ 11 h 11"/>
                <a:gd name="T6" fmla="*/ 12 w 12"/>
                <a:gd name="T7" fmla="*/ 8 h 11"/>
                <a:gd name="T8" fmla="*/ 12 w 12"/>
                <a:gd name="T9" fmla="*/ 3 h 11"/>
                <a:gd name="T10" fmla="*/ 1 w 12"/>
                <a:gd name="T11" fmla="*/ 3 h 11"/>
              </a:gdLst>
              <a:ahLst/>
              <a:cxnLst>
                <a:cxn ang="0">
                  <a:pos x="T0" y="T1"/>
                </a:cxn>
                <a:cxn ang="0">
                  <a:pos x="T2" y="T3"/>
                </a:cxn>
                <a:cxn ang="0">
                  <a:pos x="T4" y="T5"/>
                </a:cxn>
                <a:cxn ang="0">
                  <a:pos x="T6" y="T7"/>
                </a:cxn>
                <a:cxn ang="0">
                  <a:pos x="T8" y="T9"/>
                </a:cxn>
                <a:cxn ang="0">
                  <a:pos x="T10" y="T11"/>
                </a:cxn>
              </a:cxnLst>
              <a:rect l="0" t="0" r="r" b="b"/>
              <a:pathLst>
                <a:path w="12" h="11">
                  <a:moveTo>
                    <a:pt x="1" y="3"/>
                  </a:moveTo>
                  <a:cubicBezTo>
                    <a:pt x="1" y="3"/>
                    <a:pt x="1" y="5"/>
                    <a:pt x="1" y="8"/>
                  </a:cubicBezTo>
                  <a:cubicBezTo>
                    <a:pt x="0" y="10"/>
                    <a:pt x="4" y="11"/>
                    <a:pt x="7" y="11"/>
                  </a:cubicBezTo>
                  <a:cubicBezTo>
                    <a:pt x="9" y="11"/>
                    <a:pt x="12" y="8"/>
                    <a:pt x="12" y="8"/>
                  </a:cubicBezTo>
                  <a:cubicBezTo>
                    <a:pt x="12" y="7"/>
                    <a:pt x="12" y="6"/>
                    <a:pt x="12" y="3"/>
                  </a:cubicBezTo>
                  <a:cubicBezTo>
                    <a:pt x="12" y="0"/>
                    <a:pt x="1" y="3"/>
                    <a:pt x="1" y="3"/>
                  </a:cubicBezTo>
                </a:path>
              </a:pathLst>
            </a:custGeom>
            <a:solidFill>
              <a:srgbClr val="FFD5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49" name="Freeform 71">
              <a:extLst>
                <a:ext uri="{FF2B5EF4-FFF2-40B4-BE49-F238E27FC236}">
                  <a16:creationId xmlns:a16="http://schemas.microsoft.com/office/drawing/2014/main" id="{A2B69B12-D8E8-451B-ADEB-9A3A8FB36C83}"/>
                </a:ext>
              </a:extLst>
            </p:cNvPr>
            <p:cNvSpPr>
              <a:spLocks/>
            </p:cNvSpPr>
            <p:nvPr/>
          </p:nvSpPr>
          <p:spPr bwMode="auto">
            <a:xfrm>
              <a:off x="4881" y="2925"/>
              <a:ext cx="289" cy="843"/>
            </a:xfrm>
            <a:custGeom>
              <a:avLst/>
              <a:gdLst>
                <a:gd name="T0" fmla="*/ 32 w 33"/>
                <a:gd name="T1" fmla="*/ 14 h 97"/>
                <a:gd name="T2" fmla="*/ 31 w 33"/>
                <a:gd name="T3" fmla="*/ 17 h 97"/>
                <a:gd name="T4" fmla="*/ 28 w 33"/>
                <a:gd name="T5" fmla="*/ 34 h 97"/>
                <a:gd name="T6" fmla="*/ 25 w 33"/>
                <a:gd name="T7" fmla="*/ 90 h 97"/>
                <a:gd name="T8" fmla="*/ 25 w 33"/>
                <a:gd name="T9" fmla="*/ 92 h 97"/>
                <a:gd name="T10" fmla="*/ 24 w 33"/>
                <a:gd name="T11" fmla="*/ 94 h 97"/>
                <a:gd name="T12" fmla="*/ 21 w 33"/>
                <a:gd name="T13" fmla="*/ 96 h 97"/>
                <a:gd name="T14" fmla="*/ 18 w 33"/>
                <a:gd name="T15" fmla="*/ 97 h 97"/>
                <a:gd name="T16" fmla="*/ 9 w 33"/>
                <a:gd name="T17" fmla="*/ 93 h 97"/>
                <a:gd name="T18" fmla="*/ 7 w 33"/>
                <a:gd name="T19" fmla="*/ 62 h 97"/>
                <a:gd name="T20" fmla="*/ 6 w 33"/>
                <a:gd name="T21" fmla="*/ 15 h 97"/>
                <a:gd name="T22" fmla="*/ 7 w 33"/>
                <a:gd name="T23" fmla="*/ 12 h 97"/>
                <a:gd name="T24" fmla="*/ 24 w 33"/>
                <a:gd name="T25" fmla="*/ 1 h 97"/>
                <a:gd name="T26" fmla="*/ 32 w 33"/>
                <a:gd name="T27" fmla="*/ 4 h 97"/>
                <a:gd name="T28" fmla="*/ 32 w 33"/>
                <a:gd name="T29" fmla="*/ 14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3" h="97">
                  <a:moveTo>
                    <a:pt x="32" y="14"/>
                  </a:moveTo>
                  <a:cubicBezTo>
                    <a:pt x="32" y="15"/>
                    <a:pt x="32" y="16"/>
                    <a:pt x="31" y="17"/>
                  </a:cubicBezTo>
                  <a:cubicBezTo>
                    <a:pt x="30" y="22"/>
                    <a:pt x="28" y="29"/>
                    <a:pt x="28" y="34"/>
                  </a:cubicBezTo>
                  <a:cubicBezTo>
                    <a:pt x="28" y="39"/>
                    <a:pt x="25" y="90"/>
                    <a:pt x="25" y="90"/>
                  </a:cubicBezTo>
                  <a:cubicBezTo>
                    <a:pt x="25" y="92"/>
                    <a:pt x="25" y="92"/>
                    <a:pt x="25" y="92"/>
                  </a:cubicBezTo>
                  <a:cubicBezTo>
                    <a:pt x="25" y="93"/>
                    <a:pt x="25" y="94"/>
                    <a:pt x="24" y="94"/>
                  </a:cubicBezTo>
                  <a:cubicBezTo>
                    <a:pt x="24" y="95"/>
                    <a:pt x="23" y="96"/>
                    <a:pt x="21" y="96"/>
                  </a:cubicBezTo>
                  <a:cubicBezTo>
                    <a:pt x="20" y="97"/>
                    <a:pt x="19" y="97"/>
                    <a:pt x="18" y="97"/>
                  </a:cubicBezTo>
                  <a:cubicBezTo>
                    <a:pt x="14" y="97"/>
                    <a:pt x="9" y="94"/>
                    <a:pt x="9" y="93"/>
                  </a:cubicBezTo>
                  <a:cubicBezTo>
                    <a:pt x="9" y="92"/>
                    <a:pt x="8" y="64"/>
                    <a:pt x="7" y="62"/>
                  </a:cubicBezTo>
                  <a:cubicBezTo>
                    <a:pt x="7" y="60"/>
                    <a:pt x="0" y="33"/>
                    <a:pt x="6" y="15"/>
                  </a:cubicBezTo>
                  <a:cubicBezTo>
                    <a:pt x="7" y="14"/>
                    <a:pt x="7" y="13"/>
                    <a:pt x="7" y="12"/>
                  </a:cubicBezTo>
                  <a:cubicBezTo>
                    <a:pt x="12" y="2"/>
                    <a:pt x="19" y="0"/>
                    <a:pt x="24" y="1"/>
                  </a:cubicBezTo>
                  <a:cubicBezTo>
                    <a:pt x="29" y="2"/>
                    <a:pt x="32" y="4"/>
                    <a:pt x="32" y="4"/>
                  </a:cubicBezTo>
                  <a:cubicBezTo>
                    <a:pt x="32" y="4"/>
                    <a:pt x="33" y="10"/>
                    <a:pt x="32" y="14"/>
                  </a:cubicBezTo>
                </a:path>
              </a:pathLst>
            </a:custGeom>
            <a:solidFill>
              <a:srgbClr val="4A6B6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50" name="Freeform 72">
              <a:extLst>
                <a:ext uri="{FF2B5EF4-FFF2-40B4-BE49-F238E27FC236}">
                  <a16:creationId xmlns:a16="http://schemas.microsoft.com/office/drawing/2014/main" id="{FDB22BAA-A102-49FC-B95D-B9F6F0EA7797}"/>
                </a:ext>
              </a:extLst>
            </p:cNvPr>
            <p:cNvSpPr>
              <a:spLocks/>
            </p:cNvSpPr>
            <p:nvPr/>
          </p:nvSpPr>
          <p:spPr bwMode="auto">
            <a:xfrm>
              <a:off x="5047" y="3750"/>
              <a:ext cx="71" cy="44"/>
            </a:xfrm>
            <a:custGeom>
              <a:avLst/>
              <a:gdLst>
                <a:gd name="T0" fmla="*/ 8 w 8"/>
                <a:gd name="T1" fmla="*/ 0 h 5"/>
                <a:gd name="T2" fmla="*/ 1 w 8"/>
                <a:gd name="T3" fmla="*/ 4 h 5"/>
                <a:gd name="T4" fmla="*/ 5 w 8"/>
                <a:gd name="T5" fmla="*/ 1 h 5"/>
                <a:gd name="T6" fmla="*/ 8 w 8"/>
                <a:gd name="T7" fmla="*/ 0 h 5"/>
              </a:gdLst>
              <a:ahLst/>
              <a:cxnLst>
                <a:cxn ang="0">
                  <a:pos x="T0" y="T1"/>
                </a:cxn>
                <a:cxn ang="0">
                  <a:pos x="T2" y="T3"/>
                </a:cxn>
                <a:cxn ang="0">
                  <a:pos x="T4" y="T5"/>
                </a:cxn>
                <a:cxn ang="0">
                  <a:pos x="T6" y="T7"/>
                </a:cxn>
              </a:cxnLst>
              <a:rect l="0" t="0" r="r" b="b"/>
              <a:pathLst>
                <a:path w="8" h="5">
                  <a:moveTo>
                    <a:pt x="8" y="0"/>
                  </a:moveTo>
                  <a:cubicBezTo>
                    <a:pt x="8" y="0"/>
                    <a:pt x="5" y="4"/>
                    <a:pt x="1" y="4"/>
                  </a:cubicBezTo>
                  <a:cubicBezTo>
                    <a:pt x="0" y="5"/>
                    <a:pt x="4" y="2"/>
                    <a:pt x="5" y="1"/>
                  </a:cubicBezTo>
                  <a:cubicBezTo>
                    <a:pt x="6" y="0"/>
                    <a:pt x="8" y="0"/>
                    <a:pt x="8" y="0"/>
                  </a:cubicBezTo>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51" name="Freeform 73">
              <a:extLst>
                <a:ext uri="{FF2B5EF4-FFF2-40B4-BE49-F238E27FC236}">
                  <a16:creationId xmlns:a16="http://schemas.microsoft.com/office/drawing/2014/main" id="{205E9C08-23C5-4C08-A86B-C5477429FFF8}"/>
                </a:ext>
              </a:extLst>
            </p:cNvPr>
            <p:cNvSpPr>
              <a:spLocks/>
            </p:cNvSpPr>
            <p:nvPr/>
          </p:nvSpPr>
          <p:spPr bwMode="auto">
            <a:xfrm>
              <a:off x="4942" y="2604"/>
              <a:ext cx="228" cy="469"/>
            </a:xfrm>
            <a:custGeom>
              <a:avLst/>
              <a:gdLst>
                <a:gd name="T0" fmla="*/ 14 w 26"/>
                <a:gd name="T1" fmla="*/ 0 h 54"/>
                <a:gd name="T2" fmla="*/ 7 w 26"/>
                <a:gd name="T3" fmla="*/ 3 h 54"/>
                <a:gd name="T4" fmla="*/ 1 w 26"/>
                <a:gd name="T5" fmla="*/ 2 h 54"/>
                <a:gd name="T6" fmla="*/ 0 w 26"/>
                <a:gd name="T7" fmla="*/ 2 h 54"/>
                <a:gd name="T8" fmla="*/ 18 w 26"/>
                <a:gd name="T9" fmla="*/ 16 h 54"/>
                <a:gd name="T10" fmla="*/ 20 w 26"/>
                <a:gd name="T11" fmla="*/ 39 h 54"/>
                <a:gd name="T12" fmla="*/ 25 w 26"/>
                <a:gd name="T13" fmla="*/ 41 h 54"/>
                <a:gd name="T14" fmla="*/ 25 w 26"/>
                <a:gd name="T15" fmla="*/ 51 h 54"/>
                <a:gd name="T16" fmla="*/ 24 w 26"/>
                <a:gd name="T17" fmla="*/ 54 h 54"/>
                <a:gd name="T18" fmla="*/ 24 w 26"/>
                <a:gd name="T19" fmla="*/ 54 h 54"/>
                <a:gd name="T20" fmla="*/ 26 w 26"/>
                <a:gd name="T21" fmla="*/ 46 h 54"/>
                <a:gd name="T22" fmla="*/ 21 w 26"/>
                <a:gd name="T23" fmla="*/ 13 h 54"/>
                <a:gd name="T24" fmla="*/ 14 w 26"/>
                <a:gd name="T25"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6" h="54">
                  <a:moveTo>
                    <a:pt x="14" y="0"/>
                  </a:moveTo>
                  <a:cubicBezTo>
                    <a:pt x="14" y="1"/>
                    <a:pt x="12" y="3"/>
                    <a:pt x="7" y="3"/>
                  </a:cubicBezTo>
                  <a:cubicBezTo>
                    <a:pt x="6" y="3"/>
                    <a:pt x="3" y="3"/>
                    <a:pt x="1" y="2"/>
                  </a:cubicBezTo>
                  <a:cubicBezTo>
                    <a:pt x="1" y="2"/>
                    <a:pt x="0" y="2"/>
                    <a:pt x="0" y="2"/>
                  </a:cubicBezTo>
                  <a:cubicBezTo>
                    <a:pt x="0" y="2"/>
                    <a:pt x="17" y="10"/>
                    <a:pt x="18" y="16"/>
                  </a:cubicBezTo>
                  <a:cubicBezTo>
                    <a:pt x="18" y="25"/>
                    <a:pt x="20" y="31"/>
                    <a:pt x="20" y="39"/>
                  </a:cubicBezTo>
                  <a:cubicBezTo>
                    <a:pt x="23" y="39"/>
                    <a:pt x="25" y="41"/>
                    <a:pt x="25" y="41"/>
                  </a:cubicBezTo>
                  <a:cubicBezTo>
                    <a:pt x="25" y="41"/>
                    <a:pt x="26" y="47"/>
                    <a:pt x="25" y="51"/>
                  </a:cubicBezTo>
                  <a:cubicBezTo>
                    <a:pt x="25" y="52"/>
                    <a:pt x="25" y="53"/>
                    <a:pt x="24" y="54"/>
                  </a:cubicBezTo>
                  <a:cubicBezTo>
                    <a:pt x="24" y="54"/>
                    <a:pt x="24" y="54"/>
                    <a:pt x="24" y="54"/>
                  </a:cubicBezTo>
                  <a:cubicBezTo>
                    <a:pt x="25" y="54"/>
                    <a:pt x="25" y="51"/>
                    <a:pt x="26" y="46"/>
                  </a:cubicBezTo>
                  <a:cubicBezTo>
                    <a:pt x="23" y="31"/>
                    <a:pt x="21" y="13"/>
                    <a:pt x="21" y="13"/>
                  </a:cubicBezTo>
                  <a:cubicBezTo>
                    <a:pt x="17" y="9"/>
                    <a:pt x="15" y="4"/>
                    <a:pt x="14" y="0"/>
                  </a:cubicBezTo>
                </a:path>
              </a:pathLst>
            </a:custGeom>
            <a:solidFill>
              <a:srgbClr val="3D5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52" name="Freeform 74">
              <a:extLst>
                <a:ext uri="{FF2B5EF4-FFF2-40B4-BE49-F238E27FC236}">
                  <a16:creationId xmlns:a16="http://schemas.microsoft.com/office/drawing/2014/main" id="{00C8A1E1-2811-46C3-B1F3-1D2C5C363282}"/>
                </a:ext>
              </a:extLst>
            </p:cNvPr>
            <p:cNvSpPr>
              <a:spLocks/>
            </p:cNvSpPr>
            <p:nvPr/>
          </p:nvSpPr>
          <p:spPr bwMode="auto">
            <a:xfrm>
              <a:off x="5065" y="2943"/>
              <a:ext cx="105" cy="816"/>
            </a:xfrm>
            <a:custGeom>
              <a:avLst/>
              <a:gdLst>
                <a:gd name="T0" fmla="*/ 6 w 12"/>
                <a:gd name="T1" fmla="*/ 0 h 94"/>
                <a:gd name="T2" fmla="*/ 6 w 12"/>
                <a:gd name="T3" fmla="*/ 0 h 94"/>
                <a:gd name="T4" fmla="*/ 3 w 12"/>
                <a:gd name="T5" fmla="*/ 19 h 94"/>
                <a:gd name="T6" fmla="*/ 2 w 12"/>
                <a:gd name="T7" fmla="*/ 26 h 94"/>
                <a:gd name="T8" fmla="*/ 0 w 12"/>
                <a:gd name="T9" fmla="*/ 94 h 94"/>
                <a:gd name="T10" fmla="*/ 3 w 12"/>
                <a:gd name="T11" fmla="*/ 92 h 94"/>
                <a:gd name="T12" fmla="*/ 4 w 12"/>
                <a:gd name="T13" fmla="*/ 90 h 94"/>
                <a:gd name="T14" fmla="*/ 4 w 12"/>
                <a:gd name="T15" fmla="*/ 88 h 94"/>
                <a:gd name="T16" fmla="*/ 4 w 12"/>
                <a:gd name="T17" fmla="*/ 88 h 94"/>
                <a:gd name="T18" fmla="*/ 7 w 12"/>
                <a:gd name="T19" fmla="*/ 32 h 94"/>
                <a:gd name="T20" fmla="*/ 10 w 12"/>
                <a:gd name="T21" fmla="*/ 15 h 94"/>
                <a:gd name="T22" fmla="*/ 10 w 12"/>
                <a:gd name="T23" fmla="*/ 15 h 94"/>
                <a:gd name="T24" fmla="*/ 11 w 12"/>
                <a:gd name="T25" fmla="*/ 12 h 94"/>
                <a:gd name="T26" fmla="*/ 11 w 12"/>
                <a:gd name="T27" fmla="*/ 2 h 94"/>
                <a:gd name="T28" fmla="*/ 6 w 12"/>
                <a:gd name="T29" fmla="*/ 0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 h="94">
                  <a:moveTo>
                    <a:pt x="6" y="0"/>
                  </a:moveTo>
                  <a:cubicBezTo>
                    <a:pt x="6" y="0"/>
                    <a:pt x="6" y="0"/>
                    <a:pt x="6" y="0"/>
                  </a:cubicBezTo>
                  <a:cubicBezTo>
                    <a:pt x="6" y="6"/>
                    <a:pt x="4" y="13"/>
                    <a:pt x="3" y="19"/>
                  </a:cubicBezTo>
                  <a:cubicBezTo>
                    <a:pt x="3" y="21"/>
                    <a:pt x="3" y="24"/>
                    <a:pt x="2" y="26"/>
                  </a:cubicBezTo>
                  <a:cubicBezTo>
                    <a:pt x="2" y="26"/>
                    <a:pt x="4" y="81"/>
                    <a:pt x="0" y="94"/>
                  </a:cubicBezTo>
                  <a:cubicBezTo>
                    <a:pt x="2" y="94"/>
                    <a:pt x="3" y="93"/>
                    <a:pt x="3" y="92"/>
                  </a:cubicBezTo>
                  <a:cubicBezTo>
                    <a:pt x="4" y="92"/>
                    <a:pt x="4" y="91"/>
                    <a:pt x="4" y="90"/>
                  </a:cubicBezTo>
                  <a:cubicBezTo>
                    <a:pt x="4" y="88"/>
                    <a:pt x="4" y="88"/>
                    <a:pt x="4" y="88"/>
                  </a:cubicBezTo>
                  <a:cubicBezTo>
                    <a:pt x="4" y="88"/>
                    <a:pt x="4" y="88"/>
                    <a:pt x="4" y="88"/>
                  </a:cubicBezTo>
                  <a:cubicBezTo>
                    <a:pt x="4" y="88"/>
                    <a:pt x="7" y="37"/>
                    <a:pt x="7" y="32"/>
                  </a:cubicBezTo>
                  <a:cubicBezTo>
                    <a:pt x="7" y="27"/>
                    <a:pt x="9" y="20"/>
                    <a:pt x="10" y="15"/>
                  </a:cubicBezTo>
                  <a:cubicBezTo>
                    <a:pt x="10" y="15"/>
                    <a:pt x="10" y="15"/>
                    <a:pt x="10" y="15"/>
                  </a:cubicBezTo>
                  <a:cubicBezTo>
                    <a:pt x="11" y="14"/>
                    <a:pt x="11" y="13"/>
                    <a:pt x="11" y="12"/>
                  </a:cubicBezTo>
                  <a:cubicBezTo>
                    <a:pt x="12" y="8"/>
                    <a:pt x="11" y="2"/>
                    <a:pt x="11" y="2"/>
                  </a:cubicBezTo>
                  <a:cubicBezTo>
                    <a:pt x="11" y="2"/>
                    <a:pt x="9" y="0"/>
                    <a:pt x="6" y="0"/>
                  </a:cubicBezTo>
                </a:path>
              </a:pathLst>
            </a:custGeom>
            <a:solidFill>
              <a:srgbClr val="3D5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53" name="Freeform 75">
              <a:extLst>
                <a:ext uri="{FF2B5EF4-FFF2-40B4-BE49-F238E27FC236}">
                  <a16:creationId xmlns:a16="http://schemas.microsoft.com/office/drawing/2014/main" id="{DAD62C4D-E2C0-4BF4-9F48-D325857F45CF}"/>
                </a:ext>
              </a:extLst>
            </p:cNvPr>
            <p:cNvSpPr>
              <a:spLocks/>
            </p:cNvSpPr>
            <p:nvPr/>
          </p:nvSpPr>
          <p:spPr bwMode="auto">
            <a:xfrm>
              <a:off x="5214" y="3794"/>
              <a:ext cx="324" cy="234"/>
            </a:xfrm>
            <a:custGeom>
              <a:avLst/>
              <a:gdLst>
                <a:gd name="T0" fmla="*/ 36 w 37"/>
                <a:gd name="T1" fmla="*/ 9 h 27"/>
                <a:gd name="T2" fmla="*/ 36 w 37"/>
                <a:gd name="T3" fmla="*/ 11 h 27"/>
                <a:gd name="T4" fmla="*/ 34 w 37"/>
                <a:gd name="T5" fmla="*/ 12 h 27"/>
                <a:gd name="T6" fmla="*/ 32 w 37"/>
                <a:gd name="T7" fmla="*/ 14 h 27"/>
                <a:gd name="T8" fmla="*/ 10 w 37"/>
                <a:gd name="T9" fmla="*/ 26 h 27"/>
                <a:gd name="T10" fmla="*/ 1 w 37"/>
                <a:gd name="T11" fmla="*/ 24 h 27"/>
                <a:gd name="T12" fmla="*/ 0 w 37"/>
                <a:gd name="T13" fmla="*/ 22 h 27"/>
                <a:gd name="T14" fmla="*/ 0 w 37"/>
                <a:gd name="T15" fmla="*/ 21 h 27"/>
                <a:gd name="T16" fmla="*/ 0 w 37"/>
                <a:gd name="T17" fmla="*/ 20 h 27"/>
                <a:gd name="T18" fmla="*/ 2 w 37"/>
                <a:gd name="T19" fmla="*/ 12 h 27"/>
                <a:gd name="T20" fmla="*/ 3 w 37"/>
                <a:gd name="T21" fmla="*/ 11 h 27"/>
                <a:gd name="T22" fmla="*/ 12 w 37"/>
                <a:gd name="T23" fmla="*/ 9 h 27"/>
                <a:gd name="T24" fmla="*/ 13 w 37"/>
                <a:gd name="T25" fmla="*/ 9 h 27"/>
                <a:gd name="T26" fmla="*/ 17 w 37"/>
                <a:gd name="T27" fmla="*/ 7 h 27"/>
                <a:gd name="T28" fmla="*/ 20 w 37"/>
                <a:gd name="T29" fmla="*/ 5 h 27"/>
                <a:gd name="T30" fmla="*/ 25 w 37"/>
                <a:gd name="T31" fmla="*/ 3 h 27"/>
                <a:gd name="T32" fmla="*/ 26 w 37"/>
                <a:gd name="T33" fmla="*/ 2 h 27"/>
                <a:gd name="T34" fmla="*/ 28 w 37"/>
                <a:gd name="T35" fmla="*/ 1 h 27"/>
                <a:gd name="T36" fmla="*/ 35 w 37"/>
                <a:gd name="T37" fmla="*/ 2 h 27"/>
                <a:gd name="T38" fmla="*/ 36 w 37"/>
                <a:gd name="T39" fmla="*/ 4 h 27"/>
                <a:gd name="T40" fmla="*/ 36 w 37"/>
                <a:gd name="T41" fmla="*/ 9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7" h="27">
                  <a:moveTo>
                    <a:pt x="36" y="9"/>
                  </a:moveTo>
                  <a:cubicBezTo>
                    <a:pt x="36" y="9"/>
                    <a:pt x="36" y="10"/>
                    <a:pt x="36" y="11"/>
                  </a:cubicBezTo>
                  <a:cubicBezTo>
                    <a:pt x="35" y="11"/>
                    <a:pt x="35" y="12"/>
                    <a:pt x="34" y="12"/>
                  </a:cubicBezTo>
                  <a:cubicBezTo>
                    <a:pt x="34" y="13"/>
                    <a:pt x="33" y="13"/>
                    <a:pt x="32" y="14"/>
                  </a:cubicBezTo>
                  <a:cubicBezTo>
                    <a:pt x="26" y="17"/>
                    <a:pt x="13" y="25"/>
                    <a:pt x="10" y="26"/>
                  </a:cubicBezTo>
                  <a:cubicBezTo>
                    <a:pt x="6" y="27"/>
                    <a:pt x="3" y="25"/>
                    <a:pt x="1" y="24"/>
                  </a:cubicBezTo>
                  <a:cubicBezTo>
                    <a:pt x="1" y="23"/>
                    <a:pt x="0" y="23"/>
                    <a:pt x="0" y="22"/>
                  </a:cubicBezTo>
                  <a:cubicBezTo>
                    <a:pt x="0" y="21"/>
                    <a:pt x="0" y="21"/>
                    <a:pt x="0" y="21"/>
                  </a:cubicBezTo>
                  <a:cubicBezTo>
                    <a:pt x="0" y="20"/>
                    <a:pt x="0" y="20"/>
                    <a:pt x="0" y="20"/>
                  </a:cubicBezTo>
                  <a:cubicBezTo>
                    <a:pt x="0" y="16"/>
                    <a:pt x="1" y="14"/>
                    <a:pt x="2" y="12"/>
                  </a:cubicBezTo>
                  <a:cubicBezTo>
                    <a:pt x="2" y="11"/>
                    <a:pt x="3" y="11"/>
                    <a:pt x="3" y="11"/>
                  </a:cubicBezTo>
                  <a:cubicBezTo>
                    <a:pt x="12" y="9"/>
                    <a:pt x="12" y="9"/>
                    <a:pt x="12" y="9"/>
                  </a:cubicBezTo>
                  <a:cubicBezTo>
                    <a:pt x="13" y="9"/>
                    <a:pt x="13" y="9"/>
                    <a:pt x="13" y="9"/>
                  </a:cubicBezTo>
                  <a:cubicBezTo>
                    <a:pt x="17" y="7"/>
                    <a:pt x="17" y="7"/>
                    <a:pt x="17" y="7"/>
                  </a:cubicBezTo>
                  <a:cubicBezTo>
                    <a:pt x="20" y="5"/>
                    <a:pt x="20" y="5"/>
                    <a:pt x="20" y="5"/>
                  </a:cubicBezTo>
                  <a:cubicBezTo>
                    <a:pt x="25" y="3"/>
                    <a:pt x="25" y="3"/>
                    <a:pt x="25" y="3"/>
                  </a:cubicBezTo>
                  <a:cubicBezTo>
                    <a:pt x="26" y="2"/>
                    <a:pt x="26" y="2"/>
                    <a:pt x="26" y="2"/>
                  </a:cubicBezTo>
                  <a:cubicBezTo>
                    <a:pt x="28" y="1"/>
                    <a:pt x="28" y="1"/>
                    <a:pt x="28" y="1"/>
                  </a:cubicBezTo>
                  <a:cubicBezTo>
                    <a:pt x="31" y="0"/>
                    <a:pt x="33" y="1"/>
                    <a:pt x="35" y="2"/>
                  </a:cubicBezTo>
                  <a:cubicBezTo>
                    <a:pt x="35" y="3"/>
                    <a:pt x="36" y="3"/>
                    <a:pt x="36" y="4"/>
                  </a:cubicBezTo>
                  <a:cubicBezTo>
                    <a:pt x="37" y="5"/>
                    <a:pt x="36" y="7"/>
                    <a:pt x="36" y="9"/>
                  </a:cubicBezTo>
                </a:path>
              </a:pathLst>
            </a:custGeom>
            <a:solidFill>
              <a:srgbClr val="FFC04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54" name="Freeform 76">
              <a:extLst>
                <a:ext uri="{FF2B5EF4-FFF2-40B4-BE49-F238E27FC236}">
                  <a16:creationId xmlns:a16="http://schemas.microsoft.com/office/drawing/2014/main" id="{F9220C39-A8E8-4B04-AF16-6F95C9A97B1C}"/>
                </a:ext>
              </a:extLst>
            </p:cNvPr>
            <p:cNvSpPr>
              <a:spLocks/>
            </p:cNvSpPr>
            <p:nvPr/>
          </p:nvSpPr>
          <p:spPr bwMode="auto">
            <a:xfrm>
              <a:off x="5345" y="3829"/>
              <a:ext cx="123" cy="69"/>
            </a:xfrm>
            <a:custGeom>
              <a:avLst/>
              <a:gdLst>
                <a:gd name="T0" fmla="*/ 13 w 14"/>
                <a:gd name="T1" fmla="*/ 2 h 8"/>
                <a:gd name="T2" fmla="*/ 0 w 14"/>
                <a:gd name="T3" fmla="*/ 8 h 8"/>
                <a:gd name="T4" fmla="*/ 2 w 14"/>
                <a:gd name="T5" fmla="*/ 4 h 8"/>
                <a:gd name="T6" fmla="*/ 5 w 14"/>
                <a:gd name="T7" fmla="*/ 2 h 8"/>
                <a:gd name="T8" fmla="*/ 10 w 14"/>
                <a:gd name="T9" fmla="*/ 0 h 8"/>
                <a:gd name="T10" fmla="*/ 13 w 14"/>
                <a:gd name="T11" fmla="*/ 2 h 8"/>
              </a:gdLst>
              <a:ahLst/>
              <a:cxnLst>
                <a:cxn ang="0">
                  <a:pos x="T0" y="T1"/>
                </a:cxn>
                <a:cxn ang="0">
                  <a:pos x="T2" y="T3"/>
                </a:cxn>
                <a:cxn ang="0">
                  <a:pos x="T4" y="T5"/>
                </a:cxn>
                <a:cxn ang="0">
                  <a:pos x="T6" y="T7"/>
                </a:cxn>
                <a:cxn ang="0">
                  <a:pos x="T8" y="T9"/>
                </a:cxn>
                <a:cxn ang="0">
                  <a:pos x="T10" y="T11"/>
                </a:cxn>
              </a:cxnLst>
              <a:rect l="0" t="0" r="r" b="b"/>
              <a:pathLst>
                <a:path w="14" h="8">
                  <a:moveTo>
                    <a:pt x="13" y="2"/>
                  </a:moveTo>
                  <a:cubicBezTo>
                    <a:pt x="13" y="2"/>
                    <a:pt x="0" y="8"/>
                    <a:pt x="0" y="8"/>
                  </a:cubicBezTo>
                  <a:cubicBezTo>
                    <a:pt x="2" y="4"/>
                    <a:pt x="2" y="4"/>
                    <a:pt x="2" y="4"/>
                  </a:cubicBezTo>
                  <a:cubicBezTo>
                    <a:pt x="5" y="2"/>
                    <a:pt x="5" y="2"/>
                    <a:pt x="5" y="2"/>
                  </a:cubicBezTo>
                  <a:cubicBezTo>
                    <a:pt x="10" y="0"/>
                    <a:pt x="10" y="0"/>
                    <a:pt x="10" y="0"/>
                  </a:cubicBezTo>
                  <a:cubicBezTo>
                    <a:pt x="11" y="0"/>
                    <a:pt x="14" y="1"/>
                    <a:pt x="13" y="2"/>
                  </a:cubicBezTo>
                </a:path>
              </a:pathLst>
            </a:custGeom>
            <a:solidFill>
              <a:srgbClr val="F6F7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55" name="Freeform 77">
              <a:extLst>
                <a:ext uri="{FF2B5EF4-FFF2-40B4-BE49-F238E27FC236}">
                  <a16:creationId xmlns:a16="http://schemas.microsoft.com/office/drawing/2014/main" id="{47E1B00F-2504-4897-BA73-392B16F5EAEF}"/>
                </a:ext>
              </a:extLst>
            </p:cNvPr>
            <p:cNvSpPr>
              <a:spLocks/>
            </p:cNvSpPr>
            <p:nvPr/>
          </p:nvSpPr>
          <p:spPr bwMode="auto">
            <a:xfrm>
              <a:off x="5485" y="3811"/>
              <a:ext cx="53" cy="105"/>
            </a:xfrm>
            <a:custGeom>
              <a:avLst/>
              <a:gdLst>
                <a:gd name="T0" fmla="*/ 5 w 6"/>
                <a:gd name="T1" fmla="*/ 7 h 12"/>
                <a:gd name="T2" fmla="*/ 5 w 6"/>
                <a:gd name="T3" fmla="*/ 9 h 12"/>
                <a:gd name="T4" fmla="*/ 3 w 6"/>
                <a:gd name="T5" fmla="*/ 10 h 12"/>
                <a:gd name="T6" fmla="*/ 1 w 6"/>
                <a:gd name="T7" fmla="*/ 12 h 12"/>
                <a:gd name="T8" fmla="*/ 0 w 6"/>
                <a:gd name="T9" fmla="*/ 5 h 12"/>
                <a:gd name="T10" fmla="*/ 4 w 6"/>
                <a:gd name="T11" fmla="*/ 0 h 12"/>
                <a:gd name="T12" fmla="*/ 5 w 6"/>
                <a:gd name="T13" fmla="*/ 2 h 12"/>
                <a:gd name="T14" fmla="*/ 5 w 6"/>
                <a:gd name="T15" fmla="*/ 7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12">
                  <a:moveTo>
                    <a:pt x="5" y="7"/>
                  </a:moveTo>
                  <a:cubicBezTo>
                    <a:pt x="5" y="7"/>
                    <a:pt x="5" y="8"/>
                    <a:pt x="5" y="9"/>
                  </a:cubicBezTo>
                  <a:cubicBezTo>
                    <a:pt x="4" y="9"/>
                    <a:pt x="4" y="10"/>
                    <a:pt x="3" y="10"/>
                  </a:cubicBezTo>
                  <a:cubicBezTo>
                    <a:pt x="3" y="11"/>
                    <a:pt x="2" y="11"/>
                    <a:pt x="1" y="12"/>
                  </a:cubicBezTo>
                  <a:cubicBezTo>
                    <a:pt x="2" y="9"/>
                    <a:pt x="1" y="7"/>
                    <a:pt x="0" y="5"/>
                  </a:cubicBezTo>
                  <a:cubicBezTo>
                    <a:pt x="2" y="3"/>
                    <a:pt x="3" y="1"/>
                    <a:pt x="4" y="0"/>
                  </a:cubicBezTo>
                  <a:cubicBezTo>
                    <a:pt x="4" y="1"/>
                    <a:pt x="5" y="1"/>
                    <a:pt x="5" y="2"/>
                  </a:cubicBezTo>
                  <a:cubicBezTo>
                    <a:pt x="6" y="3"/>
                    <a:pt x="5" y="5"/>
                    <a:pt x="5" y="7"/>
                  </a:cubicBezTo>
                  <a:close/>
                </a:path>
              </a:pathLst>
            </a:custGeom>
            <a:solidFill>
              <a:srgbClr val="E5EA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56" name="Freeform 78">
              <a:extLst>
                <a:ext uri="{FF2B5EF4-FFF2-40B4-BE49-F238E27FC236}">
                  <a16:creationId xmlns:a16="http://schemas.microsoft.com/office/drawing/2014/main" id="{25AD2CBC-8D8D-42E5-8FA8-0E8BEF09EFBC}"/>
                </a:ext>
              </a:extLst>
            </p:cNvPr>
            <p:cNvSpPr>
              <a:spLocks/>
            </p:cNvSpPr>
            <p:nvPr/>
          </p:nvSpPr>
          <p:spPr bwMode="auto">
            <a:xfrm>
              <a:off x="5310" y="3803"/>
              <a:ext cx="79" cy="95"/>
            </a:xfrm>
            <a:custGeom>
              <a:avLst/>
              <a:gdLst>
                <a:gd name="T0" fmla="*/ 3 w 9"/>
                <a:gd name="T1" fmla="*/ 11 h 11"/>
                <a:gd name="T2" fmla="*/ 7 w 9"/>
                <a:gd name="T3" fmla="*/ 9 h 11"/>
                <a:gd name="T4" fmla="*/ 9 w 9"/>
                <a:gd name="T5" fmla="*/ 5 h 11"/>
                <a:gd name="T6" fmla="*/ 8 w 9"/>
                <a:gd name="T7" fmla="*/ 2 h 11"/>
                <a:gd name="T8" fmla="*/ 4 w 9"/>
                <a:gd name="T9" fmla="*/ 0 h 11"/>
                <a:gd name="T10" fmla="*/ 1 w 9"/>
                <a:gd name="T11" fmla="*/ 0 h 11"/>
                <a:gd name="T12" fmla="*/ 0 w 9"/>
                <a:gd name="T13" fmla="*/ 8 h 11"/>
                <a:gd name="T14" fmla="*/ 3 w 9"/>
                <a:gd name="T15" fmla="*/ 11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11">
                  <a:moveTo>
                    <a:pt x="3" y="11"/>
                  </a:moveTo>
                  <a:cubicBezTo>
                    <a:pt x="3" y="11"/>
                    <a:pt x="7" y="10"/>
                    <a:pt x="7" y="9"/>
                  </a:cubicBezTo>
                  <a:cubicBezTo>
                    <a:pt x="8" y="8"/>
                    <a:pt x="9" y="6"/>
                    <a:pt x="9" y="5"/>
                  </a:cubicBezTo>
                  <a:cubicBezTo>
                    <a:pt x="9" y="4"/>
                    <a:pt x="9" y="3"/>
                    <a:pt x="8" y="2"/>
                  </a:cubicBezTo>
                  <a:cubicBezTo>
                    <a:pt x="7" y="1"/>
                    <a:pt x="5" y="0"/>
                    <a:pt x="4" y="0"/>
                  </a:cubicBezTo>
                  <a:cubicBezTo>
                    <a:pt x="3" y="0"/>
                    <a:pt x="1" y="0"/>
                    <a:pt x="1" y="0"/>
                  </a:cubicBezTo>
                  <a:cubicBezTo>
                    <a:pt x="0" y="8"/>
                    <a:pt x="0" y="8"/>
                    <a:pt x="0" y="8"/>
                  </a:cubicBezTo>
                  <a:cubicBezTo>
                    <a:pt x="3" y="11"/>
                    <a:pt x="3" y="11"/>
                    <a:pt x="3" y="11"/>
                  </a:cubicBezTo>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57" name="Freeform 79">
              <a:extLst>
                <a:ext uri="{FF2B5EF4-FFF2-40B4-BE49-F238E27FC236}">
                  <a16:creationId xmlns:a16="http://schemas.microsoft.com/office/drawing/2014/main" id="{106FC8AA-B8D8-42B7-A944-1CD309D8E655}"/>
                </a:ext>
              </a:extLst>
            </p:cNvPr>
            <p:cNvSpPr>
              <a:spLocks/>
            </p:cNvSpPr>
            <p:nvPr/>
          </p:nvSpPr>
          <p:spPr bwMode="auto">
            <a:xfrm>
              <a:off x="5319" y="3811"/>
              <a:ext cx="61" cy="78"/>
            </a:xfrm>
            <a:custGeom>
              <a:avLst/>
              <a:gdLst>
                <a:gd name="T0" fmla="*/ 3 w 7"/>
                <a:gd name="T1" fmla="*/ 9 h 9"/>
                <a:gd name="T2" fmla="*/ 6 w 7"/>
                <a:gd name="T3" fmla="*/ 3 h 9"/>
                <a:gd name="T4" fmla="*/ 3 w 7"/>
                <a:gd name="T5" fmla="*/ 1 h 9"/>
                <a:gd name="T6" fmla="*/ 1 w 7"/>
                <a:gd name="T7" fmla="*/ 0 h 9"/>
                <a:gd name="T8" fmla="*/ 0 w 7"/>
                <a:gd name="T9" fmla="*/ 6 h 9"/>
                <a:gd name="T10" fmla="*/ 3 w 7"/>
                <a:gd name="T11" fmla="*/ 9 h 9"/>
              </a:gdLst>
              <a:ahLst/>
              <a:cxnLst>
                <a:cxn ang="0">
                  <a:pos x="T0" y="T1"/>
                </a:cxn>
                <a:cxn ang="0">
                  <a:pos x="T2" y="T3"/>
                </a:cxn>
                <a:cxn ang="0">
                  <a:pos x="T4" y="T5"/>
                </a:cxn>
                <a:cxn ang="0">
                  <a:pos x="T6" y="T7"/>
                </a:cxn>
                <a:cxn ang="0">
                  <a:pos x="T8" y="T9"/>
                </a:cxn>
                <a:cxn ang="0">
                  <a:pos x="T10" y="T11"/>
                </a:cxn>
              </a:cxnLst>
              <a:rect l="0" t="0" r="r" b="b"/>
              <a:pathLst>
                <a:path w="7" h="9">
                  <a:moveTo>
                    <a:pt x="3" y="9"/>
                  </a:moveTo>
                  <a:cubicBezTo>
                    <a:pt x="3" y="9"/>
                    <a:pt x="7" y="5"/>
                    <a:pt x="6" y="3"/>
                  </a:cubicBezTo>
                  <a:cubicBezTo>
                    <a:pt x="6" y="1"/>
                    <a:pt x="3" y="1"/>
                    <a:pt x="3" y="1"/>
                  </a:cubicBezTo>
                  <a:cubicBezTo>
                    <a:pt x="1" y="0"/>
                    <a:pt x="1" y="0"/>
                    <a:pt x="1" y="0"/>
                  </a:cubicBezTo>
                  <a:cubicBezTo>
                    <a:pt x="0" y="6"/>
                    <a:pt x="0" y="6"/>
                    <a:pt x="0" y="6"/>
                  </a:cubicBezTo>
                  <a:cubicBezTo>
                    <a:pt x="3" y="9"/>
                    <a:pt x="3" y="9"/>
                    <a:pt x="3" y="9"/>
                  </a:cubicBezTo>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58" name="Freeform 80">
              <a:extLst>
                <a:ext uri="{FF2B5EF4-FFF2-40B4-BE49-F238E27FC236}">
                  <a16:creationId xmlns:a16="http://schemas.microsoft.com/office/drawing/2014/main" id="{B57E6AD7-CB76-4642-AB37-C7B8BC9C3299}"/>
                </a:ext>
              </a:extLst>
            </p:cNvPr>
            <p:cNvSpPr>
              <a:spLocks/>
            </p:cNvSpPr>
            <p:nvPr/>
          </p:nvSpPr>
          <p:spPr bwMode="auto">
            <a:xfrm>
              <a:off x="5214" y="3855"/>
              <a:ext cx="289" cy="173"/>
            </a:xfrm>
            <a:custGeom>
              <a:avLst/>
              <a:gdLst>
                <a:gd name="T0" fmla="*/ 32 w 33"/>
                <a:gd name="T1" fmla="*/ 7 h 20"/>
                <a:gd name="T2" fmla="*/ 10 w 33"/>
                <a:gd name="T3" fmla="*/ 19 h 20"/>
                <a:gd name="T4" fmla="*/ 1 w 33"/>
                <a:gd name="T5" fmla="*/ 17 h 20"/>
                <a:gd name="T6" fmla="*/ 0 w 33"/>
                <a:gd name="T7" fmla="*/ 15 h 20"/>
                <a:gd name="T8" fmla="*/ 0 w 33"/>
                <a:gd name="T9" fmla="*/ 14 h 20"/>
                <a:gd name="T10" fmla="*/ 0 w 33"/>
                <a:gd name="T11" fmla="*/ 13 h 20"/>
                <a:gd name="T12" fmla="*/ 2 w 33"/>
                <a:gd name="T13" fmla="*/ 5 h 20"/>
                <a:gd name="T14" fmla="*/ 13 w 33"/>
                <a:gd name="T15" fmla="*/ 8 h 20"/>
                <a:gd name="T16" fmla="*/ 31 w 33"/>
                <a:gd name="T17" fmla="*/ 0 h 20"/>
                <a:gd name="T18" fmla="*/ 31 w 33"/>
                <a:gd name="T19" fmla="*/ 0 h 20"/>
                <a:gd name="T20" fmla="*/ 32 w 33"/>
                <a:gd name="T21" fmla="*/ 7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3" h="20">
                  <a:moveTo>
                    <a:pt x="32" y="7"/>
                  </a:moveTo>
                  <a:cubicBezTo>
                    <a:pt x="26" y="10"/>
                    <a:pt x="13" y="18"/>
                    <a:pt x="10" y="19"/>
                  </a:cubicBezTo>
                  <a:cubicBezTo>
                    <a:pt x="6" y="20"/>
                    <a:pt x="3" y="18"/>
                    <a:pt x="1" y="17"/>
                  </a:cubicBezTo>
                  <a:cubicBezTo>
                    <a:pt x="1" y="16"/>
                    <a:pt x="0" y="16"/>
                    <a:pt x="0" y="15"/>
                  </a:cubicBezTo>
                  <a:cubicBezTo>
                    <a:pt x="0" y="14"/>
                    <a:pt x="0" y="14"/>
                    <a:pt x="0" y="14"/>
                  </a:cubicBezTo>
                  <a:cubicBezTo>
                    <a:pt x="0" y="13"/>
                    <a:pt x="0" y="13"/>
                    <a:pt x="0" y="13"/>
                  </a:cubicBezTo>
                  <a:cubicBezTo>
                    <a:pt x="0" y="9"/>
                    <a:pt x="1" y="7"/>
                    <a:pt x="2" y="5"/>
                  </a:cubicBezTo>
                  <a:cubicBezTo>
                    <a:pt x="2" y="9"/>
                    <a:pt x="10" y="10"/>
                    <a:pt x="13" y="8"/>
                  </a:cubicBezTo>
                  <a:cubicBezTo>
                    <a:pt x="18" y="6"/>
                    <a:pt x="28" y="2"/>
                    <a:pt x="31" y="0"/>
                  </a:cubicBezTo>
                  <a:cubicBezTo>
                    <a:pt x="31" y="0"/>
                    <a:pt x="31" y="0"/>
                    <a:pt x="31" y="0"/>
                  </a:cubicBezTo>
                  <a:cubicBezTo>
                    <a:pt x="32" y="2"/>
                    <a:pt x="33" y="4"/>
                    <a:pt x="32" y="7"/>
                  </a:cubicBezTo>
                  <a:close/>
                </a:path>
              </a:pathLst>
            </a:custGeom>
            <a:solidFill>
              <a:srgbClr val="FF8C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59" name="Freeform 81">
              <a:extLst>
                <a:ext uri="{FF2B5EF4-FFF2-40B4-BE49-F238E27FC236}">
                  <a16:creationId xmlns:a16="http://schemas.microsoft.com/office/drawing/2014/main" id="{D04FD4B8-8C24-483B-83ED-F8C21E73EEF7}"/>
                </a:ext>
              </a:extLst>
            </p:cNvPr>
            <p:cNvSpPr>
              <a:spLocks/>
            </p:cNvSpPr>
            <p:nvPr/>
          </p:nvSpPr>
          <p:spPr bwMode="auto">
            <a:xfrm>
              <a:off x="5441" y="3794"/>
              <a:ext cx="79" cy="61"/>
            </a:xfrm>
            <a:custGeom>
              <a:avLst/>
              <a:gdLst>
                <a:gd name="T0" fmla="*/ 9 w 9"/>
                <a:gd name="T1" fmla="*/ 2 h 7"/>
                <a:gd name="T2" fmla="*/ 5 w 9"/>
                <a:gd name="T3" fmla="*/ 7 h 7"/>
                <a:gd name="T4" fmla="*/ 4 w 9"/>
                <a:gd name="T5" fmla="*/ 4 h 7"/>
                <a:gd name="T6" fmla="*/ 0 w 9"/>
                <a:gd name="T7" fmla="*/ 2 h 7"/>
                <a:gd name="T8" fmla="*/ 2 w 9"/>
                <a:gd name="T9" fmla="*/ 1 h 7"/>
                <a:gd name="T10" fmla="*/ 9 w 9"/>
                <a:gd name="T11" fmla="*/ 2 h 7"/>
              </a:gdLst>
              <a:ahLst/>
              <a:cxnLst>
                <a:cxn ang="0">
                  <a:pos x="T0" y="T1"/>
                </a:cxn>
                <a:cxn ang="0">
                  <a:pos x="T2" y="T3"/>
                </a:cxn>
                <a:cxn ang="0">
                  <a:pos x="T4" y="T5"/>
                </a:cxn>
                <a:cxn ang="0">
                  <a:pos x="T6" y="T7"/>
                </a:cxn>
                <a:cxn ang="0">
                  <a:pos x="T8" y="T9"/>
                </a:cxn>
                <a:cxn ang="0">
                  <a:pos x="T10" y="T11"/>
                </a:cxn>
              </a:cxnLst>
              <a:rect l="0" t="0" r="r" b="b"/>
              <a:pathLst>
                <a:path w="9" h="7">
                  <a:moveTo>
                    <a:pt x="9" y="2"/>
                  </a:moveTo>
                  <a:cubicBezTo>
                    <a:pt x="8" y="3"/>
                    <a:pt x="7" y="5"/>
                    <a:pt x="5" y="7"/>
                  </a:cubicBezTo>
                  <a:cubicBezTo>
                    <a:pt x="5" y="6"/>
                    <a:pt x="5" y="5"/>
                    <a:pt x="4" y="4"/>
                  </a:cubicBezTo>
                  <a:cubicBezTo>
                    <a:pt x="3" y="3"/>
                    <a:pt x="1" y="2"/>
                    <a:pt x="0" y="2"/>
                  </a:cubicBezTo>
                  <a:cubicBezTo>
                    <a:pt x="2" y="1"/>
                    <a:pt x="2" y="1"/>
                    <a:pt x="2" y="1"/>
                  </a:cubicBezTo>
                  <a:cubicBezTo>
                    <a:pt x="5" y="0"/>
                    <a:pt x="7" y="1"/>
                    <a:pt x="9" y="2"/>
                  </a:cubicBezTo>
                  <a:close/>
                </a:path>
              </a:pathLst>
            </a:custGeom>
            <a:solidFill>
              <a:srgbClr val="F6F7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60" name="Freeform 82">
              <a:extLst>
                <a:ext uri="{FF2B5EF4-FFF2-40B4-BE49-F238E27FC236}">
                  <a16:creationId xmlns:a16="http://schemas.microsoft.com/office/drawing/2014/main" id="{E81DE2A5-4333-43F2-B9BF-B7F5D0CD9CEC}"/>
                </a:ext>
              </a:extLst>
            </p:cNvPr>
            <p:cNvSpPr>
              <a:spLocks/>
            </p:cNvSpPr>
            <p:nvPr/>
          </p:nvSpPr>
          <p:spPr bwMode="auto">
            <a:xfrm>
              <a:off x="5214" y="3872"/>
              <a:ext cx="315" cy="156"/>
            </a:xfrm>
            <a:custGeom>
              <a:avLst/>
              <a:gdLst>
                <a:gd name="T0" fmla="*/ 36 w 36"/>
                <a:gd name="T1" fmla="*/ 0 h 18"/>
                <a:gd name="T2" fmla="*/ 36 w 36"/>
                <a:gd name="T3" fmla="*/ 2 h 18"/>
                <a:gd name="T4" fmla="*/ 34 w 36"/>
                <a:gd name="T5" fmla="*/ 3 h 18"/>
                <a:gd name="T6" fmla="*/ 10 w 36"/>
                <a:gd name="T7" fmla="*/ 17 h 18"/>
                <a:gd name="T8" fmla="*/ 1 w 36"/>
                <a:gd name="T9" fmla="*/ 15 h 18"/>
                <a:gd name="T10" fmla="*/ 0 w 36"/>
                <a:gd name="T11" fmla="*/ 13 h 18"/>
                <a:gd name="T12" fmla="*/ 0 w 36"/>
                <a:gd name="T13" fmla="*/ 12 h 18"/>
                <a:gd name="T14" fmla="*/ 8 w 36"/>
                <a:gd name="T15" fmla="*/ 15 h 18"/>
                <a:gd name="T16" fmla="*/ 20 w 36"/>
                <a:gd name="T17" fmla="*/ 10 h 18"/>
                <a:gd name="T18" fmla="*/ 36 w 36"/>
                <a:gd name="T19"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 h="18">
                  <a:moveTo>
                    <a:pt x="36" y="0"/>
                  </a:moveTo>
                  <a:cubicBezTo>
                    <a:pt x="36" y="0"/>
                    <a:pt x="36" y="1"/>
                    <a:pt x="36" y="2"/>
                  </a:cubicBezTo>
                  <a:cubicBezTo>
                    <a:pt x="35" y="2"/>
                    <a:pt x="35" y="3"/>
                    <a:pt x="34" y="3"/>
                  </a:cubicBezTo>
                  <a:cubicBezTo>
                    <a:pt x="31" y="6"/>
                    <a:pt x="14" y="16"/>
                    <a:pt x="10" y="17"/>
                  </a:cubicBezTo>
                  <a:cubicBezTo>
                    <a:pt x="6" y="18"/>
                    <a:pt x="3" y="16"/>
                    <a:pt x="1" y="15"/>
                  </a:cubicBezTo>
                  <a:cubicBezTo>
                    <a:pt x="1" y="14"/>
                    <a:pt x="0" y="14"/>
                    <a:pt x="0" y="13"/>
                  </a:cubicBezTo>
                  <a:cubicBezTo>
                    <a:pt x="0" y="12"/>
                    <a:pt x="0" y="12"/>
                    <a:pt x="0" y="12"/>
                  </a:cubicBezTo>
                  <a:cubicBezTo>
                    <a:pt x="2" y="13"/>
                    <a:pt x="5" y="15"/>
                    <a:pt x="8" y="15"/>
                  </a:cubicBezTo>
                  <a:cubicBezTo>
                    <a:pt x="11" y="14"/>
                    <a:pt x="20" y="10"/>
                    <a:pt x="20" y="10"/>
                  </a:cubicBezTo>
                  <a:cubicBezTo>
                    <a:pt x="20" y="10"/>
                    <a:pt x="33" y="3"/>
                    <a:pt x="36" y="0"/>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61" name="Freeform 83">
              <a:extLst>
                <a:ext uri="{FF2B5EF4-FFF2-40B4-BE49-F238E27FC236}">
                  <a16:creationId xmlns:a16="http://schemas.microsoft.com/office/drawing/2014/main" id="{E52CDF15-B7DD-4044-88E7-3862CA3088FA}"/>
                </a:ext>
              </a:extLst>
            </p:cNvPr>
            <p:cNvSpPr>
              <a:spLocks/>
            </p:cNvSpPr>
            <p:nvPr/>
          </p:nvSpPr>
          <p:spPr bwMode="auto">
            <a:xfrm>
              <a:off x="5223" y="3916"/>
              <a:ext cx="35" cy="78"/>
            </a:xfrm>
            <a:custGeom>
              <a:avLst/>
              <a:gdLst>
                <a:gd name="T0" fmla="*/ 4 w 4"/>
                <a:gd name="T1" fmla="*/ 1 h 9"/>
                <a:gd name="T2" fmla="*/ 3 w 4"/>
                <a:gd name="T3" fmla="*/ 9 h 9"/>
                <a:gd name="T4" fmla="*/ 0 w 4"/>
                <a:gd name="T5" fmla="*/ 7 h 9"/>
                <a:gd name="T6" fmla="*/ 1 w 4"/>
                <a:gd name="T7" fmla="*/ 0 h 9"/>
                <a:gd name="T8" fmla="*/ 4 w 4"/>
                <a:gd name="T9" fmla="*/ 1 h 9"/>
              </a:gdLst>
              <a:ahLst/>
              <a:cxnLst>
                <a:cxn ang="0">
                  <a:pos x="T0" y="T1"/>
                </a:cxn>
                <a:cxn ang="0">
                  <a:pos x="T2" y="T3"/>
                </a:cxn>
                <a:cxn ang="0">
                  <a:pos x="T4" y="T5"/>
                </a:cxn>
                <a:cxn ang="0">
                  <a:pos x="T6" y="T7"/>
                </a:cxn>
                <a:cxn ang="0">
                  <a:pos x="T8" y="T9"/>
                </a:cxn>
              </a:cxnLst>
              <a:rect l="0" t="0" r="r" b="b"/>
              <a:pathLst>
                <a:path w="4" h="9">
                  <a:moveTo>
                    <a:pt x="4" y="1"/>
                  </a:moveTo>
                  <a:cubicBezTo>
                    <a:pt x="4" y="1"/>
                    <a:pt x="2" y="5"/>
                    <a:pt x="3" y="9"/>
                  </a:cubicBezTo>
                  <a:cubicBezTo>
                    <a:pt x="3" y="9"/>
                    <a:pt x="0" y="8"/>
                    <a:pt x="0" y="7"/>
                  </a:cubicBezTo>
                  <a:cubicBezTo>
                    <a:pt x="0" y="6"/>
                    <a:pt x="0" y="2"/>
                    <a:pt x="1" y="0"/>
                  </a:cubicBezTo>
                  <a:cubicBezTo>
                    <a:pt x="1" y="0"/>
                    <a:pt x="2" y="1"/>
                    <a:pt x="4" y="1"/>
                  </a:cubicBezTo>
                  <a:close/>
                </a:path>
              </a:pathLst>
            </a:custGeom>
            <a:solidFill>
              <a:srgbClr val="F6F7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62" name="Freeform 84">
              <a:extLst>
                <a:ext uri="{FF2B5EF4-FFF2-40B4-BE49-F238E27FC236}">
                  <a16:creationId xmlns:a16="http://schemas.microsoft.com/office/drawing/2014/main" id="{175FF807-BBBF-4F91-BAF3-3BCBDC85F45F}"/>
                </a:ext>
              </a:extLst>
            </p:cNvPr>
            <p:cNvSpPr>
              <a:spLocks/>
            </p:cNvSpPr>
            <p:nvPr/>
          </p:nvSpPr>
          <p:spPr bwMode="auto">
            <a:xfrm>
              <a:off x="5240" y="3820"/>
              <a:ext cx="105" cy="104"/>
            </a:xfrm>
            <a:custGeom>
              <a:avLst/>
              <a:gdLst>
                <a:gd name="T0" fmla="*/ 0 w 12"/>
                <a:gd name="T1" fmla="*/ 4 h 12"/>
                <a:gd name="T2" fmla="*/ 0 w 12"/>
                <a:gd name="T3" fmla="*/ 9 h 12"/>
                <a:gd name="T4" fmla="*/ 6 w 12"/>
                <a:gd name="T5" fmla="*/ 11 h 12"/>
                <a:gd name="T6" fmla="*/ 12 w 12"/>
                <a:gd name="T7" fmla="*/ 8 h 12"/>
                <a:gd name="T8" fmla="*/ 11 w 12"/>
                <a:gd name="T9" fmla="*/ 3 h 12"/>
                <a:gd name="T10" fmla="*/ 0 w 12"/>
                <a:gd name="T11" fmla="*/ 4 h 12"/>
              </a:gdLst>
              <a:ahLst/>
              <a:cxnLst>
                <a:cxn ang="0">
                  <a:pos x="T0" y="T1"/>
                </a:cxn>
                <a:cxn ang="0">
                  <a:pos x="T2" y="T3"/>
                </a:cxn>
                <a:cxn ang="0">
                  <a:pos x="T4" y="T5"/>
                </a:cxn>
                <a:cxn ang="0">
                  <a:pos x="T6" y="T7"/>
                </a:cxn>
                <a:cxn ang="0">
                  <a:pos x="T8" y="T9"/>
                </a:cxn>
                <a:cxn ang="0">
                  <a:pos x="T10" y="T11"/>
                </a:cxn>
              </a:cxnLst>
              <a:rect l="0" t="0" r="r" b="b"/>
              <a:pathLst>
                <a:path w="12" h="12">
                  <a:moveTo>
                    <a:pt x="0" y="4"/>
                  </a:moveTo>
                  <a:cubicBezTo>
                    <a:pt x="0" y="4"/>
                    <a:pt x="0" y="5"/>
                    <a:pt x="0" y="9"/>
                  </a:cubicBezTo>
                  <a:cubicBezTo>
                    <a:pt x="0" y="10"/>
                    <a:pt x="4" y="12"/>
                    <a:pt x="6" y="11"/>
                  </a:cubicBezTo>
                  <a:cubicBezTo>
                    <a:pt x="8" y="11"/>
                    <a:pt x="12" y="9"/>
                    <a:pt x="12" y="8"/>
                  </a:cubicBezTo>
                  <a:cubicBezTo>
                    <a:pt x="12" y="8"/>
                    <a:pt x="11" y="6"/>
                    <a:pt x="11" y="3"/>
                  </a:cubicBezTo>
                  <a:cubicBezTo>
                    <a:pt x="12" y="0"/>
                    <a:pt x="0" y="4"/>
                    <a:pt x="0" y="4"/>
                  </a:cubicBezTo>
                </a:path>
              </a:pathLst>
            </a:custGeom>
            <a:solidFill>
              <a:srgbClr val="FFD5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63" name="Freeform 85">
              <a:extLst>
                <a:ext uri="{FF2B5EF4-FFF2-40B4-BE49-F238E27FC236}">
                  <a16:creationId xmlns:a16="http://schemas.microsoft.com/office/drawing/2014/main" id="{11B405F8-E10E-4BA5-BB2A-1084EAF72F71}"/>
                </a:ext>
              </a:extLst>
            </p:cNvPr>
            <p:cNvSpPr>
              <a:spLocks/>
            </p:cNvSpPr>
            <p:nvPr/>
          </p:nvSpPr>
          <p:spPr bwMode="auto">
            <a:xfrm>
              <a:off x="5030" y="2430"/>
              <a:ext cx="438" cy="782"/>
            </a:xfrm>
            <a:custGeom>
              <a:avLst/>
              <a:gdLst>
                <a:gd name="T0" fmla="*/ 45 w 50"/>
                <a:gd name="T1" fmla="*/ 74 h 90"/>
                <a:gd name="T2" fmla="*/ 44 w 50"/>
                <a:gd name="T3" fmla="*/ 80 h 90"/>
                <a:gd name="T4" fmla="*/ 39 w 50"/>
                <a:gd name="T5" fmla="*/ 84 h 90"/>
                <a:gd name="T6" fmla="*/ 20 w 50"/>
                <a:gd name="T7" fmla="*/ 84 h 90"/>
                <a:gd name="T8" fmla="*/ 20 w 50"/>
                <a:gd name="T9" fmla="*/ 83 h 90"/>
                <a:gd name="T10" fmla="*/ 11 w 50"/>
                <a:gd name="T11" fmla="*/ 33 h 90"/>
                <a:gd name="T12" fmla="*/ 4 w 50"/>
                <a:gd name="T13" fmla="*/ 0 h 90"/>
                <a:gd name="T14" fmla="*/ 40 w 50"/>
                <a:gd name="T15" fmla="*/ 3 h 90"/>
                <a:gd name="T16" fmla="*/ 45 w 50"/>
                <a:gd name="T17" fmla="*/ 3 h 90"/>
                <a:gd name="T18" fmla="*/ 45 w 50"/>
                <a:gd name="T19" fmla="*/ 74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0" h="90">
                  <a:moveTo>
                    <a:pt x="45" y="74"/>
                  </a:moveTo>
                  <a:cubicBezTo>
                    <a:pt x="44" y="77"/>
                    <a:pt x="44" y="80"/>
                    <a:pt x="44" y="80"/>
                  </a:cubicBezTo>
                  <a:cubicBezTo>
                    <a:pt x="44" y="81"/>
                    <a:pt x="42" y="83"/>
                    <a:pt x="39" y="84"/>
                  </a:cubicBezTo>
                  <a:cubicBezTo>
                    <a:pt x="32" y="87"/>
                    <a:pt x="23" y="90"/>
                    <a:pt x="20" y="84"/>
                  </a:cubicBezTo>
                  <a:cubicBezTo>
                    <a:pt x="20" y="83"/>
                    <a:pt x="20" y="83"/>
                    <a:pt x="20" y="83"/>
                  </a:cubicBezTo>
                  <a:cubicBezTo>
                    <a:pt x="16" y="74"/>
                    <a:pt x="11" y="33"/>
                    <a:pt x="11" y="33"/>
                  </a:cubicBezTo>
                  <a:cubicBezTo>
                    <a:pt x="0" y="22"/>
                    <a:pt x="4" y="0"/>
                    <a:pt x="4" y="0"/>
                  </a:cubicBezTo>
                  <a:cubicBezTo>
                    <a:pt x="40" y="3"/>
                    <a:pt x="40" y="3"/>
                    <a:pt x="40" y="3"/>
                  </a:cubicBezTo>
                  <a:cubicBezTo>
                    <a:pt x="45" y="3"/>
                    <a:pt x="45" y="3"/>
                    <a:pt x="45" y="3"/>
                  </a:cubicBezTo>
                  <a:cubicBezTo>
                    <a:pt x="50" y="14"/>
                    <a:pt x="46" y="58"/>
                    <a:pt x="45" y="74"/>
                  </a:cubicBezTo>
                </a:path>
              </a:pathLst>
            </a:custGeom>
            <a:solidFill>
              <a:srgbClr val="4A6B6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64" name="Freeform 86">
              <a:extLst>
                <a:ext uri="{FF2B5EF4-FFF2-40B4-BE49-F238E27FC236}">
                  <a16:creationId xmlns:a16="http://schemas.microsoft.com/office/drawing/2014/main" id="{5DE5DBAE-5112-44A3-A3F4-E4D7D5EAC0F4}"/>
                </a:ext>
              </a:extLst>
            </p:cNvPr>
            <p:cNvSpPr>
              <a:spLocks/>
            </p:cNvSpPr>
            <p:nvPr/>
          </p:nvSpPr>
          <p:spPr bwMode="auto">
            <a:xfrm>
              <a:off x="5144" y="3038"/>
              <a:ext cx="280" cy="851"/>
            </a:xfrm>
            <a:custGeom>
              <a:avLst/>
              <a:gdLst>
                <a:gd name="T0" fmla="*/ 32 w 32"/>
                <a:gd name="T1" fmla="*/ 15 h 98"/>
                <a:gd name="T2" fmla="*/ 28 w 32"/>
                <a:gd name="T3" fmla="*/ 34 h 98"/>
                <a:gd name="T4" fmla="*/ 25 w 32"/>
                <a:gd name="T5" fmla="*/ 90 h 98"/>
                <a:gd name="T6" fmla="*/ 25 w 32"/>
                <a:gd name="T7" fmla="*/ 93 h 98"/>
                <a:gd name="T8" fmla="*/ 24 w 32"/>
                <a:gd name="T9" fmla="*/ 95 h 98"/>
                <a:gd name="T10" fmla="*/ 22 w 32"/>
                <a:gd name="T11" fmla="*/ 96 h 98"/>
                <a:gd name="T12" fmla="*/ 18 w 32"/>
                <a:gd name="T13" fmla="*/ 97 h 98"/>
                <a:gd name="T14" fmla="*/ 9 w 32"/>
                <a:gd name="T15" fmla="*/ 93 h 98"/>
                <a:gd name="T16" fmla="*/ 7 w 32"/>
                <a:gd name="T17" fmla="*/ 63 h 98"/>
                <a:gd name="T18" fmla="*/ 7 w 32"/>
                <a:gd name="T19" fmla="*/ 13 h 98"/>
                <a:gd name="T20" fmla="*/ 7 w 32"/>
                <a:gd name="T21" fmla="*/ 13 h 98"/>
                <a:gd name="T22" fmla="*/ 27 w 32"/>
                <a:gd name="T23" fmla="*/ 2 h 98"/>
                <a:gd name="T24" fmla="*/ 32 w 32"/>
                <a:gd name="T25" fmla="*/ 4 h 98"/>
                <a:gd name="T26" fmla="*/ 32 w 32"/>
                <a:gd name="T27" fmla="*/ 15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2" h="98">
                  <a:moveTo>
                    <a:pt x="32" y="15"/>
                  </a:moveTo>
                  <a:cubicBezTo>
                    <a:pt x="31" y="18"/>
                    <a:pt x="28" y="29"/>
                    <a:pt x="28" y="34"/>
                  </a:cubicBezTo>
                  <a:cubicBezTo>
                    <a:pt x="28" y="39"/>
                    <a:pt x="25" y="90"/>
                    <a:pt x="25" y="90"/>
                  </a:cubicBezTo>
                  <a:cubicBezTo>
                    <a:pt x="25" y="93"/>
                    <a:pt x="25" y="93"/>
                    <a:pt x="25" y="93"/>
                  </a:cubicBezTo>
                  <a:cubicBezTo>
                    <a:pt x="25" y="94"/>
                    <a:pt x="25" y="94"/>
                    <a:pt x="24" y="95"/>
                  </a:cubicBezTo>
                  <a:cubicBezTo>
                    <a:pt x="24" y="95"/>
                    <a:pt x="23" y="95"/>
                    <a:pt x="22" y="96"/>
                  </a:cubicBezTo>
                  <a:cubicBezTo>
                    <a:pt x="21" y="96"/>
                    <a:pt x="20" y="97"/>
                    <a:pt x="18" y="97"/>
                  </a:cubicBezTo>
                  <a:cubicBezTo>
                    <a:pt x="13" y="98"/>
                    <a:pt x="9" y="94"/>
                    <a:pt x="9" y="93"/>
                  </a:cubicBezTo>
                  <a:cubicBezTo>
                    <a:pt x="8" y="93"/>
                    <a:pt x="7" y="64"/>
                    <a:pt x="7" y="63"/>
                  </a:cubicBezTo>
                  <a:cubicBezTo>
                    <a:pt x="7" y="61"/>
                    <a:pt x="0" y="32"/>
                    <a:pt x="7" y="13"/>
                  </a:cubicBezTo>
                  <a:cubicBezTo>
                    <a:pt x="7" y="13"/>
                    <a:pt x="7" y="13"/>
                    <a:pt x="7" y="13"/>
                  </a:cubicBezTo>
                  <a:cubicBezTo>
                    <a:pt x="13" y="0"/>
                    <a:pt x="22" y="0"/>
                    <a:pt x="27" y="2"/>
                  </a:cubicBezTo>
                  <a:cubicBezTo>
                    <a:pt x="30" y="3"/>
                    <a:pt x="32" y="4"/>
                    <a:pt x="32" y="4"/>
                  </a:cubicBezTo>
                  <a:cubicBezTo>
                    <a:pt x="32" y="4"/>
                    <a:pt x="32" y="11"/>
                    <a:pt x="32" y="15"/>
                  </a:cubicBezTo>
                </a:path>
              </a:pathLst>
            </a:custGeom>
            <a:solidFill>
              <a:srgbClr val="4A6B6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65" name="Freeform 87">
              <a:extLst>
                <a:ext uri="{FF2B5EF4-FFF2-40B4-BE49-F238E27FC236}">
                  <a16:creationId xmlns:a16="http://schemas.microsoft.com/office/drawing/2014/main" id="{B65928C4-A156-41D0-B906-5D2DE43A468C}"/>
                </a:ext>
              </a:extLst>
            </p:cNvPr>
            <p:cNvSpPr>
              <a:spLocks/>
            </p:cNvSpPr>
            <p:nvPr/>
          </p:nvSpPr>
          <p:spPr bwMode="auto">
            <a:xfrm>
              <a:off x="5301" y="3881"/>
              <a:ext cx="70" cy="35"/>
            </a:xfrm>
            <a:custGeom>
              <a:avLst/>
              <a:gdLst>
                <a:gd name="T0" fmla="*/ 8 w 8"/>
                <a:gd name="T1" fmla="*/ 0 h 4"/>
                <a:gd name="T2" fmla="*/ 1 w 8"/>
                <a:gd name="T3" fmla="*/ 4 h 4"/>
                <a:gd name="T4" fmla="*/ 5 w 8"/>
                <a:gd name="T5" fmla="*/ 1 h 4"/>
                <a:gd name="T6" fmla="*/ 8 w 8"/>
                <a:gd name="T7" fmla="*/ 0 h 4"/>
              </a:gdLst>
              <a:ahLst/>
              <a:cxnLst>
                <a:cxn ang="0">
                  <a:pos x="T0" y="T1"/>
                </a:cxn>
                <a:cxn ang="0">
                  <a:pos x="T2" y="T3"/>
                </a:cxn>
                <a:cxn ang="0">
                  <a:pos x="T4" y="T5"/>
                </a:cxn>
                <a:cxn ang="0">
                  <a:pos x="T6" y="T7"/>
                </a:cxn>
              </a:cxnLst>
              <a:rect l="0" t="0" r="r" b="b"/>
              <a:pathLst>
                <a:path w="8" h="4">
                  <a:moveTo>
                    <a:pt x="8" y="0"/>
                  </a:moveTo>
                  <a:cubicBezTo>
                    <a:pt x="8" y="0"/>
                    <a:pt x="6" y="3"/>
                    <a:pt x="1" y="4"/>
                  </a:cubicBezTo>
                  <a:cubicBezTo>
                    <a:pt x="0" y="4"/>
                    <a:pt x="4" y="2"/>
                    <a:pt x="5" y="1"/>
                  </a:cubicBezTo>
                  <a:cubicBezTo>
                    <a:pt x="6" y="0"/>
                    <a:pt x="8" y="0"/>
                    <a:pt x="8" y="0"/>
                  </a:cubicBez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66" name="Freeform 88">
              <a:extLst>
                <a:ext uri="{FF2B5EF4-FFF2-40B4-BE49-F238E27FC236}">
                  <a16:creationId xmlns:a16="http://schemas.microsoft.com/office/drawing/2014/main" id="{A56E14E1-6080-41DC-BD7F-90557BE0927C}"/>
                </a:ext>
              </a:extLst>
            </p:cNvPr>
            <p:cNvSpPr>
              <a:spLocks/>
            </p:cNvSpPr>
            <p:nvPr/>
          </p:nvSpPr>
          <p:spPr bwMode="auto">
            <a:xfrm>
              <a:off x="5424" y="3125"/>
              <a:ext cx="0" cy="35"/>
            </a:xfrm>
            <a:custGeom>
              <a:avLst/>
              <a:gdLst>
                <a:gd name="T0" fmla="*/ 0 h 4"/>
                <a:gd name="T1" fmla="*/ 4 h 4"/>
                <a:gd name="T2" fmla="*/ 0 h 4"/>
              </a:gdLst>
              <a:ahLst/>
              <a:cxnLst>
                <a:cxn ang="0">
                  <a:pos x="0" y="T0"/>
                </a:cxn>
                <a:cxn ang="0">
                  <a:pos x="0" y="T1"/>
                </a:cxn>
                <a:cxn ang="0">
                  <a:pos x="0" y="T2"/>
                </a:cxn>
              </a:cxnLst>
              <a:rect l="0" t="0" r="r" b="b"/>
              <a:pathLst>
                <a:path h="4">
                  <a:moveTo>
                    <a:pt x="0" y="0"/>
                  </a:moveTo>
                  <a:cubicBezTo>
                    <a:pt x="0" y="2"/>
                    <a:pt x="0" y="3"/>
                    <a:pt x="0" y="4"/>
                  </a:cubicBezTo>
                  <a:cubicBezTo>
                    <a:pt x="0" y="3"/>
                    <a:pt x="0" y="2"/>
                    <a:pt x="0" y="0"/>
                  </a:cubicBezTo>
                </a:path>
              </a:pathLst>
            </a:custGeom>
            <a:solidFill>
              <a:srgbClr val="D2DB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67" name="Freeform 89">
              <a:extLst>
                <a:ext uri="{FF2B5EF4-FFF2-40B4-BE49-F238E27FC236}">
                  <a16:creationId xmlns:a16="http://schemas.microsoft.com/office/drawing/2014/main" id="{401ECB75-D286-4553-8AC6-672BF2D476B3}"/>
                </a:ext>
              </a:extLst>
            </p:cNvPr>
            <p:cNvSpPr>
              <a:spLocks/>
            </p:cNvSpPr>
            <p:nvPr/>
          </p:nvSpPr>
          <p:spPr bwMode="auto">
            <a:xfrm>
              <a:off x="5371" y="2456"/>
              <a:ext cx="70" cy="617"/>
            </a:xfrm>
            <a:custGeom>
              <a:avLst/>
              <a:gdLst>
                <a:gd name="T0" fmla="*/ 6 w 8"/>
                <a:gd name="T1" fmla="*/ 0 h 71"/>
                <a:gd name="T2" fmla="*/ 0 w 8"/>
                <a:gd name="T3" fmla="*/ 5 h 71"/>
                <a:gd name="T4" fmla="*/ 0 w 8"/>
                <a:gd name="T5" fmla="*/ 5 h 71"/>
                <a:gd name="T6" fmla="*/ 1 w 8"/>
                <a:gd name="T7" fmla="*/ 69 h 71"/>
                <a:gd name="T8" fmla="*/ 1 w 8"/>
                <a:gd name="T9" fmla="*/ 69 h 71"/>
                <a:gd name="T10" fmla="*/ 1 w 8"/>
                <a:gd name="T11" fmla="*/ 69 h 71"/>
                <a:gd name="T12" fmla="*/ 6 w 8"/>
                <a:gd name="T13" fmla="*/ 71 h 71"/>
                <a:gd name="T14" fmla="*/ 6 w 8"/>
                <a:gd name="T15" fmla="*/ 71 h 71"/>
                <a:gd name="T16" fmla="*/ 8 w 8"/>
                <a:gd name="T17" fmla="*/ 22 h 71"/>
                <a:gd name="T18" fmla="*/ 6 w 8"/>
                <a:gd name="T19" fmla="*/ 0 h 71"/>
                <a:gd name="T20" fmla="*/ 6 w 8"/>
                <a:gd name="T21" fmla="*/ 0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 h="71">
                  <a:moveTo>
                    <a:pt x="6" y="0"/>
                  </a:moveTo>
                  <a:cubicBezTo>
                    <a:pt x="6" y="0"/>
                    <a:pt x="3" y="3"/>
                    <a:pt x="0" y="5"/>
                  </a:cubicBezTo>
                  <a:cubicBezTo>
                    <a:pt x="0" y="5"/>
                    <a:pt x="0" y="5"/>
                    <a:pt x="0" y="5"/>
                  </a:cubicBezTo>
                  <a:cubicBezTo>
                    <a:pt x="0" y="5"/>
                    <a:pt x="2" y="48"/>
                    <a:pt x="1" y="69"/>
                  </a:cubicBezTo>
                  <a:cubicBezTo>
                    <a:pt x="1" y="69"/>
                    <a:pt x="1" y="69"/>
                    <a:pt x="1" y="69"/>
                  </a:cubicBezTo>
                  <a:cubicBezTo>
                    <a:pt x="1" y="69"/>
                    <a:pt x="1" y="69"/>
                    <a:pt x="1" y="69"/>
                  </a:cubicBezTo>
                  <a:cubicBezTo>
                    <a:pt x="4" y="70"/>
                    <a:pt x="6" y="71"/>
                    <a:pt x="6" y="71"/>
                  </a:cubicBezTo>
                  <a:cubicBezTo>
                    <a:pt x="6" y="71"/>
                    <a:pt x="6" y="71"/>
                    <a:pt x="6" y="71"/>
                  </a:cubicBezTo>
                  <a:cubicBezTo>
                    <a:pt x="7" y="60"/>
                    <a:pt x="8" y="39"/>
                    <a:pt x="8" y="22"/>
                  </a:cubicBezTo>
                  <a:cubicBezTo>
                    <a:pt x="8" y="12"/>
                    <a:pt x="8" y="4"/>
                    <a:pt x="6" y="0"/>
                  </a:cubicBezTo>
                  <a:cubicBezTo>
                    <a:pt x="6" y="0"/>
                    <a:pt x="6" y="0"/>
                    <a:pt x="6" y="0"/>
                  </a:cubicBezTo>
                </a:path>
              </a:pathLst>
            </a:custGeom>
            <a:solidFill>
              <a:srgbClr val="3D5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68" name="Freeform 90">
              <a:extLst>
                <a:ext uri="{FF2B5EF4-FFF2-40B4-BE49-F238E27FC236}">
                  <a16:creationId xmlns:a16="http://schemas.microsoft.com/office/drawing/2014/main" id="{D20E9535-CAD7-432A-9E53-31FBFC685540}"/>
                </a:ext>
              </a:extLst>
            </p:cNvPr>
            <p:cNvSpPr>
              <a:spLocks/>
            </p:cNvSpPr>
            <p:nvPr/>
          </p:nvSpPr>
          <p:spPr bwMode="auto">
            <a:xfrm>
              <a:off x="5319" y="3056"/>
              <a:ext cx="105" cy="816"/>
            </a:xfrm>
            <a:custGeom>
              <a:avLst/>
              <a:gdLst>
                <a:gd name="T0" fmla="*/ 7 w 12"/>
                <a:gd name="T1" fmla="*/ 0 h 94"/>
                <a:gd name="T2" fmla="*/ 7 w 12"/>
                <a:gd name="T3" fmla="*/ 9 h 94"/>
                <a:gd name="T4" fmla="*/ 6 w 12"/>
                <a:gd name="T5" fmla="*/ 12 h 94"/>
                <a:gd name="T6" fmla="*/ 1 w 12"/>
                <a:gd name="T7" fmla="*/ 44 h 94"/>
                <a:gd name="T8" fmla="*/ 2 w 12"/>
                <a:gd name="T9" fmla="*/ 94 h 94"/>
                <a:gd name="T10" fmla="*/ 4 w 12"/>
                <a:gd name="T11" fmla="*/ 93 h 94"/>
                <a:gd name="T12" fmla="*/ 5 w 12"/>
                <a:gd name="T13" fmla="*/ 91 h 94"/>
                <a:gd name="T14" fmla="*/ 5 w 12"/>
                <a:gd name="T15" fmla="*/ 88 h 94"/>
                <a:gd name="T16" fmla="*/ 5 w 12"/>
                <a:gd name="T17" fmla="*/ 88 h 94"/>
                <a:gd name="T18" fmla="*/ 8 w 12"/>
                <a:gd name="T19" fmla="*/ 32 h 94"/>
                <a:gd name="T20" fmla="*/ 12 w 12"/>
                <a:gd name="T21" fmla="*/ 13 h 94"/>
                <a:gd name="T22" fmla="*/ 12 w 12"/>
                <a:gd name="T23" fmla="*/ 12 h 94"/>
                <a:gd name="T24" fmla="*/ 12 w 12"/>
                <a:gd name="T25" fmla="*/ 8 h 94"/>
                <a:gd name="T26" fmla="*/ 12 w 12"/>
                <a:gd name="T27" fmla="*/ 2 h 94"/>
                <a:gd name="T28" fmla="*/ 12 w 12"/>
                <a:gd name="T29" fmla="*/ 2 h 94"/>
                <a:gd name="T30" fmla="*/ 12 w 12"/>
                <a:gd name="T31" fmla="*/ 2 h 94"/>
                <a:gd name="T32" fmla="*/ 7 w 12"/>
                <a:gd name="T33" fmla="*/ 0 h 94"/>
                <a:gd name="T34" fmla="*/ 7 w 12"/>
                <a:gd name="T35" fmla="*/ 0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2" h="94">
                  <a:moveTo>
                    <a:pt x="7" y="0"/>
                  </a:moveTo>
                  <a:cubicBezTo>
                    <a:pt x="7" y="4"/>
                    <a:pt x="7" y="7"/>
                    <a:pt x="7" y="9"/>
                  </a:cubicBezTo>
                  <a:cubicBezTo>
                    <a:pt x="6" y="10"/>
                    <a:pt x="6" y="11"/>
                    <a:pt x="6" y="12"/>
                  </a:cubicBezTo>
                  <a:cubicBezTo>
                    <a:pt x="3" y="22"/>
                    <a:pt x="1" y="27"/>
                    <a:pt x="1" y="44"/>
                  </a:cubicBezTo>
                  <a:cubicBezTo>
                    <a:pt x="0" y="62"/>
                    <a:pt x="1" y="92"/>
                    <a:pt x="2" y="94"/>
                  </a:cubicBezTo>
                  <a:cubicBezTo>
                    <a:pt x="3" y="93"/>
                    <a:pt x="4" y="93"/>
                    <a:pt x="4" y="93"/>
                  </a:cubicBezTo>
                  <a:cubicBezTo>
                    <a:pt x="5" y="92"/>
                    <a:pt x="5" y="92"/>
                    <a:pt x="5" y="91"/>
                  </a:cubicBezTo>
                  <a:cubicBezTo>
                    <a:pt x="5" y="88"/>
                    <a:pt x="5" y="88"/>
                    <a:pt x="5" y="88"/>
                  </a:cubicBezTo>
                  <a:cubicBezTo>
                    <a:pt x="5" y="88"/>
                    <a:pt x="5" y="88"/>
                    <a:pt x="5" y="88"/>
                  </a:cubicBezTo>
                  <a:cubicBezTo>
                    <a:pt x="5" y="88"/>
                    <a:pt x="8" y="37"/>
                    <a:pt x="8" y="32"/>
                  </a:cubicBezTo>
                  <a:cubicBezTo>
                    <a:pt x="8" y="27"/>
                    <a:pt x="11" y="16"/>
                    <a:pt x="12" y="13"/>
                  </a:cubicBezTo>
                  <a:cubicBezTo>
                    <a:pt x="12" y="12"/>
                    <a:pt x="12" y="12"/>
                    <a:pt x="12" y="12"/>
                  </a:cubicBezTo>
                  <a:cubicBezTo>
                    <a:pt x="12" y="11"/>
                    <a:pt x="12" y="10"/>
                    <a:pt x="12" y="8"/>
                  </a:cubicBezTo>
                  <a:cubicBezTo>
                    <a:pt x="12" y="5"/>
                    <a:pt x="12" y="2"/>
                    <a:pt x="12" y="2"/>
                  </a:cubicBezTo>
                  <a:cubicBezTo>
                    <a:pt x="12" y="2"/>
                    <a:pt x="12" y="2"/>
                    <a:pt x="12" y="2"/>
                  </a:cubicBezTo>
                  <a:cubicBezTo>
                    <a:pt x="12" y="2"/>
                    <a:pt x="12" y="2"/>
                    <a:pt x="12" y="2"/>
                  </a:cubicBezTo>
                  <a:cubicBezTo>
                    <a:pt x="12" y="2"/>
                    <a:pt x="10" y="1"/>
                    <a:pt x="7" y="0"/>
                  </a:cubicBezTo>
                  <a:cubicBezTo>
                    <a:pt x="7" y="0"/>
                    <a:pt x="7" y="0"/>
                    <a:pt x="7" y="0"/>
                  </a:cubicBezTo>
                </a:path>
              </a:pathLst>
            </a:custGeom>
            <a:solidFill>
              <a:srgbClr val="3D5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69" name="Freeform 91">
              <a:extLst>
                <a:ext uri="{FF2B5EF4-FFF2-40B4-BE49-F238E27FC236}">
                  <a16:creationId xmlns:a16="http://schemas.microsoft.com/office/drawing/2014/main" id="{CCB6307C-E866-4050-8F32-EC3376D5F816}"/>
                </a:ext>
              </a:extLst>
            </p:cNvPr>
            <p:cNvSpPr>
              <a:spLocks/>
            </p:cNvSpPr>
            <p:nvPr/>
          </p:nvSpPr>
          <p:spPr bwMode="auto">
            <a:xfrm>
              <a:off x="5126" y="1544"/>
              <a:ext cx="403" cy="191"/>
            </a:xfrm>
            <a:custGeom>
              <a:avLst/>
              <a:gdLst>
                <a:gd name="T0" fmla="*/ 15 w 46"/>
                <a:gd name="T1" fmla="*/ 8 h 22"/>
                <a:gd name="T2" fmla="*/ 28 w 46"/>
                <a:gd name="T3" fmla="*/ 0 h 22"/>
                <a:gd name="T4" fmla="*/ 45 w 46"/>
                <a:gd name="T5" fmla="*/ 4 h 22"/>
                <a:gd name="T6" fmla="*/ 38 w 46"/>
                <a:gd name="T7" fmla="*/ 9 h 22"/>
                <a:gd name="T8" fmla="*/ 25 w 46"/>
                <a:gd name="T9" fmla="*/ 11 h 22"/>
                <a:gd name="T10" fmla="*/ 25 w 46"/>
                <a:gd name="T11" fmla="*/ 14 h 22"/>
                <a:gd name="T12" fmla="*/ 16 w 46"/>
                <a:gd name="T13" fmla="*/ 17 h 22"/>
                <a:gd name="T14" fmla="*/ 10 w 46"/>
                <a:gd name="T15" fmla="*/ 21 h 22"/>
                <a:gd name="T16" fmla="*/ 4 w 46"/>
                <a:gd name="T17" fmla="*/ 18 h 22"/>
                <a:gd name="T18" fmla="*/ 15 w 46"/>
                <a:gd name="T19" fmla="*/ 8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6" h="22">
                  <a:moveTo>
                    <a:pt x="15" y="8"/>
                  </a:moveTo>
                  <a:cubicBezTo>
                    <a:pt x="15" y="8"/>
                    <a:pt x="17" y="4"/>
                    <a:pt x="28" y="0"/>
                  </a:cubicBezTo>
                  <a:cubicBezTo>
                    <a:pt x="28" y="0"/>
                    <a:pt x="44" y="2"/>
                    <a:pt x="45" y="4"/>
                  </a:cubicBezTo>
                  <a:cubicBezTo>
                    <a:pt x="46" y="7"/>
                    <a:pt x="39" y="10"/>
                    <a:pt x="38" y="9"/>
                  </a:cubicBezTo>
                  <a:cubicBezTo>
                    <a:pt x="37" y="9"/>
                    <a:pt x="28" y="9"/>
                    <a:pt x="25" y="11"/>
                  </a:cubicBezTo>
                  <a:cubicBezTo>
                    <a:pt x="23" y="13"/>
                    <a:pt x="25" y="14"/>
                    <a:pt x="25" y="14"/>
                  </a:cubicBezTo>
                  <a:cubicBezTo>
                    <a:pt x="25" y="14"/>
                    <a:pt x="18" y="16"/>
                    <a:pt x="16" y="17"/>
                  </a:cubicBezTo>
                  <a:cubicBezTo>
                    <a:pt x="14" y="18"/>
                    <a:pt x="10" y="21"/>
                    <a:pt x="10" y="21"/>
                  </a:cubicBezTo>
                  <a:cubicBezTo>
                    <a:pt x="10" y="21"/>
                    <a:pt x="0" y="22"/>
                    <a:pt x="4" y="18"/>
                  </a:cubicBezTo>
                  <a:cubicBezTo>
                    <a:pt x="7" y="15"/>
                    <a:pt x="15" y="8"/>
                    <a:pt x="15" y="8"/>
                  </a:cubicBezTo>
                </a:path>
              </a:pathLst>
            </a:custGeom>
            <a:solidFill>
              <a:srgbClr val="E69E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70" name="Freeform 92">
              <a:extLst>
                <a:ext uri="{FF2B5EF4-FFF2-40B4-BE49-F238E27FC236}">
                  <a16:creationId xmlns:a16="http://schemas.microsoft.com/office/drawing/2014/main" id="{94B43E86-A527-4AC3-950C-5CA3F33F259F}"/>
                </a:ext>
              </a:extLst>
            </p:cNvPr>
            <p:cNvSpPr>
              <a:spLocks/>
            </p:cNvSpPr>
            <p:nvPr/>
          </p:nvSpPr>
          <p:spPr bwMode="auto">
            <a:xfrm>
              <a:off x="5792" y="1683"/>
              <a:ext cx="96" cy="130"/>
            </a:xfrm>
            <a:custGeom>
              <a:avLst/>
              <a:gdLst>
                <a:gd name="T0" fmla="*/ 8 w 11"/>
                <a:gd name="T1" fmla="*/ 0 h 15"/>
                <a:gd name="T2" fmla="*/ 2 w 11"/>
                <a:gd name="T3" fmla="*/ 4 h 15"/>
                <a:gd name="T4" fmla="*/ 0 w 11"/>
                <a:gd name="T5" fmla="*/ 13 h 15"/>
                <a:gd name="T6" fmla="*/ 3 w 11"/>
                <a:gd name="T7" fmla="*/ 14 h 15"/>
                <a:gd name="T8" fmla="*/ 11 w 11"/>
                <a:gd name="T9" fmla="*/ 10 h 15"/>
                <a:gd name="T10" fmla="*/ 10 w 11"/>
                <a:gd name="T11" fmla="*/ 2 h 15"/>
                <a:gd name="T12" fmla="*/ 8 w 11"/>
                <a:gd name="T13" fmla="*/ 0 h 15"/>
              </a:gdLst>
              <a:ahLst/>
              <a:cxnLst>
                <a:cxn ang="0">
                  <a:pos x="T0" y="T1"/>
                </a:cxn>
                <a:cxn ang="0">
                  <a:pos x="T2" y="T3"/>
                </a:cxn>
                <a:cxn ang="0">
                  <a:pos x="T4" y="T5"/>
                </a:cxn>
                <a:cxn ang="0">
                  <a:pos x="T6" y="T7"/>
                </a:cxn>
                <a:cxn ang="0">
                  <a:pos x="T8" y="T9"/>
                </a:cxn>
                <a:cxn ang="0">
                  <a:pos x="T10" y="T11"/>
                </a:cxn>
                <a:cxn ang="0">
                  <a:pos x="T12" y="T13"/>
                </a:cxn>
              </a:cxnLst>
              <a:rect l="0" t="0" r="r" b="b"/>
              <a:pathLst>
                <a:path w="11" h="15">
                  <a:moveTo>
                    <a:pt x="8" y="0"/>
                  </a:moveTo>
                  <a:cubicBezTo>
                    <a:pt x="2" y="4"/>
                    <a:pt x="2" y="4"/>
                    <a:pt x="2" y="4"/>
                  </a:cubicBezTo>
                  <a:cubicBezTo>
                    <a:pt x="2" y="4"/>
                    <a:pt x="0" y="12"/>
                    <a:pt x="0" y="13"/>
                  </a:cubicBezTo>
                  <a:cubicBezTo>
                    <a:pt x="0" y="13"/>
                    <a:pt x="1" y="15"/>
                    <a:pt x="3" y="14"/>
                  </a:cubicBezTo>
                  <a:cubicBezTo>
                    <a:pt x="4" y="14"/>
                    <a:pt x="11" y="11"/>
                    <a:pt x="11" y="10"/>
                  </a:cubicBezTo>
                  <a:cubicBezTo>
                    <a:pt x="11" y="8"/>
                    <a:pt x="10" y="2"/>
                    <a:pt x="10" y="2"/>
                  </a:cubicBezTo>
                  <a:lnTo>
                    <a:pt x="8" y="0"/>
                  </a:lnTo>
                  <a:close/>
                </a:path>
              </a:pathLst>
            </a:custGeom>
            <a:solidFill>
              <a:srgbClr val="E69E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71" name="Freeform 93">
              <a:extLst>
                <a:ext uri="{FF2B5EF4-FFF2-40B4-BE49-F238E27FC236}">
                  <a16:creationId xmlns:a16="http://schemas.microsoft.com/office/drawing/2014/main" id="{E992CE56-ACA1-4C99-9690-417F1AD598A7}"/>
                </a:ext>
              </a:extLst>
            </p:cNvPr>
            <p:cNvSpPr>
              <a:spLocks/>
            </p:cNvSpPr>
            <p:nvPr/>
          </p:nvSpPr>
          <p:spPr bwMode="auto">
            <a:xfrm>
              <a:off x="5608" y="1587"/>
              <a:ext cx="254" cy="374"/>
            </a:xfrm>
            <a:custGeom>
              <a:avLst/>
              <a:gdLst>
                <a:gd name="T0" fmla="*/ 0 w 254"/>
                <a:gd name="T1" fmla="*/ 148 h 374"/>
                <a:gd name="T2" fmla="*/ 254 w 254"/>
                <a:gd name="T3" fmla="*/ 0 h 374"/>
                <a:gd name="T4" fmla="*/ 254 w 254"/>
                <a:gd name="T5" fmla="*/ 226 h 374"/>
                <a:gd name="T6" fmla="*/ 0 w 254"/>
                <a:gd name="T7" fmla="*/ 374 h 374"/>
                <a:gd name="T8" fmla="*/ 0 w 254"/>
                <a:gd name="T9" fmla="*/ 148 h 374"/>
              </a:gdLst>
              <a:ahLst/>
              <a:cxnLst>
                <a:cxn ang="0">
                  <a:pos x="T0" y="T1"/>
                </a:cxn>
                <a:cxn ang="0">
                  <a:pos x="T2" y="T3"/>
                </a:cxn>
                <a:cxn ang="0">
                  <a:pos x="T4" y="T5"/>
                </a:cxn>
                <a:cxn ang="0">
                  <a:pos x="T6" y="T7"/>
                </a:cxn>
                <a:cxn ang="0">
                  <a:pos x="T8" y="T9"/>
                </a:cxn>
              </a:cxnLst>
              <a:rect l="0" t="0" r="r" b="b"/>
              <a:pathLst>
                <a:path w="254" h="374">
                  <a:moveTo>
                    <a:pt x="0" y="148"/>
                  </a:moveTo>
                  <a:lnTo>
                    <a:pt x="254" y="0"/>
                  </a:lnTo>
                  <a:lnTo>
                    <a:pt x="254" y="226"/>
                  </a:lnTo>
                  <a:lnTo>
                    <a:pt x="0" y="374"/>
                  </a:lnTo>
                  <a:lnTo>
                    <a:pt x="0" y="148"/>
                  </a:lnTo>
                  <a:close/>
                </a:path>
              </a:pathLst>
            </a:custGeom>
            <a:solidFill>
              <a:srgbClr val="D4A3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72" name="Freeform 94">
              <a:extLst>
                <a:ext uri="{FF2B5EF4-FFF2-40B4-BE49-F238E27FC236}">
                  <a16:creationId xmlns:a16="http://schemas.microsoft.com/office/drawing/2014/main" id="{8121A8CA-8EAC-4B7E-A1B1-678B710B0150}"/>
                </a:ext>
              </a:extLst>
            </p:cNvPr>
            <p:cNvSpPr>
              <a:spLocks/>
            </p:cNvSpPr>
            <p:nvPr/>
          </p:nvSpPr>
          <p:spPr bwMode="auto">
            <a:xfrm>
              <a:off x="5608" y="1587"/>
              <a:ext cx="254" cy="374"/>
            </a:xfrm>
            <a:custGeom>
              <a:avLst/>
              <a:gdLst>
                <a:gd name="T0" fmla="*/ 0 w 254"/>
                <a:gd name="T1" fmla="*/ 148 h 374"/>
                <a:gd name="T2" fmla="*/ 254 w 254"/>
                <a:gd name="T3" fmla="*/ 0 h 374"/>
                <a:gd name="T4" fmla="*/ 254 w 254"/>
                <a:gd name="T5" fmla="*/ 226 h 374"/>
                <a:gd name="T6" fmla="*/ 0 w 254"/>
                <a:gd name="T7" fmla="*/ 374 h 374"/>
                <a:gd name="T8" fmla="*/ 0 w 254"/>
                <a:gd name="T9" fmla="*/ 148 h 374"/>
              </a:gdLst>
              <a:ahLst/>
              <a:cxnLst>
                <a:cxn ang="0">
                  <a:pos x="T0" y="T1"/>
                </a:cxn>
                <a:cxn ang="0">
                  <a:pos x="T2" y="T3"/>
                </a:cxn>
                <a:cxn ang="0">
                  <a:pos x="T4" y="T5"/>
                </a:cxn>
                <a:cxn ang="0">
                  <a:pos x="T6" y="T7"/>
                </a:cxn>
                <a:cxn ang="0">
                  <a:pos x="T8" y="T9"/>
                </a:cxn>
              </a:cxnLst>
              <a:rect l="0" t="0" r="r" b="b"/>
              <a:pathLst>
                <a:path w="254" h="374">
                  <a:moveTo>
                    <a:pt x="0" y="148"/>
                  </a:moveTo>
                  <a:lnTo>
                    <a:pt x="254" y="0"/>
                  </a:lnTo>
                  <a:lnTo>
                    <a:pt x="254" y="226"/>
                  </a:lnTo>
                  <a:lnTo>
                    <a:pt x="0" y="374"/>
                  </a:lnTo>
                  <a:lnTo>
                    <a:pt x="0" y="14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73" name="Freeform 95">
              <a:extLst>
                <a:ext uri="{FF2B5EF4-FFF2-40B4-BE49-F238E27FC236}">
                  <a16:creationId xmlns:a16="http://schemas.microsoft.com/office/drawing/2014/main" id="{A0945195-3286-4256-8F32-1203EEF24504}"/>
                </a:ext>
              </a:extLst>
            </p:cNvPr>
            <p:cNvSpPr>
              <a:spLocks/>
            </p:cNvSpPr>
            <p:nvPr/>
          </p:nvSpPr>
          <p:spPr bwMode="auto">
            <a:xfrm>
              <a:off x="5363" y="1448"/>
              <a:ext cx="499" cy="287"/>
            </a:xfrm>
            <a:custGeom>
              <a:avLst/>
              <a:gdLst>
                <a:gd name="T0" fmla="*/ 499 w 499"/>
                <a:gd name="T1" fmla="*/ 139 h 287"/>
                <a:gd name="T2" fmla="*/ 245 w 499"/>
                <a:gd name="T3" fmla="*/ 287 h 287"/>
                <a:gd name="T4" fmla="*/ 131 w 499"/>
                <a:gd name="T5" fmla="*/ 226 h 287"/>
                <a:gd name="T6" fmla="*/ 96 w 499"/>
                <a:gd name="T7" fmla="*/ 209 h 287"/>
                <a:gd name="T8" fmla="*/ 0 w 499"/>
                <a:gd name="T9" fmla="*/ 148 h 287"/>
                <a:gd name="T10" fmla="*/ 254 w 499"/>
                <a:gd name="T11" fmla="*/ 0 h 287"/>
                <a:gd name="T12" fmla="*/ 359 w 499"/>
                <a:gd name="T13" fmla="*/ 61 h 287"/>
                <a:gd name="T14" fmla="*/ 385 w 499"/>
                <a:gd name="T15" fmla="*/ 79 h 287"/>
                <a:gd name="T16" fmla="*/ 499 w 499"/>
                <a:gd name="T17" fmla="*/ 139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99" h="287">
                  <a:moveTo>
                    <a:pt x="499" y="139"/>
                  </a:moveTo>
                  <a:lnTo>
                    <a:pt x="245" y="287"/>
                  </a:lnTo>
                  <a:lnTo>
                    <a:pt x="131" y="226"/>
                  </a:lnTo>
                  <a:lnTo>
                    <a:pt x="96" y="209"/>
                  </a:lnTo>
                  <a:lnTo>
                    <a:pt x="0" y="148"/>
                  </a:lnTo>
                  <a:lnTo>
                    <a:pt x="254" y="0"/>
                  </a:lnTo>
                  <a:lnTo>
                    <a:pt x="359" y="61"/>
                  </a:lnTo>
                  <a:lnTo>
                    <a:pt x="385" y="79"/>
                  </a:lnTo>
                  <a:lnTo>
                    <a:pt x="499" y="139"/>
                  </a:ln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74" name="Freeform 96">
              <a:extLst>
                <a:ext uri="{FF2B5EF4-FFF2-40B4-BE49-F238E27FC236}">
                  <a16:creationId xmlns:a16="http://schemas.microsoft.com/office/drawing/2014/main" id="{4B92DB2F-E0D3-478F-8007-87FF20CC53E5}"/>
                </a:ext>
              </a:extLst>
            </p:cNvPr>
            <p:cNvSpPr>
              <a:spLocks/>
            </p:cNvSpPr>
            <p:nvPr/>
          </p:nvSpPr>
          <p:spPr bwMode="auto">
            <a:xfrm>
              <a:off x="5363" y="1596"/>
              <a:ext cx="245" cy="365"/>
            </a:xfrm>
            <a:custGeom>
              <a:avLst/>
              <a:gdLst>
                <a:gd name="T0" fmla="*/ 245 w 245"/>
                <a:gd name="T1" fmla="*/ 139 h 365"/>
                <a:gd name="T2" fmla="*/ 245 w 245"/>
                <a:gd name="T3" fmla="*/ 365 h 365"/>
                <a:gd name="T4" fmla="*/ 0 w 245"/>
                <a:gd name="T5" fmla="*/ 226 h 365"/>
                <a:gd name="T6" fmla="*/ 0 w 245"/>
                <a:gd name="T7" fmla="*/ 0 h 365"/>
                <a:gd name="T8" fmla="*/ 245 w 245"/>
                <a:gd name="T9" fmla="*/ 139 h 365"/>
              </a:gdLst>
              <a:ahLst/>
              <a:cxnLst>
                <a:cxn ang="0">
                  <a:pos x="T0" y="T1"/>
                </a:cxn>
                <a:cxn ang="0">
                  <a:pos x="T2" y="T3"/>
                </a:cxn>
                <a:cxn ang="0">
                  <a:pos x="T4" y="T5"/>
                </a:cxn>
                <a:cxn ang="0">
                  <a:pos x="T6" y="T7"/>
                </a:cxn>
                <a:cxn ang="0">
                  <a:pos x="T8" y="T9"/>
                </a:cxn>
              </a:cxnLst>
              <a:rect l="0" t="0" r="r" b="b"/>
              <a:pathLst>
                <a:path w="245" h="365">
                  <a:moveTo>
                    <a:pt x="245" y="139"/>
                  </a:moveTo>
                  <a:lnTo>
                    <a:pt x="245" y="365"/>
                  </a:lnTo>
                  <a:lnTo>
                    <a:pt x="0" y="226"/>
                  </a:lnTo>
                  <a:lnTo>
                    <a:pt x="0" y="0"/>
                  </a:lnTo>
                  <a:lnTo>
                    <a:pt x="245" y="139"/>
                  </a:lnTo>
                  <a:close/>
                </a:path>
              </a:pathLst>
            </a:custGeom>
            <a:solidFill>
              <a:srgbClr val="F3C89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75" name="Freeform 97">
              <a:extLst>
                <a:ext uri="{FF2B5EF4-FFF2-40B4-BE49-F238E27FC236}">
                  <a16:creationId xmlns:a16="http://schemas.microsoft.com/office/drawing/2014/main" id="{0FF98467-F727-4F76-BB36-BB201D52E574}"/>
                </a:ext>
              </a:extLst>
            </p:cNvPr>
            <p:cNvSpPr>
              <a:spLocks/>
            </p:cNvSpPr>
            <p:nvPr/>
          </p:nvSpPr>
          <p:spPr bwMode="auto">
            <a:xfrm>
              <a:off x="5363" y="1596"/>
              <a:ext cx="245" cy="365"/>
            </a:xfrm>
            <a:custGeom>
              <a:avLst/>
              <a:gdLst>
                <a:gd name="T0" fmla="*/ 245 w 245"/>
                <a:gd name="T1" fmla="*/ 139 h 365"/>
                <a:gd name="T2" fmla="*/ 245 w 245"/>
                <a:gd name="T3" fmla="*/ 365 h 365"/>
                <a:gd name="T4" fmla="*/ 0 w 245"/>
                <a:gd name="T5" fmla="*/ 226 h 365"/>
                <a:gd name="T6" fmla="*/ 0 w 245"/>
                <a:gd name="T7" fmla="*/ 0 h 365"/>
                <a:gd name="T8" fmla="*/ 245 w 245"/>
                <a:gd name="T9" fmla="*/ 139 h 365"/>
              </a:gdLst>
              <a:ahLst/>
              <a:cxnLst>
                <a:cxn ang="0">
                  <a:pos x="T0" y="T1"/>
                </a:cxn>
                <a:cxn ang="0">
                  <a:pos x="T2" y="T3"/>
                </a:cxn>
                <a:cxn ang="0">
                  <a:pos x="T4" y="T5"/>
                </a:cxn>
                <a:cxn ang="0">
                  <a:pos x="T6" y="T7"/>
                </a:cxn>
                <a:cxn ang="0">
                  <a:pos x="T8" y="T9"/>
                </a:cxn>
              </a:cxnLst>
              <a:rect l="0" t="0" r="r" b="b"/>
              <a:pathLst>
                <a:path w="245" h="365">
                  <a:moveTo>
                    <a:pt x="245" y="139"/>
                  </a:moveTo>
                  <a:lnTo>
                    <a:pt x="245" y="365"/>
                  </a:lnTo>
                  <a:lnTo>
                    <a:pt x="0" y="226"/>
                  </a:lnTo>
                  <a:lnTo>
                    <a:pt x="0" y="0"/>
                  </a:lnTo>
                  <a:lnTo>
                    <a:pt x="245" y="13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76" name="Freeform 98">
              <a:extLst>
                <a:ext uri="{FF2B5EF4-FFF2-40B4-BE49-F238E27FC236}">
                  <a16:creationId xmlns:a16="http://schemas.microsoft.com/office/drawing/2014/main" id="{8FB62DDF-3E13-4E5A-A67B-F4C1E909E545}"/>
                </a:ext>
              </a:extLst>
            </p:cNvPr>
            <p:cNvSpPr>
              <a:spLocks/>
            </p:cNvSpPr>
            <p:nvPr/>
          </p:nvSpPr>
          <p:spPr bwMode="auto">
            <a:xfrm>
              <a:off x="5459" y="1509"/>
              <a:ext cx="289" cy="165"/>
            </a:xfrm>
            <a:custGeom>
              <a:avLst/>
              <a:gdLst>
                <a:gd name="T0" fmla="*/ 289 w 289"/>
                <a:gd name="T1" fmla="*/ 18 h 165"/>
                <a:gd name="T2" fmla="*/ 35 w 289"/>
                <a:gd name="T3" fmla="*/ 165 h 165"/>
                <a:gd name="T4" fmla="*/ 0 w 289"/>
                <a:gd name="T5" fmla="*/ 148 h 165"/>
                <a:gd name="T6" fmla="*/ 263 w 289"/>
                <a:gd name="T7" fmla="*/ 0 h 165"/>
                <a:gd name="T8" fmla="*/ 289 w 289"/>
                <a:gd name="T9" fmla="*/ 18 h 165"/>
              </a:gdLst>
              <a:ahLst/>
              <a:cxnLst>
                <a:cxn ang="0">
                  <a:pos x="T0" y="T1"/>
                </a:cxn>
                <a:cxn ang="0">
                  <a:pos x="T2" y="T3"/>
                </a:cxn>
                <a:cxn ang="0">
                  <a:pos x="T4" y="T5"/>
                </a:cxn>
                <a:cxn ang="0">
                  <a:pos x="T6" y="T7"/>
                </a:cxn>
                <a:cxn ang="0">
                  <a:pos x="T8" y="T9"/>
                </a:cxn>
              </a:cxnLst>
              <a:rect l="0" t="0" r="r" b="b"/>
              <a:pathLst>
                <a:path w="289" h="165">
                  <a:moveTo>
                    <a:pt x="289" y="18"/>
                  </a:moveTo>
                  <a:lnTo>
                    <a:pt x="35" y="165"/>
                  </a:lnTo>
                  <a:lnTo>
                    <a:pt x="0" y="148"/>
                  </a:lnTo>
                  <a:lnTo>
                    <a:pt x="263" y="0"/>
                  </a:lnTo>
                  <a:lnTo>
                    <a:pt x="289" y="18"/>
                  </a:lnTo>
                  <a:close/>
                </a:path>
              </a:pathLst>
            </a:custGeom>
            <a:solidFill>
              <a:srgbClr val="E859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77" name="Freeform 99">
              <a:extLst>
                <a:ext uri="{FF2B5EF4-FFF2-40B4-BE49-F238E27FC236}">
                  <a16:creationId xmlns:a16="http://schemas.microsoft.com/office/drawing/2014/main" id="{637874A2-F99D-4A95-A22E-CB6F09C42E0C}"/>
                </a:ext>
              </a:extLst>
            </p:cNvPr>
            <p:cNvSpPr>
              <a:spLocks/>
            </p:cNvSpPr>
            <p:nvPr/>
          </p:nvSpPr>
          <p:spPr bwMode="auto">
            <a:xfrm>
              <a:off x="5459" y="1657"/>
              <a:ext cx="35" cy="148"/>
            </a:xfrm>
            <a:custGeom>
              <a:avLst/>
              <a:gdLst>
                <a:gd name="T0" fmla="*/ 0 w 35"/>
                <a:gd name="T1" fmla="*/ 0 h 148"/>
                <a:gd name="T2" fmla="*/ 35 w 35"/>
                <a:gd name="T3" fmla="*/ 17 h 148"/>
                <a:gd name="T4" fmla="*/ 35 w 35"/>
                <a:gd name="T5" fmla="*/ 148 h 148"/>
                <a:gd name="T6" fmla="*/ 0 w 35"/>
                <a:gd name="T7" fmla="*/ 130 h 148"/>
                <a:gd name="T8" fmla="*/ 0 w 35"/>
                <a:gd name="T9" fmla="*/ 0 h 148"/>
              </a:gdLst>
              <a:ahLst/>
              <a:cxnLst>
                <a:cxn ang="0">
                  <a:pos x="T0" y="T1"/>
                </a:cxn>
                <a:cxn ang="0">
                  <a:pos x="T2" y="T3"/>
                </a:cxn>
                <a:cxn ang="0">
                  <a:pos x="T4" y="T5"/>
                </a:cxn>
                <a:cxn ang="0">
                  <a:pos x="T6" y="T7"/>
                </a:cxn>
                <a:cxn ang="0">
                  <a:pos x="T8" y="T9"/>
                </a:cxn>
              </a:cxnLst>
              <a:rect l="0" t="0" r="r" b="b"/>
              <a:pathLst>
                <a:path w="35" h="148">
                  <a:moveTo>
                    <a:pt x="0" y="0"/>
                  </a:moveTo>
                  <a:lnTo>
                    <a:pt x="35" y="17"/>
                  </a:lnTo>
                  <a:lnTo>
                    <a:pt x="35" y="148"/>
                  </a:lnTo>
                  <a:lnTo>
                    <a:pt x="0" y="130"/>
                  </a:lnTo>
                  <a:lnTo>
                    <a:pt x="0" y="0"/>
                  </a:lnTo>
                  <a:close/>
                </a:path>
              </a:pathLst>
            </a:custGeom>
            <a:solidFill>
              <a:srgbClr val="BB5A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78" name="Freeform 100">
              <a:extLst>
                <a:ext uri="{FF2B5EF4-FFF2-40B4-BE49-F238E27FC236}">
                  <a16:creationId xmlns:a16="http://schemas.microsoft.com/office/drawing/2014/main" id="{C76EE563-F93E-4CDA-B033-C547A167B7DA}"/>
                </a:ext>
              </a:extLst>
            </p:cNvPr>
            <p:cNvSpPr>
              <a:spLocks/>
            </p:cNvSpPr>
            <p:nvPr/>
          </p:nvSpPr>
          <p:spPr bwMode="auto">
            <a:xfrm>
              <a:off x="5625" y="1848"/>
              <a:ext cx="35" cy="35"/>
            </a:xfrm>
            <a:custGeom>
              <a:avLst/>
              <a:gdLst>
                <a:gd name="T0" fmla="*/ 4 w 4"/>
                <a:gd name="T1" fmla="*/ 1 h 4"/>
                <a:gd name="T2" fmla="*/ 4 w 4"/>
                <a:gd name="T3" fmla="*/ 1 h 4"/>
                <a:gd name="T4" fmla="*/ 3 w 4"/>
                <a:gd name="T5" fmla="*/ 3 h 4"/>
                <a:gd name="T6" fmla="*/ 2 w 4"/>
                <a:gd name="T7" fmla="*/ 2 h 4"/>
                <a:gd name="T8" fmla="*/ 1 w 4"/>
                <a:gd name="T9" fmla="*/ 4 h 4"/>
                <a:gd name="T10" fmla="*/ 0 w 4"/>
                <a:gd name="T11" fmla="*/ 4 h 4"/>
                <a:gd name="T12" fmla="*/ 0 w 4"/>
                <a:gd name="T13" fmla="*/ 4 h 4"/>
                <a:gd name="T14" fmla="*/ 2 w 4"/>
                <a:gd name="T15" fmla="*/ 0 h 4"/>
                <a:gd name="T16" fmla="*/ 4 w 4"/>
                <a:gd name="T17" fmla="*/ 1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4">
                  <a:moveTo>
                    <a:pt x="4" y="1"/>
                  </a:moveTo>
                  <a:cubicBezTo>
                    <a:pt x="4" y="1"/>
                    <a:pt x="4" y="1"/>
                    <a:pt x="4" y="1"/>
                  </a:cubicBezTo>
                  <a:cubicBezTo>
                    <a:pt x="4" y="2"/>
                    <a:pt x="3" y="2"/>
                    <a:pt x="3" y="3"/>
                  </a:cubicBezTo>
                  <a:cubicBezTo>
                    <a:pt x="3" y="2"/>
                    <a:pt x="2" y="2"/>
                    <a:pt x="2" y="2"/>
                  </a:cubicBezTo>
                  <a:cubicBezTo>
                    <a:pt x="2" y="3"/>
                    <a:pt x="1" y="3"/>
                    <a:pt x="1" y="4"/>
                  </a:cubicBezTo>
                  <a:cubicBezTo>
                    <a:pt x="1" y="3"/>
                    <a:pt x="0" y="3"/>
                    <a:pt x="0" y="4"/>
                  </a:cubicBezTo>
                  <a:cubicBezTo>
                    <a:pt x="0" y="4"/>
                    <a:pt x="0" y="4"/>
                    <a:pt x="0" y="4"/>
                  </a:cubicBezTo>
                  <a:cubicBezTo>
                    <a:pt x="0" y="3"/>
                    <a:pt x="1" y="1"/>
                    <a:pt x="2" y="0"/>
                  </a:cubicBezTo>
                  <a:cubicBezTo>
                    <a:pt x="3" y="0"/>
                    <a:pt x="4" y="0"/>
                    <a:pt x="4" y="1"/>
                  </a:cubicBez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79" name="Freeform 101">
              <a:extLst>
                <a:ext uri="{FF2B5EF4-FFF2-40B4-BE49-F238E27FC236}">
                  <a16:creationId xmlns:a16="http://schemas.microsoft.com/office/drawing/2014/main" id="{83D18642-6397-41C3-95AC-319001C6D891}"/>
                </a:ext>
              </a:extLst>
            </p:cNvPr>
            <p:cNvSpPr>
              <a:spLocks/>
            </p:cNvSpPr>
            <p:nvPr/>
          </p:nvSpPr>
          <p:spPr bwMode="auto">
            <a:xfrm>
              <a:off x="5643" y="1865"/>
              <a:ext cx="9" cy="44"/>
            </a:xfrm>
            <a:custGeom>
              <a:avLst/>
              <a:gdLst>
                <a:gd name="T0" fmla="*/ 0 w 1"/>
                <a:gd name="T1" fmla="*/ 5 h 5"/>
                <a:gd name="T2" fmla="*/ 0 w 1"/>
                <a:gd name="T3" fmla="*/ 5 h 5"/>
                <a:gd name="T4" fmla="*/ 0 w 1"/>
                <a:gd name="T5" fmla="*/ 0 h 5"/>
                <a:gd name="T6" fmla="*/ 0 w 1"/>
                <a:gd name="T7" fmla="*/ 0 h 5"/>
                <a:gd name="T8" fmla="*/ 0 w 1"/>
                <a:gd name="T9" fmla="*/ 0 h 5"/>
                <a:gd name="T10" fmla="*/ 0 w 1"/>
                <a:gd name="T11" fmla="*/ 5 h 5"/>
                <a:gd name="T12" fmla="*/ 0 w 1"/>
                <a:gd name="T13" fmla="*/ 5 h 5"/>
                <a:gd name="T14" fmla="*/ 1 w 1"/>
                <a:gd name="T15" fmla="*/ 5 h 5"/>
                <a:gd name="T16" fmla="*/ 1 w 1"/>
                <a:gd name="T17" fmla="*/ 4 h 5"/>
                <a:gd name="T18" fmla="*/ 1 w 1"/>
                <a:gd name="T19" fmla="*/ 4 h 5"/>
                <a:gd name="T20" fmla="*/ 0 w 1"/>
                <a:gd name="T21" fmla="*/ 5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 h="5">
                  <a:moveTo>
                    <a:pt x="0" y="5"/>
                  </a:moveTo>
                  <a:cubicBezTo>
                    <a:pt x="0" y="5"/>
                    <a:pt x="0" y="5"/>
                    <a:pt x="0" y="5"/>
                  </a:cubicBezTo>
                  <a:cubicBezTo>
                    <a:pt x="0" y="0"/>
                    <a:pt x="0" y="0"/>
                    <a:pt x="0" y="0"/>
                  </a:cubicBezTo>
                  <a:cubicBezTo>
                    <a:pt x="0" y="0"/>
                    <a:pt x="0" y="0"/>
                    <a:pt x="0" y="0"/>
                  </a:cubicBezTo>
                  <a:cubicBezTo>
                    <a:pt x="0" y="0"/>
                    <a:pt x="0" y="0"/>
                    <a:pt x="0" y="0"/>
                  </a:cubicBezTo>
                  <a:cubicBezTo>
                    <a:pt x="0" y="5"/>
                    <a:pt x="0" y="5"/>
                    <a:pt x="0" y="5"/>
                  </a:cubicBezTo>
                  <a:cubicBezTo>
                    <a:pt x="0" y="5"/>
                    <a:pt x="0" y="5"/>
                    <a:pt x="0" y="5"/>
                  </a:cubicBezTo>
                  <a:cubicBezTo>
                    <a:pt x="1" y="5"/>
                    <a:pt x="1" y="5"/>
                    <a:pt x="1" y="5"/>
                  </a:cubicBezTo>
                  <a:cubicBezTo>
                    <a:pt x="1" y="4"/>
                    <a:pt x="1" y="4"/>
                    <a:pt x="1" y="4"/>
                  </a:cubicBezTo>
                  <a:cubicBezTo>
                    <a:pt x="1" y="4"/>
                    <a:pt x="1" y="4"/>
                    <a:pt x="1" y="4"/>
                  </a:cubicBezTo>
                  <a:cubicBezTo>
                    <a:pt x="1" y="5"/>
                    <a:pt x="1" y="5"/>
                    <a:pt x="0" y="5"/>
                  </a:cubicBez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80" name="Freeform 102">
              <a:extLst>
                <a:ext uri="{FF2B5EF4-FFF2-40B4-BE49-F238E27FC236}">
                  <a16:creationId xmlns:a16="http://schemas.microsoft.com/office/drawing/2014/main" id="{52E6DB45-CD31-4C7F-A9CE-24A8C5A9FCDA}"/>
                </a:ext>
              </a:extLst>
            </p:cNvPr>
            <p:cNvSpPr>
              <a:spLocks/>
            </p:cNvSpPr>
            <p:nvPr/>
          </p:nvSpPr>
          <p:spPr bwMode="auto">
            <a:xfrm>
              <a:off x="5678" y="1822"/>
              <a:ext cx="26" cy="43"/>
            </a:xfrm>
            <a:custGeom>
              <a:avLst/>
              <a:gdLst>
                <a:gd name="T0" fmla="*/ 2 w 3"/>
                <a:gd name="T1" fmla="*/ 4 h 5"/>
                <a:gd name="T2" fmla="*/ 1 w 3"/>
                <a:gd name="T3" fmla="*/ 4 h 5"/>
                <a:gd name="T4" fmla="*/ 0 w 3"/>
                <a:gd name="T5" fmla="*/ 3 h 5"/>
                <a:gd name="T6" fmla="*/ 0 w 3"/>
                <a:gd name="T7" fmla="*/ 1 h 5"/>
                <a:gd name="T8" fmla="*/ 3 w 3"/>
                <a:gd name="T9" fmla="*/ 0 h 5"/>
                <a:gd name="T10" fmla="*/ 3 w 3"/>
                <a:gd name="T11" fmla="*/ 2 h 5"/>
                <a:gd name="T12" fmla="*/ 2 w 3"/>
                <a:gd name="T13" fmla="*/ 4 h 5"/>
              </a:gdLst>
              <a:ahLst/>
              <a:cxnLst>
                <a:cxn ang="0">
                  <a:pos x="T0" y="T1"/>
                </a:cxn>
                <a:cxn ang="0">
                  <a:pos x="T2" y="T3"/>
                </a:cxn>
                <a:cxn ang="0">
                  <a:pos x="T4" y="T5"/>
                </a:cxn>
                <a:cxn ang="0">
                  <a:pos x="T6" y="T7"/>
                </a:cxn>
                <a:cxn ang="0">
                  <a:pos x="T8" y="T9"/>
                </a:cxn>
                <a:cxn ang="0">
                  <a:pos x="T10" y="T11"/>
                </a:cxn>
                <a:cxn ang="0">
                  <a:pos x="T12" y="T13"/>
                </a:cxn>
              </a:cxnLst>
              <a:rect l="0" t="0" r="r" b="b"/>
              <a:pathLst>
                <a:path w="3" h="5">
                  <a:moveTo>
                    <a:pt x="2" y="4"/>
                  </a:moveTo>
                  <a:cubicBezTo>
                    <a:pt x="1" y="4"/>
                    <a:pt x="1" y="4"/>
                    <a:pt x="1" y="4"/>
                  </a:cubicBezTo>
                  <a:cubicBezTo>
                    <a:pt x="1" y="5"/>
                    <a:pt x="0" y="4"/>
                    <a:pt x="0" y="3"/>
                  </a:cubicBezTo>
                  <a:cubicBezTo>
                    <a:pt x="0" y="1"/>
                    <a:pt x="0" y="1"/>
                    <a:pt x="0" y="1"/>
                  </a:cubicBezTo>
                  <a:cubicBezTo>
                    <a:pt x="3" y="0"/>
                    <a:pt x="3" y="0"/>
                    <a:pt x="3" y="0"/>
                  </a:cubicBezTo>
                  <a:cubicBezTo>
                    <a:pt x="3" y="2"/>
                    <a:pt x="3" y="2"/>
                    <a:pt x="3" y="2"/>
                  </a:cubicBezTo>
                  <a:cubicBezTo>
                    <a:pt x="3" y="3"/>
                    <a:pt x="2" y="4"/>
                    <a:pt x="2" y="4"/>
                  </a:cubicBezTo>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81" name="Rectangle 103">
              <a:extLst>
                <a:ext uri="{FF2B5EF4-FFF2-40B4-BE49-F238E27FC236}">
                  <a16:creationId xmlns:a16="http://schemas.microsoft.com/office/drawing/2014/main" id="{6C0E6FE5-A39F-4508-9766-C76CD33A322A}"/>
                </a:ext>
              </a:extLst>
            </p:cNvPr>
            <p:cNvSpPr>
              <a:spLocks noChangeArrowheads="1"/>
            </p:cNvSpPr>
            <p:nvPr/>
          </p:nvSpPr>
          <p:spPr bwMode="auto">
            <a:xfrm>
              <a:off x="5687" y="1857"/>
              <a:ext cx="8" cy="26"/>
            </a:xfrm>
            <a:prstGeom prst="rect">
              <a:avLst/>
            </a:prstGeom>
            <a:solidFill>
              <a:srgbClr val="C4845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82" name="Freeform 104">
              <a:extLst>
                <a:ext uri="{FF2B5EF4-FFF2-40B4-BE49-F238E27FC236}">
                  <a16:creationId xmlns:a16="http://schemas.microsoft.com/office/drawing/2014/main" id="{F307F6A2-354E-4274-BD6E-ADA313772097}"/>
                </a:ext>
              </a:extLst>
            </p:cNvPr>
            <p:cNvSpPr>
              <a:spLocks/>
            </p:cNvSpPr>
            <p:nvPr/>
          </p:nvSpPr>
          <p:spPr bwMode="auto">
            <a:xfrm>
              <a:off x="5678" y="1874"/>
              <a:ext cx="26" cy="17"/>
            </a:xfrm>
            <a:custGeom>
              <a:avLst/>
              <a:gdLst>
                <a:gd name="T0" fmla="*/ 17 w 26"/>
                <a:gd name="T1" fmla="*/ 9 h 17"/>
                <a:gd name="T2" fmla="*/ 9 w 26"/>
                <a:gd name="T3" fmla="*/ 17 h 17"/>
                <a:gd name="T4" fmla="*/ 0 w 26"/>
                <a:gd name="T5" fmla="*/ 17 h 17"/>
                <a:gd name="T6" fmla="*/ 9 w 26"/>
                <a:gd name="T7" fmla="*/ 17 h 17"/>
                <a:gd name="T8" fmla="*/ 17 w 26"/>
                <a:gd name="T9" fmla="*/ 0 h 17"/>
                <a:gd name="T10" fmla="*/ 26 w 26"/>
                <a:gd name="T11" fmla="*/ 9 h 17"/>
                <a:gd name="T12" fmla="*/ 17 w 26"/>
                <a:gd name="T13" fmla="*/ 9 h 17"/>
              </a:gdLst>
              <a:ahLst/>
              <a:cxnLst>
                <a:cxn ang="0">
                  <a:pos x="T0" y="T1"/>
                </a:cxn>
                <a:cxn ang="0">
                  <a:pos x="T2" y="T3"/>
                </a:cxn>
                <a:cxn ang="0">
                  <a:pos x="T4" y="T5"/>
                </a:cxn>
                <a:cxn ang="0">
                  <a:pos x="T6" y="T7"/>
                </a:cxn>
                <a:cxn ang="0">
                  <a:pos x="T8" y="T9"/>
                </a:cxn>
                <a:cxn ang="0">
                  <a:pos x="T10" y="T11"/>
                </a:cxn>
                <a:cxn ang="0">
                  <a:pos x="T12" y="T13"/>
                </a:cxn>
              </a:cxnLst>
              <a:rect l="0" t="0" r="r" b="b"/>
              <a:pathLst>
                <a:path w="26" h="17">
                  <a:moveTo>
                    <a:pt x="17" y="9"/>
                  </a:moveTo>
                  <a:lnTo>
                    <a:pt x="9" y="17"/>
                  </a:lnTo>
                  <a:lnTo>
                    <a:pt x="0" y="17"/>
                  </a:lnTo>
                  <a:lnTo>
                    <a:pt x="9" y="17"/>
                  </a:lnTo>
                  <a:lnTo>
                    <a:pt x="17" y="0"/>
                  </a:lnTo>
                  <a:lnTo>
                    <a:pt x="26" y="9"/>
                  </a:lnTo>
                  <a:lnTo>
                    <a:pt x="17" y="9"/>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83" name="Freeform 105">
              <a:extLst>
                <a:ext uri="{FF2B5EF4-FFF2-40B4-BE49-F238E27FC236}">
                  <a16:creationId xmlns:a16="http://schemas.microsoft.com/office/drawing/2014/main" id="{44AA8CB0-20E6-4D2F-ADFF-7BBEE480FA1D}"/>
                </a:ext>
              </a:extLst>
            </p:cNvPr>
            <p:cNvSpPr>
              <a:spLocks/>
            </p:cNvSpPr>
            <p:nvPr/>
          </p:nvSpPr>
          <p:spPr bwMode="auto">
            <a:xfrm>
              <a:off x="5678" y="1874"/>
              <a:ext cx="26" cy="17"/>
            </a:xfrm>
            <a:custGeom>
              <a:avLst/>
              <a:gdLst>
                <a:gd name="T0" fmla="*/ 17 w 26"/>
                <a:gd name="T1" fmla="*/ 9 h 17"/>
                <a:gd name="T2" fmla="*/ 9 w 26"/>
                <a:gd name="T3" fmla="*/ 17 h 17"/>
                <a:gd name="T4" fmla="*/ 0 w 26"/>
                <a:gd name="T5" fmla="*/ 17 h 17"/>
                <a:gd name="T6" fmla="*/ 9 w 26"/>
                <a:gd name="T7" fmla="*/ 17 h 17"/>
                <a:gd name="T8" fmla="*/ 17 w 26"/>
                <a:gd name="T9" fmla="*/ 0 h 17"/>
                <a:gd name="T10" fmla="*/ 26 w 26"/>
                <a:gd name="T11" fmla="*/ 9 h 17"/>
                <a:gd name="T12" fmla="*/ 17 w 26"/>
                <a:gd name="T13" fmla="*/ 9 h 17"/>
              </a:gdLst>
              <a:ahLst/>
              <a:cxnLst>
                <a:cxn ang="0">
                  <a:pos x="T0" y="T1"/>
                </a:cxn>
                <a:cxn ang="0">
                  <a:pos x="T2" y="T3"/>
                </a:cxn>
                <a:cxn ang="0">
                  <a:pos x="T4" y="T5"/>
                </a:cxn>
                <a:cxn ang="0">
                  <a:pos x="T6" y="T7"/>
                </a:cxn>
                <a:cxn ang="0">
                  <a:pos x="T8" y="T9"/>
                </a:cxn>
                <a:cxn ang="0">
                  <a:pos x="T10" y="T11"/>
                </a:cxn>
                <a:cxn ang="0">
                  <a:pos x="T12" y="T13"/>
                </a:cxn>
              </a:cxnLst>
              <a:rect l="0" t="0" r="r" b="b"/>
              <a:pathLst>
                <a:path w="26" h="17">
                  <a:moveTo>
                    <a:pt x="17" y="9"/>
                  </a:moveTo>
                  <a:lnTo>
                    <a:pt x="9" y="17"/>
                  </a:lnTo>
                  <a:lnTo>
                    <a:pt x="0" y="17"/>
                  </a:lnTo>
                  <a:lnTo>
                    <a:pt x="9" y="17"/>
                  </a:lnTo>
                  <a:lnTo>
                    <a:pt x="17" y="0"/>
                  </a:lnTo>
                  <a:lnTo>
                    <a:pt x="26" y="9"/>
                  </a:lnTo>
                  <a:lnTo>
                    <a:pt x="17" y="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84" name="Freeform 106">
              <a:extLst>
                <a:ext uri="{FF2B5EF4-FFF2-40B4-BE49-F238E27FC236}">
                  <a16:creationId xmlns:a16="http://schemas.microsoft.com/office/drawing/2014/main" id="{C42318A6-703B-4BCB-A59C-CF1E974AAF7F}"/>
                </a:ext>
              </a:extLst>
            </p:cNvPr>
            <p:cNvSpPr>
              <a:spLocks noEditPoints="1"/>
            </p:cNvSpPr>
            <p:nvPr/>
          </p:nvSpPr>
          <p:spPr bwMode="auto">
            <a:xfrm>
              <a:off x="5713" y="1796"/>
              <a:ext cx="61" cy="78"/>
            </a:xfrm>
            <a:custGeom>
              <a:avLst/>
              <a:gdLst>
                <a:gd name="T0" fmla="*/ 7 w 7"/>
                <a:gd name="T1" fmla="*/ 5 h 9"/>
                <a:gd name="T2" fmla="*/ 1 w 7"/>
                <a:gd name="T3" fmla="*/ 9 h 9"/>
                <a:gd name="T4" fmla="*/ 0 w 7"/>
                <a:gd name="T5" fmla="*/ 9 h 9"/>
                <a:gd name="T6" fmla="*/ 0 w 7"/>
                <a:gd name="T7" fmla="*/ 8 h 9"/>
                <a:gd name="T8" fmla="*/ 3 w 7"/>
                <a:gd name="T9" fmla="*/ 0 h 9"/>
                <a:gd name="T10" fmla="*/ 4 w 7"/>
                <a:gd name="T11" fmla="*/ 0 h 9"/>
                <a:gd name="T12" fmla="*/ 7 w 7"/>
                <a:gd name="T13" fmla="*/ 4 h 9"/>
                <a:gd name="T14" fmla="*/ 7 w 7"/>
                <a:gd name="T15" fmla="*/ 5 h 9"/>
                <a:gd name="T16" fmla="*/ 7 w 7"/>
                <a:gd name="T17" fmla="*/ 5 h 9"/>
                <a:gd name="T18" fmla="*/ 4 w 7"/>
                <a:gd name="T19" fmla="*/ 0 h 9"/>
                <a:gd name="T20" fmla="*/ 1 w 7"/>
                <a:gd name="T21" fmla="*/ 8 h 9"/>
                <a:gd name="T22" fmla="*/ 7 w 7"/>
                <a:gd name="T23" fmla="*/ 5 h 9"/>
                <a:gd name="T24" fmla="*/ 4 w 7"/>
                <a:gd name="T25" fmla="*/ 0 h 9"/>
                <a:gd name="T26" fmla="*/ 4 w 7"/>
                <a:gd name="T27"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 h="9">
                  <a:moveTo>
                    <a:pt x="7" y="5"/>
                  </a:moveTo>
                  <a:cubicBezTo>
                    <a:pt x="1" y="9"/>
                    <a:pt x="1" y="9"/>
                    <a:pt x="1" y="9"/>
                  </a:cubicBezTo>
                  <a:cubicBezTo>
                    <a:pt x="0" y="9"/>
                    <a:pt x="0" y="9"/>
                    <a:pt x="0" y="9"/>
                  </a:cubicBezTo>
                  <a:cubicBezTo>
                    <a:pt x="0" y="8"/>
                    <a:pt x="0" y="8"/>
                    <a:pt x="0" y="8"/>
                  </a:cubicBezTo>
                  <a:cubicBezTo>
                    <a:pt x="3" y="0"/>
                    <a:pt x="3" y="0"/>
                    <a:pt x="3" y="0"/>
                  </a:cubicBezTo>
                  <a:cubicBezTo>
                    <a:pt x="3" y="0"/>
                    <a:pt x="4" y="0"/>
                    <a:pt x="4" y="0"/>
                  </a:cubicBezTo>
                  <a:cubicBezTo>
                    <a:pt x="7" y="4"/>
                    <a:pt x="7" y="4"/>
                    <a:pt x="7" y="4"/>
                  </a:cubicBezTo>
                  <a:cubicBezTo>
                    <a:pt x="7" y="5"/>
                    <a:pt x="7" y="5"/>
                    <a:pt x="7" y="5"/>
                  </a:cubicBezTo>
                  <a:cubicBezTo>
                    <a:pt x="7" y="5"/>
                    <a:pt x="7" y="5"/>
                    <a:pt x="7" y="5"/>
                  </a:cubicBezTo>
                  <a:moveTo>
                    <a:pt x="4" y="0"/>
                  </a:moveTo>
                  <a:cubicBezTo>
                    <a:pt x="1" y="8"/>
                    <a:pt x="1" y="8"/>
                    <a:pt x="1" y="8"/>
                  </a:cubicBezTo>
                  <a:cubicBezTo>
                    <a:pt x="7" y="5"/>
                    <a:pt x="7" y="5"/>
                    <a:pt x="7" y="5"/>
                  </a:cubicBezTo>
                  <a:cubicBezTo>
                    <a:pt x="4" y="0"/>
                    <a:pt x="4" y="0"/>
                    <a:pt x="4" y="0"/>
                  </a:cubicBezTo>
                  <a:cubicBezTo>
                    <a:pt x="4" y="0"/>
                    <a:pt x="4" y="0"/>
                    <a:pt x="4" y="0"/>
                  </a:cubicBezTo>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85" name="Freeform 107">
              <a:extLst>
                <a:ext uri="{FF2B5EF4-FFF2-40B4-BE49-F238E27FC236}">
                  <a16:creationId xmlns:a16="http://schemas.microsoft.com/office/drawing/2014/main" id="{79184352-1ABA-4E3D-B931-CC63D75443AA}"/>
                </a:ext>
              </a:extLst>
            </p:cNvPr>
            <p:cNvSpPr>
              <a:spLocks noEditPoints="1"/>
            </p:cNvSpPr>
            <p:nvPr/>
          </p:nvSpPr>
          <p:spPr bwMode="auto">
            <a:xfrm>
              <a:off x="5739" y="1813"/>
              <a:ext cx="9" cy="35"/>
            </a:xfrm>
            <a:custGeom>
              <a:avLst/>
              <a:gdLst>
                <a:gd name="T0" fmla="*/ 0 w 9"/>
                <a:gd name="T1" fmla="*/ 18 h 35"/>
                <a:gd name="T2" fmla="*/ 0 w 9"/>
                <a:gd name="T3" fmla="*/ 0 h 35"/>
                <a:gd name="T4" fmla="*/ 9 w 9"/>
                <a:gd name="T5" fmla="*/ 0 h 35"/>
                <a:gd name="T6" fmla="*/ 9 w 9"/>
                <a:gd name="T7" fmla="*/ 18 h 35"/>
                <a:gd name="T8" fmla="*/ 9 w 9"/>
                <a:gd name="T9" fmla="*/ 26 h 35"/>
                <a:gd name="T10" fmla="*/ 0 w 9"/>
                <a:gd name="T11" fmla="*/ 26 h 35"/>
                <a:gd name="T12" fmla="*/ 0 w 9"/>
                <a:gd name="T13" fmla="*/ 18 h 35"/>
                <a:gd name="T14" fmla="*/ 0 w 9"/>
                <a:gd name="T15" fmla="*/ 35 h 35"/>
                <a:gd name="T16" fmla="*/ 0 w 9"/>
                <a:gd name="T17" fmla="*/ 26 h 35"/>
                <a:gd name="T18" fmla="*/ 9 w 9"/>
                <a:gd name="T19" fmla="*/ 26 h 35"/>
                <a:gd name="T20" fmla="*/ 9 w 9"/>
                <a:gd name="T21" fmla="*/ 35 h 35"/>
                <a:gd name="T22" fmla="*/ 0 w 9"/>
                <a:gd name="T23" fmla="*/ 35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 h="35">
                  <a:moveTo>
                    <a:pt x="0" y="18"/>
                  </a:moveTo>
                  <a:lnTo>
                    <a:pt x="0" y="0"/>
                  </a:lnTo>
                  <a:lnTo>
                    <a:pt x="9" y="0"/>
                  </a:lnTo>
                  <a:lnTo>
                    <a:pt x="9" y="18"/>
                  </a:lnTo>
                  <a:lnTo>
                    <a:pt x="9" y="26"/>
                  </a:lnTo>
                  <a:lnTo>
                    <a:pt x="0" y="26"/>
                  </a:lnTo>
                  <a:lnTo>
                    <a:pt x="0" y="18"/>
                  </a:lnTo>
                  <a:close/>
                  <a:moveTo>
                    <a:pt x="0" y="35"/>
                  </a:moveTo>
                  <a:lnTo>
                    <a:pt x="0" y="26"/>
                  </a:lnTo>
                  <a:lnTo>
                    <a:pt x="9" y="26"/>
                  </a:lnTo>
                  <a:lnTo>
                    <a:pt x="9" y="35"/>
                  </a:lnTo>
                  <a:lnTo>
                    <a:pt x="0" y="35"/>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86" name="Freeform 108">
              <a:extLst>
                <a:ext uri="{FF2B5EF4-FFF2-40B4-BE49-F238E27FC236}">
                  <a16:creationId xmlns:a16="http://schemas.microsoft.com/office/drawing/2014/main" id="{595B1490-55FD-45A3-8FD3-CF7022EEA1D0}"/>
                </a:ext>
              </a:extLst>
            </p:cNvPr>
            <p:cNvSpPr>
              <a:spLocks noEditPoints="1"/>
            </p:cNvSpPr>
            <p:nvPr/>
          </p:nvSpPr>
          <p:spPr bwMode="auto">
            <a:xfrm>
              <a:off x="5739" y="1813"/>
              <a:ext cx="9" cy="35"/>
            </a:xfrm>
            <a:custGeom>
              <a:avLst/>
              <a:gdLst>
                <a:gd name="T0" fmla="*/ 0 w 9"/>
                <a:gd name="T1" fmla="*/ 18 h 35"/>
                <a:gd name="T2" fmla="*/ 0 w 9"/>
                <a:gd name="T3" fmla="*/ 0 h 35"/>
                <a:gd name="T4" fmla="*/ 9 w 9"/>
                <a:gd name="T5" fmla="*/ 0 h 35"/>
                <a:gd name="T6" fmla="*/ 9 w 9"/>
                <a:gd name="T7" fmla="*/ 18 h 35"/>
                <a:gd name="T8" fmla="*/ 9 w 9"/>
                <a:gd name="T9" fmla="*/ 26 h 35"/>
                <a:gd name="T10" fmla="*/ 0 w 9"/>
                <a:gd name="T11" fmla="*/ 26 h 35"/>
                <a:gd name="T12" fmla="*/ 0 w 9"/>
                <a:gd name="T13" fmla="*/ 18 h 35"/>
                <a:gd name="T14" fmla="*/ 0 w 9"/>
                <a:gd name="T15" fmla="*/ 35 h 35"/>
                <a:gd name="T16" fmla="*/ 0 w 9"/>
                <a:gd name="T17" fmla="*/ 26 h 35"/>
                <a:gd name="T18" fmla="*/ 9 w 9"/>
                <a:gd name="T19" fmla="*/ 26 h 35"/>
                <a:gd name="T20" fmla="*/ 9 w 9"/>
                <a:gd name="T21" fmla="*/ 35 h 35"/>
                <a:gd name="T22" fmla="*/ 0 w 9"/>
                <a:gd name="T23" fmla="*/ 35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 h="35">
                  <a:moveTo>
                    <a:pt x="0" y="18"/>
                  </a:moveTo>
                  <a:lnTo>
                    <a:pt x="0" y="0"/>
                  </a:lnTo>
                  <a:lnTo>
                    <a:pt x="9" y="0"/>
                  </a:lnTo>
                  <a:lnTo>
                    <a:pt x="9" y="18"/>
                  </a:lnTo>
                  <a:lnTo>
                    <a:pt x="9" y="26"/>
                  </a:lnTo>
                  <a:lnTo>
                    <a:pt x="0" y="26"/>
                  </a:lnTo>
                  <a:lnTo>
                    <a:pt x="0" y="18"/>
                  </a:lnTo>
                  <a:moveTo>
                    <a:pt x="0" y="35"/>
                  </a:moveTo>
                  <a:lnTo>
                    <a:pt x="0" y="26"/>
                  </a:lnTo>
                  <a:lnTo>
                    <a:pt x="9" y="26"/>
                  </a:lnTo>
                  <a:lnTo>
                    <a:pt x="9" y="35"/>
                  </a:lnTo>
                  <a:lnTo>
                    <a:pt x="0" y="3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87" name="Freeform 109">
              <a:extLst>
                <a:ext uri="{FF2B5EF4-FFF2-40B4-BE49-F238E27FC236}">
                  <a16:creationId xmlns:a16="http://schemas.microsoft.com/office/drawing/2014/main" id="{91E50E35-23BA-41E8-AF5C-586914340C85}"/>
                </a:ext>
              </a:extLst>
            </p:cNvPr>
            <p:cNvSpPr>
              <a:spLocks/>
            </p:cNvSpPr>
            <p:nvPr/>
          </p:nvSpPr>
          <p:spPr bwMode="auto">
            <a:xfrm>
              <a:off x="5643" y="1692"/>
              <a:ext cx="96" cy="130"/>
            </a:xfrm>
            <a:custGeom>
              <a:avLst/>
              <a:gdLst>
                <a:gd name="T0" fmla="*/ 96 w 96"/>
                <a:gd name="T1" fmla="*/ 78 h 130"/>
                <a:gd name="T2" fmla="*/ 0 w 96"/>
                <a:gd name="T3" fmla="*/ 130 h 130"/>
                <a:gd name="T4" fmla="*/ 0 w 96"/>
                <a:gd name="T5" fmla="*/ 60 h 130"/>
                <a:gd name="T6" fmla="*/ 96 w 96"/>
                <a:gd name="T7" fmla="*/ 0 h 130"/>
                <a:gd name="T8" fmla="*/ 96 w 96"/>
                <a:gd name="T9" fmla="*/ 78 h 130"/>
              </a:gdLst>
              <a:ahLst/>
              <a:cxnLst>
                <a:cxn ang="0">
                  <a:pos x="T0" y="T1"/>
                </a:cxn>
                <a:cxn ang="0">
                  <a:pos x="T2" y="T3"/>
                </a:cxn>
                <a:cxn ang="0">
                  <a:pos x="T4" y="T5"/>
                </a:cxn>
                <a:cxn ang="0">
                  <a:pos x="T6" y="T7"/>
                </a:cxn>
                <a:cxn ang="0">
                  <a:pos x="T8" y="T9"/>
                </a:cxn>
              </a:cxnLst>
              <a:rect l="0" t="0" r="r" b="b"/>
              <a:pathLst>
                <a:path w="96" h="130">
                  <a:moveTo>
                    <a:pt x="96" y="78"/>
                  </a:moveTo>
                  <a:lnTo>
                    <a:pt x="0" y="130"/>
                  </a:lnTo>
                  <a:lnTo>
                    <a:pt x="0" y="60"/>
                  </a:lnTo>
                  <a:lnTo>
                    <a:pt x="96" y="0"/>
                  </a:lnTo>
                  <a:lnTo>
                    <a:pt x="96" y="78"/>
                  </a:lnTo>
                  <a:close/>
                </a:path>
              </a:pathLst>
            </a:custGeom>
            <a:solidFill>
              <a:srgbClr val="ECEB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88" name="Freeform 110">
              <a:extLst>
                <a:ext uri="{FF2B5EF4-FFF2-40B4-BE49-F238E27FC236}">
                  <a16:creationId xmlns:a16="http://schemas.microsoft.com/office/drawing/2014/main" id="{67F1E87F-86A0-4F6A-B0C3-9DAE6E7CCBD2}"/>
                </a:ext>
              </a:extLst>
            </p:cNvPr>
            <p:cNvSpPr>
              <a:spLocks/>
            </p:cNvSpPr>
            <p:nvPr/>
          </p:nvSpPr>
          <p:spPr bwMode="auto">
            <a:xfrm>
              <a:off x="5660" y="1761"/>
              <a:ext cx="62" cy="35"/>
            </a:xfrm>
            <a:custGeom>
              <a:avLst/>
              <a:gdLst>
                <a:gd name="T0" fmla="*/ 62 w 62"/>
                <a:gd name="T1" fmla="*/ 9 h 35"/>
                <a:gd name="T2" fmla="*/ 0 w 62"/>
                <a:gd name="T3" fmla="*/ 35 h 35"/>
                <a:gd name="T4" fmla="*/ 0 w 62"/>
                <a:gd name="T5" fmla="*/ 35 h 35"/>
                <a:gd name="T6" fmla="*/ 0 w 62"/>
                <a:gd name="T7" fmla="*/ 35 h 35"/>
                <a:gd name="T8" fmla="*/ 62 w 62"/>
                <a:gd name="T9" fmla="*/ 0 h 35"/>
                <a:gd name="T10" fmla="*/ 62 w 62"/>
                <a:gd name="T11" fmla="*/ 0 h 35"/>
                <a:gd name="T12" fmla="*/ 62 w 62"/>
                <a:gd name="T13" fmla="*/ 9 h 35"/>
              </a:gdLst>
              <a:ahLst/>
              <a:cxnLst>
                <a:cxn ang="0">
                  <a:pos x="T0" y="T1"/>
                </a:cxn>
                <a:cxn ang="0">
                  <a:pos x="T2" y="T3"/>
                </a:cxn>
                <a:cxn ang="0">
                  <a:pos x="T4" y="T5"/>
                </a:cxn>
                <a:cxn ang="0">
                  <a:pos x="T6" y="T7"/>
                </a:cxn>
                <a:cxn ang="0">
                  <a:pos x="T8" y="T9"/>
                </a:cxn>
                <a:cxn ang="0">
                  <a:pos x="T10" y="T11"/>
                </a:cxn>
                <a:cxn ang="0">
                  <a:pos x="T12" y="T13"/>
                </a:cxn>
              </a:cxnLst>
              <a:rect l="0" t="0" r="r" b="b"/>
              <a:pathLst>
                <a:path w="62" h="35">
                  <a:moveTo>
                    <a:pt x="62" y="9"/>
                  </a:moveTo>
                  <a:lnTo>
                    <a:pt x="0" y="35"/>
                  </a:lnTo>
                  <a:lnTo>
                    <a:pt x="0" y="35"/>
                  </a:lnTo>
                  <a:lnTo>
                    <a:pt x="0" y="35"/>
                  </a:lnTo>
                  <a:lnTo>
                    <a:pt x="62" y="0"/>
                  </a:lnTo>
                  <a:lnTo>
                    <a:pt x="62" y="0"/>
                  </a:lnTo>
                  <a:lnTo>
                    <a:pt x="62" y="9"/>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89" name="Freeform 111">
              <a:extLst>
                <a:ext uri="{FF2B5EF4-FFF2-40B4-BE49-F238E27FC236}">
                  <a16:creationId xmlns:a16="http://schemas.microsoft.com/office/drawing/2014/main" id="{3258504E-7081-4FAD-A0A1-C3F30264A146}"/>
                </a:ext>
              </a:extLst>
            </p:cNvPr>
            <p:cNvSpPr>
              <a:spLocks/>
            </p:cNvSpPr>
            <p:nvPr/>
          </p:nvSpPr>
          <p:spPr bwMode="auto">
            <a:xfrm>
              <a:off x="5660" y="1752"/>
              <a:ext cx="62" cy="35"/>
            </a:xfrm>
            <a:custGeom>
              <a:avLst/>
              <a:gdLst>
                <a:gd name="T0" fmla="*/ 62 w 62"/>
                <a:gd name="T1" fmla="*/ 0 h 35"/>
                <a:gd name="T2" fmla="*/ 0 w 62"/>
                <a:gd name="T3" fmla="*/ 35 h 35"/>
                <a:gd name="T4" fmla="*/ 0 w 62"/>
                <a:gd name="T5" fmla="*/ 35 h 35"/>
                <a:gd name="T6" fmla="*/ 0 w 62"/>
                <a:gd name="T7" fmla="*/ 26 h 35"/>
                <a:gd name="T8" fmla="*/ 62 w 62"/>
                <a:gd name="T9" fmla="*/ 0 h 35"/>
                <a:gd name="T10" fmla="*/ 62 w 62"/>
                <a:gd name="T11" fmla="*/ 0 h 35"/>
                <a:gd name="T12" fmla="*/ 62 w 62"/>
                <a:gd name="T13" fmla="*/ 0 h 35"/>
              </a:gdLst>
              <a:ahLst/>
              <a:cxnLst>
                <a:cxn ang="0">
                  <a:pos x="T0" y="T1"/>
                </a:cxn>
                <a:cxn ang="0">
                  <a:pos x="T2" y="T3"/>
                </a:cxn>
                <a:cxn ang="0">
                  <a:pos x="T4" y="T5"/>
                </a:cxn>
                <a:cxn ang="0">
                  <a:pos x="T6" y="T7"/>
                </a:cxn>
                <a:cxn ang="0">
                  <a:pos x="T8" y="T9"/>
                </a:cxn>
                <a:cxn ang="0">
                  <a:pos x="T10" y="T11"/>
                </a:cxn>
                <a:cxn ang="0">
                  <a:pos x="T12" y="T13"/>
                </a:cxn>
              </a:cxnLst>
              <a:rect l="0" t="0" r="r" b="b"/>
              <a:pathLst>
                <a:path w="62" h="35">
                  <a:moveTo>
                    <a:pt x="62" y="0"/>
                  </a:moveTo>
                  <a:lnTo>
                    <a:pt x="0" y="35"/>
                  </a:lnTo>
                  <a:lnTo>
                    <a:pt x="0" y="35"/>
                  </a:lnTo>
                  <a:lnTo>
                    <a:pt x="0" y="26"/>
                  </a:lnTo>
                  <a:lnTo>
                    <a:pt x="62" y="0"/>
                  </a:lnTo>
                  <a:lnTo>
                    <a:pt x="62" y="0"/>
                  </a:lnTo>
                  <a:lnTo>
                    <a:pt x="62" y="0"/>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90" name="Freeform 112">
              <a:extLst>
                <a:ext uri="{FF2B5EF4-FFF2-40B4-BE49-F238E27FC236}">
                  <a16:creationId xmlns:a16="http://schemas.microsoft.com/office/drawing/2014/main" id="{A172DE57-7211-49B8-8D27-A79D530F88B9}"/>
                </a:ext>
              </a:extLst>
            </p:cNvPr>
            <p:cNvSpPr>
              <a:spLocks/>
            </p:cNvSpPr>
            <p:nvPr/>
          </p:nvSpPr>
          <p:spPr bwMode="auto">
            <a:xfrm>
              <a:off x="5660" y="1735"/>
              <a:ext cx="62" cy="35"/>
            </a:xfrm>
            <a:custGeom>
              <a:avLst/>
              <a:gdLst>
                <a:gd name="T0" fmla="*/ 62 w 62"/>
                <a:gd name="T1" fmla="*/ 9 h 35"/>
                <a:gd name="T2" fmla="*/ 0 w 62"/>
                <a:gd name="T3" fmla="*/ 35 h 35"/>
                <a:gd name="T4" fmla="*/ 0 w 62"/>
                <a:gd name="T5" fmla="*/ 35 h 35"/>
                <a:gd name="T6" fmla="*/ 0 w 62"/>
                <a:gd name="T7" fmla="*/ 35 h 35"/>
                <a:gd name="T8" fmla="*/ 62 w 62"/>
                <a:gd name="T9" fmla="*/ 0 h 35"/>
                <a:gd name="T10" fmla="*/ 62 w 62"/>
                <a:gd name="T11" fmla="*/ 0 h 35"/>
                <a:gd name="T12" fmla="*/ 62 w 62"/>
                <a:gd name="T13" fmla="*/ 9 h 35"/>
              </a:gdLst>
              <a:ahLst/>
              <a:cxnLst>
                <a:cxn ang="0">
                  <a:pos x="T0" y="T1"/>
                </a:cxn>
                <a:cxn ang="0">
                  <a:pos x="T2" y="T3"/>
                </a:cxn>
                <a:cxn ang="0">
                  <a:pos x="T4" y="T5"/>
                </a:cxn>
                <a:cxn ang="0">
                  <a:pos x="T6" y="T7"/>
                </a:cxn>
                <a:cxn ang="0">
                  <a:pos x="T8" y="T9"/>
                </a:cxn>
                <a:cxn ang="0">
                  <a:pos x="T10" y="T11"/>
                </a:cxn>
                <a:cxn ang="0">
                  <a:pos x="T12" y="T13"/>
                </a:cxn>
              </a:cxnLst>
              <a:rect l="0" t="0" r="r" b="b"/>
              <a:pathLst>
                <a:path w="62" h="35">
                  <a:moveTo>
                    <a:pt x="62" y="9"/>
                  </a:moveTo>
                  <a:lnTo>
                    <a:pt x="0" y="35"/>
                  </a:lnTo>
                  <a:lnTo>
                    <a:pt x="0" y="35"/>
                  </a:lnTo>
                  <a:lnTo>
                    <a:pt x="0" y="35"/>
                  </a:lnTo>
                  <a:lnTo>
                    <a:pt x="62" y="0"/>
                  </a:lnTo>
                  <a:lnTo>
                    <a:pt x="62" y="0"/>
                  </a:lnTo>
                  <a:lnTo>
                    <a:pt x="62" y="9"/>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91" name="Freeform 113">
              <a:extLst>
                <a:ext uri="{FF2B5EF4-FFF2-40B4-BE49-F238E27FC236}">
                  <a16:creationId xmlns:a16="http://schemas.microsoft.com/office/drawing/2014/main" id="{E2AEDE3C-2355-4715-B2D7-E7F3BB22B1D7}"/>
                </a:ext>
              </a:extLst>
            </p:cNvPr>
            <p:cNvSpPr>
              <a:spLocks/>
            </p:cNvSpPr>
            <p:nvPr/>
          </p:nvSpPr>
          <p:spPr bwMode="auto">
            <a:xfrm>
              <a:off x="5660" y="1718"/>
              <a:ext cx="62" cy="43"/>
            </a:xfrm>
            <a:custGeom>
              <a:avLst/>
              <a:gdLst>
                <a:gd name="T0" fmla="*/ 62 w 62"/>
                <a:gd name="T1" fmla="*/ 8 h 43"/>
                <a:gd name="T2" fmla="*/ 0 w 62"/>
                <a:gd name="T3" fmla="*/ 43 h 43"/>
                <a:gd name="T4" fmla="*/ 0 w 62"/>
                <a:gd name="T5" fmla="*/ 34 h 43"/>
                <a:gd name="T6" fmla="*/ 0 w 62"/>
                <a:gd name="T7" fmla="*/ 34 h 43"/>
                <a:gd name="T8" fmla="*/ 62 w 62"/>
                <a:gd name="T9" fmla="*/ 0 h 43"/>
                <a:gd name="T10" fmla="*/ 62 w 62"/>
                <a:gd name="T11" fmla="*/ 8 h 43"/>
                <a:gd name="T12" fmla="*/ 62 w 62"/>
                <a:gd name="T13" fmla="*/ 8 h 43"/>
              </a:gdLst>
              <a:ahLst/>
              <a:cxnLst>
                <a:cxn ang="0">
                  <a:pos x="T0" y="T1"/>
                </a:cxn>
                <a:cxn ang="0">
                  <a:pos x="T2" y="T3"/>
                </a:cxn>
                <a:cxn ang="0">
                  <a:pos x="T4" y="T5"/>
                </a:cxn>
                <a:cxn ang="0">
                  <a:pos x="T6" y="T7"/>
                </a:cxn>
                <a:cxn ang="0">
                  <a:pos x="T8" y="T9"/>
                </a:cxn>
                <a:cxn ang="0">
                  <a:pos x="T10" y="T11"/>
                </a:cxn>
                <a:cxn ang="0">
                  <a:pos x="T12" y="T13"/>
                </a:cxn>
              </a:cxnLst>
              <a:rect l="0" t="0" r="r" b="b"/>
              <a:pathLst>
                <a:path w="62" h="43">
                  <a:moveTo>
                    <a:pt x="62" y="8"/>
                  </a:moveTo>
                  <a:lnTo>
                    <a:pt x="0" y="43"/>
                  </a:lnTo>
                  <a:lnTo>
                    <a:pt x="0" y="34"/>
                  </a:lnTo>
                  <a:lnTo>
                    <a:pt x="0" y="34"/>
                  </a:lnTo>
                  <a:lnTo>
                    <a:pt x="62" y="0"/>
                  </a:lnTo>
                  <a:lnTo>
                    <a:pt x="62" y="8"/>
                  </a:lnTo>
                  <a:lnTo>
                    <a:pt x="62" y="8"/>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92" name="Freeform 114">
              <a:extLst>
                <a:ext uri="{FF2B5EF4-FFF2-40B4-BE49-F238E27FC236}">
                  <a16:creationId xmlns:a16="http://schemas.microsoft.com/office/drawing/2014/main" id="{23B4C95B-608B-4D90-AF69-8AF3352E6311}"/>
                </a:ext>
              </a:extLst>
            </p:cNvPr>
            <p:cNvSpPr>
              <a:spLocks/>
            </p:cNvSpPr>
            <p:nvPr/>
          </p:nvSpPr>
          <p:spPr bwMode="auto">
            <a:xfrm>
              <a:off x="5258" y="1561"/>
              <a:ext cx="210" cy="105"/>
            </a:xfrm>
            <a:custGeom>
              <a:avLst/>
              <a:gdLst>
                <a:gd name="T0" fmla="*/ 0 w 24"/>
                <a:gd name="T1" fmla="*/ 5 h 12"/>
                <a:gd name="T2" fmla="*/ 15 w 24"/>
                <a:gd name="T3" fmla="*/ 0 h 12"/>
                <a:gd name="T4" fmla="*/ 23 w 24"/>
                <a:gd name="T5" fmla="*/ 1 h 12"/>
                <a:gd name="T6" fmla="*/ 20 w 24"/>
                <a:gd name="T7" fmla="*/ 5 h 12"/>
                <a:gd name="T8" fmla="*/ 17 w 24"/>
                <a:gd name="T9" fmla="*/ 4 h 12"/>
                <a:gd name="T10" fmla="*/ 15 w 24"/>
                <a:gd name="T11" fmla="*/ 5 h 12"/>
                <a:gd name="T12" fmla="*/ 13 w 24"/>
                <a:gd name="T13" fmla="*/ 7 h 12"/>
                <a:gd name="T14" fmla="*/ 12 w 24"/>
                <a:gd name="T15" fmla="*/ 10 h 12"/>
                <a:gd name="T16" fmla="*/ 10 w 24"/>
                <a:gd name="T17" fmla="*/ 12 h 12"/>
                <a:gd name="T18" fmla="*/ 0 w 24"/>
                <a:gd name="T19" fmla="*/ 6 h 12"/>
                <a:gd name="T20" fmla="*/ 0 w 24"/>
                <a:gd name="T21" fmla="*/ 5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4" h="12">
                  <a:moveTo>
                    <a:pt x="0" y="5"/>
                  </a:moveTo>
                  <a:cubicBezTo>
                    <a:pt x="0" y="5"/>
                    <a:pt x="5" y="1"/>
                    <a:pt x="15" y="0"/>
                  </a:cubicBezTo>
                  <a:cubicBezTo>
                    <a:pt x="19" y="0"/>
                    <a:pt x="22" y="0"/>
                    <a:pt x="23" y="1"/>
                  </a:cubicBezTo>
                  <a:cubicBezTo>
                    <a:pt x="24" y="1"/>
                    <a:pt x="23" y="4"/>
                    <a:pt x="20" y="5"/>
                  </a:cubicBezTo>
                  <a:cubicBezTo>
                    <a:pt x="19" y="5"/>
                    <a:pt x="18" y="5"/>
                    <a:pt x="17" y="4"/>
                  </a:cubicBezTo>
                  <a:cubicBezTo>
                    <a:pt x="16" y="4"/>
                    <a:pt x="16" y="4"/>
                    <a:pt x="15" y="5"/>
                  </a:cubicBezTo>
                  <a:cubicBezTo>
                    <a:pt x="14" y="5"/>
                    <a:pt x="14" y="6"/>
                    <a:pt x="13" y="7"/>
                  </a:cubicBezTo>
                  <a:cubicBezTo>
                    <a:pt x="13" y="8"/>
                    <a:pt x="12" y="10"/>
                    <a:pt x="12" y="10"/>
                  </a:cubicBezTo>
                  <a:cubicBezTo>
                    <a:pt x="12" y="10"/>
                    <a:pt x="10" y="12"/>
                    <a:pt x="10" y="12"/>
                  </a:cubicBezTo>
                  <a:cubicBezTo>
                    <a:pt x="9" y="12"/>
                    <a:pt x="0" y="6"/>
                    <a:pt x="0" y="6"/>
                  </a:cubicBezTo>
                  <a:cubicBezTo>
                    <a:pt x="0" y="5"/>
                    <a:pt x="0" y="5"/>
                    <a:pt x="0" y="5"/>
                  </a:cubicBezTo>
                </a:path>
              </a:pathLst>
            </a:custGeom>
            <a:solidFill>
              <a:srgbClr val="FCC39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93" name="Freeform 115">
              <a:extLst>
                <a:ext uri="{FF2B5EF4-FFF2-40B4-BE49-F238E27FC236}">
                  <a16:creationId xmlns:a16="http://schemas.microsoft.com/office/drawing/2014/main" id="{34F54307-3893-4D79-8148-B590C2E63039}"/>
                </a:ext>
              </a:extLst>
            </p:cNvPr>
            <p:cNvSpPr>
              <a:spLocks/>
            </p:cNvSpPr>
            <p:nvPr/>
          </p:nvSpPr>
          <p:spPr bwMode="auto">
            <a:xfrm>
              <a:off x="5722" y="1648"/>
              <a:ext cx="210" cy="304"/>
            </a:xfrm>
            <a:custGeom>
              <a:avLst/>
              <a:gdLst>
                <a:gd name="T0" fmla="*/ 24 w 24"/>
                <a:gd name="T1" fmla="*/ 19 h 35"/>
                <a:gd name="T2" fmla="*/ 17 w 24"/>
                <a:gd name="T3" fmla="*/ 26 h 35"/>
                <a:gd name="T4" fmla="*/ 12 w 24"/>
                <a:gd name="T5" fmla="*/ 27 h 35"/>
                <a:gd name="T6" fmla="*/ 7 w 24"/>
                <a:gd name="T7" fmla="*/ 32 h 35"/>
                <a:gd name="T8" fmla="*/ 5 w 24"/>
                <a:gd name="T9" fmla="*/ 35 h 35"/>
                <a:gd name="T10" fmla="*/ 0 w 24"/>
                <a:gd name="T11" fmla="*/ 27 h 35"/>
                <a:gd name="T12" fmla="*/ 2 w 24"/>
                <a:gd name="T13" fmla="*/ 24 h 35"/>
                <a:gd name="T14" fmla="*/ 5 w 24"/>
                <a:gd name="T15" fmla="*/ 19 h 35"/>
                <a:gd name="T16" fmla="*/ 8 w 24"/>
                <a:gd name="T17" fmla="*/ 6 h 35"/>
                <a:gd name="T18" fmla="*/ 14 w 24"/>
                <a:gd name="T19" fmla="*/ 1 h 35"/>
                <a:gd name="T20" fmla="*/ 14 w 24"/>
                <a:gd name="T21" fmla="*/ 5 h 35"/>
                <a:gd name="T22" fmla="*/ 11 w 24"/>
                <a:gd name="T23" fmla="*/ 8 h 35"/>
                <a:gd name="T24" fmla="*/ 12 w 24"/>
                <a:gd name="T25" fmla="*/ 12 h 35"/>
                <a:gd name="T26" fmla="*/ 17 w 24"/>
                <a:gd name="T27" fmla="*/ 10 h 35"/>
                <a:gd name="T28" fmla="*/ 16 w 24"/>
                <a:gd name="T29" fmla="*/ 4 h 35"/>
                <a:gd name="T30" fmla="*/ 16 w 24"/>
                <a:gd name="T31" fmla="*/ 4 h 35"/>
                <a:gd name="T32" fmla="*/ 21 w 24"/>
                <a:gd name="T33" fmla="*/ 8 h 35"/>
                <a:gd name="T34" fmla="*/ 22 w 24"/>
                <a:gd name="T35" fmla="*/ 12 h 35"/>
                <a:gd name="T36" fmla="*/ 24 w 24"/>
                <a:gd name="T37" fmla="*/ 15 h 35"/>
                <a:gd name="T38" fmla="*/ 24 w 24"/>
                <a:gd name="T39" fmla="*/ 19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4" h="35">
                  <a:moveTo>
                    <a:pt x="24" y="19"/>
                  </a:moveTo>
                  <a:cubicBezTo>
                    <a:pt x="23" y="21"/>
                    <a:pt x="19" y="24"/>
                    <a:pt x="17" y="26"/>
                  </a:cubicBezTo>
                  <a:cubicBezTo>
                    <a:pt x="16" y="27"/>
                    <a:pt x="14" y="26"/>
                    <a:pt x="12" y="27"/>
                  </a:cubicBezTo>
                  <a:cubicBezTo>
                    <a:pt x="11" y="27"/>
                    <a:pt x="9" y="30"/>
                    <a:pt x="7" y="32"/>
                  </a:cubicBezTo>
                  <a:cubicBezTo>
                    <a:pt x="6" y="34"/>
                    <a:pt x="5" y="35"/>
                    <a:pt x="5" y="35"/>
                  </a:cubicBezTo>
                  <a:cubicBezTo>
                    <a:pt x="0" y="27"/>
                    <a:pt x="0" y="27"/>
                    <a:pt x="0" y="27"/>
                  </a:cubicBezTo>
                  <a:cubicBezTo>
                    <a:pt x="0" y="27"/>
                    <a:pt x="1" y="25"/>
                    <a:pt x="2" y="24"/>
                  </a:cubicBezTo>
                  <a:cubicBezTo>
                    <a:pt x="4" y="22"/>
                    <a:pt x="5" y="20"/>
                    <a:pt x="5" y="19"/>
                  </a:cubicBezTo>
                  <a:cubicBezTo>
                    <a:pt x="5" y="16"/>
                    <a:pt x="7" y="7"/>
                    <a:pt x="8" y="6"/>
                  </a:cubicBezTo>
                  <a:cubicBezTo>
                    <a:pt x="8" y="5"/>
                    <a:pt x="12" y="1"/>
                    <a:pt x="14" y="1"/>
                  </a:cubicBezTo>
                  <a:cubicBezTo>
                    <a:pt x="15" y="0"/>
                    <a:pt x="15" y="3"/>
                    <a:pt x="14" y="5"/>
                  </a:cubicBezTo>
                  <a:cubicBezTo>
                    <a:pt x="13" y="7"/>
                    <a:pt x="11" y="7"/>
                    <a:pt x="11" y="8"/>
                  </a:cubicBezTo>
                  <a:cubicBezTo>
                    <a:pt x="11" y="9"/>
                    <a:pt x="12" y="12"/>
                    <a:pt x="12" y="12"/>
                  </a:cubicBezTo>
                  <a:cubicBezTo>
                    <a:pt x="12" y="13"/>
                    <a:pt x="16" y="12"/>
                    <a:pt x="17" y="10"/>
                  </a:cubicBezTo>
                  <a:cubicBezTo>
                    <a:pt x="17" y="8"/>
                    <a:pt x="16" y="4"/>
                    <a:pt x="16" y="4"/>
                  </a:cubicBezTo>
                  <a:cubicBezTo>
                    <a:pt x="16" y="4"/>
                    <a:pt x="16" y="4"/>
                    <a:pt x="16" y="4"/>
                  </a:cubicBezTo>
                  <a:cubicBezTo>
                    <a:pt x="16" y="4"/>
                    <a:pt x="20" y="4"/>
                    <a:pt x="21" y="8"/>
                  </a:cubicBezTo>
                  <a:cubicBezTo>
                    <a:pt x="22" y="9"/>
                    <a:pt x="22" y="9"/>
                    <a:pt x="22" y="12"/>
                  </a:cubicBezTo>
                  <a:cubicBezTo>
                    <a:pt x="23" y="13"/>
                    <a:pt x="24" y="12"/>
                    <a:pt x="24" y="15"/>
                  </a:cubicBezTo>
                  <a:cubicBezTo>
                    <a:pt x="24" y="16"/>
                    <a:pt x="24" y="18"/>
                    <a:pt x="24" y="19"/>
                  </a:cubicBezTo>
                </a:path>
              </a:pathLst>
            </a:custGeom>
            <a:solidFill>
              <a:srgbClr val="FCC39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94" name="Freeform 116">
              <a:extLst>
                <a:ext uri="{FF2B5EF4-FFF2-40B4-BE49-F238E27FC236}">
                  <a16:creationId xmlns:a16="http://schemas.microsoft.com/office/drawing/2014/main" id="{30F797BB-CE7C-4B91-83D3-42C6667C9566}"/>
                </a:ext>
              </a:extLst>
            </p:cNvPr>
            <p:cNvSpPr>
              <a:spLocks/>
            </p:cNvSpPr>
            <p:nvPr/>
          </p:nvSpPr>
          <p:spPr bwMode="auto">
            <a:xfrm>
              <a:off x="4846" y="1457"/>
              <a:ext cx="245" cy="626"/>
            </a:xfrm>
            <a:custGeom>
              <a:avLst/>
              <a:gdLst>
                <a:gd name="T0" fmla="*/ 3 w 28"/>
                <a:gd name="T1" fmla="*/ 25 h 72"/>
                <a:gd name="T2" fmla="*/ 8 w 28"/>
                <a:gd name="T3" fmla="*/ 9 h 72"/>
                <a:gd name="T4" fmla="*/ 13 w 28"/>
                <a:gd name="T5" fmla="*/ 4 h 72"/>
                <a:gd name="T6" fmla="*/ 27 w 28"/>
                <a:gd name="T7" fmla="*/ 6 h 72"/>
                <a:gd name="T8" fmla="*/ 28 w 28"/>
                <a:gd name="T9" fmla="*/ 6 h 72"/>
                <a:gd name="T10" fmla="*/ 27 w 28"/>
                <a:gd name="T11" fmla="*/ 16 h 72"/>
                <a:gd name="T12" fmla="*/ 21 w 28"/>
                <a:gd name="T13" fmla="*/ 57 h 72"/>
                <a:gd name="T14" fmla="*/ 11 w 28"/>
                <a:gd name="T15" fmla="*/ 71 h 72"/>
                <a:gd name="T16" fmla="*/ 2 w 28"/>
                <a:gd name="T17" fmla="*/ 53 h 72"/>
                <a:gd name="T18" fmla="*/ 3 w 28"/>
                <a:gd name="T19" fmla="*/ 25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72">
                  <a:moveTo>
                    <a:pt x="3" y="25"/>
                  </a:moveTo>
                  <a:cubicBezTo>
                    <a:pt x="4" y="20"/>
                    <a:pt x="5" y="14"/>
                    <a:pt x="8" y="9"/>
                  </a:cubicBezTo>
                  <a:cubicBezTo>
                    <a:pt x="10" y="7"/>
                    <a:pt x="11" y="6"/>
                    <a:pt x="13" y="4"/>
                  </a:cubicBezTo>
                  <a:cubicBezTo>
                    <a:pt x="19" y="0"/>
                    <a:pt x="27" y="5"/>
                    <a:pt x="27" y="6"/>
                  </a:cubicBezTo>
                  <a:cubicBezTo>
                    <a:pt x="27" y="6"/>
                    <a:pt x="27" y="6"/>
                    <a:pt x="28" y="6"/>
                  </a:cubicBezTo>
                  <a:cubicBezTo>
                    <a:pt x="28" y="6"/>
                    <a:pt x="28" y="6"/>
                    <a:pt x="27" y="16"/>
                  </a:cubicBezTo>
                  <a:cubicBezTo>
                    <a:pt x="26" y="29"/>
                    <a:pt x="21" y="57"/>
                    <a:pt x="21" y="57"/>
                  </a:cubicBezTo>
                  <a:cubicBezTo>
                    <a:pt x="21" y="58"/>
                    <a:pt x="17" y="70"/>
                    <a:pt x="11" y="71"/>
                  </a:cubicBezTo>
                  <a:cubicBezTo>
                    <a:pt x="6" y="72"/>
                    <a:pt x="0" y="70"/>
                    <a:pt x="2" y="53"/>
                  </a:cubicBezTo>
                  <a:cubicBezTo>
                    <a:pt x="3" y="42"/>
                    <a:pt x="3" y="31"/>
                    <a:pt x="3" y="25"/>
                  </a:cubicBezTo>
                </a:path>
              </a:pathLst>
            </a:custGeom>
            <a:solidFill>
              <a:srgbClr val="F445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95" name="Freeform 117">
              <a:extLst>
                <a:ext uri="{FF2B5EF4-FFF2-40B4-BE49-F238E27FC236}">
                  <a16:creationId xmlns:a16="http://schemas.microsoft.com/office/drawing/2014/main" id="{29FEF04F-9FAC-42A8-BB90-88F82BC2E6D2}"/>
                </a:ext>
              </a:extLst>
            </p:cNvPr>
            <p:cNvSpPr>
              <a:spLocks/>
            </p:cNvSpPr>
            <p:nvPr/>
          </p:nvSpPr>
          <p:spPr bwMode="auto">
            <a:xfrm>
              <a:off x="4846" y="1744"/>
              <a:ext cx="490" cy="373"/>
            </a:xfrm>
            <a:custGeom>
              <a:avLst/>
              <a:gdLst>
                <a:gd name="T0" fmla="*/ 5 w 56"/>
                <a:gd name="T1" fmla="*/ 22 h 43"/>
                <a:gd name="T2" fmla="*/ 27 w 56"/>
                <a:gd name="T3" fmla="*/ 10 h 43"/>
                <a:gd name="T4" fmla="*/ 48 w 56"/>
                <a:gd name="T5" fmla="*/ 0 h 43"/>
                <a:gd name="T6" fmla="*/ 50 w 56"/>
                <a:gd name="T7" fmla="*/ 15 h 43"/>
                <a:gd name="T8" fmla="*/ 38 w 56"/>
                <a:gd name="T9" fmla="*/ 23 h 43"/>
                <a:gd name="T10" fmla="*/ 6 w 56"/>
                <a:gd name="T11" fmla="*/ 38 h 43"/>
                <a:gd name="T12" fmla="*/ 5 w 56"/>
                <a:gd name="T13" fmla="*/ 23 h 43"/>
                <a:gd name="T14" fmla="*/ 5 w 56"/>
                <a:gd name="T15" fmla="*/ 22 h 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6" h="43">
                  <a:moveTo>
                    <a:pt x="5" y="22"/>
                  </a:moveTo>
                  <a:cubicBezTo>
                    <a:pt x="5" y="22"/>
                    <a:pt x="19" y="13"/>
                    <a:pt x="27" y="10"/>
                  </a:cubicBezTo>
                  <a:cubicBezTo>
                    <a:pt x="41" y="4"/>
                    <a:pt x="46" y="0"/>
                    <a:pt x="48" y="0"/>
                  </a:cubicBezTo>
                  <a:cubicBezTo>
                    <a:pt x="49" y="0"/>
                    <a:pt x="56" y="7"/>
                    <a:pt x="50" y="15"/>
                  </a:cubicBezTo>
                  <a:cubicBezTo>
                    <a:pt x="50" y="15"/>
                    <a:pt x="41" y="21"/>
                    <a:pt x="38" y="23"/>
                  </a:cubicBezTo>
                  <a:cubicBezTo>
                    <a:pt x="35" y="26"/>
                    <a:pt x="13" y="43"/>
                    <a:pt x="6" y="38"/>
                  </a:cubicBezTo>
                  <a:cubicBezTo>
                    <a:pt x="0" y="32"/>
                    <a:pt x="5" y="23"/>
                    <a:pt x="5" y="23"/>
                  </a:cubicBezTo>
                  <a:cubicBezTo>
                    <a:pt x="5" y="22"/>
                    <a:pt x="5" y="22"/>
                    <a:pt x="5" y="22"/>
                  </a:cubicBezTo>
                </a:path>
              </a:pathLst>
            </a:custGeom>
            <a:solidFill>
              <a:srgbClr val="F445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97" name="Freeform 118">
              <a:extLst>
                <a:ext uri="{FF2B5EF4-FFF2-40B4-BE49-F238E27FC236}">
                  <a16:creationId xmlns:a16="http://schemas.microsoft.com/office/drawing/2014/main" id="{CFD0E108-50BD-4FF6-9F86-744EA0AF239A}"/>
                </a:ext>
              </a:extLst>
            </p:cNvPr>
            <p:cNvSpPr>
              <a:spLocks/>
            </p:cNvSpPr>
            <p:nvPr/>
          </p:nvSpPr>
          <p:spPr bwMode="auto">
            <a:xfrm>
              <a:off x="4899" y="1466"/>
              <a:ext cx="542" cy="1034"/>
            </a:xfrm>
            <a:custGeom>
              <a:avLst/>
              <a:gdLst>
                <a:gd name="T0" fmla="*/ 58 w 62"/>
                <a:gd name="T1" fmla="*/ 95 h 119"/>
                <a:gd name="T2" fmla="*/ 60 w 62"/>
                <a:gd name="T3" fmla="*/ 114 h 119"/>
                <a:gd name="T4" fmla="*/ 54 w 62"/>
                <a:gd name="T5" fmla="*/ 119 h 119"/>
                <a:gd name="T6" fmla="*/ 44 w 62"/>
                <a:gd name="T7" fmla="*/ 119 h 119"/>
                <a:gd name="T8" fmla="*/ 18 w 62"/>
                <a:gd name="T9" fmla="*/ 112 h 119"/>
                <a:gd name="T10" fmla="*/ 4 w 62"/>
                <a:gd name="T11" fmla="*/ 102 h 119"/>
                <a:gd name="T12" fmla="*/ 2 w 62"/>
                <a:gd name="T13" fmla="*/ 96 h 119"/>
                <a:gd name="T14" fmla="*/ 5 w 62"/>
                <a:gd name="T15" fmla="*/ 84 h 119"/>
                <a:gd name="T16" fmla="*/ 1 w 62"/>
                <a:gd name="T17" fmla="*/ 20 h 119"/>
                <a:gd name="T18" fmla="*/ 10 w 62"/>
                <a:gd name="T19" fmla="*/ 2 h 119"/>
                <a:gd name="T20" fmla="*/ 19 w 62"/>
                <a:gd name="T21" fmla="*/ 1 h 119"/>
                <a:gd name="T22" fmla="*/ 30 w 62"/>
                <a:gd name="T23" fmla="*/ 3 h 119"/>
                <a:gd name="T24" fmla="*/ 45 w 62"/>
                <a:gd name="T25" fmla="*/ 11 h 119"/>
                <a:gd name="T26" fmla="*/ 61 w 62"/>
                <a:gd name="T27" fmla="*/ 22 h 119"/>
                <a:gd name="T28" fmla="*/ 62 w 62"/>
                <a:gd name="T29" fmla="*/ 31 h 119"/>
                <a:gd name="T30" fmla="*/ 60 w 62"/>
                <a:gd name="T31" fmla="*/ 56 h 119"/>
                <a:gd name="T32" fmla="*/ 58 w 62"/>
                <a:gd name="T33" fmla="*/ 95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2" h="119">
                  <a:moveTo>
                    <a:pt x="58" y="95"/>
                  </a:moveTo>
                  <a:cubicBezTo>
                    <a:pt x="58" y="97"/>
                    <a:pt x="60" y="114"/>
                    <a:pt x="60" y="114"/>
                  </a:cubicBezTo>
                  <a:cubicBezTo>
                    <a:pt x="60" y="114"/>
                    <a:pt x="57" y="117"/>
                    <a:pt x="54" y="119"/>
                  </a:cubicBezTo>
                  <a:cubicBezTo>
                    <a:pt x="53" y="119"/>
                    <a:pt x="49" y="119"/>
                    <a:pt x="44" y="119"/>
                  </a:cubicBezTo>
                  <a:cubicBezTo>
                    <a:pt x="37" y="118"/>
                    <a:pt x="26" y="116"/>
                    <a:pt x="18" y="112"/>
                  </a:cubicBezTo>
                  <a:cubicBezTo>
                    <a:pt x="12" y="108"/>
                    <a:pt x="7" y="105"/>
                    <a:pt x="4" y="102"/>
                  </a:cubicBezTo>
                  <a:cubicBezTo>
                    <a:pt x="2" y="101"/>
                    <a:pt x="1" y="98"/>
                    <a:pt x="2" y="96"/>
                  </a:cubicBezTo>
                  <a:cubicBezTo>
                    <a:pt x="3" y="89"/>
                    <a:pt x="5" y="86"/>
                    <a:pt x="5" y="84"/>
                  </a:cubicBezTo>
                  <a:cubicBezTo>
                    <a:pt x="7" y="78"/>
                    <a:pt x="0" y="46"/>
                    <a:pt x="1" y="20"/>
                  </a:cubicBezTo>
                  <a:cubicBezTo>
                    <a:pt x="1" y="17"/>
                    <a:pt x="5" y="4"/>
                    <a:pt x="10" y="2"/>
                  </a:cubicBezTo>
                  <a:cubicBezTo>
                    <a:pt x="16" y="0"/>
                    <a:pt x="19" y="1"/>
                    <a:pt x="19" y="1"/>
                  </a:cubicBezTo>
                  <a:cubicBezTo>
                    <a:pt x="30" y="3"/>
                    <a:pt x="30" y="3"/>
                    <a:pt x="30" y="3"/>
                  </a:cubicBezTo>
                  <a:cubicBezTo>
                    <a:pt x="30" y="3"/>
                    <a:pt x="39" y="8"/>
                    <a:pt x="45" y="11"/>
                  </a:cubicBezTo>
                  <a:cubicBezTo>
                    <a:pt x="53" y="16"/>
                    <a:pt x="61" y="22"/>
                    <a:pt x="61" y="22"/>
                  </a:cubicBezTo>
                  <a:cubicBezTo>
                    <a:pt x="61" y="22"/>
                    <a:pt x="61" y="26"/>
                    <a:pt x="62" y="31"/>
                  </a:cubicBezTo>
                  <a:cubicBezTo>
                    <a:pt x="62" y="38"/>
                    <a:pt x="62" y="47"/>
                    <a:pt x="60" y="56"/>
                  </a:cubicBezTo>
                  <a:cubicBezTo>
                    <a:pt x="56" y="71"/>
                    <a:pt x="57" y="94"/>
                    <a:pt x="58" y="95"/>
                  </a:cubicBezTo>
                </a:path>
              </a:pathLst>
            </a:custGeom>
            <a:solidFill>
              <a:srgbClr val="E63B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98" name="Freeform 119">
              <a:extLst>
                <a:ext uri="{FF2B5EF4-FFF2-40B4-BE49-F238E27FC236}">
                  <a16:creationId xmlns:a16="http://schemas.microsoft.com/office/drawing/2014/main" id="{BF77DB3D-3C4E-4EC4-8D19-05C9B80037DE}"/>
                </a:ext>
              </a:extLst>
            </p:cNvPr>
            <p:cNvSpPr>
              <a:spLocks/>
            </p:cNvSpPr>
            <p:nvPr/>
          </p:nvSpPr>
          <p:spPr bwMode="auto">
            <a:xfrm>
              <a:off x="5082" y="1318"/>
              <a:ext cx="184" cy="269"/>
            </a:xfrm>
            <a:custGeom>
              <a:avLst/>
              <a:gdLst>
                <a:gd name="T0" fmla="*/ 21 w 21"/>
                <a:gd name="T1" fmla="*/ 12 h 31"/>
                <a:gd name="T2" fmla="*/ 21 w 21"/>
                <a:gd name="T3" fmla="*/ 14 h 31"/>
                <a:gd name="T4" fmla="*/ 20 w 21"/>
                <a:gd name="T5" fmla="*/ 24 h 31"/>
                <a:gd name="T6" fmla="*/ 20 w 21"/>
                <a:gd name="T7" fmla="*/ 26 h 31"/>
                <a:gd name="T8" fmla="*/ 20 w 21"/>
                <a:gd name="T9" fmla="*/ 27 h 31"/>
                <a:gd name="T10" fmla="*/ 18 w 21"/>
                <a:gd name="T11" fmla="*/ 29 h 31"/>
                <a:gd name="T12" fmla="*/ 9 w 21"/>
                <a:gd name="T13" fmla="*/ 31 h 31"/>
                <a:gd name="T14" fmla="*/ 1 w 21"/>
                <a:gd name="T15" fmla="*/ 25 h 31"/>
                <a:gd name="T16" fmla="*/ 1 w 21"/>
                <a:gd name="T17" fmla="*/ 24 h 31"/>
                <a:gd name="T18" fmla="*/ 1 w 21"/>
                <a:gd name="T19" fmla="*/ 24 h 31"/>
                <a:gd name="T20" fmla="*/ 1 w 21"/>
                <a:gd name="T21" fmla="*/ 21 h 31"/>
                <a:gd name="T22" fmla="*/ 1 w 21"/>
                <a:gd name="T23" fmla="*/ 14 h 31"/>
                <a:gd name="T24" fmla="*/ 8 w 21"/>
                <a:gd name="T25" fmla="*/ 0 h 31"/>
                <a:gd name="T26" fmla="*/ 21 w 21"/>
                <a:gd name="T27" fmla="*/ 1 h 31"/>
                <a:gd name="T28" fmla="*/ 21 w 21"/>
                <a:gd name="T29" fmla="*/ 12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1" h="31">
                  <a:moveTo>
                    <a:pt x="21" y="12"/>
                  </a:moveTo>
                  <a:cubicBezTo>
                    <a:pt x="21" y="13"/>
                    <a:pt x="21" y="13"/>
                    <a:pt x="21" y="14"/>
                  </a:cubicBezTo>
                  <a:cubicBezTo>
                    <a:pt x="20" y="15"/>
                    <a:pt x="20" y="20"/>
                    <a:pt x="20" y="24"/>
                  </a:cubicBezTo>
                  <a:cubicBezTo>
                    <a:pt x="20" y="25"/>
                    <a:pt x="20" y="25"/>
                    <a:pt x="20" y="26"/>
                  </a:cubicBezTo>
                  <a:cubicBezTo>
                    <a:pt x="20" y="26"/>
                    <a:pt x="20" y="27"/>
                    <a:pt x="20" y="27"/>
                  </a:cubicBezTo>
                  <a:cubicBezTo>
                    <a:pt x="20" y="28"/>
                    <a:pt x="19" y="29"/>
                    <a:pt x="18" y="29"/>
                  </a:cubicBezTo>
                  <a:cubicBezTo>
                    <a:pt x="16" y="30"/>
                    <a:pt x="14" y="31"/>
                    <a:pt x="9" y="31"/>
                  </a:cubicBezTo>
                  <a:cubicBezTo>
                    <a:pt x="6" y="31"/>
                    <a:pt x="0" y="27"/>
                    <a:pt x="1" y="25"/>
                  </a:cubicBezTo>
                  <a:cubicBezTo>
                    <a:pt x="1" y="24"/>
                    <a:pt x="1" y="24"/>
                    <a:pt x="1" y="24"/>
                  </a:cubicBezTo>
                  <a:cubicBezTo>
                    <a:pt x="1" y="24"/>
                    <a:pt x="1" y="24"/>
                    <a:pt x="1" y="24"/>
                  </a:cubicBezTo>
                  <a:cubicBezTo>
                    <a:pt x="1" y="23"/>
                    <a:pt x="1" y="22"/>
                    <a:pt x="1" y="21"/>
                  </a:cubicBezTo>
                  <a:cubicBezTo>
                    <a:pt x="1" y="18"/>
                    <a:pt x="1" y="14"/>
                    <a:pt x="1" y="14"/>
                  </a:cubicBezTo>
                  <a:cubicBezTo>
                    <a:pt x="8" y="0"/>
                    <a:pt x="8" y="0"/>
                    <a:pt x="8" y="0"/>
                  </a:cubicBezTo>
                  <a:cubicBezTo>
                    <a:pt x="21" y="1"/>
                    <a:pt x="21" y="1"/>
                    <a:pt x="21" y="1"/>
                  </a:cubicBezTo>
                  <a:cubicBezTo>
                    <a:pt x="21" y="1"/>
                    <a:pt x="21" y="9"/>
                    <a:pt x="21" y="12"/>
                  </a:cubicBezTo>
                </a:path>
              </a:pathLst>
            </a:custGeom>
            <a:solidFill>
              <a:srgbClr val="FFD5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99" name="Freeform 120">
              <a:extLst>
                <a:ext uri="{FF2B5EF4-FFF2-40B4-BE49-F238E27FC236}">
                  <a16:creationId xmlns:a16="http://schemas.microsoft.com/office/drawing/2014/main" id="{0C89E549-DE4B-4ADE-A4B7-F0E35D5DADBD}"/>
                </a:ext>
              </a:extLst>
            </p:cNvPr>
            <p:cNvSpPr>
              <a:spLocks/>
            </p:cNvSpPr>
            <p:nvPr/>
          </p:nvSpPr>
          <p:spPr bwMode="auto">
            <a:xfrm>
              <a:off x="5091" y="1474"/>
              <a:ext cx="0" cy="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path>
              </a:pathLst>
            </a:custGeom>
            <a:solidFill>
              <a:srgbClr val="F7E2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16" name="Freeform 121">
              <a:extLst>
                <a:ext uri="{FF2B5EF4-FFF2-40B4-BE49-F238E27FC236}">
                  <a16:creationId xmlns:a16="http://schemas.microsoft.com/office/drawing/2014/main" id="{68A8D9FD-DE98-4728-B820-B996C0897D2E}"/>
                </a:ext>
              </a:extLst>
            </p:cNvPr>
            <p:cNvSpPr>
              <a:spLocks/>
            </p:cNvSpPr>
            <p:nvPr/>
          </p:nvSpPr>
          <p:spPr bwMode="auto">
            <a:xfrm>
              <a:off x="5091" y="1361"/>
              <a:ext cx="167" cy="166"/>
            </a:xfrm>
            <a:custGeom>
              <a:avLst/>
              <a:gdLst>
                <a:gd name="T0" fmla="*/ 15 w 19"/>
                <a:gd name="T1" fmla="*/ 0 h 19"/>
                <a:gd name="T2" fmla="*/ 14 w 19"/>
                <a:gd name="T3" fmla="*/ 1 h 19"/>
                <a:gd name="T4" fmla="*/ 5 w 19"/>
                <a:gd name="T5" fmla="*/ 12 h 19"/>
                <a:gd name="T6" fmla="*/ 4 w 19"/>
                <a:gd name="T7" fmla="*/ 12 h 19"/>
                <a:gd name="T8" fmla="*/ 1 w 19"/>
                <a:gd name="T9" fmla="*/ 13 h 19"/>
                <a:gd name="T10" fmla="*/ 0 w 19"/>
                <a:gd name="T11" fmla="*/ 13 h 19"/>
                <a:gd name="T12" fmla="*/ 0 w 19"/>
                <a:gd name="T13" fmla="*/ 13 h 19"/>
                <a:gd name="T14" fmla="*/ 4 w 19"/>
                <a:gd name="T15" fmla="*/ 14 h 19"/>
                <a:gd name="T16" fmla="*/ 9 w 19"/>
                <a:gd name="T17" fmla="*/ 13 h 19"/>
                <a:gd name="T18" fmla="*/ 10 w 19"/>
                <a:gd name="T19" fmla="*/ 13 h 19"/>
                <a:gd name="T20" fmla="*/ 14 w 19"/>
                <a:gd name="T21" fmla="*/ 16 h 19"/>
                <a:gd name="T22" fmla="*/ 19 w 19"/>
                <a:gd name="T23" fmla="*/ 19 h 19"/>
                <a:gd name="T24" fmla="*/ 19 w 19"/>
                <a:gd name="T25" fmla="*/ 19 h 19"/>
                <a:gd name="T26" fmla="*/ 19 w 19"/>
                <a:gd name="T27" fmla="*/ 13 h 19"/>
                <a:gd name="T28" fmla="*/ 18 w 19"/>
                <a:gd name="T29" fmla="*/ 10 h 19"/>
                <a:gd name="T30" fmla="*/ 18 w 19"/>
                <a:gd name="T31" fmla="*/ 2 h 19"/>
                <a:gd name="T32" fmla="*/ 15 w 19"/>
                <a:gd name="T33" fmla="*/ 0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 h="19">
                  <a:moveTo>
                    <a:pt x="15" y="0"/>
                  </a:moveTo>
                  <a:cubicBezTo>
                    <a:pt x="15" y="0"/>
                    <a:pt x="15" y="0"/>
                    <a:pt x="14" y="1"/>
                  </a:cubicBezTo>
                  <a:cubicBezTo>
                    <a:pt x="10" y="5"/>
                    <a:pt x="12" y="9"/>
                    <a:pt x="5" y="12"/>
                  </a:cubicBezTo>
                  <a:cubicBezTo>
                    <a:pt x="4" y="12"/>
                    <a:pt x="4" y="12"/>
                    <a:pt x="4" y="12"/>
                  </a:cubicBezTo>
                  <a:cubicBezTo>
                    <a:pt x="3" y="13"/>
                    <a:pt x="2" y="13"/>
                    <a:pt x="1" y="13"/>
                  </a:cubicBezTo>
                  <a:cubicBezTo>
                    <a:pt x="1" y="13"/>
                    <a:pt x="0" y="13"/>
                    <a:pt x="0" y="13"/>
                  </a:cubicBezTo>
                  <a:cubicBezTo>
                    <a:pt x="0" y="13"/>
                    <a:pt x="0" y="13"/>
                    <a:pt x="0" y="13"/>
                  </a:cubicBezTo>
                  <a:cubicBezTo>
                    <a:pt x="1" y="13"/>
                    <a:pt x="2" y="14"/>
                    <a:pt x="4" y="14"/>
                  </a:cubicBezTo>
                  <a:cubicBezTo>
                    <a:pt x="5" y="14"/>
                    <a:pt x="7" y="14"/>
                    <a:pt x="9" y="13"/>
                  </a:cubicBezTo>
                  <a:cubicBezTo>
                    <a:pt x="9" y="13"/>
                    <a:pt x="9" y="13"/>
                    <a:pt x="10" y="13"/>
                  </a:cubicBezTo>
                  <a:cubicBezTo>
                    <a:pt x="11" y="13"/>
                    <a:pt x="13" y="14"/>
                    <a:pt x="14" y="16"/>
                  </a:cubicBezTo>
                  <a:cubicBezTo>
                    <a:pt x="16" y="18"/>
                    <a:pt x="17" y="19"/>
                    <a:pt x="19" y="19"/>
                  </a:cubicBezTo>
                  <a:cubicBezTo>
                    <a:pt x="19" y="19"/>
                    <a:pt x="19" y="19"/>
                    <a:pt x="19" y="19"/>
                  </a:cubicBezTo>
                  <a:cubicBezTo>
                    <a:pt x="19" y="17"/>
                    <a:pt x="19" y="15"/>
                    <a:pt x="19" y="13"/>
                  </a:cubicBezTo>
                  <a:cubicBezTo>
                    <a:pt x="18" y="12"/>
                    <a:pt x="18" y="11"/>
                    <a:pt x="18" y="10"/>
                  </a:cubicBezTo>
                  <a:cubicBezTo>
                    <a:pt x="18" y="2"/>
                    <a:pt x="18" y="2"/>
                    <a:pt x="18" y="2"/>
                  </a:cubicBezTo>
                  <a:cubicBezTo>
                    <a:pt x="17" y="2"/>
                    <a:pt x="16" y="1"/>
                    <a:pt x="15" y="0"/>
                  </a:cubicBezTo>
                </a:path>
              </a:pathLst>
            </a:custGeom>
            <a:solidFill>
              <a:srgbClr val="F7BD9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17" name="Freeform 122">
              <a:extLst>
                <a:ext uri="{FF2B5EF4-FFF2-40B4-BE49-F238E27FC236}">
                  <a16:creationId xmlns:a16="http://schemas.microsoft.com/office/drawing/2014/main" id="{5022A733-D830-4DBE-95B2-2F462042AA39}"/>
                </a:ext>
              </a:extLst>
            </p:cNvPr>
            <p:cNvSpPr>
              <a:spLocks/>
            </p:cNvSpPr>
            <p:nvPr/>
          </p:nvSpPr>
          <p:spPr bwMode="auto">
            <a:xfrm>
              <a:off x="5336" y="1057"/>
              <a:ext cx="193" cy="148"/>
            </a:xfrm>
            <a:custGeom>
              <a:avLst/>
              <a:gdLst>
                <a:gd name="T0" fmla="*/ 20 w 22"/>
                <a:gd name="T1" fmla="*/ 10 h 17"/>
                <a:gd name="T2" fmla="*/ 5 w 22"/>
                <a:gd name="T3" fmla="*/ 17 h 17"/>
                <a:gd name="T4" fmla="*/ 3 w 22"/>
                <a:gd name="T5" fmla="*/ 12 h 17"/>
                <a:gd name="T6" fmla="*/ 0 w 22"/>
                <a:gd name="T7" fmla="*/ 3 h 17"/>
                <a:gd name="T8" fmla="*/ 10 w 22"/>
                <a:gd name="T9" fmla="*/ 0 h 17"/>
                <a:gd name="T10" fmla="*/ 19 w 22"/>
                <a:gd name="T11" fmla="*/ 5 h 17"/>
                <a:gd name="T12" fmla="*/ 21 w 22"/>
                <a:gd name="T13" fmla="*/ 7 h 17"/>
                <a:gd name="T14" fmla="*/ 20 w 22"/>
                <a:gd name="T15" fmla="*/ 10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17">
                  <a:moveTo>
                    <a:pt x="20" y="10"/>
                  </a:moveTo>
                  <a:cubicBezTo>
                    <a:pt x="5" y="17"/>
                    <a:pt x="5" y="17"/>
                    <a:pt x="5" y="17"/>
                  </a:cubicBezTo>
                  <a:cubicBezTo>
                    <a:pt x="3" y="12"/>
                    <a:pt x="3" y="12"/>
                    <a:pt x="3" y="12"/>
                  </a:cubicBezTo>
                  <a:cubicBezTo>
                    <a:pt x="0" y="3"/>
                    <a:pt x="0" y="3"/>
                    <a:pt x="0" y="3"/>
                  </a:cubicBezTo>
                  <a:cubicBezTo>
                    <a:pt x="0" y="3"/>
                    <a:pt x="8" y="0"/>
                    <a:pt x="10" y="0"/>
                  </a:cubicBezTo>
                  <a:cubicBezTo>
                    <a:pt x="13" y="1"/>
                    <a:pt x="17" y="3"/>
                    <a:pt x="19" y="5"/>
                  </a:cubicBezTo>
                  <a:cubicBezTo>
                    <a:pt x="20" y="6"/>
                    <a:pt x="20" y="6"/>
                    <a:pt x="21" y="7"/>
                  </a:cubicBezTo>
                  <a:cubicBezTo>
                    <a:pt x="22" y="9"/>
                    <a:pt x="20" y="10"/>
                    <a:pt x="20" y="10"/>
                  </a:cubicBezTo>
                  <a:close/>
                </a:path>
              </a:pathLst>
            </a:custGeom>
            <a:solidFill>
              <a:srgbClr val="FFEE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19" name="Freeform 123">
              <a:extLst>
                <a:ext uri="{FF2B5EF4-FFF2-40B4-BE49-F238E27FC236}">
                  <a16:creationId xmlns:a16="http://schemas.microsoft.com/office/drawing/2014/main" id="{850421F0-3F42-4A21-8852-C871FB4853EA}"/>
                </a:ext>
              </a:extLst>
            </p:cNvPr>
            <p:cNvSpPr>
              <a:spLocks/>
            </p:cNvSpPr>
            <p:nvPr/>
          </p:nvSpPr>
          <p:spPr bwMode="auto">
            <a:xfrm>
              <a:off x="5336" y="1057"/>
              <a:ext cx="167" cy="105"/>
            </a:xfrm>
            <a:custGeom>
              <a:avLst/>
              <a:gdLst>
                <a:gd name="T0" fmla="*/ 19 w 19"/>
                <a:gd name="T1" fmla="*/ 5 h 12"/>
                <a:gd name="T2" fmla="*/ 3 w 19"/>
                <a:gd name="T3" fmla="*/ 12 h 12"/>
                <a:gd name="T4" fmla="*/ 0 w 19"/>
                <a:gd name="T5" fmla="*/ 3 h 12"/>
                <a:gd name="T6" fmla="*/ 10 w 19"/>
                <a:gd name="T7" fmla="*/ 0 h 12"/>
                <a:gd name="T8" fmla="*/ 19 w 19"/>
                <a:gd name="T9" fmla="*/ 5 h 12"/>
              </a:gdLst>
              <a:ahLst/>
              <a:cxnLst>
                <a:cxn ang="0">
                  <a:pos x="T0" y="T1"/>
                </a:cxn>
                <a:cxn ang="0">
                  <a:pos x="T2" y="T3"/>
                </a:cxn>
                <a:cxn ang="0">
                  <a:pos x="T4" y="T5"/>
                </a:cxn>
                <a:cxn ang="0">
                  <a:pos x="T6" y="T7"/>
                </a:cxn>
                <a:cxn ang="0">
                  <a:pos x="T8" y="T9"/>
                </a:cxn>
              </a:cxnLst>
              <a:rect l="0" t="0" r="r" b="b"/>
              <a:pathLst>
                <a:path w="19" h="12">
                  <a:moveTo>
                    <a:pt x="19" y="5"/>
                  </a:moveTo>
                  <a:cubicBezTo>
                    <a:pt x="19" y="5"/>
                    <a:pt x="10" y="10"/>
                    <a:pt x="3" y="12"/>
                  </a:cubicBezTo>
                  <a:cubicBezTo>
                    <a:pt x="0" y="3"/>
                    <a:pt x="0" y="3"/>
                    <a:pt x="0" y="3"/>
                  </a:cubicBezTo>
                  <a:cubicBezTo>
                    <a:pt x="0" y="3"/>
                    <a:pt x="8" y="0"/>
                    <a:pt x="10" y="0"/>
                  </a:cubicBezTo>
                  <a:cubicBezTo>
                    <a:pt x="13" y="1"/>
                    <a:pt x="17" y="3"/>
                    <a:pt x="19" y="5"/>
                  </a:cubicBezTo>
                  <a:close/>
                </a:path>
              </a:pathLst>
            </a:custGeom>
            <a:solidFill>
              <a:srgbClr val="F9FF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20" name="Freeform 124">
              <a:extLst>
                <a:ext uri="{FF2B5EF4-FFF2-40B4-BE49-F238E27FC236}">
                  <a16:creationId xmlns:a16="http://schemas.microsoft.com/office/drawing/2014/main" id="{F4E82CEC-C044-4D7C-A000-BCECC37486BF}"/>
                </a:ext>
              </a:extLst>
            </p:cNvPr>
            <p:cNvSpPr>
              <a:spLocks/>
            </p:cNvSpPr>
            <p:nvPr/>
          </p:nvSpPr>
          <p:spPr bwMode="auto">
            <a:xfrm>
              <a:off x="5065" y="1092"/>
              <a:ext cx="333" cy="400"/>
            </a:xfrm>
            <a:custGeom>
              <a:avLst/>
              <a:gdLst>
                <a:gd name="T0" fmla="*/ 20 w 38"/>
                <a:gd name="T1" fmla="*/ 0 h 46"/>
                <a:gd name="T2" fmla="*/ 12 w 38"/>
                <a:gd name="T3" fmla="*/ 0 h 46"/>
                <a:gd name="T4" fmla="*/ 0 w 38"/>
                <a:gd name="T5" fmla="*/ 11 h 46"/>
                <a:gd name="T6" fmla="*/ 6 w 38"/>
                <a:gd name="T7" fmla="*/ 30 h 46"/>
                <a:gd name="T8" fmla="*/ 20 w 38"/>
                <a:gd name="T9" fmla="*/ 29 h 46"/>
                <a:gd name="T10" fmla="*/ 21 w 38"/>
                <a:gd name="T11" fmla="*/ 41 h 46"/>
                <a:gd name="T12" fmla="*/ 29 w 38"/>
                <a:gd name="T13" fmla="*/ 45 h 46"/>
                <a:gd name="T14" fmla="*/ 34 w 38"/>
                <a:gd name="T15" fmla="*/ 44 h 46"/>
                <a:gd name="T16" fmla="*/ 37 w 38"/>
                <a:gd name="T17" fmla="*/ 26 h 46"/>
                <a:gd name="T18" fmla="*/ 35 w 38"/>
                <a:gd name="T19" fmla="*/ 10 h 46"/>
                <a:gd name="T20" fmla="*/ 28 w 38"/>
                <a:gd name="T21" fmla="*/ 3 h 46"/>
                <a:gd name="T22" fmla="*/ 20 w 38"/>
                <a:gd name="T23" fmla="*/ 0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8" h="46">
                  <a:moveTo>
                    <a:pt x="20" y="0"/>
                  </a:moveTo>
                  <a:cubicBezTo>
                    <a:pt x="20" y="0"/>
                    <a:pt x="12" y="0"/>
                    <a:pt x="12" y="0"/>
                  </a:cubicBezTo>
                  <a:cubicBezTo>
                    <a:pt x="12" y="0"/>
                    <a:pt x="0" y="10"/>
                    <a:pt x="0" y="11"/>
                  </a:cubicBezTo>
                  <a:cubicBezTo>
                    <a:pt x="0" y="12"/>
                    <a:pt x="5" y="30"/>
                    <a:pt x="6" y="30"/>
                  </a:cubicBezTo>
                  <a:cubicBezTo>
                    <a:pt x="7" y="30"/>
                    <a:pt x="20" y="29"/>
                    <a:pt x="20" y="29"/>
                  </a:cubicBezTo>
                  <a:cubicBezTo>
                    <a:pt x="21" y="41"/>
                    <a:pt x="21" y="41"/>
                    <a:pt x="21" y="41"/>
                  </a:cubicBezTo>
                  <a:cubicBezTo>
                    <a:pt x="22" y="45"/>
                    <a:pt x="26" y="46"/>
                    <a:pt x="29" y="45"/>
                  </a:cubicBezTo>
                  <a:cubicBezTo>
                    <a:pt x="30" y="45"/>
                    <a:pt x="33" y="45"/>
                    <a:pt x="34" y="44"/>
                  </a:cubicBezTo>
                  <a:cubicBezTo>
                    <a:pt x="35" y="40"/>
                    <a:pt x="38" y="32"/>
                    <a:pt x="37" y="26"/>
                  </a:cubicBezTo>
                  <a:cubicBezTo>
                    <a:pt x="36" y="23"/>
                    <a:pt x="34" y="19"/>
                    <a:pt x="35" y="10"/>
                  </a:cubicBezTo>
                  <a:cubicBezTo>
                    <a:pt x="35" y="10"/>
                    <a:pt x="36" y="3"/>
                    <a:pt x="28" y="3"/>
                  </a:cubicBezTo>
                  <a:cubicBezTo>
                    <a:pt x="20" y="2"/>
                    <a:pt x="20" y="0"/>
                    <a:pt x="20" y="0"/>
                  </a:cubicBezTo>
                </a:path>
              </a:pathLst>
            </a:custGeom>
            <a:solidFill>
              <a:srgbClr val="FFD5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21" name="Freeform 125">
              <a:extLst>
                <a:ext uri="{FF2B5EF4-FFF2-40B4-BE49-F238E27FC236}">
                  <a16:creationId xmlns:a16="http://schemas.microsoft.com/office/drawing/2014/main" id="{B3197BE9-A48D-487D-B3D3-BEB9503BCEC2}"/>
                </a:ext>
              </a:extLst>
            </p:cNvPr>
            <p:cNvSpPr>
              <a:spLocks/>
            </p:cNvSpPr>
            <p:nvPr/>
          </p:nvSpPr>
          <p:spPr bwMode="auto">
            <a:xfrm>
              <a:off x="5004" y="988"/>
              <a:ext cx="376" cy="504"/>
            </a:xfrm>
            <a:custGeom>
              <a:avLst/>
              <a:gdLst>
                <a:gd name="T0" fmla="*/ 35 w 43"/>
                <a:gd name="T1" fmla="*/ 29 h 58"/>
                <a:gd name="T2" fmla="*/ 34 w 43"/>
                <a:gd name="T3" fmla="*/ 36 h 58"/>
                <a:gd name="T4" fmla="*/ 34 w 43"/>
                <a:gd name="T5" fmla="*/ 42 h 58"/>
                <a:gd name="T6" fmla="*/ 31 w 43"/>
                <a:gd name="T7" fmla="*/ 43 h 58"/>
                <a:gd name="T8" fmla="*/ 24 w 43"/>
                <a:gd name="T9" fmla="*/ 44 h 58"/>
                <a:gd name="T10" fmla="*/ 15 w 43"/>
                <a:gd name="T11" fmla="*/ 55 h 58"/>
                <a:gd name="T12" fmla="*/ 14 w 43"/>
                <a:gd name="T13" fmla="*/ 55 h 58"/>
                <a:gd name="T14" fmla="*/ 8 w 43"/>
                <a:gd name="T15" fmla="*/ 53 h 58"/>
                <a:gd name="T16" fmla="*/ 1 w 43"/>
                <a:gd name="T17" fmla="*/ 36 h 58"/>
                <a:gd name="T18" fmla="*/ 0 w 43"/>
                <a:gd name="T19" fmla="*/ 34 h 58"/>
                <a:gd name="T20" fmla="*/ 0 w 43"/>
                <a:gd name="T21" fmla="*/ 28 h 58"/>
                <a:gd name="T22" fmla="*/ 9 w 43"/>
                <a:gd name="T23" fmla="*/ 9 h 58"/>
                <a:gd name="T24" fmla="*/ 34 w 43"/>
                <a:gd name="T25" fmla="*/ 6 h 58"/>
                <a:gd name="T26" fmla="*/ 42 w 43"/>
                <a:gd name="T27" fmla="*/ 15 h 58"/>
                <a:gd name="T28" fmla="*/ 43 w 43"/>
                <a:gd name="T29" fmla="*/ 17 h 58"/>
                <a:gd name="T30" fmla="*/ 35 w 43"/>
                <a:gd name="T31" fmla="*/ 29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3" h="58">
                  <a:moveTo>
                    <a:pt x="35" y="29"/>
                  </a:moveTo>
                  <a:cubicBezTo>
                    <a:pt x="35" y="29"/>
                    <a:pt x="33" y="33"/>
                    <a:pt x="34" y="36"/>
                  </a:cubicBezTo>
                  <a:cubicBezTo>
                    <a:pt x="34" y="40"/>
                    <a:pt x="34" y="42"/>
                    <a:pt x="34" y="42"/>
                  </a:cubicBezTo>
                  <a:cubicBezTo>
                    <a:pt x="31" y="43"/>
                    <a:pt x="31" y="43"/>
                    <a:pt x="31" y="43"/>
                  </a:cubicBezTo>
                  <a:cubicBezTo>
                    <a:pt x="31" y="43"/>
                    <a:pt x="29" y="39"/>
                    <a:pt x="24" y="44"/>
                  </a:cubicBezTo>
                  <a:cubicBezTo>
                    <a:pt x="20" y="48"/>
                    <a:pt x="22" y="52"/>
                    <a:pt x="15" y="55"/>
                  </a:cubicBezTo>
                  <a:cubicBezTo>
                    <a:pt x="14" y="55"/>
                    <a:pt x="14" y="55"/>
                    <a:pt x="14" y="55"/>
                  </a:cubicBezTo>
                  <a:cubicBezTo>
                    <a:pt x="8" y="58"/>
                    <a:pt x="8" y="53"/>
                    <a:pt x="8" y="53"/>
                  </a:cubicBezTo>
                  <a:cubicBezTo>
                    <a:pt x="8" y="53"/>
                    <a:pt x="1" y="38"/>
                    <a:pt x="1" y="36"/>
                  </a:cubicBezTo>
                  <a:cubicBezTo>
                    <a:pt x="1" y="36"/>
                    <a:pt x="0" y="35"/>
                    <a:pt x="0" y="34"/>
                  </a:cubicBezTo>
                  <a:cubicBezTo>
                    <a:pt x="0" y="32"/>
                    <a:pt x="0" y="30"/>
                    <a:pt x="0" y="28"/>
                  </a:cubicBezTo>
                  <a:cubicBezTo>
                    <a:pt x="0" y="22"/>
                    <a:pt x="1" y="14"/>
                    <a:pt x="9" y="9"/>
                  </a:cubicBezTo>
                  <a:cubicBezTo>
                    <a:pt x="22" y="0"/>
                    <a:pt x="31" y="5"/>
                    <a:pt x="34" y="6"/>
                  </a:cubicBezTo>
                  <a:cubicBezTo>
                    <a:pt x="36" y="7"/>
                    <a:pt x="39" y="9"/>
                    <a:pt x="42" y="15"/>
                  </a:cubicBezTo>
                  <a:cubicBezTo>
                    <a:pt x="42" y="15"/>
                    <a:pt x="43" y="16"/>
                    <a:pt x="43" y="17"/>
                  </a:cubicBezTo>
                  <a:cubicBezTo>
                    <a:pt x="43" y="20"/>
                    <a:pt x="42" y="26"/>
                    <a:pt x="35" y="29"/>
                  </a:cubicBezTo>
                </a:path>
              </a:pathLst>
            </a:custGeom>
            <a:solidFill>
              <a:srgbClr val="9A7F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22" name="Freeform 126">
              <a:extLst>
                <a:ext uri="{FF2B5EF4-FFF2-40B4-BE49-F238E27FC236}">
                  <a16:creationId xmlns:a16="http://schemas.microsoft.com/office/drawing/2014/main" id="{8EB8AB71-BBD3-45EE-B216-B5B5D6792E98}"/>
                </a:ext>
              </a:extLst>
            </p:cNvPr>
            <p:cNvSpPr>
              <a:spLocks/>
            </p:cNvSpPr>
            <p:nvPr/>
          </p:nvSpPr>
          <p:spPr bwMode="auto">
            <a:xfrm>
              <a:off x="5126" y="1118"/>
              <a:ext cx="254" cy="348"/>
            </a:xfrm>
            <a:custGeom>
              <a:avLst/>
              <a:gdLst>
                <a:gd name="T0" fmla="*/ 21 w 29"/>
                <a:gd name="T1" fmla="*/ 14 h 40"/>
                <a:gd name="T2" fmla="*/ 20 w 29"/>
                <a:gd name="T3" fmla="*/ 21 h 40"/>
                <a:gd name="T4" fmla="*/ 20 w 29"/>
                <a:gd name="T5" fmla="*/ 27 h 40"/>
                <a:gd name="T6" fmla="*/ 17 w 29"/>
                <a:gd name="T7" fmla="*/ 28 h 40"/>
                <a:gd name="T8" fmla="*/ 10 w 29"/>
                <a:gd name="T9" fmla="*/ 29 h 40"/>
                <a:gd name="T10" fmla="*/ 1 w 29"/>
                <a:gd name="T11" fmla="*/ 40 h 40"/>
                <a:gd name="T12" fmla="*/ 0 w 29"/>
                <a:gd name="T13" fmla="*/ 40 h 40"/>
                <a:gd name="T14" fmla="*/ 4 w 29"/>
                <a:gd name="T15" fmla="*/ 30 h 40"/>
                <a:gd name="T16" fmla="*/ 16 w 29"/>
                <a:gd name="T17" fmla="*/ 1 h 40"/>
                <a:gd name="T18" fmla="*/ 29 w 29"/>
                <a:gd name="T19" fmla="*/ 2 h 40"/>
                <a:gd name="T20" fmla="*/ 21 w 29"/>
                <a:gd name="T21" fmla="*/ 14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9" h="40">
                  <a:moveTo>
                    <a:pt x="21" y="14"/>
                  </a:moveTo>
                  <a:cubicBezTo>
                    <a:pt x="21" y="14"/>
                    <a:pt x="19" y="18"/>
                    <a:pt x="20" y="21"/>
                  </a:cubicBezTo>
                  <a:cubicBezTo>
                    <a:pt x="20" y="25"/>
                    <a:pt x="20" y="27"/>
                    <a:pt x="20" y="27"/>
                  </a:cubicBezTo>
                  <a:cubicBezTo>
                    <a:pt x="17" y="28"/>
                    <a:pt x="17" y="28"/>
                    <a:pt x="17" y="28"/>
                  </a:cubicBezTo>
                  <a:cubicBezTo>
                    <a:pt x="17" y="28"/>
                    <a:pt x="15" y="24"/>
                    <a:pt x="10" y="29"/>
                  </a:cubicBezTo>
                  <a:cubicBezTo>
                    <a:pt x="6" y="33"/>
                    <a:pt x="8" y="37"/>
                    <a:pt x="1" y="40"/>
                  </a:cubicBezTo>
                  <a:cubicBezTo>
                    <a:pt x="0" y="40"/>
                    <a:pt x="0" y="40"/>
                    <a:pt x="0" y="40"/>
                  </a:cubicBezTo>
                  <a:cubicBezTo>
                    <a:pt x="2" y="38"/>
                    <a:pt x="3" y="35"/>
                    <a:pt x="4" y="30"/>
                  </a:cubicBezTo>
                  <a:cubicBezTo>
                    <a:pt x="4" y="21"/>
                    <a:pt x="0" y="0"/>
                    <a:pt x="16" y="1"/>
                  </a:cubicBezTo>
                  <a:cubicBezTo>
                    <a:pt x="21" y="1"/>
                    <a:pt x="25" y="2"/>
                    <a:pt x="29" y="2"/>
                  </a:cubicBezTo>
                  <a:cubicBezTo>
                    <a:pt x="29" y="5"/>
                    <a:pt x="28" y="11"/>
                    <a:pt x="21" y="14"/>
                  </a:cubicBezTo>
                </a:path>
              </a:pathLst>
            </a:custGeom>
            <a:solidFill>
              <a:srgbClr val="7859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23" name="Freeform 127">
              <a:extLst>
                <a:ext uri="{FF2B5EF4-FFF2-40B4-BE49-F238E27FC236}">
                  <a16:creationId xmlns:a16="http://schemas.microsoft.com/office/drawing/2014/main" id="{3D8CD732-5BB1-415D-BC25-B1C060900D0B}"/>
                </a:ext>
              </a:extLst>
            </p:cNvPr>
            <p:cNvSpPr>
              <a:spLocks/>
            </p:cNvSpPr>
            <p:nvPr/>
          </p:nvSpPr>
          <p:spPr bwMode="auto">
            <a:xfrm>
              <a:off x="5004" y="1231"/>
              <a:ext cx="184" cy="87"/>
            </a:xfrm>
            <a:custGeom>
              <a:avLst/>
              <a:gdLst>
                <a:gd name="T0" fmla="*/ 21 w 21"/>
                <a:gd name="T1" fmla="*/ 5 h 10"/>
                <a:gd name="T2" fmla="*/ 19 w 21"/>
                <a:gd name="T3" fmla="*/ 9 h 10"/>
                <a:gd name="T4" fmla="*/ 10 w 21"/>
                <a:gd name="T5" fmla="*/ 9 h 10"/>
                <a:gd name="T6" fmla="*/ 0 w 21"/>
                <a:gd name="T7" fmla="*/ 6 h 10"/>
                <a:gd name="T8" fmla="*/ 0 w 21"/>
                <a:gd name="T9" fmla="*/ 0 h 10"/>
                <a:gd name="T10" fmla="*/ 10 w 21"/>
                <a:gd name="T11" fmla="*/ 0 h 10"/>
                <a:gd name="T12" fmla="*/ 21 w 21"/>
                <a:gd name="T13" fmla="*/ 5 h 10"/>
              </a:gdLst>
              <a:ahLst/>
              <a:cxnLst>
                <a:cxn ang="0">
                  <a:pos x="T0" y="T1"/>
                </a:cxn>
                <a:cxn ang="0">
                  <a:pos x="T2" y="T3"/>
                </a:cxn>
                <a:cxn ang="0">
                  <a:pos x="T4" y="T5"/>
                </a:cxn>
                <a:cxn ang="0">
                  <a:pos x="T6" y="T7"/>
                </a:cxn>
                <a:cxn ang="0">
                  <a:pos x="T8" y="T9"/>
                </a:cxn>
                <a:cxn ang="0">
                  <a:pos x="T10" y="T11"/>
                </a:cxn>
                <a:cxn ang="0">
                  <a:pos x="T12" y="T13"/>
                </a:cxn>
              </a:cxnLst>
              <a:rect l="0" t="0" r="r" b="b"/>
              <a:pathLst>
                <a:path w="21" h="10">
                  <a:moveTo>
                    <a:pt x="21" y="5"/>
                  </a:moveTo>
                  <a:cubicBezTo>
                    <a:pt x="21" y="7"/>
                    <a:pt x="19" y="9"/>
                    <a:pt x="19" y="9"/>
                  </a:cubicBezTo>
                  <a:cubicBezTo>
                    <a:pt x="19" y="9"/>
                    <a:pt x="13" y="10"/>
                    <a:pt x="10" y="9"/>
                  </a:cubicBezTo>
                  <a:cubicBezTo>
                    <a:pt x="7" y="8"/>
                    <a:pt x="3" y="7"/>
                    <a:pt x="0" y="6"/>
                  </a:cubicBezTo>
                  <a:cubicBezTo>
                    <a:pt x="0" y="4"/>
                    <a:pt x="0" y="2"/>
                    <a:pt x="0" y="0"/>
                  </a:cubicBezTo>
                  <a:cubicBezTo>
                    <a:pt x="3" y="0"/>
                    <a:pt x="10" y="0"/>
                    <a:pt x="10" y="0"/>
                  </a:cubicBezTo>
                  <a:cubicBezTo>
                    <a:pt x="10" y="1"/>
                    <a:pt x="21" y="4"/>
                    <a:pt x="21" y="5"/>
                  </a:cubicBezTo>
                  <a:close/>
                </a:path>
              </a:pathLst>
            </a:custGeom>
            <a:solidFill>
              <a:srgbClr val="7859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24" name="Freeform 128">
              <a:extLst>
                <a:ext uri="{FF2B5EF4-FFF2-40B4-BE49-F238E27FC236}">
                  <a16:creationId xmlns:a16="http://schemas.microsoft.com/office/drawing/2014/main" id="{36DD2E85-56AA-43D0-89D0-B466F84CC34E}"/>
                </a:ext>
              </a:extLst>
            </p:cNvPr>
            <p:cNvSpPr>
              <a:spLocks/>
            </p:cNvSpPr>
            <p:nvPr/>
          </p:nvSpPr>
          <p:spPr bwMode="auto">
            <a:xfrm>
              <a:off x="5214" y="1275"/>
              <a:ext cx="70" cy="121"/>
            </a:xfrm>
            <a:custGeom>
              <a:avLst/>
              <a:gdLst>
                <a:gd name="T0" fmla="*/ 8 w 8"/>
                <a:gd name="T1" fmla="*/ 10 h 14"/>
                <a:gd name="T2" fmla="*/ 5 w 8"/>
                <a:gd name="T3" fmla="*/ 2 h 14"/>
                <a:gd name="T4" fmla="*/ 0 w 8"/>
                <a:gd name="T5" fmla="*/ 5 h 14"/>
                <a:gd name="T6" fmla="*/ 4 w 8"/>
                <a:gd name="T7" fmla="*/ 13 h 14"/>
                <a:gd name="T8" fmla="*/ 6 w 8"/>
                <a:gd name="T9" fmla="*/ 13 h 14"/>
                <a:gd name="T10" fmla="*/ 8 w 8"/>
                <a:gd name="T11" fmla="*/ 10 h 14"/>
              </a:gdLst>
              <a:ahLst/>
              <a:cxnLst>
                <a:cxn ang="0">
                  <a:pos x="T0" y="T1"/>
                </a:cxn>
                <a:cxn ang="0">
                  <a:pos x="T2" y="T3"/>
                </a:cxn>
                <a:cxn ang="0">
                  <a:pos x="T4" y="T5"/>
                </a:cxn>
                <a:cxn ang="0">
                  <a:pos x="T6" y="T7"/>
                </a:cxn>
                <a:cxn ang="0">
                  <a:pos x="T8" y="T9"/>
                </a:cxn>
                <a:cxn ang="0">
                  <a:pos x="T10" y="T11"/>
                </a:cxn>
              </a:cxnLst>
              <a:rect l="0" t="0" r="r" b="b"/>
              <a:pathLst>
                <a:path w="8" h="14">
                  <a:moveTo>
                    <a:pt x="8" y="10"/>
                  </a:moveTo>
                  <a:cubicBezTo>
                    <a:pt x="8" y="10"/>
                    <a:pt x="7" y="3"/>
                    <a:pt x="5" y="2"/>
                  </a:cubicBezTo>
                  <a:cubicBezTo>
                    <a:pt x="2" y="0"/>
                    <a:pt x="0" y="3"/>
                    <a:pt x="0" y="5"/>
                  </a:cubicBezTo>
                  <a:cubicBezTo>
                    <a:pt x="0" y="8"/>
                    <a:pt x="1" y="11"/>
                    <a:pt x="4" y="13"/>
                  </a:cubicBezTo>
                  <a:cubicBezTo>
                    <a:pt x="6" y="14"/>
                    <a:pt x="6" y="13"/>
                    <a:pt x="6" y="13"/>
                  </a:cubicBezTo>
                  <a:cubicBezTo>
                    <a:pt x="8" y="10"/>
                    <a:pt x="8" y="10"/>
                    <a:pt x="8" y="10"/>
                  </a:cubicBezTo>
                </a:path>
              </a:pathLst>
            </a:custGeom>
            <a:solidFill>
              <a:srgbClr val="FFD5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25" name="Freeform 129">
              <a:extLst>
                <a:ext uri="{FF2B5EF4-FFF2-40B4-BE49-F238E27FC236}">
                  <a16:creationId xmlns:a16="http://schemas.microsoft.com/office/drawing/2014/main" id="{D28786E1-1D79-4D37-9FFB-2D462DCD9205}"/>
                </a:ext>
              </a:extLst>
            </p:cNvPr>
            <p:cNvSpPr>
              <a:spLocks/>
            </p:cNvSpPr>
            <p:nvPr/>
          </p:nvSpPr>
          <p:spPr bwMode="auto">
            <a:xfrm>
              <a:off x="4986" y="997"/>
              <a:ext cx="403" cy="312"/>
            </a:xfrm>
            <a:custGeom>
              <a:avLst/>
              <a:gdLst>
                <a:gd name="T0" fmla="*/ 45 w 46"/>
                <a:gd name="T1" fmla="*/ 24 h 36"/>
                <a:gd name="T2" fmla="*/ 28 w 46"/>
                <a:gd name="T3" fmla="*/ 33 h 36"/>
                <a:gd name="T4" fmla="*/ 15 w 46"/>
                <a:gd name="T5" fmla="*/ 35 h 36"/>
                <a:gd name="T6" fmla="*/ 1 w 46"/>
                <a:gd name="T7" fmla="*/ 31 h 36"/>
                <a:gd name="T8" fmla="*/ 21 w 46"/>
                <a:gd name="T9" fmla="*/ 1 h 36"/>
                <a:gd name="T10" fmla="*/ 42 w 46"/>
                <a:gd name="T11" fmla="*/ 10 h 36"/>
                <a:gd name="T12" fmla="*/ 45 w 46"/>
                <a:gd name="T13" fmla="*/ 24 h 36"/>
              </a:gdLst>
              <a:ahLst/>
              <a:cxnLst>
                <a:cxn ang="0">
                  <a:pos x="T0" y="T1"/>
                </a:cxn>
                <a:cxn ang="0">
                  <a:pos x="T2" y="T3"/>
                </a:cxn>
                <a:cxn ang="0">
                  <a:pos x="T4" y="T5"/>
                </a:cxn>
                <a:cxn ang="0">
                  <a:pos x="T6" y="T7"/>
                </a:cxn>
                <a:cxn ang="0">
                  <a:pos x="T8" y="T9"/>
                </a:cxn>
                <a:cxn ang="0">
                  <a:pos x="T10" y="T11"/>
                </a:cxn>
                <a:cxn ang="0">
                  <a:pos x="T12" y="T13"/>
                </a:cxn>
              </a:cxnLst>
              <a:rect l="0" t="0" r="r" b="b"/>
              <a:pathLst>
                <a:path w="46" h="36">
                  <a:moveTo>
                    <a:pt x="45" y="24"/>
                  </a:moveTo>
                  <a:cubicBezTo>
                    <a:pt x="45" y="24"/>
                    <a:pt x="44" y="26"/>
                    <a:pt x="28" y="33"/>
                  </a:cubicBezTo>
                  <a:cubicBezTo>
                    <a:pt x="23" y="35"/>
                    <a:pt x="19" y="36"/>
                    <a:pt x="15" y="35"/>
                  </a:cubicBezTo>
                  <a:cubicBezTo>
                    <a:pt x="6" y="35"/>
                    <a:pt x="1" y="31"/>
                    <a:pt x="1" y="31"/>
                  </a:cubicBezTo>
                  <a:cubicBezTo>
                    <a:pt x="0" y="10"/>
                    <a:pt x="12" y="2"/>
                    <a:pt x="21" y="1"/>
                  </a:cubicBezTo>
                  <a:cubicBezTo>
                    <a:pt x="28" y="0"/>
                    <a:pt x="39" y="5"/>
                    <a:pt x="42" y="10"/>
                  </a:cubicBezTo>
                  <a:cubicBezTo>
                    <a:pt x="46" y="16"/>
                    <a:pt x="45" y="24"/>
                    <a:pt x="45" y="24"/>
                  </a:cubicBezTo>
                </a:path>
              </a:pathLst>
            </a:custGeom>
            <a:solidFill>
              <a:srgbClr val="FFEE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26" name="Freeform 130">
              <a:extLst>
                <a:ext uri="{FF2B5EF4-FFF2-40B4-BE49-F238E27FC236}">
                  <a16:creationId xmlns:a16="http://schemas.microsoft.com/office/drawing/2014/main" id="{BE390272-8E8E-492E-80A7-0F7F6EFAFC73}"/>
                </a:ext>
              </a:extLst>
            </p:cNvPr>
            <p:cNvSpPr>
              <a:spLocks/>
            </p:cNvSpPr>
            <p:nvPr/>
          </p:nvSpPr>
          <p:spPr bwMode="auto">
            <a:xfrm>
              <a:off x="5012" y="1188"/>
              <a:ext cx="79" cy="87"/>
            </a:xfrm>
            <a:custGeom>
              <a:avLst/>
              <a:gdLst>
                <a:gd name="T0" fmla="*/ 8 w 9"/>
                <a:gd name="T1" fmla="*/ 9 h 10"/>
                <a:gd name="T2" fmla="*/ 0 w 9"/>
                <a:gd name="T3" fmla="*/ 6 h 10"/>
                <a:gd name="T4" fmla="*/ 2 w 9"/>
                <a:gd name="T5" fmla="*/ 0 h 10"/>
                <a:gd name="T6" fmla="*/ 2 w 9"/>
                <a:gd name="T7" fmla="*/ 0 h 10"/>
                <a:gd name="T8" fmla="*/ 8 w 9"/>
                <a:gd name="T9" fmla="*/ 2 h 10"/>
                <a:gd name="T10" fmla="*/ 8 w 9"/>
                <a:gd name="T11" fmla="*/ 9 h 10"/>
              </a:gdLst>
              <a:ahLst/>
              <a:cxnLst>
                <a:cxn ang="0">
                  <a:pos x="T0" y="T1"/>
                </a:cxn>
                <a:cxn ang="0">
                  <a:pos x="T2" y="T3"/>
                </a:cxn>
                <a:cxn ang="0">
                  <a:pos x="T4" y="T5"/>
                </a:cxn>
                <a:cxn ang="0">
                  <a:pos x="T6" y="T7"/>
                </a:cxn>
                <a:cxn ang="0">
                  <a:pos x="T8" y="T9"/>
                </a:cxn>
                <a:cxn ang="0">
                  <a:pos x="T10" y="T11"/>
                </a:cxn>
              </a:cxnLst>
              <a:rect l="0" t="0" r="r" b="b"/>
              <a:pathLst>
                <a:path w="9" h="10">
                  <a:moveTo>
                    <a:pt x="8" y="9"/>
                  </a:moveTo>
                  <a:cubicBezTo>
                    <a:pt x="8" y="10"/>
                    <a:pt x="1" y="8"/>
                    <a:pt x="0" y="6"/>
                  </a:cubicBezTo>
                  <a:cubicBezTo>
                    <a:pt x="0" y="6"/>
                    <a:pt x="0" y="0"/>
                    <a:pt x="2" y="0"/>
                  </a:cubicBezTo>
                  <a:cubicBezTo>
                    <a:pt x="2" y="0"/>
                    <a:pt x="2" y="0"/>
                    <a:pt x="2" y="0"/>
                  </a:cubicBezTo>
                  <a:cubicBezTo>
                    <a:pt x="4" y="0"/>
                    <a:pt x="7" y="2"/>
                    <a:pt x="8" y="2"/>
                  </a:cubicBezTo>
                  <a:cubicBezTo>
                    <a:pt x="8" y="3"/>
                    <a:pt x="9" y="8"/>
                    <a:pt x="8" y="9"/>
                  </a:cubicBezTo>
                  <a:close/>
                </a:path>
              </a:pathLst>
            </a:custGeom>
            <a:solidFill>
              <a:srgbClr val="7859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27" name="Freeform 131">
              <a:extLst>
                <a:ext uri="{FF2B5EF4-FFF2-40B4-BE49-F238E27FC236}">
                  <a16:creationId xmlns:a16="http://schemas.microsoft.com/office/drawing/2014/main" id="{FAE1C294-BCDF-4525-A359-39499D71A4C2}"/>
                </a:ext>
              </a:extLst>
            </p:cNvPr>
            <p:cNvSpPr>
              <a:spLocks/>
            </p:cNvSpPr>
            <p:nvPr/>
          </p:nvSpPr>
          <p:spPr bwMode="auto">
            <a:xfrm>
              <a:off x="5021" y="1188"/>
              <a:ext cx="70" cy="78"/>
            </a:xfrm>
            <a:custGeom>
              <a:avLst/>
              <a:gdLst>
                <a:gd name="T0" fmla="*/ 7 w 8"/>
                <a:gd name="T1" fmla="*/ 9 h 9"/>
                <a:gd name="T2" fmla="*/ 0 w 8"/>
                <a:gd name="T3" fmla="*/ 6 h 9"/>
                <a:gd name="T4" fmla="*/ 1 w 8"/>
                <a:gd name="T5" fmla="*/ 0 h 9"/>
                <a:gd name="T6" fmla="*/ 1 w 8"/>
                <a:gd name="T7" fmla="*/ 0 h 9"/>
                <a:gd name="T8" fmla="*/ 7 w 8"/>
                <a:gd name="T9" fmla="*/ 2 h 9"/>
                <a:gd name="T10" fmla="*/ 7 w 8"/>
                <a:gd name="T11" fmla="*/ 9 h 9"/>
              </a:gdLst>
              <a:ahLst/>
              <a:cxnLst>
                <a:cxn ang="0">
                  <a:pos x="T0" y="T1"/>
                </a:cxn>
                <a:cxn ang="0">
                  <a:pos x="T2" y="T3"/>
                </a:cxn>
                <a:cxn ang="0">
                  <a:pos x="T4" y="T5"/>
                </a:cxn>
                <a:cxn ang="0">
                  <a:pos x="T6" y="T7"/>
                </a:cxn>
                <a:cxn ang="0">
                  <a:pos x="T8" y="T9"/>
                </a:cxn>
                <a:cxn ang="0">
                  <a:pos x="T10" y="T11"/>
                </a:cxn>
              </a:cxnLst>
              <a:rect l="0" t="0" r="r" b="b"/>
              <a:pathLst>
                <a:path w="8" h="9">
                  <a:moveTo>
                    <a:pt x="7" y="9"/>
                  </a:moveTo>
                  <a:cubicBezTo>
                    <a:pt x="5" y="9"/>
                    <a:pt x="1" y="7"/>
                    <a:pt x="0" y="6"/>
                  </a:cubicBezTo>
                  <a:cubicBezTo>
                    <a:pt x="0" y="6"/>
                    <a:pt x="0" y="2"/>
                    <a:pt x="1" y="0"/>
                  </a:cubicBezTo>
                  <a:cubicBezTo>
                    <a:pt x="1" y="0"/>
                    <a:pt x="1" y="0"/>
                    <a:pt x="1" y="0"/>
                  </a:cubicBezTo>
                  <a:cubicBezTo>
                    <a:pt x="3" y="0"/>
                    <a:pt x="6" y="2"/>
                    <a:pt x="7" y="2"/>
                  </a:cubicBezTo>
                  <a:cubicBezTo>
                    <a:pt x="7" y="3"/>
                    <a:pt x="8" y="8"/>
                    <a:pt x="7" y="9"/>
                  </a:cubicBezTo>
                  <a:close/>
                </a:path>
              </a:pathLst>
            </a:custGeom>
            <a:solidFill>
              <a:srgbClr val="9A7F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28" name="Freeform 132">
              <a:extLst>
                <a:ext uri="{FF2B5EF4-FFF2-40B4-BE49-F238E27FC236}">
                  <a16:creationId xmlns:a16="http://schemas.microsoft.com/office/drawing/2014/main" id="{342FBE6C-6D17-4FFD-900D-61A96C85E441}"/>
                </a:ext>
              </a:extLst>
            </p:cNvPr>
            <p:cNvSpPr>
              <a:spLocks/>
            </p:cNvSpPr>
            <p:nvPr/>
          </p:nvSpPr>
          <p:spPr bwMode="auto">
            <a:xfrm>
              <a:off x="5100" y="1049"/>
              <a:ext cx="289" cy="260"/>
            </a:xfrm>
            <a:custGeom>
              <a:avLst/>
              <a:gdLst>
                <a:gd name="T0" fmla="*/ 32 w 33"/>
                <a:gd name="T1" fmla="*/ 18 h 30"/>
                <a:gd name="T2" fmla="*/ 15 w 33"/>
                <a:gd name="T3" fmla="*/ 27 h 30"/>
                <a:gd name="T4" fmla="*/ 2 w 33"/>
                <a:gd name="T5" fmla="*/ 29 h 30"/>
                <a:gd name="T6" fmla="*/ 12 w 33"/>
                <a:gd name="T7" fmla="*/ 5 h 30"/>
                <a:gd name="T8" fmla="*/ 12 w 33"/>
                <a:gd name="T9" fmla="*/ 5 h 30"/>
                <a:gd name="T10" fmla="*/ 32 w 33"/>
                <a:gd name="T11" fmla="*/ 17 h 30"/>
                <a:gd name="T12" fmla="*/ 32 w 33"/>
                <a:gd name="T13" fmla="*/ 18 h 30"/>
              </a:gdLst>
              <a:ahLst/>
              <a:cxnLst>
                <a:cxn ang="0">
                  <a:pos x="T0" y="T1"/>
                </a:cxn>
                <a:cxn ang="0">
                  <a:pos x="T2" y="T3"/>
                </a:cxn>
                <a:cxn ang="0">
                  <a:pos x="T4" y="T5"/>
                </a:cxn>
                <a:cxn ang="0">
                  <a:pos x="T6" y="T7"/>
                </a:cxn>
                <a:cxn ang="0">
                  <a:pos x="T8" y="T9"/>
                </a:cxn>
                <a:cxn ang="0">
                  <a:pos x="T10" y="T11"/>
                </a:cxn>
                <a:cxn ang="0">
                  <a:pos x="T12" y="T13"/>
                </a:cxn>
              </a:cxnLst>
              <a:rect l="0" t="0" r="r" b="b"/>
              <a:pathLst>
                <a:path w="33" h="30">
                  <a:moveTo>
                    <a:pt x="32" y="18"/>
                  </a:moveTo>
                  <a:cubicBezTo>
                    <a:pt x="32" y="18"/>
                    <a:pt x="31" y="20"/>
                    <a:pt x="15" y="27"/>
                  </a:cubicBezTo>
                  <a:cubicBezTo>
                    <a:pt x="10" y="29"/>
                    <a:pt x="6" y="30"/>
                    <a:pt x="2" y="29"/>
                  </a:cubicBezTo>
                  <a:cubicBezTo>
                    <a:pt x="1" y="25"/>
                    <a:pt x="0" y="12"/>
                    <a:pt x="12" y="5"/>
                  </a:cubicBezTo>
                  <a:cubicBezTo>
                    <a:pt x="12" y="5"/>
                    <a:pt x="12" y="5"/>
                    <a:pt x="12" y="5"/>
                  </a:cubicBezTo>
                  <a:cubicBezTo>
                    <a:pt x="22" y="0"/>
                    <a:pt x="33" y="7"/>
                    <a:pt x="32" y="17"/>
                  </a:cubicBezTo>
                  <a:cubicBezTo>
                    <a:pt x="32" y="17"/>
                    <a:pt x="32" y="18"/>
                    <a:pt x="32" y="18"/>
                  </a:cubicBezTo>
                </a:path>
              </a:pathLst>
            </a:custGeom>
            <a:solidFill>
              <a:srgbClr val="FFCE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29" name="Freeform 133">
              <a:extLst>
                <a:ext uri="{FF2B5EF4-FFF2-40B4-BE49-F238E27FC236}">
                  <a16:creationId xmlns:a16="http://schemas.microsoft.com/office/drawing/2014/main" id="{92C45D63-80AF-46EE-8B18-102F60D698FC}"/>
                </a:ext>
              </a:extLst>
            </p:cNvPr>
            <p:cNvSpPr>
              <a:spLocks/>
            </p:cNvSpPr>
            <p:nvPr/>
          </p:nvSpPr>
          <p:spPr bwMode="auto">
            <a:xfrm>
              <a:off x="5223" y="1301"/>
              <a:ext cx="52" cy="78"/>
            </a:xfrm>
            <a:custGeom>
              <a:avLst/>
              <a:gdLst>
                <a:gd name="T0" fmla="*/ 2 w 6"/>
                <a:gd name="T1" fmla="*/ 0 h 9"/>
                <a:gd name="T2" fmla="*/ 2 w 6"/>
                <a:gd name="T3" fmla="*/ 0 h 9"/>
                <a:gd name="T4" fmla="*/ 1 w 6"/>
                <a:gd name="T5" fmla="*/ 4 h 9"/>
                <a:gd name="T6" fmla="*/ 4 w 6"/>
                <a:gd name="T7" fmla="*/ 9 h 9"/>
                <a:gd name="T8" fmla="*/ 4 w 6"/>
                <a:gd name="T9" fmla="*/ 9 h 9"/>
                <a:gd name="T10" fmla="*/ 4 w 6"/>
                <a:gd name="T11" fmla="*/ 6 h 9"/>
                <a:gd name="T12" fmla="*/ 4 w 6"/>
                <a:gd name="T13" fmla="*/ 4 h 9"/>
                <a:gd name="T14" fmla="*/ 2 w 6"/>
                <a:gd name="T15" fmla="*/ 0 h 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9">
                  <a:moveTo>
                    <a:pt x="2" y="0"/>
                  </a:moveTo>
                  <a:cubicBezTo>
                    <a:pt x="2" y="0"/>
                    <a:pt x="2" y="0"/>
                    <a:pt x="2" y="0"/>
                  </a:cubicBezTo>
                  <a:cubicBezTo>
                    <a:pt x="0" y="1"/>
                    <a:pt x="1" y="3"/>
                    <a:pt x="1" y="4"/>
                  </a:cubicBezTo>
                  <a:cubicBezTo>
                    <a:pt x="2" y="6"/>
                    <a:pt x="3" y="9"/>
                    <a:pt x="4" y="9"/>
                  </a:cubicBezTo>
                  <a:cubicBezTo>
                    <a:pt x="4" y="9"/>
                    <a:pt x="4" y="9"/>
                    <a:pt x="4" y="9"/>
                  </a:cubicBezTo>
                  <a:cubicBezTo>
                    <a:pt x="6" y="9"/>
                    <a:pt x="4" y="6"/>
                    <a:pt x="4" y="6"/>
                  </a:cubicBezTo>
                  <a:cubicBezTo>
                    <a:pt x="4" y="6"/>
                    <a:pt x="4" y="5"/>
                    <a:pt x="4" y="4"/>
                  </a:cubicBezTo>
                  <a:cubicBezTo>
                    <a:pt x="5" y="4"/>
                    <a:pt x="4" y="0"/>
                    <a:pt x="2" y="0"/>
                  </a:cubicBezTo>
                </a:path>
              </a:pathLst>
            </a:custGeom>
            <a:solidFill>
              <a:srgbClr val="F7BD9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30" name="Freeform 134">
              <a:extLst>
                <a:ext uri="{FF2B5EF4-FFF2-40B4-BE49-F238E27FC236}">
                  <a16:creationId xmlns:a16="http://schemas.microsoft.com/office/drawing/2014/main" id="{A4356ECB-91DC-4740-8544-E336A7524366}"/>
                </a:ext>
              </a:extLst>
            </p:cNvPr>
            <p:cNvSpPr>
              <a:spLocks/>
            </p:cNvSpPr>
            <p:nvPr/>
          </p:nvSpPr>
          <p:spPr bwMode="auto">
            <a:xfrm>
              <a:off x="5065" y="1500"/>
              <a:ext cx="210" cy="113"/>
            </a:xfrm>
            <a:custGeom>
              <a:avLst/>
              <a:gdLst>
                <a:gd name="T0" fmla="*/ 22 w 24"/>
                <a:gd name="T1" fmla="*/ 10 h 13"/>
                <a:gd name="T2" fmla="*/ 10 w 24"/>
                <a:gd name="T3" fmla="*/ 12 h 13"/>
                <a:gd name="T4" fmla="*/ 0 w 24"/>
                <a:gd name="T5" fmla="*/ 3 h 13"/>
                <a:gd name="T6" fmla="*/ 3 w 24"/>
                <a:gd name="T7" fmla="*/ 0 h 13"/>
                <a:gd name="T8" fmla="*/ 3 w 24"/>
                <a:gd name="T9" fmla="*/ 3 h 13"/>
                <a:gd name="T10" fmla="*/ 3 w 24"/>
                <a:gd name="T11" fmla="*/ 4 h 13"/>
                <a:gd name="T12" fmla="*/ 11 w 24"/>
                <a:gd name="T13" fmla="*/ 10 h 13"/>
                <a:gd name="T14" fmla="*/ 20 w 24"/>
                <a:gd name="T15" fmla="*/ 8 h 13"/>
                <a:gd name="T16" fmla="*/ 22 w 24"/>
                <a:gd name="T17" fmla="*/ 6 h 13"/>
                <a:gd name="T18" fmla="*/ 22 w 24"/>
                <a:gd name="T19" fmla="*/ 5 h 13"/>
                <a:gd name="T20" fmla="*/ 23 w 24"/>
                <a:gd name="T21" fmla="*/ 5 h 13"/>
                <a:gd name="T22" fmla="*/ 24 w 24"/>
                <a:gd name="T23" fmla="*/ 6 h 13"/>
                <a:gd name="T24" fmla="*/ 22 w 24"/>
                <a:gd name="T25" fmla="*/ 1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13">
                  <a:moveTo>
                    <a:pt x="22" y="10"/>
                  </a:moveTo>
                  <a:cubicBezTo>
                    <a:pt x="19" y="12"/>
                    <a:pt x="16" y="13"/>
                    <a:pt x="10" y="12"/>
                  </a:cubicBezTo>
                  <a:cubicBezTo>
                    <a:pt x="4" y="11"/>
                    <a:pt x="0" y="6"/>
                    <a:pt x="0" y="3"/>
                  </a:cubicBezTo>
                  <a:cubicBezTo>
                    <a:pt x="1" y="1"/>
                    <a:pt x="2" y="1"/>
                    <a:pt x="3" y="0"/>
                  </a:cubicBezTo>
                  <a:cubicBezTo>
                    <a:pt x="3" y="1"/>
                    <a:pt x="3" y="2"/>
                    <a:pt x="3" y="3"/>
                  </a:cubicBezTo>
                  <a:cubicBezTo>
                    <a:pt x="3" y="4"/>
                    <a:pt x="3" y="4"/>
                    <a:pt x="3" y="4"/>
                  </a:cubicBezTo>
                  <a:cubicBezTo>
                    <a:pt x="2" y="6"/>
                    <a:pt x="8" y="10"/>
                    <a:pt x="11" y="10"/>
                  </a:cubicBezTo>
                  <a:cubicBezTo>
                    <a:pt x="16" y="10"/>
                    <a:pt x="18" y="9"/>
                    <a:pt x="20" y="8"/>
                  </a:cubicBezTo>
                  <a:cubicBezTo>
                    <a:pt x="21" y="8"/>
                    <a:pt x="22" y="7"/>
                    <a:pt x="22" y="6"/>
                  </a:cubicBezTo>
                  <a:cubicBezTo>
                    <a:pt x="22" y="6"/>
                    <a:pt x="22" y="5"/>
                    <a:pt x="22" y="5"/>
                  </a:cubicBezTo>
                  <a:cubicBezTo>
                    <a:pt x="23" y="5"/>
                    <a:pt x="23" y="5"/>
                    <a:pt x="23" y="5"/>
                  </a:cubicBezTo>
                  <a:cubicBezTo>
                    <a:pt x="24" y="6"/>
                    <a:pt x="24" y="6"/>
                    <a:pt x="24" y="6"/>
                  </a:cubicBezTo>
                  <a:cubicBezTo>
                    <a:pt x="24" y="7"/>
                    <a:pt x="23" y="9"/>
                    <a:pt x="22" y="10"/>
                  </a:cubicBezTo>
                </a:path>
              </a:pathLst>
            </a:custGeom>
            <a:solidFill>
              <a:srgbClr val="F445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31" name="Freeform 135">
              <a:extLst>
                <a:ext uri="{FF2B5EF4-FFF2-40B4-BE49-F238E27FC236}">
                  <a16:creationId xmlns:a16="http://schemas.microsoft.com/office/drawing/2014/main" id="{F24F6901-4EB7-49BE-85AB-6CCD0D460EE8}"/>
                </a:ext>
              </a:extLst>
            </p:cNvPr>
            <p:cNvSpPr>
              <a:spLocks/>
            </p:cNvSpPr>
            <p:nvPr/>
          </p:nvSpPr>
          <p:spPr bwMode="auto">
            <a:xfrm>
              <a:off x="5091" y="1527"/>
              <a:ext cx="167" cy="60"/>
            </a:xfrm>
            <a:custGeom>
              <a:avLst/>
              <a:gdLst>
                <a:gd name="T0" fmla="*/ 0 w 19"/>
                <a:gd name="T1" fmla="*/ 0 h 7"/>
                <a:gd name="T2" fmla="*/ 0 w 19"/>
                <a:gd name="T3" fmla="*/ 0 h 7"/>
                <a:gd name="T4" fmla="*/ 0 w 19"/>
                <a:gd name="T5" fmla="*/ 1 h 7"/>
                <a:gd name="T6" fmla="*/ 0 w 19"/>
                <a:gd name="T7" fmla="*/ 1 h 7"/>
                <a:gd name="T8" fmla="*/ 8 w 19"/>
                <a:gd name="T9" fmla="*/ 7 h 7"/>
                <a:gd name="T10" fmla="*/ 8 w 19"/>
                <a:gd name="T11" fmla="*/ 7 h 7"/>
                <a:gd name="T12" fmla="*/ 8 w 19"/>
                <a:gd name="T13" fmla="*/ 7 h 7"/>
                <a:gd name="T14" fmla="*/ 8 w 19"/>
                <a:gd name="T15" fmla="*/ 7 h 7"/>
                <a:gd name="T16" fmla="*/ 10 w 19"/>
                <a:gd name="T17" fmla="*/ 7 h 7"/>
                <a:gd name="T18" fmla="*/ 10 w 19"/>
                <a:gd name="T19" fmla="*/ 7 h 7"/>
                <a:gd name="T20" fmla="*/ 10 w 19"/>
                <a:gd name="T21" fmla="*/ 7 h 7"/>
                <a:gd name="T22" fmla="*/ 17 w 19"/>
                <a:gd name="T23" fmla="*/ 5 h 7"/>
                <a:gd name="T24" fmla="*/ 17 w 19"/>
                <a:gd name="T25" fmla="*/ 5 h 7"/>
                <a:gd name="T26" fmla="*/ 17 w 19"/>
                <a:gd name="T27" fmla="*/ 5 h 7"/>
                <a:gd name="T28" fmla="*/ 19 w 19"/>
                <a:gd name="T29" fmla="*/ 3 h 7"/>
                <a:gd name="T30" fmla="*/ 10 w 19"/>
                <a:gd name="T31" fmla="*/ 6 h 7"/>
                <a:gd name="T32" fmla="*/ 8 w 19"/>
                <a:gd name="T33" fmla="*/ 6 h 7"/>
                <a:gd name="T34" fmla="*/ 0 w 19"/>
                <a:gd name="T35" fmla="*/ 0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9" h="7">
                  <a:moveTo>
                    <a:pt x="0" y="0"/>
                  </a:moveTo>
                  <a:cubicBezTo>
                    <a:pt x="0" y="0"/>
                    <a:pt x="0" y="0"/>
                    <a:pt x="0" y="0"/>
                  </a:cubicBezTo>
                  <a:cubicBezTo>
                    <a:pt x="0" y="1"/>
                    <a:pt x="0" y="1"/>
                    <a:pt x="0" y="1"/>
                  </a:cubicBezTo>
                  <a:cubicBezTo>
                    <a:pt x="0" y="1"/>
                    <a:pt x="0" y="1"/>
                    <a:pt x="0" y="1"/>
                  </a:cubicBezTo>
                  <a:cubicBezTo>
                    <a:pt x="0" y="3"/>
                    <a:pt x="6" y="7"/>
                    <a:pt x="8" y="7"/>
                  </a:cubicBezTo>
                  <a:cubicBezTo>
                    <a:pt x="8" y="7"/>
                    <a:pt x="8" y="7"/>
                    <a:pt x="8" y="7"/>
                  </a:cubicBezTo>
                  <a:cubicBezTo>
                    <a:pt x="8" y="7"/>
                    <a:pt x="8" y="7"/>
                    <a:pt x="8" y="7"/>
                  </a:cubicBezTo>
                  <a:cubicBezTo>
                    <a:pt x="8" y="7"/>
                    <a:pt x="8" y="7"/>
                    <a:pt x="8" y="7"/>
                  </a:cubicBezTo>
                  <a:cubicBezTo>
                    <a:pt x="9" y="7"/>
                    <a:pt x="9" y="7"/>
                    <a:pt x="10" y="7"/>
                  </a:cubicBezTo>
                  <a:cubicBezTo>
                    <a:pt x="10" y="7"/>
                    <a:pt x="10" y="7"/>
                    <a:pt x="10" y="7"/>
                  </a:cubicBezTo>
                  <a:cubicBezTo>
                    <a:pt x="10" y="7"/>
                    <a:pt x="10" y="7"/>
                    <a:pt x="10" y="7"/>
                  </a:cubicBezTo>
                  <a:cubicBezTo>
                    <a:pt x="13" y="7"/>
                    <a:pt x="15" y="6"/>
                    <a:pt x="17" y="5"/>
                  </a:cubicBezTo>
                  <a:cubicBezTo>
                    <a:pt x="17" y="5"/>
                    <a:pt x="17" y="5"/>
                    <a:pt x="17" y="5"/>
                  </a:cubicBezTo>
                  <a:cubicBezTo>
                    <a:pt x="17" y="5"/>
                    <a:pt x="17" y="5"/>
                    <a:pt x="17" y="5"/>
                  </a:cubicBezTo>
                  <a:cubicBezTo>
                    <a:pt x="18" y="5"/>
                    <a:pt x="19" y="4"/>
                    <a:pt x="19" y="3"/>
                  </a:cubicBezTo>
                  <a:cubicBezTo>
                    <a:pt x="18" y="4"/>
                    <a:pt x="15" y="6"/>
                    <a:pt x="10" y="6"/>
                  </a:cubicBezTo>
                  <a:cubicBezTo>
                    <a:pt x="10" y="6"/>
                    <a:pt x="9" y="6"/>
                    <a:pt x="8" y="6"/>
                  </a:cubicBezTo>
                  <a:cubicBezTo>
                    <a:pt x="3" y="5"/>
                    <a:pt x="0" y="0"/>
                    <a:pt x="0" y="0"/>
                  </a:cubicBezTo>
                </a:path>
              </a:pathLst>
            </a:custGeom>
            <a:solidFill>
              <a:srgbClr val="F7BD9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32" name="Freeform 136">
              <a:extLst>
                <a:ext uri="{FF2B5EF4-FFF2-40B4-BE49-F238E27FC236}">
                  <a16:creationId xmlns:a16="http://schemas.microsoft.com/office/drawing/2014/main" id="{68AB5C48-46BF-4721-B674-3F13A992170D}"/>
                </a:ext>
              </a:extLst>
            </p:cNvPr>
            <p:cNvSpPr>
              <a:spLocks noEditPoints="1"/>
            </p:cNvSpPr>
            <p:nvPr/>
          </p:nvSpPr>
          <p:spPr bwMode="auto">
            <a:xfrm>
              <a:off x="5091" y="1535"/>
              <a:ext cx="149" cy="52"/>
            </a:xfrm>
            <a:custGeom>
              <a:avLst/>
              <a:gdLst>
                <a:gd name="T0" fmla="*/ 10 w 17"/>
                <a:gd name="T1" fmla="*/ 6 h 6"/>
                <a:gd name="T2" fmla="*/ 10 w 17"/>
                <a:gd name="T3" fmla="*/ 6 h 6"/>
                <a:gd name="T4" fmla="*/ 10 w 17"/>
                <a:gd name="T5" fmla="*/ 6 h 6"/>
                <a:gd name="T6" fmla="*/ 10 w 17"/>
                <a:gd name="T7" fmla="*/ 6 h 6"/>
                <a:gd name="T8" fmla="*/ 8 w 17"/>
                <a:gd name="T9" fmla="*/ 6 h 6"/>
                <a:gd name="T10" fmla="*/ 10 w 17"/>
                <a:gd name="T11" fmla="*/ 6 h 6"/>
                <a:gd name="T12" fmla="*/ 8 w 17"/>
                <a:gd name="T13" fmla="*/ 6 h 6"/>
                <a:gd name="T14" fmla="*/ 8 w 17"/>
                <a:gd name="T15" fmla="*/ 6 h 6"/>
                <a:gd name="T16" fmla="*/ 8 w 17"/>
                <a:gd name="T17" fmla="*/ 6 h 6"/>
                <a:gd name="T18" fmla="*/ 8 w 17"/>
                <a:gd name="T19" fmla="*/ 6 h 6"/>
                <a:gd name="T20" fmla="*/ 17 w 17"/>
                <a:gd name="T21" fmla="*/ 4 h 6"/>
                <a:gd name="T22" fmla="*/ 17 w 17"/>
                <a:gd name="T23" fmla="*/ 4 h 6"/>
                <a:gd name="T24" fmla="*/ 17 w 17"/>
                <a:gd name="T25" fmla="*/ 4 h 6"/>
                <a:gd name="T26" fmla="*/ 0 w 17"/>
                <a:gd name="T27" fmla="*/ 0 h 6"/>
                <a:gd name="T28" fmla="*/ 0 w 17"/>
                <a:gd name="T29" fmla="*/ 0 h 6"/>
                <a:gd name="T30" fmla="*/ 0 w 17"/>
                <a:gd name="T31" fmla="*/ 0 h 6"/>
                <a:gd name="T32" fmla="*/ 0 w 17"/>
                <a:gd name="T33" fmla="*/ 0 h 6"/>
                <a:gd name="T34" fmla="*/ 0 w 17"/>
                <a:gd name="T35"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 h="6">
                  <a:moveTo>
                    <a:pt x="10" y="6"/>
                  </a:moveTo>
                  <a:cubicBezTo>
                    <a:pt x="10" y="6"/>
                    <a:pt x="10" y="6"/>
                    <a:pt x="10" y="6"/>
                  </a:cubicBezTo>
                  <a:cubicBezTo>
                    <a:pt x="10" y="6"/>
                    <a:pt x="10" y="6"/>
                    <a:pt x="10" y="6"/>
                  </a:cubicBezTo>
                  <a:cubicBezTo>
                    <a:pt x="10" y="6"/>
                    <a:pt x="10" y="6"/>
                    <a:pt x="10" y="6"/>
                  </a:cubicBezTo>
                  <a:moveTo>
                    <a:pt x="8" y="6"/>
                  </a:moveTo>
                  <a:cubicBezTo>
                    <a:pt x="9" y="6"/>
                    <a:pt x="9" y="6"/>
                    <a:pt x="10" y="6"/>
                  </a:cubicBezTo>
                  <a:cubicBezTo>
                    <a:pt x="9" y="6"/>
                    <a:pt x="9" y="6"/>
                    <a:pt x="8" y="6"/>
                  </a:cubicBezTo>
                  <a:moveTo>
                    <a:pt x="8" y="6"/>
                  </a:moveTo>
                  <a:cubicBezTo>
                    <a:pt x="8" y="6"/>
                    <a:pt x="8" y="6"/>
                    <a:pt x="8" y="6"/>
                  </a:cubicBezTo>
                  <a:cubicBezTo>
                    <a:pt x="8" y="6"/>
                    <a:pt x="8" y="6"/>
                    <a:pt x="8" y="6"/>
                  </a:cubicBezTo>
                  <a:moveTo>
                    <a:pt x="17" y="4"/>
                  </a:moveTo>
                  <a:cubicBezTo>
                    <a:pt x="17" y="4"/>
                    <a:pt x="17" y="4"/>
                    <a:pt x="17" y="4"/>
                  </a:cubicBezTo>
                  <a:cubicBezTo>
                    <a:pt x="17" y="4"/>
                    <a:pt x="17" y="4"/>
                    <a:pt x="17" y="4"/>
                  </a:cubicBezTo>
                  <a:moveTo>
                    <a:pt x="0" y="0"/>
                  </a:moveTo>
                  <a:cubicBezTo>
                    <a:pt x="0" y="0"/>
                    <a:pt x="0" y="0"/>
                    <a:pt x="0" y="0"/>
                  </a:cubicBezTo>
                  <a:cubicBezTo>
                    <a:pt x="0" y="0"/>
                    <a:pt x="0" y="0"/>
                    <a:pt x="0" y="0"/>
                  </a:cubicBezTo>
                  <a:cubicBezTo>
                    <a:pt x="0" y="0"/>
                    <a:pt x="0" y="0"/>
                    <a:pt x="0" y="0"/>
                  </a:cubicBezTo>
                  <a:cubicBezTo>
                    <a:pt x="0" y="0"/>
                    <a:pt x="0" y="0"/>
                    <a:pt x="0" y="0"/>
                  </a:cubicBezTo>
                </a:path>
              </a:pathLst>
            </a:custGeom>
            <a:solidFill>
              <a:srgbClr val="ED3D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33" name="Freeform 137">
              <a:extLst>
                <a:ext uri="{FF2B5EF4-FFF2-40B4-BE49-F238E27FC236}">
                  <a16:creationId xmlns:a16="http://schemas.microsoft.com/office/drawing/2014/main" id="{F62DB3D5-4018-4700-983D-15886B6E18E9}"/>
                </a:ext>
              </a:extLst>
            </p:cNvPr>
            <p:cNvSpPr>
              <a:spLocks/>
            </p:cNvSpPr>
            <p:nvPr/>
          </p:nvSpPr>
          <p:spPr bwMode="auto">
            <a:xfrm>
              <a:off x="5284" y="1735"/>
              <a:ext cx="157" cy="765"/>
            </a:xfrm>
            <a:custGeom>
              <a:avLst/>
              <a:gdLst>
                <a:gd name="T0" fmla="*/ 18 w 18"/>
                <a:gd name="T1" fmla="*/ 0 h 88"/>
                <a:gd name="T2" fmla="*/ 3 w 18"/>
                <a:gd name="T3" fmla="*/ 18 h 88"/>
                <a:gd name="T4" fmla="*/ 6 w 18"/>
                <a:gd name="T5" fmla="*/ 54 h 88"/>
                <a:gd name="T6" fmla="*/ 0 w 18"/>
                <a:gd name="T7" fmla="*/ 88 h 88"/>
                <a:gd name="T8" fmla="*/ 4 w 18"/>
                <a:gd name="T9" fmla="*/ 88 h 88"/>
                <a:gd name="T10" fmla="*/ 10 w 18"/>
                <a:gd name="T11" fmla="*/ 88 h 88"/>
                <a:gd name="T12" fmla="*/ 16 w 18"/>
                <a:gd name="T13" fmla="*/ 83 h 88"/>
                <a:gd name="T14" fmla="*/ 14 w 18"/>
                <a:gd name="T15" fmla="*/ 64 h 88"/>
                <a:gd name="T16" fmla="*/ 13 w 18"/>
                <a:gd name="T17" fmla="*/ 55 h 88"/>
                <a:gd name="T18" fmla="*/ 16 w 18"/>
                <a:gd name="T19" fmla="*/ 25 h 88"/>
                <a:gd name="T20" fmla="*/ 18 w 18"/>
                <a:gd name="T21" fmla="*/ 9 h 88"/>
                <a:gd name="T22" fmla="*/ 18 w 18"/>
                <a:gd name="T23" fmla="*/ 0 h 88"/>
                <a:gd name="T24" fmla="*/ 18 w 18"/>
                <a:gd name="T25" fmla="*/ 0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 h="88">
                  <a:moveTo>
                    <a:pt x="18" y="0"/>
                  </a:moveTo>
                  <a:cubicBezTo>
                    <a:pt x="3" y="18"/>
                    <a:pt x="3" y="18"/>
                    <a:pt x="3" y="18"/>
                  </a:cubicBezTo>
                  <a:cubicBezTo>
                    <a:pt x="3" y="18"/>
                    <a:pt x="6" y="44"/>
                    <a:pt x="6" y="54"/>
                  </a:cubicBezTo>
                  <a:cubicBezTo>
                    <a:pt x="6" y="62"/>
                    <a:pt x="9" y="82"/>
                    <a:pt x="0" y="88"/>
                  </a:cubicBezTo>
                  <a:cubicBezTo>
                    <a:pt x="2" y="88"/>
                    <a:pt x="3" y="88"/>
                    <a:pt x="4" y="88"/>
                  </a:cubicBezTo>
                  <a:cubicBezTo>
                    <a:pt x="7" y="88"/>
                    <a:pt x="9" y="88"/>
                    <a:pt x="10" y="88"/>
                  </a:cubicBezTo>
                  <a:cubicBezTo>
                    <a:pt x="13" y="86"/>
                    <a:pt x="16" y="83"/>
                    <a:pt x="16" y="83"/>
                  </a:cubicBezTo>
                  <a:cubicBezTo>
                    <a:pt x="16" y="83"/>
                    <a:pt x="14" y="66"/>
                    <a:pt x="14" y="64"/>
                  </a:cubicBezTo>
                  <a:cubicBezTo>
                    <a:pt x="13" y="64"/>
                    <a:pt x="13" y="60"/>
                    <a:pt x="13" y="55"/>
                  </a:cubicBezTo>
                  <a:cubicBezTo>
                    <a:pt x="13" y="46"/>
                    <a:pt x="14" y="34"/>
                    <a:pt x="16" y="25"/>
                  </a:cubicBezTo>
                  <a:cubicBezTo>
                    <a:pt x="18" y="19"/>
                    <a:pt x="18" y="14"/>
                    <a:pt x="18" y="9"/>
                  </a:cubicBezTo>
                  <a:cubicBezTo>
                    <a:pt x="18" y="6"/>
                    <a:pt x="18" y="3"/>
                    <a:pt x="18" y="0"/>
                  </a:cubicBezTo>
                  <a:cubicBezTo>
                    <a:pt x="18" y="0"/>
                    <a:pt x="18" y="0"/>
                    <a:pt x="18" y="0"/>
                  </a:cubicBezTo>
                </a:path>
              </a:pathLst>
            </a:custGeom>
            <a:solidFill>
              <a:srgbClr val="DF34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34" name="Freeform 138">
              <a:extLst>
                <a:ext uri="{FF2B5EF4-FFF2-40B4-BE49-F238E27FC236}">
                  <a16:creationId xmlns:a16="http://schemas.microsoft.com/office/drawing/2014/main" id="{9DE24764-C873-4042-97DA-7AFEA14850F0}"/>
                </a:ext>
              </a:extLst>
            </p:cNvPr>
            <p:cNvSpPr>
              <a:spLocks/>
            </p:cNvSpPr>
            <p:nvPr/>
          </p:nvSpPr>
          <p:spPr bwMode="auto">
            <a:xfrm>
              <a:off x="5739" y="1857"/>
              <a:ext cx="0" cy="8"/>
            </a:xfrm>
            <a:custGeom>
              <a:avLst/>
              <a:gdLst>
                <a:gd name="T0" fmla="*/ 0 h 1"/>
                <a:gd name="T1" fmla="*/ 0 h 1"/>
                <a:gd name="T2" fmla="*/ 1 h 1"/>
                <a:gd name="T3" fmla="*/ 1 h 1"/>
                <a:gd name="T4" fmla="*/ 0 h 1"/>
              </a:gdLst>
              <a:ahLst/>
              <a:cxnLst>
                <a:cxn ang="0">
                  <a:pos x="0" y="T0"/>
                </a:cxn>
                <a:cxn ang="0">
                  <a:pos x="0" y="T1"/>
                </a:cxn>
                <a:cxn ang="0">
                  <a:pos x="0" y="T2"/>
                </a:cxn>
                <a:cxn ang="0">
                  <a:pos x="0" y="T3"/>
                </a:cxn>
                <a:cxn ang="0">
                  <a:pos x="0" y="T4"/>
                </a:cxn>
              </a:cxnLst>
              <a:rect l="0" t="0" r="r" b="b"/>
              <a:pathLst>
                <a:path h="1">
                  <a:moveTo>
                    <a:pt x="0" y="0"/>
                  </a:moveTo>
                  <a:cubicBezTo>
                    <a:pt x="0" y="0"/>
                    <a:pt x="0" y="0"/>
                    <a:pt x="0" y="0"/>
                  </a:cubicBezTo>
                  <a:cubicBezTo>
                    <a:pt x="0" y="1"/>
                    <a:pt x="0" y="1"/>
                    <a:pt x="0" y="1"/>
                  </a:cubicBezTo>
                  <a:cubicBezTo>
                    <a:pt x="0" y="1"/>
                    <a:pt x="0" y="1"/>
                    <a:pt x="0" y="1"/>
                  </a:cubicBezTo>
                  <a:cubicBezTo>
                    <a:pt x="0" y="1"/>
                    <a:pt x="0" y="1"/>
                    <a:pt x="0" y="0"/>
                  </a:cubicBezTo>
                </a:path>
              </a:pathLst>
            </a:custGeom>
            <a:solidFill>
              <a:srgbClr val="CE90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35" name="Oval 139">
              <a:extLst>
                <a:ext uri="{FF2B5EF4-FFF2-40B4-BE49-F238E27FC236}">
                  <a16:creationId xmlns:a16="http://schemas.microsoft.com/office/drawing/2014/main" id="{3A0C73D4-6B7D-4E94-A661-CD1743BAAF3F}"/>
                </a:ext>
              </a:extLst>
            </p:cNvPr>
            <p:cNvSpPr>
              <a:spLocks noChangeArrowheads="1"/>
            </p:cNvSpPr>
            <p:nvPr/>
          </p:nvSpPr>
          <p:spPr bwMode="auto">
            <a:xfrm>
              <a:off x="5739" y="1857"/>
              <a:ext cx="1" cy="1"/>
            </a:xfrm>
            <a:prstGeom prst="ellipse">
              <a:avLst/>
            </a:prstGeom>
            <a:solidFill>
              <a:srgbClr val="BE754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36" name="Freeform 140">
              <a:extLst>
                <a:ext uri="{FF2B5EF4-FFF2-40B4-BE49-F238E27FC236}">
                  <a16:creationId xmlns:a16="http://schemas.microsoft.com/office/drawing/2014/main" id="{2A251305-2791-44EB-B284-3DB0F829B80C}"/>
                </a:ext>
              </a:extLst>
            </p:cNvPr>
            <p:cNvSpPr>
              <a:spLocks/>
            </p:cNvSpPr>
            <p:nvPr/>
          </p:nvSpPr>
          <p:spPr bwMode="auto">
            <a:xfrm>
              <a:off x="5739" y="1857"/>
              <a:ext cx="44" cy="78"/>
            </a:xfrm>
            <a:custGeom>
              <a:avLst/>
              <a:gdLst>
                <a:gd name="T0" fmla="*/ 0 w 5"/>
                <a:gd name="T1" fmla="*/ 0 h 9"/>
                <a:gd name="T2" fmla="*/ 0 w 5"/>
                <a:gd name="T3" fmla="*/ 0 h 9"/>
                <a:gd name="T4" fmla="*/ 0 w 5"/>
                <a:gd name="T5" fmla="*/ 0 h 9"/>
                <a:gd name="T6" fmla="*/ 0 w 5"/>
                <a:gd name="T7" fmla="*/ 1 h 9"/>
                <a:gd name="T8" fmla="*/ 0 w 5"/>
                <a:gd name="T9" fmla="*/ 1 h 9"/>
                <a:gd name="T10" fmla="*/ 5 w 5"/>
                <a:gd name="T11" fmla="*/ 9 h 9"/>
                <a:gd name="T12" fmla="*/ 5 w 5"/>
                <a:gd name="T13" fmla="*/ 8 h 9"/>
                <a:gd name="T14" fmla="*/ 3 w 5"/>
                <a:gd name="T15" fmla="*/ 3 h 9"/>
                <a:gd name="T16" fmla="*/ 0 w 5"/>
                <a:gd name="T17"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9">
                  <a:moveTo>
                    <a:pt x="0" y="0"/>
                  </a:moveTo>
                  <a:cubicBezTo>
                    <a:pt x="0" y="0"/>
                    <a:pt x="0" y="0"/>
                    <a:pt x="0" y="0"/>
                  </a:cubicBezTo>
                  <a:cubicBezTo>
                    <a:pt x="0" y="0"/>
                    <a:pt x="0" y="0"/>
                    <a:pt x="0" y="0"/>
                  </a:cubicBezTo>
                  <a:cubicBezTo>
                    <a:pt x="0" y="1"/>
                    <a:pt x="0" y="1"/>
                    <a:pt x="0" y="1"/>
                  </a:cubicBezTo>
                  <a:cubicBezTo>
                    <a:pt x="0" y="1"/>
                    <a:pt x="0" y="1"/>
                    <a:pt x="0" y="1"/>
                  </a:cubicBezTo>
                  <a:cubicBezTo>
                    <a:pt x="2" y="2"/>
                    <a:pt x="4" y="5"/>
                    <a:pt x="5" y="9"/>
                  </a:cubicBezTo>
                  <a:cubicBezTo>
                    <a:pt x="5" y="9"/>
                    <a:pt x="5" y="9"/>
                    <a:pt x="5" y="8"/>
                  </a:cubicBezTo>
                  <a:cubicBezTo>
                    <a:pt x="5" y="6"/>
                    <a:pt x="5" y="5"/>
                    <a:pt x="3" y="3"/>
                  </a:cubicBezTo>
                  <a:cubicBezTo>
                    <a:pt x="2" y="0"/>
                    <a:pt x="0" y="0"/>
                    <a:pt x="0" y="0"/>
                  </a:cubicBezTo>
                </a:path>
              </a:pathLst>
            </a:custGeom>
            <a:solidFill>
              <a:srgbClr val="F4AD8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37" name="Freeform 141">
              <a:extLst>
                <a:ext uri="{FF2B5EF4-FFF2-40B4-BE49-F238E27FC236}">
                  <a16:creationId xmlns:a16="http://schemas.microsoft.com/office/drawing/2014/main" id="{08A6A3DA-CA6D-4FC8-9FD1-3EF222EF3A95}"/>
                </a:ext>
              </a:extLst>
            </p:cNvPr>
            <p:cNvSpPr>
              <a:spLocks/>
            </p:cNvSpPr>
            <p:nvPr/>
          </p:nvSpPr>
          <p:spPr bwMode="auto">
            <a:xfrm>
              <a:off x="5433" y="1848"/>
              <a:ext cx="367" cy="469"/>
            </a:xfrm>
            <a:custGeom>
              <a:avLst/>
              <a:gdLst>
                <a:gd name="T0" fmla="*/ 39 w 42"/>
                <a:gd name="T1" fmla="*/ 14 h 54"/>
                <a:gd name="T2" fmla="*/ 31 w 42"/>
                <a:gd name="T3" fmla="*/ 26 h 54"/>
                <a:gd name="T4" fmla="*/ 8 w 42"/>
                <a:gd name="T5" fmla="*/ 51 h 54"/>
                <a:gd name="T6" fmla="*/ 1 w 42"/>
                <a:gd name="T7" fmla="*/ 38 h 54"/>
                <a:gd name="T8" fmla="*/ 1 w 42"/>
                <a:gd name="T9" fmla="*/ 37 h 54"/>
                <a:gd name="T10" fmla="*/ 10 w 42"/>
                <a:gd name="T11" fmla="*/ 25 h 54"/>
                <a:gd name="T12" fmla="*/ 13 w 42"/>
                <a:gd name="T13" fmla="*/ 21 h 54"/>
                <a:gd name="T14" fmla="*/ 16 w 42"/>
                <a:gd name="T15" fmla="*/ 18 h 54"/>
                <a:gd name="T16" fmla="*/ 32 w 42"/>
                <a:gd name="T17" fmla="*/ 1 h 54"/>
                <a:gd name="T18" fmla="*/ 39 w 42"/>
                <a:gd name="T19" fmla="*/ 14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 h="54">
                  <a:moveTo>
                    <a:pt x="39" y="14"/>
                  </a:moveTo>
                  <a:cubicBezTo>
                    <a:pt x="39" y="14"/>
                    <a:pt x="33" y="23"/>
                    <a:pt x="31" y="26"/>
                  </a:cubicBezTo>
                  <a:cubicBezTo>
                    <a:pt x="29" y="29"/>
                    <a:pt x="15" y="54"/>
                    <a:pt x="8" y="51"/>
                  </a:cubicBezTo>
                  <a:cubicBezTo>
                    <a:pt x="0" y="49"/>
                    <a:pt x="1" y="38"/>
                    <a:pt x="1" y="38"/>
                  </a:cubicBezTo>
                  <a:cubicBezTo>
                    <a:pt x="1" y="37"/>
                    <a:pt x="1" y="37"/>
                    <a:pt x="1" y="37"/>
                  </a:cubicBezTo>
                  <a:cubicBezTo>
                    <a:pt x="1" y="37"/>
                    <a:pt x="5" y="31"/>
                    <a:pt x="10" y="25"/>
                  </a:cubicBezTo>
                  <a:cubicBezTo>
                    <a:pt x="11" y="23"/>
                    <a:pt x="12" y="22"/>
                    <a:pt x="13" y="21"/>
                  </a:cubicBezTo>
                  <a:cubicBezTo>
                    <a:pt x="14" y="20"/>
                    <a:pt x="15" y="19"/>
                    <a:pt x="16" y="18"/>
                  </a:cubicBezTo>
                  <a:cubicBezTo>
                    <a:pt x="27" y="7"/>
                    <a:pt x="31" y="2"/>
                    <a:pt x="32" y="1"/>
                  </a:cubicBezTo>
                  <a:cubicBezTo>
                    <a:pt x="33" y="0"/>
                    <a:pt x="42" y="4"/>
                    <a:pt x="39" y="14"/>
                  </a:cubicBezTo>
                </a:path>
              </a:pathLst>
            </a:custGeom>
            <a:solidFill>
              <a:srgbClr val="F445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38" name="Freeform 142">
              <a:extLst>
                <a:ext uri="{FF2B5EF4-FFF2-40B4-BE49-F238E27FC236}">
                  <a16:creationId xmlns:a16="http://schemas.microsoft.com/office/drawing/2014/main" id="{B75821C7-6427-4135-87E1-E1B31E75CE80}"/>
                </a:ext>
              </a:extLst>
            </p:cNvPr>
            <p:cNvSpPr>
              <a:spLocks/>
            </p:cNvSpPr>
            <p:nvPr/>
          </p:nvSpPr>
          <p:spPr bwMode="auto">
            <a:xfrm>
              <a:off x="5546" y="2013"/>
              <a:ext cx="18" cy="17"/>
            </a:xfrm>
            <a:custGeom>
              <a:avLst/>
              <a:gdLst>
                <a:gd name="T0" fmla="*/ 2 w 2"/>
                <a:gd name="T1" fmla="*/ 0 h 2"/>
                <a:gd name="T2" fmla="*/ 0 w 2"/>
                <a:gd name="T3" fmla="*/ 2 h 2"/>
                <a:gd name="T4" fmla="*/ 0 w 2"/>
                <a:gd name="T5" fmla="*/ 2 h 2"/>
                <a:gd name="T6" fmla="*/ 0 w 2"/>
                <a:gd name="T7" fmla="*/ 2 h 2"/>
                <a:gd name="T8" fmla="*/ 0 w 2"/>
                <a:gd name="T9" fmla="*/ 2 h 2"/>
                <a:gd name="T10" fmla="*/ 2 w 2"/>
                <a:gd name="T11" fmla="*/ 0 h 2"/>
                <a:gd name="T12" fmla="*/ 2 w 2"/>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2" h="2">
                  <a:moveTo>
                    <a:pt x="2" y="0"/>
                  </a:moveTo>
                  <a:cubicBezTo>
                    <a:pt x="1" y="1"/>
                    <a:pt x="1" y="1"/>
                    <a:pt x="0" y="2"/>
                  </a:cubicBezTo>
                  <a:cubicBezTo>
                    <a:pt x="0" y="2"/>
                    <a:pt x="0" y="2"/>
                    <a:pt x="0" y="2"/>
                  </a:cubicBezTo>
                  <a:cubicBezTo>
                    <a:pt x="0" y="2"/>
                    <a:pt x="0" y="2"/>
                    <a:pt x="0" y="2"/>
                  </a:cubicBezTo>
                  <a:cubicBezTo>
                    <a:pt x="0" y="2"/>
                    <a:pt x="0" y="2"/>
                    <a:pt x="0" y="2"/>
                  </a:cubicBezTo>
                  <a:cubicBezTo>
                    <a:pt x="1" y="1"/>
                    <a:pt x="1" y="1"/>
                    <a:pt x="2" y="0"/>
                  </a:cubicBezTo>
                  <a:cubicBezTo>
                    <a:pt x="2" y="0"/>
                    <a:pt x="2" y="0"/>
                    <a:pt x="2" y="0"/>
                  </a:cubicBezTo>
                </a:path>
              </a:pathLst>
            </a:custGeom>
            <a:solidFill>
              <a:srgbClr val="F7E2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39" name="Freeform 143">
              <a:extLst>
                <a:ext uri="{FF2B5EF4-FFF2-40B4-BE49-F238E27FC236}">
                  <a16:creationId xmlns:a16="http://schemas.microsoft.com/office/drawing/2014/main" id="{DB479729-99C2-4EBA-8D01-CB2936ED477D}"/>
                </a:ext>
              </a:extLst>
            </p:cNvPr>
            <p:cNvSpPr>
              <a:spLocks/>
            </p:cNvSpPr>
            <p:nvPr/>
          </p:nvSpPr>
          <p:spPr bwMode="auto">
            <a:xfrm>
              <a:off x="5538" y="2013"/>
              <a:ext cx="70" cy="200"/>
            </a:xfrm>
            <a:custGeom>
              <a:avLst/>
              <a:gdLst>
                <a:gd name="T0" fmla="*/ 3 w 8"/>
                <a:gd name="T1" fmla="*/ 0 h 23"/>
                <a:gd name="T2" fmla="*/ 1 w 8"/>
                <a:gd name="T3" fmla="*/ 2 h 23"/>
                <a:gd name="T4" fmla="*/ 1 w 8"/>
                <a:gd name="T5" fmla="*/ 2 h 23"/>
                <a:gd name="T6" fmla="*/ 0 w 8"/>
                <a:gd name="T7" fmla="*/ 12 h 23"/>
                <a:gd name="T8" fmla="*/ 2 w 8"/>
                <a:gd name="T9" fmla="*/ 23 h 23"/>
                <a:gd name="T10" fmla="*/ 4 w 8"/>
                <a:gd name="T11" fmla="*/ 22 h 23"/>
                <a:gd name="T12" fmla="*/ 4 w 8"/>
                <a:gd name="T13" fmla="*/ 21 h 23"/>
                <a:gd name="T14" fmla="*/ 3 w 8"/>
                <a:gd name="T15" fmla="*/ 0 h 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23">
                  <a:moveTo>
                    <a:pt x="3" y="0"/>
                  </a:moveTo>
                  <a:cubicBezTo>
                    <a:pt x="2" y="1"/>
                    <a:pt x="2" y="1"/>
                    <a:pt x="1" y="2"/>
                  </a:cubicBezTo>
                  <a:cubicBezTo>
                    <a:pt x="1" y="2"/>
                    <a:pt x="1" y="2"/>
                    <a:pt x="1" y="2"/>
                  </a:cubicBezTo>
                  <a:cubicBezTo>
                    <a:pt x="1" y="2"/>
                    <a:pt x="0" y="7"/>
                    <a:pt x="0" y="12"/>
                  </a:cubicBezTo>
                  <a:cubicBezTo>
                    <a:pt x="0" y="17"/>
                    <a:pt x="0" y="23"/>
                    <a:pt x="2" y="23"/>
                  </a:cubicBezTo>
                  <a:cubicBezTo>
                    <a:pt x="3" y="23"/>
                    <a:pt x="3" y="22"/>
                    <a:pt x="4" y="22"/>
                  </a:cubicBezTo>
                  <a:cubicBezTo>
                    <a:pt x="4" y="21"/>
                    <a:pt x="4" y="21"/>
                    <a:pt x="4" y="21"/>
                  </a:cubicBezTo>
                  <a:cubicBezTo>
                    <a:pt x="8" y="20"/>
                    <a:pt x="4" y="3"/>
                    <a:pt x="3" y="0"/>
                  </a:cubicBezTo>
                </a:path>
              </a:pathLst>
            </a:custGeom>
            <a:solidFill>
              <a:srgbClr val="ED3D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40" name="Freeform 144">
              <a:extLst>
                <a:ext uri="{FF2B5EF4-FFF2-40B4-BE49-F238E27FC236}">
                  <a16:creationId xmlns:a16="http://schemas.microsoft.com/office/drawing/2014/main" id="{89534B15-424C-469A-B2B8-7D22001C6CAF}"/>
                </a:ext>
              </a:extLst>
            </p:cNvPr>
            <p:cNvSpPr>
              <a:spLocks/>
            </p:cNvSpPr>
            <p:nvPr/>
          </p:nvSpPr>
          <p:spPr bwMode="auto">
            <a:xfrm>
              <a:off x="5301" y="1657"/>
              <a:ext cx="272" cy="634"/>
            </a:xfrm>
            <a:custGeom>
              <a:avLst/>
              <a:gdLst>
                <a:gd name="T0" fmla="*/ 31 w 31"/>
                <a:gd name="T1" fmla="*/ 62 h 73"/>
                <a:gd name="T2" fmla="*/ 27 w 31"/>
                <a:gd name="T3" fmla="*/ 72 h 73"/>
                <a:gd name="T4" fmla="*/ 23 w 31"/>
                <a:gd name="T5" fmla="*/ 73 h 73"/>
                <a:gd name="T6" fmla="*/ 11 w 31"/>
                <a:gd name="T7" fmla="*/ 59 h 73"/>
                <a:gd name="T8" fmla="*/ 1 w 31"/>
                <a:gd name="T9" fmla="*/ 27 h 73"/>
                <a:gd name="T10" fmla="*/ 4 w 31"/>
                <a:gd name="T11" fmla="*/ 10 h 73"/>
                <a:gd name="T12" fmla="*/ 14 w 31"/>
                <a:gd name="T13" fmla="*/ 0 h 73"/>
                <a:gd name="T14" fmla="*/ 21 w 31"/>
                <a:gd name="T15" fmla="*/ 15 h 73"/>
                <a:gd name="T16" fmla="*/ 28 w 31"/>
                <a:gd name="T17" fmla="*/ 41 h 73"/>
                <a:gd name="T18" fmla="*/ 28 w 31"/>
                <a:gd name="T19" fmla="*/ 43 h 73"/>
                <a:gd name="T20" fmla="*/ 31 w 31"/>
                <a:gd name="T21" fmla="*/ 55 h 73"/>
                <a:gd name="T22" fmla="*/ 31 w 31"/>
                <a:gd name="T23" fmla="*/ 62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1" h="73">
                  <a:moveTo>
                    <a:pt x="31" y="62"/>
                  </a:moveTo>
                  <a:cubicBezTo>
                    <a:pt x="31" y="66"/>
                    <a:pt x="30" y="70"/>
                    <a:pt x="27" y="72"/>
                  </a:cubicBezTo>
                  <a:cubicBezTo>
                    <a:pt x="26" y="72"/>
                    <a:pt x="24" y="73"/>
                    <a:pt x="23" y="73"/>
                  </a:cubicBezTo>
                  <a:cubicBezTo>
                    <a:pt x="19" y="73"/>
                    <a:pt x="15" y="70"/>
                    <a:pt x="11" y="59"/>
                  </a:cubicBezTo>
                  <a:cubicBezTo>
                    <a:pt x="7" y="42"/>
                    <a:pt x="1" y="27"/>
                    <a:pt x="1" y="27"/>
                  </a:cubicBezTo>
                  <a:cubicBezTo>
                    <a:pt x="1" y="27"/>
                    <a:pt x="0" y="16"/>
                    <a:pt x="4" y="10"/>
                  </a:cubicBezTo>
                  <a:cubicBezTo>
                    <a:pt x="7" y="4"/>
                    <a:pt x="14" y="0"/>
                    <a:pt x="14" y="0"/>
                  </a:cubicBezTo>
                  <a:cubicBezTo>
                    <a:pt x="15" y="1"/>
                    <a:pt x="17" y="3"/>
                    <a:pt x="21" y="15"/>
                  </a:cubicBezTo>
                  <a:cubicBezTo>
                    <a:pt x="23" y="22"/>
                    <a:pt x="26" y="32"/>
                    <a:pt x="28" y="41"/>
                  </a:cubicBezTo>
                  <a:cubicBezTo>
                    <a:pt x="28" y="42"/>
                    <a:pt x="28" y="42"/>
                    <a:pt x="28" y="43"/>
                  </a:cubicBezTo>
                  <a:cubicBezTo>
                    <a:pt x="30" y="50"/>
                    <a:pt x="31" y="55"/>
                    <a:pt x="31" y="55"/>
                  </a:cubicBezTo>
                  <a:cubicBezTo>
                    <a:pt x="31" y="56"/>
                    <a:pt x="31" y="59"/>
                    <a:pt x="31" y="62"/>
                  </a:cubicBezTo>
                  <a:close/>
                </a:path>
              </a:pathLst>
            </a:custGeom>
            <a:solidFill>
              <a:srgbClr val="F445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354" name="TextBox 72">
            <a:extLst>
              <a:ext uri="{FF2B5EF4-FFF2-40B4-BE49-F238E27FC236}">
                <a16:creationId xmlns:a16="http://schemas.microsoft.com/office/drawing/2014/main" id="{FFECBFD2-6DCE-4D83-8216-97D20BAB82C3}"/>
              </a:ext>
            </a:extLst>
          </p:cNvPr>
          <p:cNvSpPr txBox="1">
            <a:spLocks noChangeArrowheads="1"/>
          </p:cNvSpPr>
          <p:nvPr/>
        </p:nvSpPr>
        <p:spPr bwMode="auto">
          <a:xfrm>
            <a:off x="769938" y="2323307"/>
            <a:ext cx="5124450" cy="31240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800" dirty="0">
                <a:solidFill>
                  <a:schemeClr val="bg1"/>
                </a:solidFill>
                <a:latin typeface="Calibri Light" panose="020F0302020204030204" pitchFamily="34" charset="0"/>
                <a:cs typeface="Calibri Light" panose="020F0302020204030204" pitchFamily="34" charset="0"/>
              </a:rPr>
              <a:t>Lorem ipsum dolor sit amet, consectetur adipiscing elit. Nunc ligula velit, consectetur et ornare non, bibendum at leo. Vestibulum fringilla ex sagittis aliquet. </a:t>
            </a:r>
          </a:p>
          <a:p>
            <a:pPr>
              <a:lnSpc>
                <a:spcPct val="110000"/>
              </a:lnSpc>
            </a:pPr>
            <a:endParaRPr lang="en-US" altLang="es-MX" sz="1800" dirty="0">
              <a:solidFill>
                <a:schemeClr val="bg1"/>
              </a:solidFill>
              <a:latin typeface="Calibri Light" panose="020F0302020204030204" pitchFamily="34" charset="0"/>
              <a:cs typeface="Calibri Light" panose="020F0302020204030204" pitchFamily="34" charset="0"/>
            </a:endParaRPr>
          </a:p>
          <a:p>
            <a:pPr>
              <a:lnSpc>
                <a:spcPct val="110000"/>
              </a:lnSpc>
            </a:pPr>
            <a:r>
              <a:rPr lang="en-US" altLang="es-MX" sz="1800" dirty="0">
                <a:solidFill>
                  <a:schemeClr val="bg1"/>
                </a:solidFill>
                <a:latin typeface="Calibri Light" panose="020F0302020204030204" pitchFamily="34" charset="0"/>
                <a:cs typeface="Calibri Light" panose="020F0302020204030204" pitchFamily="34" charset="0"/>
              </a:rPr>
              <a:t>Nulla lorem libero, dignissim id tortor at, porttitor tempor ligula. Mauris faucibus mauris vitae augue commodo luctus. Ut convallis nisi vel magna commodo finibus. Nullam ut lacus. Vivamus nec mi aliquam, maximus massa id, commodo odio..</a:t>
            </a:r>
          </a:p>
        </p:txBody>
      </p:sp>
      <p:sp>
        <p:nvSpPr>
          <p:cNvPr id="355" name="TextBox 354">
            <a:extLst>
              <a:ext uri="{FF2B5EF4-FFF2-40B4-BE49-F238E27FC236}">
                <a16:creationId xmlns:a16="http://schemas.microsoft.com/office/drawing/2014/main" id="{831EEE3C-CFD1-47A0-8F25-975C07D56D2D}"/>
              </a:ext>
            </a:extLst>
          </p:cNvPr>
          <p:cNvSpPr txBox="1"/>
          <p:nvPr/>
        </p:nvSpPr>
        <p:spPr>
          <a:xfrm>
            <a:off x="760965" y="1302072"/>
            <a:ext cx="6191249" cy="923330"/>
          </a:xfrm>
          <a:prstGeom prst="rect">
            <a:avLst/>
          </a:prstGeom>
          <a:noFill/>
        </p:spPr>
        <p:txBody>
          <a:bodyPr wrap="square" rtlCol="0">
            <a:spAutoFit/>
          </a:bodyPr>
          <a:lstStyle/>
          <a:p>
            <a:pPr algn="ctr"/>
            <a:r>
              <a:rPr lang="es-CO" sz="5400" dirty="0">
                <a:solidFill>
                  <a:schemeClr val="bg1"/>
                </a:solidFill>
                <a:latin typeface="Impact" panose="020B0806030902050204" pitchFamily="34" charset="0"/>
              </a:rPr>
              <a:t>Escribe tu título aquí</a:t>
            </a:r>
          </a:p>
        </p:txBody>
      </p:sp>
    </p:spTree>
    <p:extLst>
      <p:ext uri="{BB962C8B-B14F-4D97-AF65-F5344CB8AC3E}">
        <p14:creationId xmlns:p14="http://schemas.microsoft.com/office/powerpoint/2010/main" val="694201713"/>
      </p:ext>
    </p:extLst>
  </p:cSld>
  <p:clrMapOvr>
    <a:masterClrMapping/>
  </p:clrMapOvr>
  <p:transition advClick="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5">
            <a:extLst>
              <a:ext uri="{FF2B5EF4-FFF2-40B4-BE49-F238E27FC236}">
                <a16:creationId xmlns:a16="http://schemas.microsoft.com/office/drawing/2014/main" id="{A3FC76F4-12C3-4F26-977E-DF39FC0A143B}"/>
              </a:ext>
            </a:extLst>
          </p:cNvPr>
          <p:cNvSpPr>
            <a:spLocks/>
          </p:cNvSpPr>
          <p:nvPr/>
        </p:nvSpPr>
        <p:spPr bwMode="auto">
          <a:xfrm>
            <a:off x="1" y="1"/>
            <a:ext cx="6577361" cy="6857999"/>
          </a:xfrm>
          <a:custGeom>
            <a:avLst/>
            <a:gdLst>
              <a:gd name="T0" fmla="*/ 3079 w 4289"/>
              <a:gd name="T1" fmla="*/ 4472 h 4472"/>
              <a:gd name="T2" fmla="*/ 0 w 4289"/>
              <a:gd name="T3" fmla="*/ 4472 h 4472"/>
              <a:gd name="T4" fmla="*/ 0 w 4289"/>
              <a:gd name="T5" fmla="*/ 0 h 4472"/>
              <a:gd name="T6" fmla="*/ 4289 w 4289"/>
              <a:gd name="T7" fmla="*/ 0 h 4472"/>
              <a:gd name="T8" fmla="*/ 3079 w 4289"/>
              <a:gd name="T9" fmla="*/ 4472 h 4472"/>
            </a:gdLst>
            <a:ahLst/>
            <a:cxnLst>
              <a:cxn ang="0">
                <a:pos x="T0" y="T1"/>
              </a:cxn>
              <a:cxn ang="0">
                <a:pos x="T2" y="T3"/>
              </a:cxn>
              <a:cxn ang="0">
                <a:pos x="T4" y="T5"/>
              </a:cxn>
              <a:cxn ang="0">
                <a:pos x="T6" y="T7"/>
              </a:cxn>
              <a:cxn ang="0">
                <a:pos x="T8" y="T9"/>
              </a:cxn>
            </a:cxnLst>
            <a:rect l="0" t="0" r="r" b="b"/>
            <a:pathLst>
              <a:path w="4289" h="4472">
                <a:moveTo>
                  <a:pt x="3079" y="4472"/>
                </a:moveTo>
                <a:lnTo>
                  <a:pt x="0" y="4472"/>
                </a:lnTo>
                <a:lnTo>
                  <a:pt x="0" y="0"/>
                </a:lnTo>
                <a:lnTo>
                  <a:pt x="4289" y="0"/>
                </a:lnTo>
                <a:lnTo>
                  <a:pt x="3079" y="4472"/>
                </a:lnTo>
                <a:close/>
              </a:path>
            </a:pathLst>
          </a:custGeom>
          <a:solidFill>
            <a:srgbClr val="F8768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7" name="Picture 6">
            <a:extLst>
              <a:ext uri="{FF2B5EF4-FFF2-40B4-BE49-F238E27FC236}">
                <a16:creationId xmlns:a16="http://schemas.microsoft.com/office/drawing/2014/main" id="{268908D8-AE3E-4B3E-BF2D-5D1FDC227315}"/>
              </a:ext>
            </a:extLst>
          </p:cNvPr>
          <p:cNvPicPr>
            <a:picLocks noChangeAspect="1"/>
          </p:cNvPicPr>
          <p:nvPr/>
        </p:nvPicPr>
        <p:blipFill>
          <a:blip r:embed="rId2"/>
          <a:stretch>
            <a:fillRect/>
          </a:stretch>
        </p:blipFill>
        <p:spPr>
          <a:xfrm>
            <a:off x="4474551" y="2480283"/>
            <a:ext cx="3559066" cy="4376129"/>
          </a:xfrm>
          <a:prstGeom prst="rect">
            <a:avLst/>
          </a:prstGeom>
        </p:spPr>
      </p:pic>
      <p:sp>
        <p:nvSpPr>
          <p:cNvPr id="8" name="TextBox 7">
            <a:extLst>
              <a:ext uri="{FF2B5EF4-FFF2-40B4-BE49-F238E27FC236}">
                <a16:creationId xmlns:a16="http://schemas.microsoft.com/office/drawing/2014/main" id="{7EFD4982-CF60-48CF-9683-847BC7363E0F}"/>
              </a:ext>
            </a:extLst>
          </p:cNvPr>
          <p:cNvSpPr txBox="1"/>
          <p:nvPr/>
        </p:nvSpPr>
        <p:spPr>
          <a:xfrm>
            <a:off x="7951720" y="3682938"/>
            <a:ext cx="4240279" cy="1200329"/>
          </a:xfrm>
          <a:prstGeom prst="rect">
            <a:avLst/>
          </a:prstGeom>
          <a:noFill/>
        </p:spPr>
        <p:txBody>
          <a:bodyPr wrap="square" rtlCol="0">
            <a:spAutoFit/>
          </a:bodyPr>
          <a:lstStyle/>
          <a:p>
            <a:r>
              <a:rPr lang="en-US" sz="7200" dirty="0">
                <a:solidFill>
                  <a:srgbClr val="3C085E"/>
                </a:solidFill>
                <a:latin typeface="Impact" panose="020B0806030902050204" pitchFamily="34" charset="0"/>
              </a:rPr>
              <a:t>GRACIAS</a:t>
            </a:r>
          </a:p>
        </p:txBody>
      </p:sp>
      <p:grpSp>
        <p:nvGrpSpPr>
          <p:cNvPr id="11" name="Group 8">
            <a:extLst>
              <a:ext uri="{FF2B5EF4-FFF2-40B4-BE49-F238E27FC236}">
                <a16:creationId xmlns:a16="http://schemas.microsoft.com/office/drawing/2014/main" id="{D178E34E-FBB5-4948-8CE4-308A7CC0B5E9}"/>
              </a:ext>
            </a:extLst>
          </p:cNvPr>
          <p:cNvGrpSpPr>
            <a:grpSpLocks noChangeAspect="1"/>
          </p:cNvGrpSpPr>
          <p:nvPr/>
        </p:nvGrpSpPr>
        <p:grpSpPr bwMode="auto">
          <a:xfrm>
            <a:off x="215900" y="2402707"/>
            <a:ext cx="5270499" cy="804863"/>
            <a:chOff x="124" y="1505"/>
            <a:chExt cx="3320" cy="507"/>
          </a:xfrm>
        </p:grpSpPr>
        <p:sp>
          <p:nvSpPr>
            <p:cNvPr id="13" name="Freeform 9">
              <a:extLst>
                <a:ext uri="{FF2B5EF4-FFF2-40B4-BE49-F238E27FC236}">
                  <a16:creationId xmlns:a16="http://schemas.microsoft.com/office/drawing/2014/main" id="{F6B3AA2D-5CBC-49ED-BA77-F4533359CBA0}"/>
                </a:ext>
              </a:extLst>
            </p:cNvPr>
            <p:cNvSpPr>
              <a:spLocks/>
            </p:cNvSpPr>
            <p:nvPr/>
          </p:nvSpPr>
          <p:spPr bwMode="auto">
            <a:xfrm>
              <a:off x="124" y="1505"/>
              <a:ext cx="303" cy="507"/>
            </a:xfrm>
            <a:custGeom>
              <a:avLst/>
              <a:gdLst>
                <a:gd name="T0" fmla="*/ 262 w 303"/>
                <a:gd name="T1" fmla="*/ 0 h 507"/>
                <a:gd name="T2" fmla="*/ 303 w 303"/>
                <a:gd name="T3" fmla="*/ 254 h 507"/>
                <a:gd name="T4" fmla="*/ 262 w 303"/>
                <a:gd name="T5" fmla="*/ 435 h 507"/>
                <a:gd name="T6" fmla="*/ 101 w 303"/>
                <a:gd name="T7" fmla="*/ 507 h 507"/>
                <a:gd name="T8" fmla="*/ 116 w 303"/>
                <a:gd name="T9" fmla="*/ 326 h 507"/>
                <a:gd name="T10" fmla="*/ 0 w 303"/>
                <a:gd name="T11" fmla="*/ 191 h 507"/>
                <a:gd name="T12" fmla="*/ 171 w 303"/>
                <a:gd name="T13" fmla="*/ 155 h 507"/>
                <a:gd name="T14" fmla="*/ 262 w 303"/>
                <a:gd name="T15" fmla="*/ 0 h 50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03" h="507">
                  <a:moveTo>
                    <a:pt x="262" y="0"/>
                  </a:moveTo>
                  <a:lnTo>
                    <a:pt x="303" y="254"/>
                  </a:lnTo>
                  <a:lnTo>
                    <a:pt x="262" y="435"/>
                  </a:lnTo>
                  <a:lnTo>
                    <a:pt x="101" y="507"/>
                  </a:lnTo>
                  <a:lnTo>
                    <a:pt x="116" y="326"/>
                  </a:lnTo>
                  <a:lnTo>
                    <a:pt x="0" y="191"/>
                  </a:lnTo>
                  <a:lnTo>
                    <a:pt x="171" y="155"/>
                  </a:lnTo>
                  <a:lnTo>
                    <a:pt x="262" y="0"/>
                  </a:lnTo>
                  <a:close/>
                </a:path>
              </a:pathLst>
            </a:custGeom>
            <a:solidFill>
              <a:srgbClr val="FFD5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0">
              <a:extLst>
                <a:ext uri="{FF2B5EF4-FFF2-40B4-BE49-F238E27FC236}">
                  <a16:creationId xmlns:a16="http://schemas.microsoft.com/office/drawing/2014/main" id="{2AE9FAB5-6459-465B-8430-E99BC7BC887B}"/>
                </a:ext>
              </a:extLst>
            </p:cNvPr>
            <p:cNvSpPr>
              <a:spLocks/>
            </p:cNvSpPr>
            <p:nvPr/>
          </p:nvSpPr>
          <p:spPr bwMode="auto">
            <a:xfrm>
              <a:off x="386" y="1505"/>
              <a:ext cx="263" cy="507"/>
            </a:xfrm>
            <a:custGeom>
              <a:avLst/>
              <a:gdLst>
                <a:gd name="T0" fmla="*/ 141 w 263"/>
                <a:gd name="T1" fmla="*/ 326 h 507"/>
                <a:gd name="T2" fmla="*/ 162 w 263"/>
                <a:gd name="T3" fmla="*/ 507 h 507"/>
                <a:gd name="T4" fmla="*/ 0 w 263"/>
                <a:gd name="T5" fmla="*/ 435 h 507"/>
                <a:gd name="T6" fmla="*/ 0 w 263"/>
                <a:gd name="T7" fmla="*/ 0 h 507"/>
                <a:gd name="T8" fmla="*/ 86 w 263"/>
                <a:gd name="T9" fmla="*/ 155 h 507"/>
                <a:gd name="T10" fmla="*/ 263 w 263"/>
                <a:gd name="T11" fmla="*/ 191 h 507"/>
                <a:gd name="T12" fmla="*/ 141 w 263"/>
                <a:gd name="T13" fmla="*/ 326 h 507"/>
              </a:gdLst>
              <a:ahLst/>
              <a:cxnLst>
                <a:cxn ang="0">
                  <a:pos x="T0" y="T1"/>
                </a:cxn>
                <a:cxn ang="0">
                  <a:pos x="T2" y="T3"/>
                </a:cxn>
                <a:cxn ang="0">
                  <a:pos x="T4" y="T5"/>
                </a:cxn>
                <a:cxn ang="0">
                  <a:pos x="T6" y="T7"/>
                </a:cxn>
                <a:cxn ang="0">
                  <a:pos x="T8" y="T9"/>
                </a:cxn>
                <a:cxn ang="0">
                  <a:pos x="T10" y="T11"/>
                </a:cxn>
                <a:cxn ang="0">
                  <a:pos x="T12" y="T13"/>
                </a:cxn>
              </a:cxnLst>
              <a:rect l="0" t="0" r="r" b="b"/>
              <a:pathLst>
                <a:path w="263" h="507">
                  <a:moveTo>
                    <a:pt x="141" y="326"/>
                  </a:moveTo>
                  <a:lnTo>
                    <a:pt x="162" y="507"/>
                  </a:lnTo>
                  <a:lnTo>
                    <a:pt x="0" y="435"/>
                  </a:lnTo>
                  <a:lnTo>
                    <a:pt x="0" y="0"/>
                  </a:lnTo>
                  <a:lnTo>
                    <a:pt x="86" y="155"/>
                  </a:lnTo>
                  <a:lnTo>
                    <a:pt x="263" y="191"/>
                  </a:lnTo>
                  <a:lnTo>
                    <a:pt x="141" y="326"/>
                  </a:lnTo>
                  <a:close/>
                </a:path>
              </a:pathLst>
            </a:custGeom>
            <a:solidFill>
              <a:srgbClr val="FFD5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1">
              <a:extLst>
                <a:ext uri="{FF2B5EF4-FFF2-40B4-BE49-F238E27FC236}">
                  <a16:creationId xmlns:a16="http://schemas.microsoft.com/office/drawing/2014/main" id="{4D0D8BD5-5324-4344-B14D-013C9B0701E4}"/>
                </a:ext>
              </a:extLst>
            </p:cNvPr>
            <p:cNvSpPr>
              <a:spLocks/>
            </p:cNvSpPr>
            <p:nvPr/>
          </p:nvSpPr>
          <p:spPr bwMode="auto">
            <a:xfrm>
              <a:off x="820" y="1505"/>
              <a:ext cx="303" cy="507"/>
            </a:xfrm>
            <a:custGeom>
              <a:avLst/>
              <a:gdLst>
                <a:gd name="T0" fmla="*/ 263 w 303"/>
                <a:gd name="T1" fmla="*/ 0 h 507"/>
                <a:gd name="T2" fmla="*/ 303 w 303"/>
                <a:gd name="T3" fmla="*/ 254 h 507"/>
                <a:gd name="T4" fmla="*/ 263 w 303"/>
                <a:gd name="T5" fmla="*/ 435 h 507"/>
                <a:gd name="T6" fmla="*/ 101 w 303"/>
                <a:gd name="T7" fmla="*/ 507 h 507"/>
                <a:gd name="T8" fmla="*/ 121 w 303"/>
                <a:gd name="T9" fmla="*/ 326 h 507"/>
                <a:gd name="T10" fmla="*/ 0 w 303"/>
                <a:gd name="T11" fmla="*/ 191 h 507"/>
                <a:gd name="T12" fmla="*/ 177 w 303"/>
                <a:gd name="T13" fmla="*/ 155 h 507"/>
                <a:gd name="T14" fmla="*/ 263 w 303"/>
                <a:gd name="T15" fmla="*/ 0 h 50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03" h="507">
                  <a:moveTo>
                    <a:pt x="263" y="0"/>
                  </a:moveTo>
                  <a:lnTo>
                    <a:pt x="303" y="254"/>
                  </a:lnTo>
                  <a:lnTo>
                    <a:pt x="263" y="435"/>
                  </a:lnTo>
                  <a:lnTo>
                    <a:pt x="101" y="507"/>
                  </a:lnTo>
                  <a:lnTo>
                    <a:pt x="121" y="326"/>
                  </a:lnTo>
                  <a:lnTo>
                    <a:pt x="0" y="191"/>
                  </a:lnTo>
                  <a:lnTo>
                    <a:pt x="177" y="155"/>
                  </a:lnTo>
                  <a:lnTo>
                    <a:pt x="263" y="0"/>
                  </a:lnTo>
                  <a:close/>
                </a:path>
              </a:pathLst>
            </a:custGeom>
            <a:solidFill>
              <a:srgbClr val="FFD5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2">
              <a:extLst>
                <a:ext uri="{FF2B5EF4-FFF2-40B4-BE49-F238E27FC236}">
                  <a16:creationId xmlns:a16="http://schemas.microsoft.com/office/drawing/2014/main" id="{31D6D974-D3D9-4C28-8066-56DB1032E515}"/>
                </a:ext>
              </a:extLst>
            </p:cNvPr>
            <p:cNvSpPr>
              <a:spLocks/>
            </p:cNvSpPr>
            <p:nvPr/>
          </p:nvSpPr>
          <p:spPr bwMode="auto">
            <a:xfrm>
              <a:off x="1083" y="1505"/>
              <a:ext cx="262" cy="507"/>
            </a:xfrm>
            <a:custGeom>
              <a:avLst/>
              <a:gdLst>
                <a:gd name="T0" fmla="*/ 146 w 262"/>
                <a:gd name="T1" fmla="*/ 326 h 507"/>
                <a:gd name="T2" fmla="*/ 161 w 262"/>
                <a:gd name="T3" fmla="*/ 507 h 507"/>
                <a:gd name="T4" fmla="*/ 0 w 262"/>
                <a:gd name="T5" fmla="*/ 435 h 507"/>
                <a:gd name="T6" fmla="*/ 0 w 262"/>
                <a:gd name="T7" fmla="*/ 0 h 507"/>
                <a:gd name="T8" fmla="*/ 90 w 262"/>
                <a:gd name="T9" fmla="*/ 155 h 507"/>
                <a:gd name="T10" fmla="*/ 262 w 262"/>
                <a:gd name="T11" fmla="*/ 191 h 507"/>
                <a:gd name="T12" fmla="*/ 146 w 262"/>
                <a:gd name="T13" fmla="*/ 326 h 507"/>
              </a:gdLst>
              <a:ahLst/>
              <a:cxnLst>
                <a:cxn ang="0">
                  <a:pos x="T0" y="T1"/>
                </a:cxn>
                <a:cxn ang="0">
                  <a:pos x="T2" y="T3"/>
                </a:cxn>
                <a:cxn ang="0">
                  <a:pos x="T4" y="T5"/>
                </a:cxn>
                <a:cxn ang="0">
                  <a:pos x="T6" y="T7"/>
                </a:cxn>
                <a:cxn ang="0">
                  <a:pos x="T8" y="T9"/>
                </a:cxn>
                <a:cxn ang="0">
                  <a:pos x="T10" y="T11"/>
                </a:cxn>
                <a:cxn ang="0">
                  <a:pos x="T12" y="T13"/>
                </a:cxn>
              </a:cxnLst>
              <a:rect l="0" t="0" r="r" b="b"/>
              <a:pathLst>
                <a:path w="262" h="507">
                  <a:moveTo>
                    <a:pt x="146" y="326"/>
                  </a:moveTo>
                  <a:lnTo>
                    <a:pt x="161" y="507"/>
                  </a:lnTo>
                  <a:lnTo>
                    <a:pt x="0" y="435"/>
                  </a:lnTo>
                  <a:lnTo>
                    <a:pt x="0" y="0"/>
                  </a:lnTo>
                  <a:lnTo>
                    <a:pt x="90" y="155"/>
                  </a:lnTo>
                  <a:lnTo>
                    <a:pt x="262" y="191"/>
                  </a:lnTo>
                  <a:lnTo>
                    <a:pt x="146" y="326"/>
                  </a:lnTo>
                  <a:close/>
                </a:path>
              </a:pathLst>
            </a:custGeom>
            <a:solidFill>
              <a:srgbClr val="FFD5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3">
              <a:extLst>
                <a:ext uri="{FF2B5EF4-FFF2-40B4-BE49-F238E27FC236}">
                  <a16:creationId xmlns:a16="http://schemas.microsoft.com/office/drawing/2014/main" id="{E74F2B6A-B8A3-41BC-B1F3-371512A4DE43}"/>
                </a:ext>
              </a:extLst>
            </p:cNvPr>
            <p:cNvSpPr>
              <a:spLocks/>
            </p:cNvSpPr>
            <p:nvPr/>
          </p:nvSpPr>
          <p:spPr bwMode="auto">
            <a:xfrm>
              <a:off x="1522" y="1505"/>
              <a:ext cx="302" cy="507"/>
            </a:xfrm>
            <a:custGeom>
              <a:avLst/>
              <a:gdLst>
                <a:gd name="T0" fmla="*/ 262 w 302"/>
                <a:gd name="T1" fmla="*/ 0 h 507"/>
                <a:gd name="T2" fmla="*/ 302 w 302"/>
                <a:gd name="T3" fmla="*/ 254 h 507"/>
                <a:gd name="T4" fmla="*/ 262 w 302"/>
                <a:gd name="T5" fmla="*/ 435 h 507"/>
                <a:gd name="T6" fmla="*/ 100 w 302"/>
                <a:gd name="T7" fmla="*/ 507 h 507"/>
                <a:gd name="T8" fmla="*/ 116 w 302"/>
                <a:gd name="T9" fmla="*/ 326 h 507"/>
                <a:gd name="T10" fmla="*/ 0 w 302"/>
                <a:gd name="T11" fmla="*/ 191 h 507"/>
                <a:gd name="T12" fmla="*/ 171 w 302"/>
                <a:gd name="T13" fmla="*/ 155 h 507"/>
                <a:gd name="T14" fmla="*/ 262 w 302"/>
                <a:gd name="T15" fmla="*/ 0 h 50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02" h="507">
                  <a:moveTo>
                    <a:pt x="262" y="0"/>
                  </a:moveTo>
                  <a:lnTo>
                    <a:pt x="302" y="254"/>
                  </a:lnTo>
                  <a:lnTo>
                    <a:pt x="262" y="435"/>
                  </a:lnTo>
                  <a:lnTo>
                    <a:pt x="100" y="507"/>
                  </a:lnTo>
                  <a:lnTo>
                    <a:pt x="116" y="326"/>
                  </a:lnTo>
                  <a:lnTo>
                    <a:pt x="0" y="191"/>
                  </a:lnTo>
                  <a:lnTo>
                    <a:pt x="171" y="155"/>
                  </a:lnTo>
                  <a:lnTo>
                    <a:pt x="262" y="0"/>
                  </a:lnTo>
                  <a:close/>
                </a:path>
              </a:pathLst>
            </a:custGeom>
            <a:solidFill>
              <a:srgbClr val="FFD5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4">
              <a:extLst>
                <a:ext uri="{FF2B5EF4-FFF2-40B4-BE49-F238E27FC236}">
                  <a16:creationId xmlns:a16="http://schemas.microsoft.com/office/drawing/2014/main" id="{8DAC4429-1079-4AAF-8E76-62E5F4DC94EC}"/>
                </a:ext>
              </a:extLst>
            </p:cNvPr>
            <p:cNvSpPr>
              <a:spLocks/>
            </p:cNvSpPr>
            <p:nvPr/>
          </p:nvSpPr>
          <p:spPr bwMode="auto">
            <a:xfrm>
              <a:off x="1784" y="1505"/>
              <a:ext cx="262" cy="507"/>
            </a:xfrm>
            <a:custGeom>
              <a:avLst/>
              <a:gdLst>
                <a:gd name="T0" fmla="*/ 141 w 262"/>
                <a:gd name="T1" fmla="*/ 326 h 507"/>
                <a:gd name="T2" fmla="*/ 161 w 262"/>
                <a:gd name="T3" fmla="*/ 507 h 507"/>
                <a:gd name="T4" fmla="*/ 0 w 262"/>
                <a:gd name="T5" fmla="*/ 435 h 507"/>
                <a:gd name="T6" fmla="*/ 0 w 262"/>
                <a:gd name="T7" fmla="*/ 0 h 507"/>
                <a:gd name="T8" fmla="*/ 86 w 262"/>
                <a:gd name="T9" fmla="*/ 155 h 507"/>
                <a:gd name="T10" fmla="*/ 262 w 262"/>
                <a:gd name="T11" fmla="*/ 191 h 507"/>
                <a:gd name="T12" fmla="*/ 141 w 262"/>
                <a:gd name="T13" fmla="*/ 326 h 507"/>
              </a:gdLst>
              <a:ahLst/>
              <a:cxnLst>
                <a:cxn ang="0">
                  <a:pos x="T0" y="T1"/>
                </a:cxn>
                <a:cxn ang="0">
                  <a:pos x="T2" y="T3"/>
                </a:cxn>
                <a:cxn ang="0">
                  <a:pos x="T4" y="T5"/>
                </a:cxn>
                <a:cxn ang="0">
                  <a:pos x="T6" y="T7"/>
                </a:cxn>
                <a:cxn ang="0">
                  <a:pos x="T8" y="T9"/>
                </a:cxn>
                <a:cxn ang="0">
                  <a:pos x="T10" y="T11"/>
                </a:cxn>
                <a:cxn ang="0">
                  <a:pos x="T12" y="T13"/>
                </a:cxn>
              </a:cxnLst>
              <a:rect l="0" t="0" r="r" b="b"/>
              <a:pathLst>
                <a:path w="262" h="507">
                  <a:moveTo>
                    <a:pt x="141" y="326"/>
                  </a:moveTo>
                  <a:lnTo>
                    <a:pt x="161" y="507"/>
                  </a:lnTo>
                  <a:lnTo>
                    <a:pt x="0" y="435"/>
                  </a:lnTo>
                  <a:lnTo>
                    <a:pt x="0" y="0"/>
                  </a:lnTo>
                  <a:lnTo>
                    <a:pt x="86" y="155"/>
                  </a:lnTo>
                  <a:lnTo>
                    <a:pt x="262" y="191"/>
                  </a:lnTo>
                  <a:lnTo>
                    <a:pt x="141" y="326"/>
                  </a:lnTo>
                  <a:close/>
                </a:path>
              </a:pathLst>
            </a:custGeom>
            <a:solidFill>
              <a:srgbClr val="FFD5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5">
              <a:extLst>
                <a:ext uri="{FF2B5EF4-FFF2-40B4-BE49-F238E27FC236}">
                  <a16:creationId xmlns:a16="http://schemas.microsoft.com/office/drawing/2014/main" id="{D08CDC46-AFE6-435C-877C-0F20211C1351}"/>
                </a:ext>
              </a:extLst>
            </p:cNvPr>
            <p:cNvSpPr>
              <a:spLocks/>
            </p:cNvSpPr>
            <p:nvPr/>
          </p:nvSpPr>
          <p:spPr bwMode="auto">
            <a:xfrm>
              <a:off x="2218" y="1505"/>
              <a:ext cx="303" cy="507"/>
            </a:xfrm>
            <a:custGeom>
              <a:avLst/>
              <a:gdLst>
                <a:gd name="T0" fmla="*/ 262 w 303"/>
                <a:gd name="T1" fmla="*/ 0 h 507"/>
                <a:gd name="T2" fmla="*/ 303 w 303"/>
                <a:gd name="T3" fmla="*/ 254 h 507"/>
                <a:gd name="T4" fmla="*/ 262 w 303"/>
                <a:gd name="T5" fmla="*/ 435 h 507"/>
                <a:gd name="T6" fmla="*/ 101 w 303"/>
                <a:gd name="T7" fmla="*/ 507 h 507"/>
                <a:gd name="T8" fmla="*/ 121 w 303"/>
                <a:gd name="T9" fmla="*/ 326 h 507"/>
                <a:gd name="T10" fmla="*/ 0 w 303"/>
                <a:gd name="T11" fmla="*/ 191 h 507"/>
                <a:gd name="T12" fmla="*/ 177 w 303"/>
                <a:gd name="T13" fmla="*/ 155 h 507"/>
                <a:gd name="T14" fmla="*/ 262 w 303"/>
                <a:gd name="T15" fmla="*/ 0 h 50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03" h="507">
                  <a:moveTo>
                    <a:pt x="262" y="0"/>
                  </a:moveTo>
                  <a:lnTo>
                    <a:pt x="303" y="254"/>
                  </a:lnTo>
                  <a:lnTo>
                    <a:pt x="262" y="435"/>
                  </a:lnTo>
                  <a:lnTo>
                    <a:pt x="101" y="507"/>
                  </a:lnTo>
                  <a:lnTo>
                    <a:pt x="121" y="326"/>
                  </a:lnTo>
                  <a:lnTo>
                    <a:pt x="0" y="191"/>
                  </a:lnTo>
                  <a:lnTo>
                    <a:pt x="177" y="155"/>
                  </a:lnTo>
                  <a:lnTo>
                    <a:pt x="262" y="0"/>
                  </a:lnTo>
                  <a:close/>
                </a:path>
              </a:pathLst>
            </a:custGeom>
            <a:solidFill>
              <a:srgbClr val="FFD5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6">
              <a:extLst>
                <a:ext uri="{FF2B5EF4-FFF2-40B4-BE49-F238E27FC236}">
                  <a16:creationId xmlns:a16="http://schemas.microsoft.com/office/drawing/2014/main" id="{7F524A3C-76A7-4470-9BF4-64177127EED5}"/>
                </a:ext>
              </a:extLst>
            </p:cNvPr>
            <p:cNvSpPr>
              <a:spLocks/>
            </p:cNvSpPr>
            <p:nvPr/>
          </p:nvSpPr>
          <p:spPr bwMode="auto">
            <a:xfrm>
              <a:off x="2480" y="1505"/>
              <a:ext cx="263" cy="507"/>
            </a:xfrm>
            <a:custGeom>
              <a:avLst/>
              <a:gdLst>
                <a:gd name="T0" fmla="*/ 147 w 263"/>
                <a:gd name="T1" fmla="*/ 326 h 507"/>
                <a:gd name="T2" fmla="*/ 167 w 263"/>
                <a:gd name="T3" fmla="*/ 507 h 507"/>
                <a:gd name="T4" fmla="*/ 0 w 263"/>
                <a:gd name="T5" fmla="*/ 435 h 507"/>
                <a:gd name="T6" fmla="*/ 0 w 263"/>
                <a:gd name="T7" fmla="*/ 0 h 507"/>
                <a:gd name="T8" fmla="*/ 91 w 263"/>
                <a:gd name="T9" fmla="*/ 155 h 507"/>
                <a:gd name="T10" fmla="*/ 263 w 263"/>
                <a:gd name="T11" fmla="*/ 191 h 507"/>
                <a:gd name="T12" fmla="*/ 147 w 263"/>
                <a:gd name="T13" fmla="*/ 326 h 507"/>
              </a:gdLst>
              <a:ahLst/>
              <a:cxnLst>
                <a:cxn ang="0">
                  <a:pos x="T0" y="T1"/>
                </a:cxn>
                <a:cxn ang="0">
                  <a:pos x="T2" y="T3"/>
                </a:cxn>
                <a:cxn ang="0">
                  <a:pos x="T4" y="T5"/>
                </a:cxn>
                <a:cxn ang="0">
                  <a:pos x="T6" y="T7"/>
                </a:cxn>
                <a:cxn ang="0">
                  <a:pos x="T8" y="T9"/>
                </a:cxn>
                <a:cxn ang="0">
                  <a:pos x="T10" y="T11"/>
                </a:cxn>
                <a:cxn ang="0">
                  <a:pos x="T12" y="T13"/>
                </a:cxn>
              </a:cxnLst>
              <a:rect l="0" t="0" r="r" b="b"/>
              <a:pathLst>
                <a:path w="263" h="507">
                  <a:moveTo>
                    <a:pt x="147" y="326"/>
                  </a:moveTo>
                  <a:lnTo>
                    <a:pt x="167" y="507"/>
                  </a:lnTo>
                  <a:lnTo>
                    <a:pt x="0" y="435"/>
                  </a:lnTo>
                  <a:lnTo>
                    <a:pt x="0" y="0"/>
                  </a:lnTo>
                  <a:lnTo>
                    <a:pt x="91" y="155"/>
                  </a:lnTo>
                  <a:lnTo>
                    <a:pt x="263" y="191"/>
                  </a:lnTo>
                  <a:lnTo>
                    <a:pt x="147" y="326"/>
                  </a:lnTo>
                  <a:close/>
                </a:path>
              </a:pathLst>
            </a:custGeom>
            <a:solidFill>
              <a:srgbClr val="FFD5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7">
              <a:extLst>
                <a:ext uri="{FF2B5EF4-FFF2-40B4-BE49-F238E27FC236}">
                  <a16:creationId xmlns:a16="http://schemas.microsoft.com/office/drawing/2014/main" id="{67BD8757-B4F6-4D0B-A0E9-9FD40FC6DD70}"/>
                </a:ext>
              </a:extLst>
            </p:cNvPr>
            <p:cNvSpPr>
              <a:spLocks/>
            </p:cNvSpPr>
            <p:nvPr/>
          </p:nvSpPr>
          <p:spPr bwMode="auto">
            <a:xfrm>
              <a:off x="2919" y="1505"/>
              <a:ext cx="303" cy="507"/>
            </a:xfrm>
            <a:custGeom>
              <a:avLst/>
              <a:gdLst>
                <a:gd name="T0" fmla="*/ 263 w 303"/>
                <a:gd name="T1" fmla="*/ 0 h 507"/>
                <a:gd name="T2" fmla="*/ 303 w 303"/>
                <a:gd name="T3" fmla="*/ 254 h 507"/>
                <a:gd name="T4" fmla="*/ 263 w 303"/>
                <a:gd name="T5" fmla="*/ 435 h 507"/>
                <a:gd name="T6" fmla="*/ 101 w 303"/>
                <a:gd name="T7" fmla="*/ 507 h 507"/>
                <a:gd name="T8" fmla="*/ 121 w 303"/>
                <a:gd name="T9" fmla="*/ 326 h 507"/>
                <a:gd name="T10" fmla="*/ 0 w 303"/>
                <a:gd name="T11" fmla="*/ 191 h 507"/>
                <a:gd name="T12" fmla="*/ 172 w 303"/>
                <a:gd name="T13" fmla="*/ 155 h 507"/>
                <a:gd name="T14" fmla="*/ 263 w 303"/>
                <a:gd name="T15" fmla="*/ 0 h 50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03" h="507">
                  <a:moveTo>
                    <a:pt x="263" y="0"/>
                  </a:moveTo>
                  <a:lnTo>
                    <a:pt x="303" y="254"/>
                  </a:lnTo>
                  <a:lnTo>
                    <a:pt x="263" y="435"/>
                  </a:lnTo>
                  <a:lnTo>
                    <a:pt x="101" y="507"/>
                  </a:lnTo>
                  <a:lnTo>
                    <a:pt x="121" y="326"/>
                  </a:lnTo>
                  <a:lnTo>
                    <a:pt x="0" y="191"/>
                  </a:lnTo>
                  <a:lnTo>
                    <a:pt x="172" y="155"/>
                  </a:lnTo>
                  <a:lnTo>
                    <a:pt x="263" y="0"/>
                  </a:lnTo>
                  <a:close/>
                </a:path>
              </a:pathLst>
            </a:custGeom>
            <a:solidFill>
              <a:srgbClr val="FFD5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18">
              <a:extLst>
                <a:ext uri="{FF2B5EF4-FFF2-40B4-BE49-F238E27FC236}">
                  <a16:creationId xmlns:a16="http://schemas.microsoft.com/office/drawing/2014/main" id="{D4390C24-6FE5-4116-AAEC-A3B0E623D6C8}"/>
                </a:ext>
              </a:extLst>
            </p:cNvPr>
            <p:cNvSpPr>
              <a:spLocks/>
            </p:cNvSpPr>
            <p:nvPr/>
          </p:nvSpPr>
          <p:spPr bwMode="auto">
            <a:xfrm>
              <a:off x="3182" y="1505"/>
              <a:ext cx="262" cy="507"/>
            </a:xfrm>
            <a:custGeom>
              <a:avLst/>
              <a:gdLst>
                <a:gd name="T0" fmla="*/ 141 w 262"/>
                <a:gd name="T1" fmla="*/ 326 h 507"/>
                <a:gd name="T2" fmla="*/ 161 w 262"/>
                <a:gd name="T3" fmla="*/ 507 h 507"/>
                <a:gd name="T4" fmla="*/ 0 w 262"/>
                <a:gd name="T5" fmla="*/ 435 h 507"/>
                <a:gd name="T6" fmla="*/ 0 w 262"/>
                <a:gd name="T7" fmla="*/ 0 h 507"/>
                <a:gd name="T8" fmla="*/ 91 w 262"/>
                <a:gd name="T9" fmla="*/ 155 h 507"/>
                <a:gd name="T10" fmla="*/ 262 w 262"/>
                <a:gd name="T11" fmla="*/ 191 h 507"/>
                <a:gd name="T12" fmla="*/ 141 w 262"/>
                <a:gd name="T13" fmla="*/ 326 h 507"/>
              </a:gdLst>
              <a:ahLst/>
              <a:cxnLst>
                <a:cxn ang="0">
                  <a:pos x="T0" y="T1"/>
                </a:cxn>
                <a:cxn ang="0">
                  <a:pos x="T2" y="T3"/>
                </a:cxn>
                <a:cxn ang="0">
                  <a:pos x="T4" y="T5"/>
                </a:cxn>
                <a:cxn ang="0">
                  <a:pos x="T6" y="T7"/>
                </a:cxn>
                <a:cxn ang="0">
                  <a:pos x="T8" y="T9"/>
                </a:cxn>
                <a:cxn ang="0">
                  <a:pos x="T10" y="T11"/>
                </a:cxn>
                <a:cxn ang="0">
                  <a:pos x="T12" y="T13"/>
                </a:cxn>
              </a:cxnLst>
              <a:rect l="0" t="0" r="r" b="b"/>
              <a:pathLst>
                <a:path w="262" h="507">
                  <a:moveTo>
                    <a:pt x="141" y="326"/>
                  </a:moveTo>
                  <a:lnTo>
                    <a:pt x="161" y="507"/>
                  </a:lnTo>
                  <a:lnTo>
                    <a:pt x="0" y="435"/>
                  </a:lnTo>
                  <a:lnTo>
                    <a:pt x="0" y="0"/>
                  </a:lnTo>
                  <a:lnTo>
                    <a:pt x="91" y="155"/>
                  </a:lnTo>
                  <a:lnTo>
                    <a:pt x="262" y="191"/>
                  </a:lnTo>
                  <a:lnTo>
                    <a:pt x="141" y="326"/>
                  </a:lnTo>
                  <a:close/>
                </a:path>
              </a:pathLst>
            </a:custGeom>
            <a:solidFill>
              <a:srgbClr val="FFD5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7181897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タイトル 15"/>
          <p:cNvSpPr>
            <a:spLocks noGrp="1"/>
          </p:cNvSpPr>
          <p:nvPr>
            <p:ph type="ctrTitle" idx="4294967295"/>
          </p:nvPr>
        </p:nvSpPr>
        <p:spPr>
          <a:xfrm>
            <a:off x="0" y="2319337"/>
            <a:ext cx="12192000" cy="1057275"/>
          </a:xfrm>
        </p:spPr>
        <p:txBody>
          <a:bodyPr/>
          <a:lstStyle/>
          <a:p>
            <a:pPr algn="ctr"/>
            <a:r>
              <a:rPr kumimoji="1" lang="es-CO" altLang="ja-JP" sz="3600" b="1" dirty="0">
                <a:solidFill>
                  <a:srgbClr val="B4207D"/>
                </a:solidFill>
                <a:latin typeface="Arial" panose="020B0604020202020204" pitchFamily="34" charset="0"/>
                <a:cs typeface="Arial" panose="020B0604020202020204" pitchFamily="34" charset="0"/>
              </a:rPr>
              <a:t>Gracias por descargar esta plantilla</a:t>
            </a:r>
          </a:p>
        </p:txBody>
      </p:sp>
      <p:sp>
        <p:nvSpPr>
          <p:cNvPr id="17" name="サブタイトル 16"/>
          <p:cNvSpPr>
            <a:spLocks noGrp="1"/>
          </p:cNvSpPr>
          <p:nvPr>
            <p:ph type="subTitle" idx="4294967295"/>
          </p:nvPr>
        </p:nvSpPr>
        <p:spPr>
          <a:xfrm>
            <a:off x="0" y="2847975"/>
            <a:ext cx="12192000" cy="1234440"/>
          </a:xfrm>
        </p:spPr>
        <p:txBody>
          <a:bodyPr/>
          <a:lstStyle/>
          <a:p>
            <a:pPr marL="0" indent="0" algn="ctr">
              <a:buNone/>
            </a:pPr>
            <a:r>
              <a:rPr lang="en-US" sz="2000" dirty="0">
                <a:solidFill>
                  <a:srgbClr val="E7205F"/>
                </a:solidFill>
                <a:latin typeface="Arial" panose="020B0604020202020204" pitchFamily="34" charset="0"/>
                <a:cs typeface="Arial" panose="020B0604020202020204" pitchFamily="34" charset="0"/>
              </a:rPr>
              <a:t>www.slidesgratis.com</a:t>
            </a:r>
          </a:p>
          <a:p>
            <a:pPr marL="0" indent="0" algn="ctr">
              <a:buNone/>
            </a:pPr>
            <a:r>
              <a:rPr lang="en-US" altLang="ja-JP" sz="2000" dirty="0" err="1">
                <a:solidFill>
                  <a:srgbClr val="E7205F"/>
                </a:solidFill>
                <a:latin typeface="Arial" panose="020B0604020202020204" pitchFamily="34" charset="0"/>
                <a:cs typeface="Arial" panose="020B0604020202020204" pitchFamily="34" charset="0"/>
              </a:rPr>
              <a:t>Fotos</a:t>
            </a:r>
            <a:r>
              <a:rPr lang="en-US" altLang="ja-JP" sz="2000" dirty="0">
                <a:solidFill>
                  <a:srgbClr val="E7205F"/>
                </a:solidFill>
                <a:latin typeface="Arial" panose="020B0604020202020204" pitchFamily="34" charset="0"/>
                <a:cs typeface="Arial" panose="020B0604020202020204" pitchFamily="34" charset="0"/>
              </a:rPr>
              <a:t>: Freepik.es</a:t>
            </a:r>
            <a:br>
              <a:rPr lang="en-US" altLang="ja-JP" sz="2000" dirty="0">
                <a:solidFill>
                  <a:srgbClr val="01C8F2"/>
                </a:solidFill>
                <a:latin typeface="Arial" panose="020B0604020202020204" pitchFamily="34" charset="0"/>
                <a:cs typeface="Arial" panose="020B0604020202020204" pitchFamily="34" charset="0"/>
              </a:rPr>
            </a:br>
            <a:endParaRPr lang="en-US" altLang="ja-JP" sz="2000" dirty="0">
              <a:solidFill>
                <a:srgbClr val="01C8F2"/>
              </a:solidFill>
              <a:latin typeface="Arial" panose="020B0604020202020204" pitchFamily="34" charset="0"/>
              <a:cs typeface="Arial" panose="020B0604020202020204" pitchFamily="34" charset="0"/>
            </a:endParaRPr>
          </a:p>
        </p:txBody>
      </p:sp>
      <p:sp>
        <p:nvSpPr>
          <p:cNvPr id="2" name="CuadroTexto 1">
            <a:extLst>
              <a:ext uri="{FF2B5EF4-FFF2-40B4-BE49-F238E27FC236}">
                <a16:creationId xmlns:a16="http://schemas.microsoft.com/office/drawing/2014/main" id="{3B9795E0-69C4-4883-BEF3-8AB168FE7558}"/>
              </a:ext>
            </a:extLst>
          </p:cNvPr>
          <p:cNvSpPr txBox="1"/>
          <p:nvPr/>
        </p:nvSpPr>
        <p:spPr>
          <a:xfrm>
            <a:off x="2491740" y="3806191"/>
            <a:ext cx="7178040" cy="923330"/>
          </a:xfrm>
          <a:prstGeom prst="rect">
            <a:avLst/>
          </a:prstGeom>
          <a:noFill/>
        </p:spPr>
        <p:txBody>
          <a:bodyPr wrap="square" rtlCol="0">
            <a:spAutoFit/>
          </a:bodyPr>
          <a:lstStyle/>
          <a:p>
            <a:pPr marL="0" indent="0" algn="ctr">
              <a:buNone/>
            </a:pPr>
            <a:r>
              <a:rPr lang="es-CO" altLang="ja-JP" sz="1800" dirty="0">
                <a:cs typeface="Arial" panose="020B0604020202020204" pitchFamily="34" charset="0"/>
              </a:rPr>
              <a:t>Si tienes dudas sobre cómo usarlas, </a:t>
            </a:r>
          </a:p>
          <a:p>
            <a:pPr marL="0" indent="0" algn="ctr">
              <a:buNone/>
            </a:pPr>
            <a:r>
              <a:rPr lang="es-CO" altLang="ja-JP" sz="1800" dirty="0">
                <a:cs typeface="Arial" panose="020B0604020202020204" pitchFamily="34" charset="0"/>
              </a:rPr>
              <a:t>escríbenos en redes sociales, trataremos de responderte lo más pronto posible. </a:t>
            </a:r>
          </a:p>
        </p:txBody>
      </p:sp>
    </p:spTree>
    <p:extLst>
      <p:ext uri="{BB962C8B-B14F-4D97-AF65-F5344CB8AC3E}">
        <p14:creationId xmlns:p14="http://schemas.microsoft.com/office/powerpoint/2010/main" val="3383134998"/>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5">
            <a:extLst>
              <a:ext uri="{FF2B5EF4-FFF2-40B4-BE49-F238E27FC236}">
                <a16:creationId xmlns:a16="http://schemas.microsoft.com/office/drawing/2014/main" id="{77B36BAB-6EE8-4AA4-B593-6F6EDBCFFE88}"/>
              </a:ext>
            </a:extLst>
          </p:cNvPr>
          <p:cNvSpPr>
            <a:spLocks/>
          </p:cNvSpPr>
          <p:nvPr/>
        </p:nvSpPr>
        <p:spPr bwMode="auto">
          <a:xfrm>
            <a:off x="3175" y="1588"/>
            <a:ext cx="10719231" cy="5884862"/>
          </a:xfrm>
          <a:custGeom>
            <a:avLst/>
            <a:gdLst>
              <a:gd name="T0" fmla="*/ 0 w 6797"/>
              <a:gd name="T1" fmla="*/ 3460 h 3730"/>
              <a:gd name="T2" fmla="*/ 1680 w 6797"/>
              <a:gd name="T3" fmla="*/ 3680 h 3730"/>
              <a:gd name="T4" fmla="*/ 3524 w 6797"/>
              <a:gd name="T5" fmla="*/ 3410 h 3730"/>
              <a:gd name="T6" fmla="*/ 4383 w 6797"/>
              <a:gd name="T7" fmla="*/ 2384 h 3730"/>
              <a:gd name="T8" fmla="*/ 3898 w 6797"/>
              <a:gd name="T9" fmla="*/ 1064 h 3730"/>
              <a:gd name="T10" fmla="*/ 5107 w 6797"/>
              <a:gd name="T11" fmla="*/ 1076 h 3730"/>
              <a:gd name="T12" fmla="*/ 5803 w 6797"/>
              <a:gd name="T13" fmla="*/ 457 h 3730"/>
              <a:gd name="T14" fmla="*/ 6747 w 6797"/>
              <a:gd name="T15" fmla="*/ 0 h 3730"/>
              <a:gd name="T16" fmla="*/ 0 w 6797"/>
              <a:gd name="T17" fmla="*/ 0 h 3730"/>
              <a:gd name="T18" fmla="*/ 0 w 6797"/>
              <a:gd name="T19" fmla="*/ 3460 h 37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797" h="3730">
                <a:moveTo>
                  <a:pt x="0" y="3460"/>
                </a:moveTo>
                <a:cubicBezTo>
                  <a:pt x="535" y="3260"/>
                  <a:pt x="1283" y="3707"/>
                  <a:pt x="1680" y="3680"/>
                </a:cubicBezTo>
                <a:cubicBezTo>
                  <a:pt x="2187" y="3647"/>
                  <a:pt x="2220" y="3078"/>
                  <a:pt x="3524" y="3410"/>
                </a:cubicBezTo>
                <a:cubicBezTo>
                  <a:pt x="4783" y="3730"/>
                  <a:pt x="5090" y="2805"/>
                  <a:pt x="4383" y="2384"/>
                </a:cubicBezTo>
                <a:cubicBezTo>
                  <a:pt x="3412" y="1805"/>
                  <a:pt x="3571" y="1246"/>
                  <a:pt x="3898" y="1064"/>
                </a:cubicBezTo>
                <a:cubicBezTo>
                  <a:pt x="4419" y="772"/>
                  <a:pt x="4671" y="1177"/>
                  <a:pt x="5107" y="1076"/>
                </a:cubicBezTo>
                <a:cubicBezTo>
                  <a:pt x="5560" y="972"/>
                  <a:pt x="5438" y="672"/>
                  <a:pt x="5803" y="457"/>
                </a:cubicBezTo>
                <a:cubicBezTo>
                  <a:pt x="6068" y="300"/>
                  <a:pt x="6797" y="356"/>
                  <a:pt x="6747" y="0"/>
                </a:cubicBezTo>
                <a:cubicBezTo>
                  <a:pt x="0" y="0"/>
                  <a:pt x="0" y="0"/>
                  <a:pt x="0" y="0"/>
                </a:cubicBezTo>
                <a:lnTo>
                  <a:pt x="0" y="3460"/>
                </a:lnTo>
                <a:close/>
              </a:path>
            </a:pathLst>
          </a:custGeom>
          <a:solidFill>
            <a:srgbClr val="7DCC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1171" name="Group 177">
            <a:extLst>
              <a:ext uri="{FF2B5EF4-FFF2-40B4-BE49-F238E27FC236}">
                <a16:creationId xmlns:a16="http://schemas.microsoft.com/office/drawing/2014/main" id="{31CD6FA4-BA2F-4A29-90CA-9C054BAFBBFB}"/>
              </a:ext>
            </a:extLst>
          </p:cNvPr>
          <p:cNvGrpSpPr>
            <a:grpSpLocks noChangeAspect="1"/>
          </p:cNvGrpSpPr>
          <p:nvPr/>
        </p:nvGrpSpPr>
        <p:grpSpPr bwMode="auto">
          <a:xfrm>
            <a:off x="301176" y="320278"/>
            <a:ext cx="4640819" cy="3976474"/>
            <a:chOff x="-2406" y="-503"/>
            <a:chExt cx="2899" cy="2484"/>
          </a:xfrm>
        </p:grpSpPr>
        <p:sp>
          <p:nvSpPr>
            <p:cNvPr id="1173" name="Freeform 178">
              <a:extLst>
                <a:ext uri="{FF2B5EF4-FFF2-40B4-BE49-F238E27FC236}">
                  <a16:creationId xmlns:a16="http://schemas.microsoft.com/office/drawing/2014/main" id="{4A4B77B5-0474-44B6-942B-8834878457A7}"/>
                </a:ext>
              </a:extLst>
            </p:cNvPr>
            <p:cNvSpPr>
              <a:spLocks/>
            </p:cNvSpPr>
            <p:nvPr/>
          </p:nvSpPr>
          <p:spPr bwMode="auto">
            <a:xfrm>
              <a:off x="-1529" y="1154"/>
              <a:ext cx="1010" cy="439"/>
            </a:xfrm>
            <a:custGeom>
              <a:avLst/>
              <a:gdLst>
                <a:gd name="T0" fmla="*/ 1010 w 1010"/>
                <a:gd name="T1" fmla="*/ 439 h 439"/>
                <a:gd name="T2" fmla="*/ 0 w 1010"/>
                <a:gd name="T3" fmla="*/ 430 h 439"/>
                <a:gd name="T4" fmla="*/ 119 w 1010"/>
                <a:gd name="T5" fmla="*/ 0 h 439"/>
                <a:gd name="T6" fmla="*/ 898 w 1010"/>
                <a:gd name="T7" fmla="*/ 7 h 439"/>
                <a:gd name="T8" fmla="*/ 1010 w 1010"/>
                <a:gd name="T9" fmla="*/ 439 h 439"/>
              </a:gdLst>
              <a:ahLst/>
              <a:cxnLst>
                <a:cxn ang="0">
                  <a:pos x="T0" y="T1"/>
                </a:cxn>
                <a:cxn ang="0">
                  <a:pos x="T2" y="T3"/>
                </a:cxn>
                <a:cxn ang="0">
                  <a:pos x="T4" y="T5"/>
                </a:cxn>
                <a:cxn ang="0">
                  <a:pos x="T6" y="T7"/>
                </a:cxn>
                <a:cxn ang="0">
                  <a:pos x="T8" y="T9"/>
                </a:cxn>
              </a:cxnLst>
              <a:rect l="0" t="0" r="r" b="b"/>
              <a:pathLst>
                <a:path w="1010" h="439">
                  <a:moveTo>
                    <a:pt x="1010" y="439"/>
                  </a:moveTo>
                  <a:lnTo>
                    <a:pt x="0" y="430"/>
                  </a:lnTo>
                  <a:lnTo>
                    <a:pt x="119" y="0"/>
                  </a:lnTo>
                  <a:lnTo>
                    <a:pt x="898" y="7"/>
                  </a:lnTo>
                  <a:lnTo>
                    <a:pt x="1010" y="439"/>
                  </a:lnTo>
                  <a:close/>
                </a:path>
              </a:pathLst>
            </a:custGeom>
            <a:solidFill>
              <a:srgbClr val="F9EF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4" name="Freeform 179">
              <a:extLst>
                <a:ext uri="{FF2B5EF4-FFF2-40B4-BE49-F238E27FC236}">
                  <a16:creationId xmlns:a16="http://schemas.microsoft.com/office/drawing/2014/main" id="{07F9A5AF-EE15-4B07-8EBD-57DD321CB196}"/>
                </a:ext>
              </a:extLst>
            </p:cNvPr>
            <p:cNvSpPr>
              <a:spLocks/>
            </p:cNvSpPr>
            <p:nvPr/>
          </p:nvSpPr>
          <p:spPr bwMode="auto">
            <a:xfrm>
              <a:off x="-2406" y="-503"/>
              <a:ext cx="2785" cy="1787"/>
            </a:xfrm>
            <a:custGeom>
              <a:avLst/>
              <a:gdLst>
                <a:gd name="T0" fmla="*/ 1114 w 1172"/>
                <a:gd name="T1" fmla="*/ 751 h 752"/>
                <a:gd name="T2" fmla="*/ 52 w 1172"/>
                <a:gd name="T3" fmla="*/ 742 h 752"/>
                <a:gd name="T4" fmla="*/ 0 w 1172"/>
                <a:gd name="T5" fmla="*/ 689 h 752"/>
                <a:gd name="T6" fmla="*/ 6 w 1172"/>
                <a:gd name="T7" fmla="*/ 52 h 752"/>
                <a:gd name="T8" fmla="*/ 58 w 1172"/>
                <a:gd name="T9" fmla="*/ 0 h 752"/>
                <a:gd name="T10" fmla="*/ 1120 w 1172"/>
                <a:gd name="T11" fmla="*/ 9 h 752"/>
                <a:gd name="T12" fmla="*/ 1172 w 1172"/>
                <a:gd name="T13" fmla="*/ 62 h 752"/>
                <a:gd name="T14" fmla="*/ 1166 w 1172"/>
                <a:gd name="T15" fmla="*/ 700 h 752"/>
                <a:gd name="T16" fmla="*/ 1114 w 1172"/>
                <a:gd name="T17" fmla="*/ 751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72" h="752">
                  <a:moveTo>
                    <a:pt x="1114" y="751"/>
                  </a:moveTo>
                  <a:cubicBezTo>
                    <a:pt x="52" y="742"/>
                    <a:pt x="52" y="742"/>
                    <a:pt x="52" y="742"/>
                  </a:cubicBezTo>
                  <a:cubicBezTo>
                    <a:pt x="23" y="742"/>
                    <a:pt x="0" y="718"/>
                    <a:pt x="0" y="689"/>
                  </a:cubicBezTo>
                  <a:cubicBezTo>
                    <a:pt x="6" y="52"/>
                    <a:pt x="6" y="52"/>
                    <a:pt x="6" y="52"/>
                  </a:cubicBezTo>
                  <a:cubicBezTo>
                    <a:pt x="6" y="23"/>
                    <a:pt x="30" y="0"/>
                    <a:pt x="58" y="0"/>
                  </a:cubicBezTo>
                  <a:cubicBezTo>
                    <a:pt x="1120" y="9"/>
                    <a:pt x="1120" y="9"/>
                    <a:pt x="1120" y="9"/>
                  </a:cubicBezTo>
                  <a:cubicBezTo>
                    <a:pt x="1149" y="10"/>
                    <a:pt x="1172" y="33"/>
                    <a:pt x="1172" y="62"/>
                  </a:cubicBezTo>
                  <a:cubicBezTo>
                    <a:pt x="1166" y="700"/>
                    <a:pt x="1166" y="700"/>
                    <a:pt x="1166" y="700"/>
                  </a:cubicBezTo>
                  <a:cubicBezTo>
                    <a:pt x="1166" y="729"/>
                    <a:pt x="1142" y="752"/>
                    <a:pt x="1114" y="751"/>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5" name="Freeform 180">
              <a:extLst>
                <a:ext uri="{FF2B5EF4-FFF2-40B4-BE49-F238E27FC236}">
                  <a16:creationId xmlns:a16="http://schemas.microsoft.com/office/drawing/2014/main" id="{1E5672D9-A55A-442C-B9F1-EAA083DF4F0E}"/>
                </a:ext>
              </a:extLst>
            </p:cNvPr>
            <p:cNvSpPr>
              <a:spLocks/>
            </p:cNvSpPr>
            <p:nvPr/>
          </p:nvSpPr>
          <p:spPr bwMode="auto">
            <a:xfrm>
              <a:off x="-2306" y="-394"/>
              <a:ext cx="2587" cy="1346"/>
            </a:xfrm>
            <a:custGeom>
              <a:avLst/>
              <a:gdLst>
                <a:gd name="T0" fmla="*/ 2576 w 2587"/>
                <a:gd name="T1" fmla="*/ 1346 h 1346"/>
                <a:gd name="T2" fmla="*/ 0 w 2587"/>
                <a:gd name="T3" fmla="*/ 1322 h 1346"/>
                <a:gd name="T4" fmla="*/ 12 w 2587"/>
                <a:gd name="T5" fmla="*/ 0 h 1346"/>
                <a:gd name="T6" fmla="*/ 2587 w 2587"/>
                <a:gd name="T7" fmla="*/ 24 h 1346"/>
                <a:gd name="T8" fmla="*/ 2576 w 2587"/>
                <a:gd name="T9" fmla="*/ 1346 h 1346"/>
              </a:gdLst>
              <a:ahLst/>
              <a:cxnLst>
                <a:cxn ang="0">
                  <a:pos x="T0" y="T1"/>
                </a:cxn>
                <a:cxn ang="0">
                  <a:pos x="T2" y="T3"/>
                </a:cxn>
                <a:cxn ang="0">
                  <a:pos x="T4" y="T5"/>
                </a:cxn>
                <a:cxn ang="0">
                  <a:pos x="T6" y="T7"/>
                </a:cxn>
                <a:cxn ang="0">
                  <a:pos x="T8" y="T9"/>
                </a:cxn>
              </a:cxnLst>
              <a:rect l="0" t="0" r="r" b="b"/>
              <a:pathLst>
                <a:path w="2587" h="1346">
                  <a:moveTo>
                    <a:pt x="2576" y="1346"/>
                  </a:moveTo>
                  <a:lnTo>
                    <a:pt x="0" y="1322"/>
                  </a:lnTo>
                  <a:lnTo>
                    <a:pt x="12" y="0"/>
                  </a:lnTo>
                  <a:lnTo>
                    <a:pt x="2587" y="24"/>
                  </a:lnTo>
                  <a:lnTo>
                    <a:pt x="2576" y="1346"/>
                  </a:lnTo>
                  <a:close/>
                </a:path>
              </a:pathLst>
            </a:custGeom>
            <a:solidFill>
              <a:srgbClr val="3C085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6" name="Freeform 181">
              <a:extLst>
                <a:ext uri="{FF2B5EF4-FFF2-40B4-BE49-F238E27FC236}">
                  <a16:creationId xmlns:a16="http://schemas.microsoft.com/office/drawing/2014/main" id="{176E0B36-1653-4ED6-AA10-4B6ECDC34D4A}"/>
                </a:ext>
              </a:extLst>
            </p:cNvPr>
            <p:cNvSpPr>
              <a:spLocks/>
            </p:cNvSpPr>
            <p:nvPr/>
          </p:nvSpPr>
          <p:spPr bwMode="auto">
            <a:xfrm>
              <a:off x="-2306" y="-394"/>
              <a:ext cx="2587" cy="1346"/>
            </a:xfrm>
            <a:custGeom>
              <a:avLst/>
              <a:gdLst>
                <a:gd name="T0" fmla="*/ 2576 w 2587"/>
                <a:gd name="T1" fmla="*/ 1346 h 1346"/>
                <a:gd name="T2" fmla="*/ 0 w 2587"/>
                <a:gd name="T3" fmla="*/ 1322 h 1346"/>
                <a:gd name="T4" fmla="*/ 12 w 2587"/>
                <a:gd name="T5" fmla="*/ 0 h 1346"/>
                <a:gd name="T6" fmla="*/ 2587 w 2587"/>
                <a:gd name="T7" fmla="*/ 24 h 1346"/>
                <a:gd name="T8" fmla="*/ 2576 w 2587"/>
                <a:gd name="T9" fmla="*/ 1346 h 1346"/>
              </a:gdLst>
              <a:ahLst/>
              <a:cxnLst>
                <a:cxn ang="0">
                  <a:pos x="T0" y="T1"/>
                </a:cxn>
                <a:cxn ang="0">
                  <a:pos x="T2" y="T3"/>
                </a:cxn>
                <a:cxn ang="0">
                  <a:pos x="T4" y="T5"/>
                </a:cxn>
                <a:cxn ang="0">
                  <a:pos x="T6" y="T7"/>
                </a:cxn>
                <a:cxn ang="0">
                  <a:pos x="T8" y="T9"/>
                </a:cxn>
              </a:cxnLst>
              <a:rect l="0" t="0" r="r" b="b"/>
              <a:pathLst>
                <a:path w="2587" h="1346">
                  <a:moveTo>
                    <a:pt x="2576" y="1346"/>
                  </a:moveTo>
                  <a:lnTo>
                    <a:pt x="0" y="1322"/>
                  </a:lnTo>
                  <a:lnTo>
                    <a:pt x="12" y="0"/>
                  </a:lnTo>
                  <a:lnTo>
                    <a:pt x="2587" y="24"/>
                  </a:lnTo>
                  <a:lnTo>
                    <a:pt x="2576" y="134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7" name="Freeform 182">
              <a:extLst>
                <a:ext uri="{FF2B5EF4-FFF2-40B4-BE49-F238E27FC236}">
                  <a16:creationId xmlns:a16="http://schemas.microsoft.com/office/drawing/2014/main" id="{10DA0D01-4D42-40C9-BDCC-7CEF4093FD71}"/>
                </a:ext>
              </a:extLst>
            </p:cNvPr>
            <p:cNvSpPr>
              <a:spLocks/>
            </p:cNvSpPr>
            <p:nvPr/>
          </p:nvSpPr>
          <p:spPr bwMode="auto">
            <a:xfrm>
              <a:off x="-849" y="191"/>
              <a:ext cx="365" cy="43"/>
            </a:xfrm>
            <a:custGeom>
              <a:avLst/>
              <a:gdLst>
                <a:gd name="T0" fmla="*/ 154 w 154"/>
                <a:gd name="T1" fmla="*/ 0 h 18"/>
                <a:gd name="T2" fmla="*/ 0 w 154"/>
                <a:gd name="T3" fmla="*/ 0 h 18"/>
                <a:gd name="T4" fmla="*/ 0 w 154"/>
                <a:gd name="T5" fmla="*/ 18 h 18"/>
                <a:gd name="T6" fmla="*/ 149 w 154"/>
                <a:gd name="T7" fmla="*/ 18 h 18"/>
                <a:gd name="T8" fmla="*/ 154 w 154"/>
                <a:gd name="T9" fmla="*/ 0 h 18"/>
              </a:gdLst>
              <a:ahLst/>
              <a:cxnLst>
                <a:cxn ang="0">
                  <a:pos x="T0" y="T1"/>
                </a:cxn>
                <a:cxn ang="0">
                  <a:pos x="T2" y="T3"/>
                </a:cxn>
                <a:cxn ang="0">
                  <a:pos x="T4" y="T5"/>
                </a:cxn>
                <a:cxn ang="0">
                  <a:pos x="T6" y="T7"/>
                </a:cxn>
                <a:cxn ang="0">
                  <a:pos x="T8" y="T9"/>
                </a:cxn>
              </a:cxnLst>
              <a:rect l="0" t="0" r="r" b="b"/>
              <a:pathLst>
                <a:path w="154" h="18">
                  <a:moveTo>
                    <a:pt x="154" y="0"/>
                  </a:moveTo>
                  <a:cubicBezTo>
                    <a:pt x="0" y="0"/>
                    <a:pt x="0" y="0"/>
                    <a:pt x="0" y="0"/>
                  </a:cubicBezTo>
                  <a:cubicBezTo>
                    <a:pt x="0" y="18"/>
                    <a:pt x="0" y="18"/>
                    <a:pt x="0" y="18"/>
                  </a:cubicBezTo>
                  <a:cubicBezTo>
                    <a:pt x="149" y="18"/>
                    <a:pt x="149" y="18"/>
                    <a:pt x="149" y="18"/>
                  </a:cubicBezTo>
                  <a:cubicBezTo>
                    <a:pt x="149" y="11"/>
                    <a:pt x="151" y="5"/>
                    <a:pt x="154" y="0"/>
                  </a:cubicBezTo>
                </a:path>
              </a:pathLst>
            </a:custGeom>
            <a:solidFill>
              <a:srgbClr val="B5A0C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8" name="Rectangle 183">
              <a:extLst>
                <a:ext uri="{FF2B5EF4-FFF2-40B4-BE49-F238E27FC236}">
                  <a16:creationId xmlns:a16="http://schemas.microsoft.com/office/drawing/2014/main" id="{E6A5003B-C007-4E99-BAEB-EAE493673D12}"/>
                </a:ext>
              </a:extLst>
            </p:cNvPr>
            <p:cNvSpPr>
              <a:spLocks noChangeArrowheads="1"/>
            </p:cNvSpPr>
            <p:nvPr/>
          </p:nvSpPr>
          <p:spPr bwMode="auto">
            <a:xfrm>
              <a:off x="-849" y="274"/>
              <a:ext cx="351" cy="43"/>
            </a:xfrm>
            <a:prstGeom prst="rect">
              <a:avLst/>
            </a:prstGeom>
            <a:solidFill>
              <a:srgbClr val="B5A0C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9" name="Rectangle 184">
              <a:extLst>
                <a:ext uri="{FF2B5EF4-FFF2-40B4-BE49-F238E27FC236}">
                  <a16:creationId xmlns:a16="http://schemas.microsoft.com/office/drawing/2014/main" id="{27B9F43D-11D8-4337-B45A-B5625DCA4581}"/>
                </a:ext>
              </a:extLst>
            </p:cNvPr>
            <p:cNvSpPr>
              <a:spLocks noChangeArrowheads="1"/>
            </p:cNvSpPr>
            <p:nvPr/>
          </p:nvSpPr>
          <p:spPr bwMode="auto">
            <a:xfrm>
              <a:off x="-849" y="274"/>
              <a:ext cx="351" cy="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0" name="Freeform 185">
              <a:extLst>
                <a:ext uri="{FF2B5EF4-FFF2-40B4-BE49-F238E27FC236}">
                  <a16:creationId xmlns:a16="http://schemas.microsoft.com/office/drawing/2014/main" id="{11439180-3090-4C04-8494-5C8D31ADD04C}"/>
                </a:ext>
              </a:extLst>
            </p:cNvPr>
            <p:cNvSpPr>
              <a:spLocks/>
            </p:cNvSpPr>
            <p:nvPr/>
          </p:nvSpPr>
          <p:spPr bwMode="auto">
            <a:xfrm>
              <a:off x="-849" y="360"/>
              <a:ext cx="316" cy="42"/>
            </a:xfrm>
            <a:custGeom>
              <a:avLst/>
              <a:gdLst>
                <a:gd name="T0" fmla="*/ 316 w 316"/>
                <a:gd name="T1" fmla="*/ 0 h 42"/>
                <a:gd name="T2" fmla="*/ 0 w 316"/>
                <a:gd name="T3" fmla="*/ 0 h 42"/>
                <a:gd name="T4" fmla="*/ 0 w 316"/>
                <a:gd name="T5" fmla="*/ 42 h 42"/>
                <a:gd name="T6" fmla="*/ 266 w 316"/>
                <a:gd name="T7" fmla="*/ 42 h 42"/>
                <a:gd name="T8" fmla="*/ 266 w 316"/>
                <a:gd name="T9" fmla="*/ 35 h 42"/>
                <a:gd name="T10" fmla="*/ 266 w 316"/>
                <a:gd name="T11" fmla="*/ 35 h 42"/>
                <a:gd name="T12" fmla="*/ 316 w 316"/>
                <a:gd name="T13" fmla="*/ 0 h 42"/>
              </a:gdLst>
              <a:ahLst/>
              <a:cxnLst>
                <a:cxn ang="0">
                  <a:pos x="T0" y="T1"/>
                </a:cxn>
                <a:cxn ang="0">
                  <a:pos x="T2" y="T3"/>
                </a:cxn>
                <a:cxn ang="0">
                  <a:pos x="T4" y="T5"/>
                </a:cxn>
                <a:cxn ang="0">
                  <a:pos x="T6" y="T7"/>
                </a:cxn>
                <a:cxn ang="0">
                  <a:pos x="T8" y="T9"/>
                </a:cxn>
                <a:cxn ang="0">
                  <a:pos x="T10" y="T11"/>
                </a:cxn>
                <a:cxn ang="0">
                  <a:pos x="T12" y="T13"/>
                </a:cxn>
              </a:cxnLst>
              <a:rect l="0" t="0" r="r" b="b"/>
              <a:pathLst>
                <a:path w="316" h="42">
                  <a:moveTo>
                    <a:pt x="316" y="0"/>
                  </a:moveTo>
                  <a:lnTo>
                    <a:pt x="0" y="0"/>
                  </a:lnTo>
                  <a:lnTo>
                    <a:pt x="0" y="42"/>
                  </a:lnTo>
                  <a:lnTo>
                    <a:pt x="266" y="42"/>
                  </a:lnTo>
                  <a:lnTo>
                    <a:pt x="266" y="35"/>
                  </a:lnTo>
                  <a:lnTo>
                    <a:pt x="266" y="35"/>
                  </a:lnTo>
                  <a:lnTo>
                    <a:pt x="316" y="0"/>
                  </a:lnTo>
                  <a:close/>
                </a:path>
              </a:pathLst>
            </a:custGeom>
            <a:solidFill>
              <a:srgbClr val="B5A0C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1" name="Freeform 186">
              <a:extLst>
                <a:ext uri="{FF2B5EF4-FFF2-40B4-BE49-F238E27FC236}">
                  <a16:creationId xmlns:a16="http://schemas.microsoft.com/office/drawing/2014/main" id="{6681ED2F-CC36-427B-8F55-CF8774C8F665}"/>
                </a:ext>
              </a:extLst>
            </p:cNvPr>
            <p:cNvSpPr>
              <a:spLocks/>
            </p:cNvSpPr>
            <p:nvPr/>
          </p:nvSpPr>
          <p:spPr bwMode="auto">
            <a:xfrm>
              <a:off x="-849" y="360"/>
              <a:ext cx="316" cy="42"/>
            </a:xfrm>
            <a:custGeom>
              <a:avLst/>
              <a:gdLst>
                <a:gd name="T0" fmla="*/ 316 w 316"/>
                <a:gd name="T1" fmla="*/ 0 h 42"/>
                <a:gd name="T2" fmla="*/ 0 w 316"/>
                <a:gd name="T3" fmla="*/ 0 h 42"/>
                <a:gd name="T4" fmla="*/ 0 w 316"/>
                <a:gd name="T5" fmla="*/ 42 h 42"/>
                <a:gd name="T6" fmla="*/ 266 w 316"/>
                <a:gd name="T7" fmla="*/ 42 h 42"/>
                <a:gd name="T8" fmla="*/ 266 w 316"/>
                <a:gd name="T9" fmla="*/ 35 h 42"/>
                <a:gd name="T10" fmla="*/ 266 w 316"/>
                <a:gd name="T11" fmla="*/ 35 h 42"/>
                <a:gd name="T12" fmla="*/ 316 w 316"/>
                <a:gd name="T13" fmla="*/ 0 h 42"/>
              </a:gdLst>
              <a:ahLst/>
              <a:cxnLst>
                <a:cxn ang="0">
                  <a:pos x="T0" y="T1"/>
                </a:cxn>
                <a:cxn ang="0">
                  <a:pos x="T2" y="T3"/>
                </a:cxn>
                <a:cxn ang="0">
                  <a:pos x="T4" y="T5"/>
                </a:cxn>
                <a:cxn ang="0">
                  <a:pos x="T6" y="T7"/>
                </a:cxn>
                <a:cxn ang="0">
                  <a:pos x="T8" y="T9"/>
                </a:cxn>
                <a:cxn ang="0">
                  <a:pos x="T10" y="T11"/>
                </a:cxn>
                <a:cxn ang="0">
                  <a:pos x="T12" y="T13"/>
                </a:cxn>
              </a:cxnLst>
              <a:rect l="0" t="0" r="r" b="b"/>
              <a:pathLst>
                <a:path w="316" h="42">
                  <a:moveTo>
                    <a:pt x="316" y="0"/>
                  </a:moveTo>
                  <a:lnTo>
                    <a:pt x="0" y="0"/>
                  </a:lnTo>
                  <a:lnTo>
                    <a:pt x="0" y="42"/>
                  </a:lnTo>
                  <a:lnTo>
                    <a:pt x="266" y="42"/>
                  </a:lnTo>
                  <a:lnTo>
                    <a:pt x="266" y="35"/>
                  </a:lnTo>
                  <a:lnTo>
                    <a:pt x="266" y="35"/>
                  </a:lnTo>
                  <a:lnTo>
                    <a:pt x="31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2" name="Freeform 187">
              <a:extLst>
                <a:ext uri="{FF2B5EF4-FFF2-40B4-BE49-F238E27FC236}">
                  <a16:creationId xmlns:a16="http://schemas.microsoft.com/office/drawing/2014/main" id="{D7262D13-EB67-4F7E-8328-16CE217B7392}"/>
                </a:ext>
              </a:extLst>
            </p:cNvPr>
            <p:cNvSpPr>
              <a:spLocks/>
            </p:cNvSpPr>
            <p:nvPr/>
          </p:nvSpPr>
          <p:spPr bwMode="auto">
            <a:xfrm>
              <a:off x="-849" y="445"/>
              <a:ext cx="275" cy="43"/>
            </a:xfrm>
            <a:custGeom>
              <a:avLst/>
              <a:gdLst>
                <a:gd name="T0" fmla="*/ 112 w 116"/>
                <a:gd name="T1" fmla="*/ 0 h 18"/>
                <a:gd name="T2" fmla="*/ 0 w 116"/>
                <a:gd name="T3" fmla="*/ 0 h 18"/>
                <a:gd name="T4" fmla="*/ 0 w 116"/>
                <a:gd name="T5" fmla="*/ 18 h 18"/>
                <a:gd name="T6" fmla="*/ 116 w 116"/>
                <a:gd name="T7" fmla="*/ 18 h 18"/>
                <a:gd name="T8" fmla="*/ 112 w 116"/>
                <a:gd name="T9" fmla="*/ 5 h 18"/>
                <a:gd name="T10" fmla="*/ 112 w 116"/>
                <a:gd name="T11" fmla="*/ 5 h 18"/>
                <a:gd name="T12" fmla="*/ 112 w 116"/>
                <a:gd name="T13" fmla="*/ 0 h 18"/>
              </a:gdLst>
              <a:ahLst/>
              <a:cxnLst>
                <a:cxn ang="0">
                  <a:pos x="T0" y="T1"/>
                </a:cxn>
                <a:cxn ang="0">
                  <a:pos x="T2" y="T3"/>
                </a:cxn>
                <a:cxn ang="0">
                  <a:pos x="T4" y="T5"/>
                </a:cxn>
                <a:cxn ang="0">
                  <a:pos x="T6" y="T7"/>
                </a:cxn>
                <a:cxn ang="0">
                  <a:pos x="T8" y="T9"/>
                </a:cxn>
                <a:cxn ang="0">
                  <a:pos x="T10" y="T11"/>
                </a:cxn>
                <a:cxn ang="0">
                  <a:pos x="T12" y="T13"/>
                </a:cxn>
              </a:cxnLst>
              <a:rect l="0" t="0" r="r" b="b"/>
              <a:pathLst>
                <a:path w="116" h="18">
                  <a:moveTo>
                    <a:pt x="112" y="0"/>
                  </a:moveTo>
                  <a:cubicBezTo>
                    <a:pt x="0" y="0"/>
                    <a:pt x="0" y="0"/>
                    <a:pt x="0" y="0"/>
                  </a:cubicBezTo>
                  <a:cubicBezTo>
                    <a:pt x="0" y="18"/>
                    <a:pt x="0" y="18"/>
                    <a:pt x="0" y="18"/>
                  </a:cubicBezTo>
                  <a:cubicBezTo>
                    <a:pt x="116" y="18"/>
                    <a:pt x="116" y="18"/>
                    <a:pt x="116" y="18"/>
                  </a:cubicBezTo>
                  <a:cubicBezTo>
                    <a:pt x="113" y="14"/>
                    <a:pt x="112" y="10"/>
                    <a:pt x="112" y="5"/>
                  </a:cubicBezTo>
                  <a:cubicBezTo>
                    <a:pt x="112" y="5"/>
                    <a:pt x="112" y="5"/>
                    <a:pt x="112" y="5"/>
                  </a:cubicBezTo>
                  <a:cubicBezTo>
                    <a:pt x="112" y="0"/>
                    <a:pt x="112" y="0"/>
                    <a:pt x="112" y="0"/>
                  </a:cubicBezTo>
                </a:path>
              </a:pathLst>
            </a:custGeom>
            <a:solidFill>
              <a:srgbClr val="B5A0C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1212" name="Picture 188">
              <a:extLst>
                <a:ext uri="{FF2B5EF4-FFF2-40B4-BE49-F238E27FC236}">
                  <a16:creationId xmlns:a16="http://schemas.microsoft.com/office/drawing/2014/main" id="{258F536B-4692-457A-9414-5B230A699D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6" y="-33"/>
              <a:ext cx="685" cy="6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83" name="Freeform 189">
              <a:extLst>
                <a:ext uri="{FF2B5EF4-FFF2-40B4-BE49-F238E27FC236}">
                  <a16:creationId xmlns:a16="http://schemas.microsoft.com/office/drawing/2014/main" id="{47F65210-070B-4105-BBA6-9259448BF91A}"/>
                </a:ext>
              </a:extLst>
            </p:cNvPr>
            <p:cNvSpPr>
              <a:spLocks/>
            </p:cNvSpPr>
            <p:nvPr/>
          </p:nvSpPr>
          <p:spPr bwMode="auto">
            <a:xfrm>
              <a:off x="-498" y="110"/>
              <a:ext cx="946" cy="1871"/>
            </a:xfrm>
            <a:custGeom>
              <a:avLst/>
              <a:gdLst>
                <a:gd name="T0" fmla="*/ 61 w 398"/>
                <a:gd name="T1" fmla="*/ 787 h 787"/>
                <a:gd name="T2" fmla="*/ 339 w 398"/>
                <a:gd name="T3" fmla="*/ 786 h 787"/>
                <a:gd name="T4" fmla="*/ 398 w 398"/>
                <a:gd name="T5" fmla="*/ 727 h 787"/>
                <a:gd name="T6" fmla="*/ 395 w 398"/>
                <a:gd name="T7" fmla="*/ 58 h 787"/>
                <a:gd name="T8" fmla="*/ 336 w 398"/>
                <a:gd name="T9" fmla="*/ 0 h 787"/>
                <a:gd name="T10" fmla="*/ 58 w 398"/>
                <a:gd name="T11" fmla="*/ 1 h 787"/>
                <a:gd name="T12" fmla="*/ 0 w 398"/>
                <a:gd name="T13" fmla="*/ 59 h 787"/>
                <a:gd name="T14" fmla="*/ 3 w 398"/>
                <a:gd name="T15" fmla="*/ 729 h 787"/>
                <a:gd name="T16" fmla="*/ 61 w 398"/>
                <a:gd name="T17" fmla="*/ 787 h 7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8" h="787">
                  <a:moveTo>
                    <a:pt x="61" y="787"/>
                  </a:moveTo>
                  <a:cubicBezTo>
                    <a:pt x="339" y="786"/>
                    <a:pt x="339" y="786"/>
                    <a:pt x="339" y="786"/>
                  </a:cubicBezTo>
                  <a:cubicBezTo>
                    <a:pt x="372" y="786"/>
                    <a:pt x="398" y="760"/>
                    <a:pt x="398" y="727"/>
                  </a:cubicBezTo>
                  <a:cubicBezTo>
                    <a:pt x="395" y="58"/>
                    <a:pt x="395" y="58"/>
                    <a:pt x="395" y="58"/>
                  </a:cubicBezTo>
                  <a:cubicBezTo>
                    <a:pt x="395" y="26"/>
                    <a:pt x="369" y="0"/>
                    <a:pt x="336" y="0"/>
                  </a:cubicBezTo>
                  <a:cubicBezTo>
                    <a:pt x="58" y="1"/>
                    <a:pt x="58" y="1"/>
                    <a:pt x="58" y="1"/>
                  </a:cubicBezTo>
                  <a:cubicBezTo>
                    <a:pt x="26" y="1"/>
                    <a:pt x="0" y="27"/>
                    <a:pt x="0" y="59"/>
                  </a:cubicBezTo>
                  <a:cubicBezTo>
                    <a:pt x="3" y="729"/>
                    <a:pt x="3" y="729"/>
                    <a:pt x="3" y="729"/>
                  </a:cubicBezTo>
                  <a:cubicBezTo>
                    <a:pt x="3" y="761"/>
                    <a:pt x="29" y="787"/>
                    <a:pt x="61" y="787"/>
                  </a:cubicBezTo>
                </a:path>
              </a:pathLst>
            </a:custGeom>
            <a:solidFill>
              <a:srgbClr val="82818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4" name="Freeform 190">
              <a:extLst>
                <a:ext uri="{FF2B5EF4-FFF2-40B4-BE49-F238E27FC236}">
                  <a16:creationId xmlns:a16="http://schemas.microsoft.com/office/drawing/2014/main" id="{4E3FE893-7B73-4BDE-8035-4DE078378AAD}"/>
                </a:ext>
              </a:extLst>
            </p:cNvPr>
            <p:cNvSpPr>
              <a:spLocks/>
            </p:cNvSpPr>
            <p:nvPr/>
          </p:nvSpPr>
          <p:spPr bwMode="auto">
            <a:xfrm>
              <a:off x="-486" y="134"/>
              <a:ext cx="922" cy="1823"/>
            </a:xfrm>
            <a:custGeom>
              <a:avLst/>
              <a:gdLst>
                <a:gd name="T0" fmla="*/ 60 w 388"/>
                <a:gd name="T1" fmla="*/ 767 h 767"/>
                <a:gd name="T2" fmla="*/ 331 w 388"/>
                <a:gd name="T3" fmla="*/ 766 h 767"/>
                <a:gd name="T4" fmla="*/ 387 w 388"/>
                <a:gd name="T5" fmla="*/ 709 h 767"/>
                <a:gd name="T6" fmla="*/ 385 w 388"/>
                <a:gd name="T7" fmla="*/ 57 h 767"/>
                <a:gd name="T8" fmla="*/ 328 w 388"/>
                <a:gd name="T9" fmla="*/ 0 h 767"/>
                <a:gd name="T10" fmla="*/ 57 w 388"/>
                <a:gd name="T11" fmla="*/ 1 h 767"/>
                <a:gd name="T12" fmla="*/ 0 w 388"/>
                <a:gd name="T13" fmla="*/ 58 h 767"/>
                <a:gd name="T14" fmla="*/ 3 w 388"/>
                <a:gd name="T15" fmla="*/ 710 h 767"/>
                <a:gd name="T16" fmla="*/ 60 w 388"/>
                <a:gd name="T17" fmla="*/ 767 h 7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8" h="767">
                  <a:moveTo>
                    <a:pt x="60" y="767"/>
                  </a:moveTo>
                  <a:cubicBezTo>
                    <a:pt x="331" y="766"/>
                    <a:pt x="331" y="766"/>
                    <a:pt x="331" y="766"/>
                  </a:cubicBezTo>
                  <a:cubicBezTo>
                    <a:pt x="362" y="766"/>
                    <a:pt x="388" y="740"/>
                    <a:pt x="387" y="709"/>
                  </a:cubicBezTo>
                  <a:cubicBezTo>
                    <a:pt x="385" y="57"/>
                    <a:pt x="385" y="57"/>
                    <a:pt x="385" y="57"/>
                  </a:cubicBezTo>
                  <a:cubicBezTo>
                    <a:pt x="385" y="25"/>
                    <a:pt x="359" y="0"/>
                    <a:pt x="328" y="0"/>
                  </a:cubicBezTo>
                  <a:cubicBezTo>
                    <a:pt x="57" y="1"/>
                    <a:pt x="57" y="1"/>
                    <a:pt x="57" y="1"/>
                  </a:cubicBezTo>
                  <a:cubicBezTo>
                    <a:pt x="26" y="1"/>
                    <a:pt x="0" y="27"/>
                    <a:pt x="0" y="58"/>
                  </a:cubicBezTo>
                  <a:cubicBezTo>
                    <a:pt x="3" y="710"/>
                    <a:pt x="3" y="710"/>
                    <a:pt x="3" y="710"/>
                  </a:cubicBezTo>
                  <a:cubicBezTo>
                    <a:pt x="3" y="741"/>
                    <a:pt x="28" y="767"/>
                    <a:pt x="60" y="767"/>
                  </a:cubicBezTo>
                </a:path>
              </a:pathLst>
            </a:custGeom>
            <a:solidFill>
              <a:srgbClr val="F9EF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5" name="Freeform 191">
              <a:extLst>
                <a:ext uri="{FF2B5EF4-FFF2-40B4-BE49-F238E27FC236}">
                  <a16:creationId xmlns:a16="http://schemas.microsoft.com/office/drawing/2014/main" id="{E2D13DF9-66DF-4DC7-A627-6E5861DD0D6A}"/>
                </a:ext>
              </a:extLst>
            </p:cNvPr>
            <p:cNvSpPr>
              <a:spLocks/>
            </p:cNvSpPr>
            <p:nvPr/>
          </p:nvSpPr>
          <p:spPr bwMode="auto">
            <a:xfrm>
              <a:off x="-417" y="286"/>
              <a:ext cx="782" cy="1243"/>
            </a:xfrm>
            <a:custGeom>
              <a:avLst/>
              <a:gdLst>
                <a:gd name="T0" fmla="*/ 5 w 782"/>
                <a:gd name="T1" fmla="*/ 1243 h 1243"/>
                <a:gd name="T2" fmla="*/ 782 w 782"/>
                <a:gd name="T3" fmla="*/ 1241 h 1243"/>
                <a:gd name="T4" fmla="*/ 777 w 782"/>
                <a:gd name="T5" fmla="*/ 0 h 1243"/>
                <a:gd name="T6" fmla="*/ 0 w 782"/>
                <a:gd name="T7" fmla="*/ 2 h 1243"/>
                <a:gd name="T8" fmla="*/ 5 w 782"/>
                <a:gd name="T9" fmla="*/ 1243 h 1243"/>
              </a:gdLst>
              <a:ahLst/>
              <a:cxnLst>
                <a:cxn ang="0">
                  <a:pos x="T0" y="T1"/>
                </a:cxn>
                <a:cxn ang="0">
                  <a:pos x="T2" y="T3"/>
                </a:cxn>
                <a:cxn ang="0">
                  <a:pos x="T4" y="T5"/>
                </a:cxn>
                <a:cxn ang="0">
                  <a:pos x="T6" y="T7"/>
                </a:cxn>
                <a:cxn ang="0">
                  <a:pos x="T8" y="T9"/>
                </a:cxn>
              </a:cxnLst>
              <a:rect l="0" t="0" r="r" b="b"/>
              <a:pathLst>
                <a:path w="782" h="1243">
                  <a:moveTo>
                    <a:pt x="5" y="1243"/>
                  </a:moveTo>
                  <a:lnTo>
                    <a:pt x="782" y="1241"/>
                  </a:lnTo>
                  <a:lnTo>
                    <a:pt x="777" y="0"/>
                  </a:lnTo>
                  <a:lnTo>
                    <a:pt x="0" y="2"/>
                  </a:lnTo>
                  <a:lnTo>
                    <a:pt x="5" y="1243"/>
                  </a:lnTo>
                  <a:close/>
                </a:path>
              </a:pathLst>
            </a:custGeom>
            <a:solidFill>
              <a:srgbClr val="3C085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6" name="Freeform 192">
              <a:extLst>
                <a:ext uri="{FF2B5EF4-FFF2-40B4-BE49-F238E27FC236}">
                  <a16:creationId xmlns:a16="http://schemas.microsoft.com/office/drawing/2014/main" id="{8C41B4D0-C44D-4B0C-A243-78ED27ADABEF}"/>
                </a:ext>
              </a:extLst>
            </p:cNvPr>
            <p:cNvSpPr>
              <a:spLocks/>
            </p:cNvSpPr>
            <p:nvPr/>
          </p:nvSpPr>
          <p:spPr bwMode="auto">
            <a:xfrm>
              <a:off x="-417" y="286"/>
              <a:ext cx="782" cy="1243"/>
            </a:xfrm>
            <a:custGeom>
              <a:avLst/>
              <a:gdLst>
                <a:gd name="T0" fmla="*/ 5 w 782"/>
                <a:gd name="T1" fmla="*/ 1243 h 1243"/>
                <a:gd name="T2" fmla="*/ 782 w 782"/>
                <a:gd name="T3" fmla="*/ 1241 h 1243"/>
                <a:gd name="T4" fmla="*/ 777 w 782"/>
                <a:gd name="T5" fmla="*/ 0 h 1243"/>
                <a:gd name="T6" fmla="*/ 0 w 782"/>
                <a:gd name="T7" fmla="*/ 2 h 1243"/>
                <a:gd name="T8" fmla="*/ 5 w 782"/>
                <a:gd name="T9" fmla="*/ 1243 h 1243"/>
              </a:gdLst>
              <a:ahLst/>
              <a:cxnLst>
                <a:cxn ang="0">
                  <a:pos x="T0" y="T1"/>
                </a:cxn>
                <a:cxn ang="0">
                  <a:pos x="T2" y="T3"/>
                </a:cxn>
                <a:cxn ang="0">
                  <a:pos x="T4" y="T5"/>
                </a:cxn>
                <a:cxn ang="0">
                  <a:pos x="T6" y="T7"/>
                </a:cxn>
                <a:cxn ang="0">
                  <a:pos x="T8" y="T9"/>
                </a:cxn>
              </a:cxnLst>
              <a:rect l="0" t="0" r="r" b="b"/>
              <a:pathLst>
                <a:path w="782" h="1243">
                  <a:moveTo>
                    <a:pt x="5" y="1243"/>
                  </a:moveTo>
                  <a:lnTo>
                    <a:pt x="782" y="1241"/>
                  </a:lnTo>
                  <a:lnTo>
                    <a:pt x="777" y="0"/>
                  </a:lnTo>
                  <a:lnTo>
                    <a:pt x="0" y="2"/>
                  </a:lnTo>
                  <a:lnTo>
                    <a:pt x="5" y="124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7" name="Freeform 193">
              <a:extLst>
                <a:ext uri="{FF2B5EF4-FFF2-40B4-BE49-F238E27FC236}">
                  <a16:creationId xmlns:a16="http://schemas.microsoft.com/office/drawing/2014/main" id="{035310E4-E336-498C-9125-EA034284FAC2}"/>
                </a:ext>
              </a:extLst>
            </p:cNvPr>
            <p:cNvSpPr>
              <a:spLocks/>
            </p:cNvSpPr>
            <p:nvPr/>
          </p:nvSpPr>
          <p:spPr bwMode="auto">
            <a:xfrm>
              <a:off x="-122" y="1684"/>
              <a:ext cx="206" cy="207"/>
            </a:xfrm>
            <a:custGeom>
              <a:avLst/>
              <a:gdLst>
                <a:gd name="T0" fmla="*/ 0 w 87"/>
                <a:gd name="T1" fmla="*/ 43 h 87"/>
                <a:gd name="T2" fmla="*/ 43 w 87"/>
                <a:gd name="T3" fmla="*/ 87 h 87"/>
                <a:gd name="T4" fmla="*/ 87 w 87"/>
                <a:gd name="T5" fmla="*/ 43 h 87"/>
                <a:gd name="T6" fmla="*/ 43 w 87"/>
                <a:gd name="T7" fmla="*/ 0 h 87"/>
                <a:gd name="T8" fmla="*/ 0 w 87"/>
                <a:gd name="T9" fmla="*/ 43 h 87"/>
              </a:gdLst>
              <a:ahLst/>
              <a:cxnLst>
                <a:cxn ang="0">
                  <a:pos x="T0" y="T1"/>
                </a:cxn>
                <a:cxn ang="0">
                  <a:pos x="T2" y="T3"/>
                </a:cxn>
                <a:cxn ang="0">
                  <a:pos x="T4" y="T5"/>
                </a:cxn>
                <a:cxn ang="0">
                  <a:pos x="T6" y="T7"/>
                </a:cxn>
                <a:cxn ang="0">
                  <a:pos x="T8" y="T9"/>
                </a:cxn>
              </a:cxnLst>
              <a:rect l="0" t="0" r="r" b="b"/>
              <a:pathLst>
                <a:path w="87" h="87">
                  <a:moveTo>
                    <a:pt x="0" y="43"/>
                  </a:moveTo>
                  <a:cubicBezTo>
                    <a:pt x="0" y="68"/>
                    <a:pt x="19" y="87"/>
                    <a:pt x="43" y="87"/>
                  </a:cubicBezTo>
                  <a:cubicBezTo>
                    <a:pt x="67" y="87"/>
                    <a:pt x="87" y="67"/>
                    <a:pt x="87" y="43"/>
                  </a:cubicBezTo>
                  <a:cubicBezTo>
                    <a:pt x="87" y="19"/>
                    <a:pt x="67" y="0"/>
                    <a:pt x="43" y="0"/>
                  </a:cubicBezTo>
                  <a:cubicBezTo>
                    <a:pt x="19" y="0"/>
                    <a:pt x="0" y="19"/>
                    <a:pt x="0" y="43"/>
                  </a:cubicBezTo>
                  <a:close/>
                </a:path>
              </a:pathLst>
            </a:custGeom>
            <a:solidFill>
              <a:srgbClr val="D8D8D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1218" name="Picture 194">
              <a:extLst>
                <a:ext uri="{FF2B5EF4-FFF2-40B4-BE49-F238E27FC236}">
                  <a16:creationId xmlns:a16="http://schemas.microsoft.com/office/drawing/2014/main" id="{5AE6BAA1-6084-46A6-B460-357B7FAD22D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 y="1693"/>
              <a:ext cx="185" cy="1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88" name="Oval 195">
              <a:extLst>
                <a:ext uri="{FF2B5EF4-FFF2-40B4-BE49-F238E27FC236}">
                  <a16:creationId xmlns:a16="http://schemas.microsoft.com/office/drawing/2014/main" id="{531673B7-5AE7-498F-A7EC-AA1D355C65A9}"/>
                </a:ext>
              </a:extLst>
            </p:cNvPr>
            <p:cNvSpPr>
              <a:spLocks noChangeArrowheads="1"/>
            </p:cNvSpPr>
            <p:nvPr/>
          </p:nvSpPr>
          <p:spPr bwMode="auto">
            <a:xfrm>
              <a:off x="291" y="331"/>
              <a:ext cx="21" cy="21"/>
            </a:xfrm>
            <a:prstGeom prst="ellipse">
              <a:avLst/>
            </a:prstGeom>
            <a:solidFill>
              <a:srgbClr val="EEEE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9" name="Freeform 196">
              <a:extLst>
                <a:ext uri="{FF2B5EF4-FFF2-40B4-BE49-F238E27FC236}">
                  <a16:creationId xmlns:a16="http://schemas.microsoft.com/office/drawing/2014/main" id="{A9B8C8A2-192A-421A-B957-26C1CD15A1B5}"/>
                </a:ext>
              </a:extLst>
            </p:cNvPr>
            <p:cNvSpPr>
              <a:spLocks/>
            </p:cNvSpPr>
            <p:nvPr/>
          </p:nvSpPr>
          <p:spPr bwMode="auto">
            <a:xfrm>
              <a:off x="246" y="331"/>
              <a:ext cx="21" cy="21"/>
            </a:xfrm>
            <a:custGeom>
              <a:avLst/>
              <a:gdLst>
                <a:gd name="T0" fmla="*/ 0 w 9"/>
                <a:gd name="T1" fmla="*/ 5 h 9"/>
                <a:gd name="T2" fmla="*/ 5 w 9"/>
                <a:gd name="T3" fmla="*/ 9 h 9"/>
                <a:gd name="T4" fmla="*/ 9 w 9"/>
                <a:gd name="T5" fmla="*/ 5 h 9"/>
                <a:gd name="T6" fmla="*/ 4 w 9"/>
                <a:gd name="T7" fmla="*/ 0 h 9"/>
                <a:gd name="T8" fmla="*/ 0 w 9"/>
                <a:gd name="T9" fmla="*/ 5 h 9"/>
              </a:gdLst>
              <a:ahLst/>
              <a:cxnLst>
                <a:cxn ang="0">
                  <a:pos x="T0" y="T1"/>
                </a:cxn>
                <a:cxn ang="0">
                  <a:pos x="T2" y="T3"/>
                </a:cxn>
                <a:cxn ang="0">
                  <a:pos x="T4" y="T5"/>
                </a:cxn>
                <a:cxn ang="0">
                  <a:pos x="T6" y="T7"/>
                </a:cxn>
                <a:cxn ang="0">
                  <a:pos x="T8" y="T9"/>
                </a:cxn>
              </a:cxnLst>
              <a:rect l="0" t="0" r="r" b="b"/>
              <a:pathLst>
                <a:path w="9" h="9">
                  <a:moveTo>
                    <a:pt x="0" y="5"/>
                  </a:moveTo>
                  <a:cubicBezTo>
                    <a:pt x="0" y="7"/>
                    <a:pt x="2" y="9"/>
                    <a:pt x="5" y="9"/>
                  </a:cubicBezTo>
                  <a:cubicBezTo>
                    <a:pt x="7" y="9"/>
                    <a:pt x="9" y="7"/>
                    <a:pt x="9" y="5"/>
                  </a:cubicBezTo>
                  <a:cubicBezTo>
                    <a:pt x="9" y="2"/>
                    <a:pt x="7" y="0"/>
                    <a:pt x="4" y="0"/>
                  </a:cubicBezTo>
                  <a:cubicBezTo>
                    <a:pt x="2" y="0"/>
                    <a:pt x="0" y="2"/>
                    <a:pt x="0" y="5"/>
                  </a:cubicBezTo>
                  <a:close/>
                </a:path>
              </a:pathLst>
            </a:custGeom>
            <a:solidFill>
              <a:srgbClr val="EEEE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0" name="Oval 197">
              <a:extLst>
                <a:ext uri="{FF2B5EF4-FFF2-40B4-BE49-F238E27FC236}">
                  <a16:creationId xmlns:a16="http://schemas.microsoft.com/office/drawing/2014/main" id="{CB0B398A-981D-4814-8D1D-70D9A2AFC6EE}"/>
                </a:ext>
              </a:extLst>
            </p:cNvPr>
            <p:cNvSpPr>
              <a:spLocks noChangeArrowheads="1"/>
            </p:cNvSpPr>
            <p:nvPr/>
          </p:nvSpPr>
          <p:spPr bwMode="auto">
            <a:xfrm>
              <a:off x="201" y="331"/>
              <a:ext cx="21" cy="21"/>
            </a:xfrm>
            <a:prstGeom prst="ellipse">
              <a:avLst/>
            </a:prstGeom>
            <a:solidFill>
              <a:srgbClr val="EEEE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1" name="Freeform 198">
              <a:extLst>
                <a:ext uri="{FF2B5EF4-FFF2-40B4-BE49-F238E27FC236}">
                  <a16:creationId xmlns:a16="http://schemas.microsoft.com/office/drawing/2014/main" id="{CD041AB2-0863-4BB4-825D-C0D610065FDB}"/>
                </a:ext>
              </a:extLst>
            </p:cNvPr>
            <p:cNvSpPr>
              <a:spLocks/>
            </p:cNvSpPr>
            <p:nvPr/>
          </p:nvSpPr>
          <p:spPr bwMode="auto">
            <a:xfrm>
              <a:off x="-353" y="317"/>
              <a:ext cx="102" cy="33"/>
            </a:xfrm>
            <a:custGeom>
              <a:avLst/>
              <a:gdLst>
                <a:gd name="T0" fmla="*/ 2 w 102"/>
                <a:gd name="T1" fmla="*/ 33 h 33"/>
                <a:gd name="T2" fmla="*/ 2 w 102"/>
                <a:gd name="T3" fmla="*/ 33 h 33"/>
                <a:gd name="T4" fmla="*/ 102 w 102"/>
                <a:gd name="T5" fmla="*/ 33 h 33"/>
                <a:gd name="T6" fmla="*/ 102 w 102"/>
                <a:gd name="T7" fmla="*/ 0 h 33"/>
                <a:gd name="T8" fmla="*/ 0 w 102"/>
                <a:gd name="T9" fmla="*/ 0 h 33"/>
                <a:gd name="T10" fmla="*/ 0 w 102"/>
                <a:gd name="T11" fmla="*/ 33 h 33"/>
                <a:gd name="T12" fmla="*/ 2 w 102"/>
                <a:gd name="T13" fmla="*/ 33 h 33"/>
                <a:gd name="T14" fmla="*/ 2 w 102"/>
                <a:gd name="T15" fmla="*/ 33 h 33"/>
                <a:gd name="T16" fmla="*/ 2 w 102"/>
                <a:gd name="T17" fmla="*/ 33 h 33"/>
                <a:gd name="T18" fmla="*/ 2 w 102"/>
                <a:gd name="T19" fmla="*/ 2 h 33"/>
                <a:gd name="T20" fmla="*/ 98 w 102"/>
                <a:gd name="T21" fmla="*/ 2 h 33"/>
                <a:gd name="T22" fmla="*/ 98 w 102"/>
                <a:gd name="T23" fmla="*/ 31 h 33"/>
                <a:gd name="T24" fmla="*/ 2 w 102"/>
                <a:gd name="T25" fmla="*/ 31 h 33"/>
                <a:gd name="T26" fmla="*/ 2 w 102"/>
                <a:gd name="T27" fmla="*/ 33 h 33"/>
                <a:gd name="T28" fmla="*/ 2 w 102"/>
                <a:gd name="T29" fmla="*/ 33 h 33"/>
                <a:gd name="T30" fmla="*/ 2 w 102"/>
                <a:gd name="T31" fmla="*/ 33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2" h="33">
                  <a:moveTo>
                    <a:pt x="2" y="33"/>
                  </a:moveTo>
                  <a:lnTo>
                    <a:pt x="2" y="33"/>
                  </a:lnTo>
                  <a:lnTo>
                    <a:pt x="102" y="33"/>
                  </a:lnTo>
                  <a:lnTo>
                    <a:pt x="102" y="0"/>
                  </a:lnTo>
                  <a:lnTo>
                    <a:pt x="0" y="0"/>
                  </a:lnTo>
                  <a:lnTo>
                    <a:pt x="0" y="33"/>
                  </a:lnTo>
                  <a:lnTo>
                    <a:pt x="2" y="33"/>
                  </a:lnTo>
                  <a:lnTo>
                    <a:pt x="2" y="33"/>
                  </a:lnTo>
                  <a:lnTo>
                    <a:pt x="2" y="33"/>
                  </a:lnTo>
                  <a:lnTo>
                    <a:pt x="2" y="2"/>
                  </a:lnTo>
                  <a:lnTo>
                    <a:pt x="98" y="2"/>
                  </a:lnTo>
                  <a:lnTo>
                    <a:pt x="98" y="31"/>
                  </a:lnTo>
                  <a:lnTo>
                    <a:pt x="2" y="31"/>
                  </a:lnTo>
                  <a:lnTo>
                    <a:pt x="2" y="33"/>
                  </a:lnTo>
                  <a:lnTo>
                    <a:pt x="2" y="33"/>
                  </a:lnTo>
                  <a:lnTo>
                    <a:pt x="2" y="33"/>
                  </a:lnTo>
                  <a:close/>
                </a:path>
              </a:pathLst>
            </a:custGeom>
            <a:solidFill>
              <a:srgbClr val="EEEE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2" name="Freeform 199">
              <a:extLst>
                <a:ext uri="{FF2B5EF4-FFF2-40B4-BE49-F238E27FC236}">
                  <a16:creationId xmlns:a16="http://schemas.microsoft.com/office/drawing/2014/main" id="{B0DE3D44-72E8-46CE-A415-B857A716FA76}"/>
                </a:ext>
              </a:extLst>
            </p:cNvPr>
            <p:cNvSpPr>
              <a:spLocks/>
            </p:cNvSpPr>
            <p:nvPr/>
          </p:nvSpPr>
          <p:spPr bwMode="auto">
            <a:xfrm>
              <a:off x="-315" y="317"/>
              <a:ext cx="62" cy="33"/>
            </a:xfrm>
            <a:custGeom>
              <a:avLst/>
              <a:gdLst>
                <a:gd name="T0" fmla="*/ 0 w 62"/>
                <a:gd name="T1" fmla="*/ 33 h 33"/>
                <a:gd name="T2" fmla="*/ 62 w 62"/>
                <a:gd name="T3" fmla="*/ 31 h 33"/>
                <a:gd name="T4" fmla="*/ 62 w 62"/>
                <a:gd name="T5" fmla="*/ 0 h 33"/>
                <a:gd name="T6" fmla="*/ 0 w 62"/>
                <a:gd name="T7" fmla="*/ 0 h 33"/>
                <a:gd name="T8" fmla="*/ 0 w 62"/>
                <a:gd name="T9" fmla="*/ 33 h 33"/>
              </a:gdLst>
              <a:ahLst/>
              <a:cxnLst>
                <a:cxn ang="0">
                  <a:pos x="T0" y="T1"/>
                </a:cxn>
                <a:cxn ang="0">
                  <a:pos x="T2" y="T3"/>
                </a:cxn>
                <a:cxn ang="0">
                  <a:pos x="T4" y="T5"/>
                </a:cxn>
                <a:cxn ang="0">
                  <a:pos x="T6" y="T7"/>
                </a:cxn>
                <a:cxn ang="0">
                  <a:pos x="T8" y="T9"/>
                </a:cxn>
              </a:cxnLst>
              <a:rect l="0" t="0" r="r" b="b"/>
              <a:pathLst>
                <a:path w="62" h="33">
                  <a:moveTo>
                    <a:pt x="0" y="33"/>
                  </a:moveTo>
                  <a:lnTo>
                    <a:pt x="62" y="31"/>
                  </a:lnTo>
                  <a:lnTo>
                    <a:pt x="62" y="0"/>
                  </a:lnTo>
                  <a:lnTo>
                    <a:pt x="0" y="0"/>
                  </a:lnTo>
                  <a:lnTo>
                    <a:pt x="0" y="33"/>
                  </a:lnTo>
                  <a:close/>
                </a:path>
              </a:pathLst>
            </a:custGeom>
            <a:solidFill>
              <a:srgbClr val="EEEE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3" name="Freeform 200">
              <a:extLst>
                <a:ext uri="{FF2B5EF4-FFF2-40B4-BE49-F238E27FC236}">
                  <a16:creationId xmlns:a16="http://schemas.microsoft.com/office/drawing/2014/main" id="{57792452-FA66-4846-AE73-6E649D8BB380}"/>
                </a:ext>
              </a:extLst>
            </p:cNvPr>
            <p:cNvSpPr>
              <a:spLocks/>
            </p:cNvSpPr>
            <p:nvPr/>
          </p:nvSpPr>
          <p:spPr bwMode="auto">
            <a:xfrm>
              <a:off x="-362" y="329"/>
              <a:ext cx="11" cy="12"/>
            </a:xfrm>
            <a:custGeom>
              <a:avLst/>
              <a:gdLst>
                <a:gd name="T0" fmla="*/ 2 w 11"/>
                <a:gd name="T1" fmla="*/ 12 h 12"/>
                <a:gd name="T2" fmla="*/ 11 w 11"/>
                <a:gd name="T3" fmla="*/ 12 h 12"/>
                <a:gd name="T4" fmla="*/ 11 w 11"/>
                <a:gd name="T5" fmla="*/ 0 h 12"/>
                <a:gd name="T6" fmla="*/ 0 w 11"/>
                <a:gd name="T7" fmla="*/ 0 h 12"/>
                <a:gd name="T8" fmla="*/ 2 w 11"/>
                <a:gd name="T9" fmla="*/ 12 h 12"/>
              </a:gdLst>
              <a:ahLst/>
              <a:cxnLst>
                <a:cxn ang="0">
                  <a:pos x="T0" y="T1"/>
                </a:cxn>
                <a:cxn ang="0">
                  <a:pos x="T2" y="T3"/>
                </a:cxn>
                <a:cxn ang="0">
                  <a:pos x="T4" y="T5"/>
                </a:cxn>
                <a:cxn ang="0">
                  <a:pos x="T6" y="T7"/>
                </a:cxn>
                <a:cxn ang="0">
                  <a:pos x="T8" y="T9"/>
                </a:cxn>
              </a:cxnLst>
              <a:rect l="0" t="0" r="r" b="b"/>
              <a:pathLst>
                <a:path w="11" h="12">
                  <a:moveTo>
                    <a:pt x="2" y="12"/>
                  </a:moveTo>
                  <a:lnTo>
                    <a:pt x="11" y="12"/>
                  </a:lnTo>
                  <a:lnTo>
                    <a:pt x="11" y="0"/>
                  </a:lnTo>
                  <a:lnTo>
                    <a:pt x="0" y="0"/>
                  </a:lnTo>
                  <a:lnTo>
                    <a:pt x="2" y="12"/>
                  </a:lnTo>
                  <a:close/>
                </a:path>
              </a:pathLst>
            </a:custGeom>
            <a:solidFill>
              <a:srgbClr val="EEEE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4" name="Freeform 201">
              <a:extLst>
                <a:ext uri="{FF2B5EF4-FFF2-40B4-BE49-F238E27FC236}">
                  <a16:creationId xmlns:a16="http://schemas.microsoft.com/office/drawing/2014/main" id="{3E208995-C0F1-4C77-98FB-848834FA3F51}"/>
                </a:ext>
              </a:extLst>
            </p:cNvPr>
            <p:cNvSpPr>
              <a:spLocks/>
            </p:cNvSpPr>
            <p:nvPr/>
          </p:nvSpPr>
          <p:spPr bwMode="auto">
            <a:xfrm>
              <a:off x="-115" y="198"/>
              <a:ext cx="173" cy="14"/>
            </a:xfrm>
            <a:custGeom>
              <a:avLst/>
              <a:gdLst>
                <a:gd name="T0" fmla="*/ 3 w 73"/>
                <a:gd name="T1" fmla="*/ 6 h 6"/>
                <a:gd name="T2" fmla="*/ 70 w 73"/>
                <a:gd name="T3" fmla="*/ 5 h 6"/>
                <a:gd name="T4" fmla="*/ 73 w 73"/>
                <a:gd name="T5" fmla="*/ 2 h 6"/>
                <a:gd name="T6" fmla="*/ 70 w 73"/>
                <a:gd name="T7" fmla="*/ 0 h 6"/>
                <a:gd name="T8" fmla="*/ 3 w 73"/>
                <a:gd name="T9" fmla="*/ 0 h 6"/>
                <a:gd name="T10" fmla="*/ 0 w 73"/>
                <a:gd name="T11" fmla="*/ 3 h 6"/>
                <a:gd name="T12" fmla="*/ 3 w 73"/>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73" h="6">
                  <a:moveTo>
                    <a:pt x="3" y="6"/>
                  </a:moveTo>
                  <a:cubicBezTo>
                    <a:pt x="70" y="5"/>
                    <a:pt x="70" y="5"/>
                    <a:pt x="70" y="5"/>
                  </a:cubicBezTo>
                  <a:cubicBezTo>
                    <a:pt x="72" y="5"/>
                    <a:pt x="73" y="4"/>
                    <a:pt x="73" y="2"/>
                  </a:cubicBezTo>
                  <a:cubicBezTo>
                    <a:pt x="73" y="1"/>
                    <a:pt x="72" y="0"/>
                    <a:pt x="70" y="0"/>
                  </a:cubicBezTo>
                  <a:cubicBezTo>
                    <a:pt x="3" y="0"/>
                    <a:pt x="3" y="0"/>
                    <a:pt x="3" y="0"/>
                  </a:cubicBezTo>
                  <a:cubicBezTo>
                    <a:pt x="1" y="0"/>
                    <a:pt x="0" y="1"/>
                    <a:pt x="0" y="3"/>
                  </a:cubicBezTo>
                  <a:cubicBezTo>
                    <a:pt x="0" y="4"/>
                    <a:pt x="1" y="6"/>
                    <a:pt x="3" y="6"/>
                  </a:cubicBezTo>
                  <a:close/>
                </a:path>
              </a:pathLst>
            </a:custGeom>
            <a:solidFill>
              <a:srgbClr val="C5C5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1226" name="Picture 202">
              <a:extLst>
                <a:ext uri="{FF2B5EF4-FFF2-40B4-BE49-F238E27FC236}">
                  <a16:creationId xmlns:a16="http://schemas.microsoft.com/office/drawing/2014/main" id="{1EB4761A-EF95-4682-A618-763E35842BB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0" y="676"/>
              <a:ext cx="86" cy="1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7" name="Picture 203">
              <a:extLst>
                <a:ext uri="{FF2B5EF4-FFF2-40B4-BE49-F238E27FC236}">
                  <a16:creationId xmlns:a16="http://schemas.microsoft.com/office/drawing/2014/main" id="{66D2A05C-73FD-4A79-8C11-E2EF8972F0B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1" y="640"/>
              <a:ext cx="520"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8" name="Picture 204">
              <a:extLst>
                <a:ext uri="{FF2B5EF4-FFF2-40B4-BE49-F238E27FC236}">
                  <a16:creationId xmlns:a16="http://schemas.microsoft.com/office/drawing/2014/main" id="{192CD779-58E1-446E-86FA-2CD7825B3CA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5" y="849"/>
              <a:ext cx="71" cy="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 name="Picture 205">
              <a:extLst>
                <a:ext uri="{FF2B5EF4-FFF2-40B4-BE49-F238E27FC236}">
                  <a16:creationId xmlns:a16="http://schemas.microsoft.com/office/drawing/2014/main" id="{27954804-ECDC-4B4C-9FF9-477CD7EF7F8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6" y="868"/>
              <a:ext cx="142" cy="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0" name="Picture 206">
              <a:extLst>
                <a:ext uri="{FF2B5EF4-FFF2-40B4-BE49-F238E27FC236}">
                  <a16:creationId xmlns:a16="http://schemas.microsoft.com/office/drawing/2014/main" id="{FC61EB9B-0761-4858-8D05-A9D36CDC9E94}"/>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5" y="778"/>
              <a:ext cx="71"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1" name="Picture 207">
              <a:extLst>
                <a:ext uri="{FF2B5EF4-FFF2-40B4-BE49-F238E27FC236}">
                  <a16:creationId xmlns:a16="http://schemas.microsoft.com/office/drawing/2014/main" id="{385BC1BD-AD9C-4A3E-AE9C-AC2B45CDE89F}"/>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5" y="921"/>
              <a:ext cx="71"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2" name="Picture 208">
              <a:extLst>
                <a:ext uri="{FF2B5EF4-FFF2-40B4-BE49-F238E27FC236}">
                  <a16:creationId xmlns:a16="http://schemas.microsoft.com/office/drawing/2014/main" id="{72979FFF-41BA-4426-8A98-4914970FED9E}"/>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 y="940"/>
              <a:ext cx="142" cy="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95" name="Freeform 209">
              <a:extLst>
                <a:ext uri="{FF2B5EF4-FFF2-40B4-BE49-F238E27FC236}">
                  <a16:creationId xmlns:a16="http://schemas.microsoft.com/office/drawing/2014/main" id="{7BAE57E5-2A17-422E-8027-F9A8E5441D3F}"/>
                </a:ext>
              </a:extLst>
            </p:cNvPr>
            <p:cNvSpPr>
              <a:spLocks/>
            </p:cNvSpPr>
            <p:nvPr/>
          </p:nvSpPr>
          <p:spPr bwMode="auto">
            <a:xfrm>
              <a:off x="-583" y="288"/>
              <a:ext cx="285" cy="110"/>
            </a:xfrm>
            <a:custGeom>
              <a:avLst/>
              <a:gdLst>
                <a:gd name="T0" fmla="*/ 0 w 285"/>
                <a:gd name="T1" fmla="*/ 107 h 110"/>
                <a:gd name="T2" fmla="*/ 154 w 285"/>
                <a:gd name="T3" fmla="*/ 110 h 110"/>
                <a:gd name="T4" fmla="*/ 285 w 285"/>
                <a:gd name="T5" fmla="*/ 0 h 110"/>
                <a:gd name="T6" fmla="*/ 156 w 285"/>
                <a:gd name="T7" fmla="*/ 0 h 110"/>
                <a:gd name="T8" fmla="*/ 0 w 285"/>
                <a:gd name="T9" fmla="*/ 107 h 110"/>
              </a:gdLst>
              <a:ahLst/>
              <a:cxnLst>
                <a:cxn ang="0">
                  <a:pos x="T0" y="T1"/>
                </a:cxn>
                <a:cxn ang="0">
                  <a:pos x="T2" y="T3"/>
                </a:cxn>
                <a:cxn ang="0">
                  <a:pos x="T4" y="T5"/>
                </a:cxn>
                <a:cxn ang="0">
                  <a:pos x="T6" y="T7"/>
                </a:cxn>
                <a:cxn ang="0">
                  <a:pos x="T8" y="T9"/>
                </a:cxn>
              </a:cxnLst>
              <a:rect l="0" t="0" r="r" b="b"/>
              <a:pathLst>
                <a:path w="285" h="110">
                  <a:moveTo>
                    <a:pt x="0" y="107"/>
                  </a:moveTo>
                  <a:lnTo>
                    <a:pt x="154" y="110"/>
                  </a:lnTo>
                  <a:lnTo>
                    <a:pt x="285" y="0"/>
                  </a:lnTo>
                  <a:lnTo>
                    <a:pt x="156" y="0"/>
                  </a:lnTo>
                  <a:lnTo>
                    <a:pt x="0" y="107"/>
                  </a:lnTo>
                  <a:close/>
                </a:path>
              </a:pathLst>
            </a:custGeom>
            <a:solidFill>
              <a:srgbClr val="F726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6" name="Freeform 210">
              <a:extLst>
                <a:ext uri="{FF2B5EF4-FFF2-40B4-BE49-F238E27FC236}">
                  <a16:creationId xmlns:a16="http://schemas.microsoft.com/office/drawing/2014/main" id="{10C2EF70-8DF3-4D77-B5FC-83BC6B92B1E2}"/>
                </a:ext>
              </a:extLst>
            </p:cNvPr>
            <p:cNvSpPr>
              <a:spLocks/>
            </p:cNvSpPr>
            <p:nvPr/>
          </p:nvSpPr>
          <p:spPr bwMode="auto">
            <a:xfrm>
              <a:off x="-583" y="288"/>
              <a:ext cx="285" cy="110"/>
            </a:xfrm>
            <a:custGeom>
              <a:avLst/>
              <a:gdLst>
                <a:gd name="T0" fmla="*/ 0 w 285"/>
                <a:gd name="T1" fmla="*/ 107 h 110"/>
                <a:gd name="T2" fmla="*/ 154 w 285"/>
                <a:gd name="T3" fmla="*/ 110 h 110"/>
                <a:gd name="T4" fmla="*/ 285 w 285"/>
                <a:gd name="T5" fmla="*/ 0 h 110"/>
                <a:gd name="T6" fmla="*/ 156 w 285"/>
                <a:gd name="T7" fmla="*/ 0 h 110"/>
                <a:gd name="T8" fmla="*/ 0 w 285"/>
                <a:gd name="T9" fmla="*/ 107 h 110"/>
              </a:gdLst>
              <a:ahLst/>
              <a:cxnLst>
                <a:cxn ang="0">
                  <a:pos x="T0" y="T1"/>
                </a:cxn>
                <a:cxn ang="0">
                  <a:pos x="T2" y="T3"/>
                </a:cxn>
                <a:cxn ang="0">
                  <a:pos x="T4" y="T5"/>
                </a:cxn>
                <a:cxn ang="0">
                  <a:pos x="T6" y="T7"/>
                </a:cxn>
                <a:cxn ang="0">
                  <a:pos x="T8" y="T9"/>
                </a:cxn>
              </a:cxnLst>
              <a:rect l="0" t="0" r="r" b="b"/>
              <a:pathLst>
                <a:path w="285" h="110">
                  <a:moveTo>
                    <a:pt x="0" y="107"/>
                  </a:moveTo>
                  <a:lnTo>
                    <a:pt x="154" y="110"/>
                  </a:lnTo>
                  <a:lnTo>
                    <a:pt x="285" y="0"/>
                  </a:lnTo>
                  <a:lnTo>
                    <a:pt x="156" y="0"/>
                  </a:lnTo>
                  <a:lnTo>
                    <a:pt x="0" y="10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7" name="Freeform 211">
              <a:extLst>
                <a:ext uri="{FF2B5EF4-FFF2-40B4-BE49-F238E27FC236}">
                  <a16:creationId xmlns:a16="http://schemas.microsoft.com/office/drawing/2014/main" id="{261DFA9F-0E03-4FD7-9FB6-46FFCCFFCE3C}"/>
                </a:ext>
              </a:extLst>
            </p:cNvPr>
            <p:cNvSpPr>
              <a:spLocks/>
            </p:cNvSpPr>
            <p:nvPr/>
          </p:nvSpPr>
          <p:spPr bwMode="auto">
            <a:xfrm>
              <a:off x="-429" y="288"/>
              <a:ext cx="238" cy="112"/>
            </a:xfrm>
            <a:custGeom>
              <a:avLst/>
              <a:gdLst>
                <a:gd name="T0" fmla="*/ 131 w 238"/>
                <a:gd name="T1" fmla="*/ 0 h 112"/>
                <a:gd name="T2" fmla="*/ 238 w 238"/>
                <a:gd name="T3" fmla="*/ 0 h 112"/>
                <a:gd name="T4" fmla="*/ 154 w 238"/>
                <a:gd name="T5" fmla="*/ 112 h 112"/>
                <a:gd name="T6" fmla="*/ 0 w 238"/>
                <a:gd name="T7" fmla="*/ 110 h 112"/>
                <a:gd name="T8" fmla="*/ 131 w 238"/>
                <a:gd name="T9" fmla="*/ 0 h 112"/>
              </a:gdLst>
              <a:ahLst/>
              <a:cxnLst>
                <a:cxn ang="0">
                  <a:pos x="T0" y="T1"/>
                </a:cxn>
                <a:cxn ang="0">
                  <a:pos x="T2" y="T3"/>
                </a:cxn>
                <a:cxn ang="0">
                  <a:pos x="T4" y="T5"/>
                </a:cxn>
                <a:cxn ang="0">
                  <a:pos x="T6" y="T7"/>
                </a:cxn>
                <a:cxn ang="0">
                  <a:pos x="T8" y="T9"/>
                </a:cxn>
              </a:cxnLst>
              <a:rect l="0" t="0" r="r" b="b"/>
              <a:pathLst>
                <a:path w="238" h="112">
                  <a:moveTo>
                    <a:pt x="131" y="0"/>
                  </a:moveTo>
                  <a:lnTo>
                    <a:pt x="238" y="0"/>
                  </a:lnTo>
                  <a:lnTo>
                    <a:pt x="154" y="112"/>
                  </a:lnTo>
                  <a:lnTo>
                    <a:pt x="0" y="110"/>
                  </a:lnTo>
                  <a:lnTo>
                    <a:pt x="131" y="0"/>
                  </a:lnTo>
                  <a:close/>
                </a:path>
              </a:pathLst>
            </a:custGeom>
            <a:solidFill>
              <a:srgbClr val="FFFB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8" name="Freeform 212">
              <a:extLst>
                <a:ext uri="{FF2B5EF4-FFF2-40B4-BE49-F238E27FC236}">
                  <a16:creationId xmlns:a16="http://schemas.microsoft.com/office/drawing/2014/main" id="{FFDFD1CD-FBE9-422E-88C3-9BF26614CFEF}"/>
                </a:ext>
              </a:extLst>
            </p:cNvPr>
            <p:cNvSpPr>
              <a:spLocks/>
            </p:cNvSpPr>
            <p:nvPr/>
          </p:nvSpPr>
          <p:spPr bwMode="auto">
            <a:xfrm>
              <a:off x="-429" y="288"/>
              <a:ext cx="238" cy="112"/>
            </a:xfrm>
            <a:custGeom>
              <a:avLst/>
              <a:gdLst>
                <a:gd name="T0" fmla="*/ 131 w 238"/>
                <a:gd name="T1" fmla="*/ 0 h 112"/>
                <a:gd name="T2" fmla="*/ 238 w 238"/>
                <a:gd name="T3" fmla="*/ 0 h 112"/>
                <a:gd name="T4" fmla="*/ 154 w 238"/>
                <a:gd name="T5" fmla="*/ 112 h 112"/>
                <a:gd name="T6" fmla="*/ 0 w 238"/>
                <a:gd name="T7" fmla="*/ 110 h 112"/>
                <a:gd name="T8" fmla="*/ 131 w 238"/>
                <a:gd name="T9" fmla="*/ 0 h 112"/>
              </a:gdLst>
              <a:ahLst/>
              <a:cxnLst>
                <a:cxn ang="0">
                  <a:pos x="T0" y="T1"/>
                </a:cxn>
                <a:cxn ang="0">
                  <a:pos x="T2" y="T3"/>
                </a:cxn>
                <a:cxn ang="0">
                  <a:pos x="T4" y="T5"/>
                </a:cxn>
                <a:cxn ang="0">
                  <a:pos x="T6" y="T7"/>
                </a:cxn>
                <a:cxn ang="0">
                  <a:pos x="T8" y="T9"/>
                </a:cxn>
              </a:cxnLst>
              <a:rect l="0" t="0" r="r" b="b"/>
              <a:pathLst>
                <a:path w="238" h="112">
                  <a:moveTo>
                    <a:pt x="131" y="0"/>
                  </a:moveTo>
                  <a:lnTo>
                    <a:pt x="238" y="0"/>
                  </a:lnTo>
                  <a:lnTo>
                    <a:pt x="154" y="112"/>
                  </a:lnTo>
                  <a:lnTo>
                    <a:pt x="0" y="110"/>
                  </a:lnTo>
                  <a:lnTo>
                    <a:pt x="13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9" name="Freeform 213">
              <a:extLst>
                <a:ext uri="{FF2B5EF4-FFF2-40B4-BE49-F238E27FC236}">
                  <a16:creationId xmlns:a16="http://schemas.microsoft.com/office/drawing/2014/main" id="{6FCE5A45-CEBC-4E2C-879E-56C62A19D660}"/>
                </a:ext>
              </a:extLst>
            </p:cNvPr>
            <p:cNvSpPr>
              <a:spLocks/>
            </p:cNvSpPr>
            <p:nvPr/>
          </p:nvSpPr>
          <p:spPr bwMode="auto">
            <a:xfrm>
              <a:off x="-277" y="288"/>
              <a:ext cx="200" cy="110"/>
            </a:xfrm>
            <a:custGeom>
              <a:avLst/>
              <a:gdLst>
                <a:gd name="T0" fmla="*/ 86 w 200"/>
                <a:gd name="T1" fmla="*/ 0 h 110"/>
                <a:gd name="T2" fmla="*/ 200 w 200"/>
                <a:gd name="T3" fmla="*/ 3 h 110"/>
                <a:gd name="T4" fmla="*/ 155 w 200"/>
                <a:gd name="T5" fmla="*/ 110 h 110"/>
                <a:gd name="T6" fmla="*/ 0 w 200"/>
                <a:gd name="T7" fmla="*/ 110 h 110"/>
                <a:gd name="T8" fmla="*/ 86 w 200"/>
                <a:gd name="T9" fmla="*/ 0 h 110"/>
              </a:gdLst>
              <a:ahLst/>
              <a:cxnLst>
                <a:cxn ang="0">
                  <a:pos x="T0" y="T1"/>
                </a:cxn>
                <a:cxn ang="0">
                  <a:pos x="T2" y="T3"/>
                </a:cxn>
                <a:cxn ang="0">
                  <a:pos x="T4" y="T5"/>
                </a:cxn>
                <a:cxn ang="0">
                  <a:pos x="T6" y="T7"/>
                </a:cxn>
                <a:cxn ang="0">
                  <a:pos x="T8" y="T9"/>
                </a:cxn>
              </a:cxnLst>
              <a:rect l="0" t="0" r="r" b="b"/>
              <a:pathLst>
                <a:path w="200" h="110">
                  <a:moveTo>
                    <a:pt x="86" y="0"/>
                  </a:moveTo>
                  <a:lnTo>
                    <a:pt x="200" y="3"/>
                  </a:lnTo>
                  <a:lnTo>
                    <a:pt x="155" y="110"/>
                  </a:lnTo>
                  <a:lnTo>
                    <a:pt x="0" y="110"/>
                  </a:lnTo>
                  <a:lnTo>
                    <a:pt x="86" y="0"/>
                  </a:lnTo>
                  <a:close/>
                </a:path>
              </a:pathLst>
            </a:custGeom>
            <a:solidFill>
              <a:srgbClr val="F726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0" name="Freeform 214">
              <a:extLst>
                <a:ext uri="{FF2B5EF4-FFF2-40B4-BE49-F238E27FC236}">
                  <a16:creationId xmlns:a16="http://schemas.microsoft.com/office/drawing/2014/main" id="{65061DB9-41C4-485C-A8BB-F23997807C60}"/>
                </a:ext>
              </a:extLst>
            </p:cNvPr>
            <p:cNvSpPr>
              <a:spLocks/>
            </p:cNvSpPr>
            <p:nvPr/>
          </p:nvSpPr>
          <p:spPr bwMode="auto">
            <a:xfrm>
              <a:off x="-277" y="288"/>
              <a:ext cx="200" cy="110"/>
            </a:xfrm>
            <a:custGeom>
              <a:avLst/>
              <a:gdLst>
                <a:gd name="T0" fmla="*/ 86 w 200"/>
                <a:gd name="T1" fmla="*/ 0 h 110"/>
                <a:gd name="T2" fmla="*/ 200 w 200"/>
                <a:gd name="T3" fmla="*/ 3 h 110"/>
                <a:gd name="T4" fmla="*/ 155 w 200"/>
                <a:gd name="T5" fmla="*/ 110 h 110"/>
                <a:gd name="T6" fmla="*/ 0 w 200"/>
                <a:gd name="T7" fmla="*/ 110 h 110"/>
                <a:gd name="T8" fmla="*/ 86 w 200"/>
                <a:gd name="T9" fmla="*/ 0 h 110"/>
              </a:gdLst>
              <a:ahLst/>
              <a:cxnLst>
                <a:cxn ang="0">
                  <a:pos x="T0" y="T1"/>
                </a:cxn>
                <a:cxn ang="0">
                  <a:pos x="T2" y="T3"/>
                </a:cxn>
                <a:cxn ang="0">
                  <a:pos x="T4" y="T5"/>
                </a:cxn>
                <a:cxn ang="0">
                  <a:pos x="T6" y="T7"/>
                </a:cxn>
                <a:cxn ang="0">
                  <a:pos x="T8" y="T9"/>
                </a:cxn>
              </a:cxnLst>
              <a:rect l="0" t="0" r="r" b="b"/>
              <a:pathLst>
                <a:path w="200" h="110">
                  <a:moveTo>
                    <a:pt x="86" y="0"/>
                  </a:moveTo>
                  <a:lnTo>
                    <a:pt x="200" y="3"/>
                  </a:lnTo>
                  <a:lnTo>
                    <a:pt x="155" y="110"/>
                  </a:lnTo>
                  <a:lnTo>
                    <a:pt x="0" y="110"/>
                  </a:lnTo>
                  <a:lnTo>
                    <a:pt x="8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1" name="Freeform 215">
              <a:extLst>
                <a:ext uri="{FF2B5EF4-FFF2-40B4-BE49-F238E27FC236}">
                  <a16:creationId xmlns:a16="http://schemas.microsoft.com/office/drawing/2014/main" id="{CA06D3A2-6A40-45FA-B7F5-CE3C6D14F1DC}"/>
                </a:ext>
              </a:extLst>
            </p:cNvPr>
            <p:cNvSpPr>
              <a:spLocks/>
            </p:cNvSpPr>
            <p:nvPr/>
          </p:nvSpPr>
          <p:spPr bwMode="auto">
            <a:xfrm>
              <a:off x="-122" y="291"/>
              <a:ext cx="152" cy="109"/>
            </a:xfrm>
            <a:custGeom>
              <a:avLst/>
              <a:gdLst>
                <a:gd name="T0" fmla="*/ 0 w 152"/>
                <a:gd name="T1" fmla="*/ 107 h 109"/>
                <a:gd name="T2" fmla="*/ 45 w 152"/>
                <a:gd name="T3" fmla="*/ 0 h 109"/>
                <a:gd name="T4" fmla="*/ 114 w 152"/>
                <a:gd name="T5" fmla="*/ 0 h 109"/>
                <a:gd name="T6" fmla="*/ 152 w 152"/>
                <a:gd name="T7" fmla="*/ 109 h 109"/>
                <a:gd name="T8" fmla="*/ 0 w 152"/>
                <a:gd name="T9" fmla="*/ 107 h 109"/>
              </a:gdLst>
              <a:ahLst/>
              <a:cxnLst>
                <a:cxn ang="0">
                  <a:pos x="T0" y="T1"/>
                </a:cxn>
                <a:cxn ang="0">
                  <a:pos x="T2" y="T3"/>
                </a:cxn>
                <a:cxn ang="0">
                  <a:pos x="T4" y="T5"/>
                </a:cxn>
                <a:cxn ang="0">
                  <a:pos x="T6" y="T7"/>
                </a:cxn>
                <a:cxn ang="0">
                  <a:pos x="T8" y="T9"/>
                </a:cxn>
              </a:cxnLst>
              <a:rect l="0" t="0" r="r" b="b"/>
              <a:pathLst>
                <a:path w="152" h="109">
                  <a:moveTo>
                    <a:pt x="0" y="107"/>
                  </a:moveTo>
                  <a:lnTo>
                    <a:pt x="45" y="0"/>
                  </a:lnTo>
                  <a:lnTo>
                    <a:pt x="114" y="0"/>
                  </a:lnTo>
                  <a:lnTo>
                    <a:pt x="152" y="109"/>
                  </a:lnTo>
                  <a:lnTo>
                    <a:pt x="0" y="107"/>
                  </a:lnTo>
                  <a:close/>
                </a:path>
              </a:pathLst>
            </a:custGeom>
            <a:solidFill>
              <a:srgbClr val="FFFD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2" name="Freeform 216">
              <a:extLst>
                <a:ext uri="{FF2B5EF4-FFF2-40B4-BE49-F238E27FC236}">
                  <a16:creationId xmlns:a16="http://schemas.microsoft.com/office/drawing/2014/main" id="{69A1029C-8A36-4633-8334-2A90A5689CD0}"/>
                </a:ext>
              </a:extLst>
            </p:cNvPr>
            <p:cNvSpPr>
              <a:spLocks/>
            </p:cNvSpPr>
            <p:nvPr/>
          </p:nvSpPr>
          <p:spPr bwMode="auto">
            <a:xfrm>
              <a:off x="-122" y="291"/>
              <a:ext cx="152" cy="109"/>
            </a:xfrm>
            <a:custGeom>
              <a:avLst/>
              <a:gdLst>
                <a:gd name="T0" fmla="*/ 0 w 152"/>
                <a:gd name="T1" fmla="*/ 107 h 109"/>
                <a:gd name="T2" fmla="*/ 45 w 152"/>
                <a:gd name="T3" fmla="*/ 0 h 109"/>
                <a:gd name="T4" fmla="*/ 114 w 152"/>
                <a:gd name="T5" fmla="*/ 0 h 109"/>
                <a:gd name="T6" fmla="*/ 152 w 152"/>
                <a:gd name="T7" fmla="*/ 109 h 109"/>
                <a:gd name="T8" fmla="*/ 0 w 152"/>
                <a:gd name="T9" fmla="*/ 107 h 109"/>
              </a:gdLst>
              <a:ahLst/>
              <a:cxnLst>
                <a:cxn ang="0">
                  <a:pos x="T0" y="T1"/>
                </a:cxn>
                <a:cxn ang="0">
                  <a:pos x="T2" y="T3"/>
                </a:cxn>
                <a:cxn ang="0">
                  <a:pos x="T4" y="T5"/>
                </a:cxn>
                <a:cxn ang="0">
                  <a:pos x="T6" y="T7"/>
                </a:cxn>
                <a:cxn ang="0">
                  <a:pos x="T8" y="T9"/>
                </a:cxn>
              </a:cxnLst>
              <a:rect l="0" t="0" r="r" b="b"/>
              <a:pathLst>
                <a:path w="152" h="109">
                  <a:moveTo>
                    <a:pt x="0" y="107"/>
                  </a:moveTo>
                  <a:lnTo>
                    <a:pt x="45" y="0"/>
                  </a:lnTo>
                  <a:lnTo>
                    <a:pt x="114" y="0"/>
                  </a:lnTo>
                  <a:lnTo>
                    <a:pt x="152" y="109"/>
                  </a:lnTo>
                  <a:lnTo>
                    <a:pt x="0" y="10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3" name="Freeform 217">
              <a:extLst>
                <a:ext uri="{FF2B5EF4-FFF2-40B4-BE49-F238E27FC236}">
                  <a16:creationId xmlns:a16="http://schemas.microsoft.com/office/drawing/2014/main" id="{BFFDF4EA-6C8F-42A7-815C-8F11DE2AF6AD}"/>
                </a:ext>
              </a:extLst>
            </p:cNvPr>
            <p:cNvSpPr>
              <a:spLocks/>
            </p:cNvSpPr>
            <p:nvPr/>
          </p:nvSpPr>
          <p:spPr bwMode="auto">
            <a:xfrm>
              <a:off x="-8" y="291"/>
              <a:ext cx="192" cy="109"/>
            </a:xfrm>
            <a:custGeom>
              <a:avLst/>
              <a:gdLst>
                <a:gd name="T0" fmla="*/ 0 w 192"/>
                <a:gd name="T1" fmla="*/ 0 h 109"/>
                <a:gd name="T2" fmla="*/ 111 w 192"/>
                <a:gd name="T3" fmla="*/ 0 h 109"/>
                <a:gd name="T4" fmla="*/ 192 w 192"/>
                <a:gd name="T5" fmla="*/ 109 h 109"/>
                <a:gd name="T6" fmla="*/ 38 w 192"/>
                <a:gd name="T7" fmla="*/ 109 h 109"/>
                <a:gd name="T8" fmla="*/ 0 w 192"/>
                <a:gd name="T9" fmla="*/ 0 h 109"/>
              </a:gdLst>
              <a:ahLst/>
              <a:cxnLst>
                <a:cxn ang="0">
                  <a:pos x="T0" y="T1"/>
                </a:cxn>
                <a:cxn ang="0">
                  <a:pos x="T2" y="T3"/>
                </a:cxn>
                <a:cxn ang="0">
                  <a:pos x="T4" y="T5"/>
                </a:cxn>
                <a:cxn ang="0">
                  <a:pos x="T6" y="T7"/>
                </a:cxn>
                <a:cxn ang="0">
                  <a:pos x="T8" y="T9"/>
                </a:cxn>
              </a:cxnLst>
              <a:rect l="0" t="0" r="r" b="b"/>
              <a:pathLst>
                <a:path w="192" h="109">
                  <a:moveTo>
                    <a:pt x="0" y="0"/>
                  </a:moveTo>
                  <a:lnTo>
                    <a:pt x="111" y="0"/>
                  </a:lnTo>
                  <a:lnTo>
                    <a:pt x="192" y="109"/>
                  </a:lnTo>
                  <a:lnTo>
                    <a:pt x="38" y="109"/>
                  </a:lnTo>
                  <a:lnTo>
                    <a:pt x="0" y="0"/>
                  </a:lnTo>
                  <a:close/>
                </a:path>
              </a:pathLst>
            </a:custGeom>
            <a:solidFill>
              <a:srgbClr val="F726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4" name="Freeform 218">
              <a:extLst>
                <a:ext uri="{FF2B5EF4-FFF2-40B4-BE49-F238E27FC236}">
                  <a16:creationId xmlns:a16="http://schemas.microsoft.com/office/drawing/2014/main" id="{9F31A1A3-3188-4DF6-875D-CBC2157B102E}"/>
                </a:ext>
              </a:extLst>
            </p:cNvPr>
            <p:cNvSpPr>
              <a:spLocks/>
            </p:cNvSpPr>
            <p:nvPr/>
          </p:nvSpPr>
          <p:spPr bwMode="auto">
            <a:xfrm>
              <a:off x="-8" y="291"/>
              <a:ext cx="192" cy="109"/>
            </a:xfrm>
            <a:custGeom>
              <a:avLst/>
              <a:gdLst>
                <a:gd name="T0" fmla="*/ 0 w 192"/>
                <a:gd name="T1" fmla="*/ 0 h 109"/>
                <a:gd name="T2" fmla="*/ 111 w 192"/>
                <a:gd name="T3" fmla="*/ 0 h 109"/>
                <a:gd name="T4" fmla="*/ 192 w 192"/>
                <a:gd name="T5" fmla="*/ 109 h 109"/>
                <a:gd name="T6" fmla="*/ 38 w 192"/>
                <a:gd name="T7" fmla="*/ 109 h 109"/>
                <a:gd name="T8" fmla="*/ 0 w 192"/>
                <a:gd name="T9" fmla="*/ 0 h 109"/>
              </a:gdLst>
              <a:ahLst/>
              <a:cxnLst>
                <a:cxn ang="0">
                  <a:pos x="T0" y="T1"/>
                </a:cxn>
                <a:cxn ang="0">
                  <a:pos x="T2" y="T3"/>
                </a:cxn>
                <a:cxn ang="0">
                  <a:pos x="T4" y="T5"/>
                </a:cxn>
                <a:cxn ang="0">
                  <a:pos x="T6" y="T7"/>
                </a:cxn>
                <a:cxn ang="0">
                  <a:pos x="T8" y="T9"/>
                </a:cxn>
              </a:cxnLst>
              <a:rect l="0" t="0" r="r" b="b"/>
              <a:pathLst>
                <a:path w="192" h="109">
                  <a:moveTo>
                    <a:pt x="0" y="0"/>
                  </a:moveTo>
                  <a:lnTo>
                    <a:pt x="111" y="0"/>
                  </a:lnTo>
                  <a:lnTo>
                    <a:pt x="192" y="109"/>
                  </a:lnTo>
                  <a:lnTo>
                    <a:pt x="38" y="109"/>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5" name="Freeform 219">
              <a:extLst>
                <a:ext uri="{FF2B5EF4-FFF2-40B4-BE49-F238E27FC236}">
                  <a16:creationId xmlns:a16="http://schemas.microsoft.com/office/drawing/2014/main" id="{1A1B0B18-8FDD-4B54-B8CB-7460A05BE893}"/>
                </a:ext>
              </a:extLst>
            </p:cNvPr>
            <p:cNvSpPr>
              <a:spLocks/>
            </p:cNvSpPr>
            <p:nvPr/>
          </p:nvSpPr>
          <p:spPr bwMode="auto">
            <a:xfrm>
              <a:off x="99" y="291"/>
              <a:ext cx="239" cy="111"/>
            </a:xfrm>
            <a:custGeom>
              <a:avLst/>
              <a:gdLst>
                <a:gd name="T0" fmla="*/ 0 w 239"/>
                <a:gd name="T1" fmla="*/ 0 h 111"/>
                <a:gd name="T2" fmla="*/ 109 w 239"/>
                <a:gd name="T3" fmla="*/ 0 h 111"/>
                <a:gd name="T4" fmla="*/ 239 w 239"/>
                <a:gd name="T5" fmla="*/ 111 h 111"/>
                <a:gd name="T6" fmla="*/ 85 w 239"/>
                <a:gd name="T7" fmla="*/ 109 h 111"/>
                <a:gd name="T8" fmla="*/ 0 w 239"/>
                <a:gd name="T9" fmla="*/ 0 h 111"/>
              </a:gdLst>
              <a:ahLst/>
              <a:cxnLst>
                <a:cxn ang="0">
                  <a:pos x="T0" y="T1"/>
                </a:cxn>
                <a:cxn ang="0">
                  <a:pos x="T2" y="T3"/>
                </a:cxn>
                <a:cxn ang="0">
                  <a:pos x="T4" y="T5"/>
                </a:cxn>
                <a:cxn ang="0">
                  <a:pos x="T6" y="T7"/>
                </a:cxn>
                <a:cxn ang="0">
                  <a:pos x="T8" y="T9"/>
                </a:cxn>
              </a:cxnLst>
              <a:rect l="0" t="0" r="r" b="b"/>
              <a:pathLst>
                <a:path w="239" h="111">
                  <a:moveTo>
                    <a:pt x="0" y="0"/>
                  </a:moveTo>
                  <a:lnTo>
                    <a:pt x="109" y="0"/>
                  </a:lnTo>
                  <a:lnTo>
                    <a:pt x="239" y="111"/>
                  </a:lnTo>
                  <a:lnTo>
                    <a:pt x="85" y="109"/>
                  </a:lnTo>
                  <a:lnTo>
                    <a:pt x="0" y="0"/>
                  </a:lnTo>
                  <a:close/>
                </a:path>
              </a:pathLst>
            </a:custGeom>
            <a:solidFill>
              <a:srgbClr val="FFFD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6" name="Freeform 220">
              <a:extLst>
                <a:ext uri="{FF2B5EF4-FFF2-40B4-BE49-F238E27FC236}">
                  <a16:creationId xmlns:a16="http://schemas.microsoft.com/office/drawing/2014/main" id="{5E12E579-956C-441F-B855-BEF4418A6B9C}"/>
                </a:ext>
              </a:extLst>
            </p:cNvPr>
            <p:cNvSpPr>
              <a:spLocks/>
            </p:cNvSpPr>
            <p:nvPr/>
          </p:nvSpPr>
          <p:spPr bwMode="auto">
            <a:xfrm>
              <a:off x="99" y="291"/>
              <a:ext cx="239" cy="111"/>
            </a:xfrm>
            <a:custGeom>
              <a:avLst/>
              <a:gdLst>
                <a:gd name="T0" fmla="*/ 0 w 239"/>
                <a:gd name="T1" fmla="*/ 0 h 111"/>
                <a:gd name="T2" fmla="*/ 109 w 239"/>
                <a:gd name="T3" fmla="*/ 0 h 111"/>
                <a:gd name="T4" fmla="*/ 239 w 239"/>
                <a:gd name="T5" fmla="*/ 111 h 111"/>
                <a:gd name="T6" fmla="*/ 85 w 239"/>
                <a:gd name="T7" fmla="*/ 109 h 111"/>
                <a:gd name="T8" fmla="*/ 0 w 239"/>
                <a:gd name="T9" fmla="*/ 0 h 111"/>
              </a:gdLst>
              <a:ahLst/>
              <a:cxnLst>
                <a:cxn ang="0">
                  <a:pos x="T0" y="T1"/>
                </a:cxn>
                <a:cxn ang="0">
                  <a:pos x="T2" y="T3"/>
                </a:cxn>
                <a:cxn ang="0">
                  <a:pos x="T4" y="T5"/>
                </a:cxn>
                <a:cxn ang="0">
                  <a:pos x="T6" y="T7"/>
                </a:cxn>
                <a:cxn ang="0">
                  <a:pos x="T8" y="T9"/>
                </a:cxn>
              </a:cxnLst>
              <a:rect l="0" t="0" r="r" b="b"/>
              <a:pathLst>
                <a:path w="239" h="111">
                  <a:moveTo>
                    <a:pt x="0" y="0"/>
                  </a:moveTo>
                  <a:lnTo>
                    <a:pt x="109" y="0"/>
                  </a:lnTo>
                  <a:lnTo>
                    <a:pt x="239" y="111"/>
                  </a:lnTo>
                  <a:lnTo>
                    <a:pt x="85" y="109"/>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7" name="Freeform 221">
              <a:extLst>
                <a:ext uri="{FF2B5EF4-FFF2-40B4-BE49-F238E27FC236}">
                  <a16:creationId xmlns:a16="http://schemas.microsoft.com/office/drawing/2014/main" id="{DF9D7ECB-F1AB-401E-9F64-ADCA943410AA}"/>
                </a:ext>
              </a:extLst>
            </p:cNvPr>
            <p:cNvSpPr>
              <a:spLocks/>
            </p:cNvSpPr>
            <p:nvPr/>
          </p:nvSpPr>
          <p:spPr bwMode="auto">
            <a:xfrm>
              <a:off x="208" y="291"/>
              <a:ext cx="285" cy="111"/>
            </a:xfrm>
            <a:custGeom>
              <a:avLst/>
              <a:gdLst>
                <a:gd name="T0" fmla="*/ 0 w 285"/>
                <a:gd name="T1" fmla="*/ 0 h 111"/>
                <a:gd name="T2" fmla="*/ 130 w 285"/>
                <a:gd name="T3" fmla="*/ 2 h 111"/>
                <a:gd name="T4" fmla="*/ 285 w 285"/>
                <a:gd name="T5" fmla="*/ 111 h 111"/>
                <a:gd name="T6" fmla="*/ 130 w 285"/>
                <a:gd name="T7" fmla="*/ 111 h 111"/>
                <a:gd name="T8" fmla="*/ 0 w 285"/>
                <a:gd name="T9" fmla="*/ 0 h 111"/>
              </a:gdLst>
              <a:ahLst/>
              <a:cxnLst>
                <a:cxn ang="0">
                  <a:pos x="T0" y="T1"/>
                </a:cxn>
                <a:cxn ang="0">
                  <a:pos x="T2" y="T3"/>
                </a:cxn>
                <a:cxn ang="0">
                  <a:pos x="T4" y="T5"/>
                </a:cxn>
                <a:cxn ang="0">
                  <a:pos x="T6" y="T7"/>
                </a:cxn>
                <a:cxn ang="0">
                  <a:pos x="T8" y="T9"/>
                </a:cxn>
              </a:cxnLst>
              <a:rect l="0" t="0" r="r" b="b"/>
              <a:pathLst>
                <a:path w="285" h="111">
                  <a:moveTo>
                    <a:pt x="0" y="0"/>
                  </a:moveTo>
                  <a:lnTo>
                    <a:pt x="130" y="2"/>
                  </a:lnTo>
                  <a:lnTo>
                    <a:pt x="285" y="111"/>
                  </a:lnTo>
                  <a:lnTo>
                    <a:pt x="130" y="111"/>
                  </a:lnTo>
                  <a:lnTo>
                    <a:pt x="0" y="0"/>
                  </a:lnTo>
                  <a:close/>
                </a:path>
              </a:pathLst>
            </a:custGeom>
            <a:solidFill>
              <a:srgbClr val="F726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8" name="Freeform 222">
              <a:extLst>
                <a:ext uri="{FF2B5EF4-FFF2-40B4-BE49-F238E27FC236}">
                  <a16:creationId xmlns:a16="http://schemas.microsoft.com/office/drawing/2014/main" id="{09F60F52-29C3-4219-9D38-56DDA0F9976B}"/>
                </a:ext>
              </a:extLst>
            </p:cNvPr>
            <p:cNvSpPr>
              <a:spLocks/>
            </p:cNvSpPr>
            <p:nvPr/>
          </p:nvSpPr>
          <p:spPr bwMode="auto">
            <a:xfrm>
              <a:off x="208" y="291"/>
              <a:ext cx="285" cy="111"/>
            </a:xfrm>
            <a:custGeom>
              <a:avLst/>
              <a:gdLst>
                <a:gd name="T0" fmla="*/ 0 w 285"/>
                <a:gd name="T1" fmla="*/ 0 h 111"/>
                <a:gd name="T2" fmla="*/ 130 w 285"/>
                <a:gd name="T3" fmla="*/ 2 h 111"/>
                <a:gd name="T4" fmla="*/ 285 w 285"/>
                <a:gd name="T5" fmla="*/ 111 h 111"/>
                <a:gd name="T6" fmla="*/ 130 w 285"/>
                <a:gd name="T7" fmla="*/ 111 h 111"/>
                <a:gd name="T8" fmla="*/ 0 w 285"/>
                <a:gd name="T9" fmla="*/ 0 h 111"/>
              </a:gdLst>
              <a:ahLst/>
              <a:cxnLst>
                <a:cxn ang="0">
                  <a:pos x="T0" y="T1"/>
                </a:cxn>
                <a:cxn ang="0">
                  <a:pos x="T2" y="T3"/>
                </a:cxn>
                <a:cxn ang="0">
                  <a:pos x="T4" y="T5"/>
                </a:cxn>
                <a:cxn ang="0">
                  <a:pos x="T6" y="T7"/>
                </a:cxn>
                <a:cxn ang="0">
                  <a:pos x="T8" y="T9"/>
                </a:cxn>
              </a:cxnLst>
              <a:rect l="0" t="0" r="r" b="b"/>
              <a:pathLst>
                <a:path w="285" h="111">
                  <a:moveTo>
                    <a:pt x="0" y="0"/>
                  </a:moveTo>
                  <a:lnTo>
                    <a:pt x="130" y="2"/>
                  </a:lnTo>
                  <a:lnTo>
                    <a:pt x="285" y="111"/>
                  </a:lnTo>
                  <a:lnTo>
                    <a:pt x="130" y="111"/>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9" name="Freeform 223">
              <a:extLst>
                <a:ext uri="{FF2B5EF4-FFF2-40B4-BE49-F238E27FC236}">
                  <a16:creationId xmlns:a16="http://schemas.microsoft.com/office/drawing/2014/main" id="{0A2850C3-D439-4F96-A2A9-0ADEB7785F80}"/>
                </a:ext>
              </a:extLst>
            </p:cNvPr>
            <p:cNvSpPr>
              <a:spLocks/>
            </p:cNvSpPr>
            <p:nvPr/>
          </p:nvSpPr>
          <p:spPr bwMode="auto">
            <a:xfrm>
              <a:off x="-583" y="395"/>
              <a:ext cx="154" cy="124"/>
            </a:xfrm>
            <a:custGeom>
              <a:avLst/>
              <a:gdLst>
                <a:gd name="T0" fmla="*/ 65 w 65"/>
                <a:gd name="T1" fmla="*/ 1 h 52"/>
                <a:gd name="T2" fmla="*/ 0 w 65"/>
                <a:gd name="T3" fmla="*/ 0 h 52"/>
                <a:gd name="T4" fmla="*/ 0 w 65"/>
                <a:gd name="T5" fmla="*/ 26 h 52"/>
                <a:gd name="T6" fmla="*/ 0 w 65"/>
                <a:gd name="T7" fmla="*/ 26 h 52"/>
                <a:gd name="T8" fmla="*/ 32 w 65"/>
                <a:gd name="T9" fmla="*/ 52 h 52"/>
                <a:gd name="T10" fmla="*/ 65 w 65"/>
                <a:gd name="T11" fmla="*/ 27 h 52"/>
                <a:gd name="T12" fmla="*/ 65 w 65"/>
                <a:gd name="T13" fmla="*/ 27 h 52"/>
                <a:gd name="T14" fmla="*/ 65 w 65"/>
                <a:gd name="T15" fmla="*/ 1 h 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5" h="52">
                  <a:moveTo>
                    <a:pt x="65" y="1"/>
                  </a:moveTo>
                  <a:cubicBezTo>
                    <a:pt x="0" y="0"/>
                    <a:pt x="0" y="0"/>
                    <a:pt x="0" y="0"/>
                  </a:cubicBezTo>
                  <a:cubicBezTo>
                    <a:pt x="0" y="26"/>
                    <a:pt x="0" y="26"/>
                    <a:pt x="0" y="26"/>
                  </a:cubicBezTo>
                  <a:cubicBezTo>
                    <a:pt x="0" y="26"/>
                    <a:pt x="0" y="26"/>
                    <a:pt x="0" y="26"/>
                  </a:cubicBezTo>
                  <a:cubicBezTo>
                    <a:pt x="0" y="40"/>
                    <a:pt x="14" y="52"/>
                    <a:pt x="32" y="52"/>
                  </a:cubicBezTo>
                  <a:cubicBezTo>
                    <a:pt x="50" y="52"/>
                    <a:pt x="64" y="41"/>
                    <a:pt x="65" y="27"/>
                  </a:cubicBezTo>
                  <a:cubicBezTo>
                    <a:pt x="65" y="27"/>
                    <a:pt x="65" y="27"/>
                    <a:pt x="65" y="27"/>
                  </a:cubicBezTo>
                  <a:cubicBezTo>
                    <a:pt x="65" y="1"/>
                    <a:pt x="65" y="1"/>
                    <a:pt x="65" y="1"/>
                  </a:cubicBezTo>
                </a:path>
              </a:pathLst>
            </a:custGeom>
            <a:solidFill>
              <a:srgbClr val="F726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0" name="Freeform 224">
              <a:extLst>
                <a:ext uri="{FF2B5EF4-FFF2-40B4-BE49-F238E27FC236}">
                  <a16:creationId xmlns:a16="http://schemas.microsoft.com/office/drawing/2014/main" id="{368D7B0D-4C21-4484-B155-126BC084F4FF}"/>
                </a:ext>
              </a:extLst>
            </p:cNvPr>
            <p:cNvSpPr>
              <a:spLocks/>
            </p:cNvSpPr>
            <p:nvPr/>
          </p:nvSpPr>
          <p:spPr bwMode="auto">
            <a:xfrm>
              <a:off x="-279" y="398"/>
              <a:ext cx="157" cy="123"/>
            </a:xfrm>
            <a:custGeom>
              <a:avLst/>
              <a:gdLst>
                <a:gd name="T0" fmla="*/ 66 w 66"/>
                <a:gd name="T1" fmla="*/ 0 h 52"/>
                <a:gd name="T2" fmla="*/ 1 w 66"/>
                <a:gd name="T3" fmla="*/ 0 h 52"/>
                <a:gd name="T4" fmla="*/ 0 w 66"/>
                <a:gd name="T5" fmla="*/ 26 h 52"/>
                <a:gd name="T6" fmla="*/ 0 w 66"/>
                <a:gd name="T7" fmla="*/ 26 h 52"/>
                <a:gd name="T8" fmla="*/ 33 w 66"/>
                <a:gd name="T9" fmla="*/ 52 h 52"/>
                <a:gd name="T10" fmla="*/ 65 w 66"/>
                <a:gd name="T11" fmla="*/ 27 h 52"/>
                <a:gd name="T12" fmla="*/ 65 w 66"/>
                <a:gd name="T13" fmla="*/ 27 h 52"/>
                <a:gd name="T14" fmla="*/ 66 w 66"/>
                <a:gd name="T15" fmla="*/ 0 h 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6" h="52">
                  <a:moveTo>
                    <a:pt x="66" y="0"/>
                  </a:moveTo>
                  <a:cubicBezTo>
                    <a:pt x="1" y="0"/>
                    <a:pt x="1" y="0"/>
                    <a:pt x="1" y="0"/>
                  </a:cubicBezTo>
                  <a:cubicBezTo>
                    <a:pt x="0" y="26"/>
                    <a:pt x="0" y="26"/>
                    <a:pt x="0" y="26"/>
                  </a:cubicBezTo>
                  <a:cubicBezTo>
                    <a:pt x="0" y="26"/>
                    <a:pt x="0" y="26"/>
                    <a:pt x="0" y="26"/>
                  </a:cubicBezTo>
                  <a:cubicBezTo>
                    <a:pt x="1" y="40"/>
                    <a:pt x="15" y="52"/>
                    <a:pt x="33" y="52"/>
                  </a:cubicBezTo>
                  <a:cubicBezTo>
                    <a:pt x="50" y="52"/>
                    <a:pt x="65" y="41"/>
                    <a:pt x="65" y="27"/>
                  </a:cubicBezTo>
                  <a:cubicBezTo>
                    <a:pt x="65" y="27"/>
                    <a:pt x="65" y="27"/>
                    <a:pt x="65" y="27"/>
                  </a:cubicBezTo>
                  <a:cubicBezTo>
                    <a:pt x="66" y="0"/>
                    <a:pt x="66" y="0"/>
                    <a:pt x="66" y="0"/>
                  </a:cubicBezTo>
                </a:path>
              </a:pathLst>
            </a:custGeom>
            <a:solidFill>
              <a:srgbClr val="F726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1" name="Freeform 225">
              <a:extLst>
                <a:ext uri="{FF2B5EF4-FFF2-40B4-BE49-F238E27FC236}">
                  <a16:creationId xmlns:a16="http://schemas.microsoft.com/office/drawing/2014/main" id="{34D60A97-6A10-4DF9-88F4-3265EB9B59B6}"/>
                </a:ext>
              </a:extLst>
            </p:cNvPr>
            <p:cNvSpPr>
              <a:spLocks/>
            </p:cNvSpPr>
            <p:nvPr/>
          </p:nvSpPr>
          <p:spPr bwMode="auto">
            <a:xfrm>
              <a:off x="-125" y="398"/>
              <a:ext cx="155" cy="123"/>
            </a:xfrm>
            <a:custGeom>
              <a:avLst/>
              <a:gdLst>
                <a:gd name="T0" fmla="*/ 65 w 65"/>
                <a:gd name="T1" fmla="*/ 1 h 52"/>
                <a:gd name="T2" fmla="*/ 0 w 65"/>
                <a:gd name="T3" fmla="*/ 0 h 52"/>
                <a:gd name="T4" fmla="*/ 0 w 65"/>
                <a:gd name="T5" fmla="*/ 27 h 52"/>
                <a:gd name="T6" fmla="*/ 0 w 65"/>
                <a:gd name="T7" fmla="*/ 27 h 52"/>
                <a:gd name="T8" fmla="*/ 33 w 65"/>
                <a:gd name="T9" fmla="*/ 52 h 52"/>
                <a:gd name="T10" fmla="*/ 65 w 65"/>
                <a:gd name="T11" fmla="*/ 27 h 52"/>
                <a:gd name="T12" fmla="*/ 65 w 65"/>
                <a:gd name="T13" fmla="*/ 27 h 52"/>
                <a:gd name="T14" fmla="*/ 65 w 65"/>
                <a:gd name="T15" fmla="*/ 1 h 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5" h="52">
                  <a:moveTo>
                    <a:pt x="65" y="1"/>
                  </a:moveTo>
                  <a:cubicBezTo>
                    <a:pt x="0" y="0"/>
                    <a:pt x="0" y="0"/>
                    <a:pt x="0" y="0"/>
                  </a:cubicBezTo>
                  <a:cubicBezTo>
                    <a:pt x="0" y="27"/>
                    <a:pt x="0" y="27"/>
                    <a:pt x="0" y="27"/>
                  </a:cubicBezTo>
                  <a:cubicBezTo>
                    <a:pt x="0" y="27"/>
                    <a:pt x="0" y="27"/>
                    <a:pt x="0" y="27"/>
                  </a:cubicBezTo>
                  <a:cubicBezTo>
                    <a:pt x="1" y="41"/>
                    <a:pt x="15" y="52"/>
                    <a:pt x="33" y="52"/>
                  </a:cubicBezTo>
                  <a:cubicBezTo>
                    <a:pt x="50" y="52"/>
                    <a:pt x="65" y="41"/>
                    <a:pt x="65" y="27"/>
                  </a:cubicBezTo>
                  <a:cubicBezTo>
                    <a:pt x="65" y="27"/>
                    <a:pt x="65" y="27"/>
                    <a:pt x="65" y="27"/>
                  </a:cubicBezTo>
                  <a:cubicBezTo>
                    <a:pt x="65" y="1"/>
                    <a:pt x="65" y="1"/>
                    <a:pt x="65" y="1"/>
                  </a:cubicBezTo>
                </a:path>
              </a:pathLst>
            </a:custGeom>
            <a:solidFill>
              <a:srgbClr val="FFFD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3" name="Freeform 226">
              <a:extLst>
                <a:ext uri="{FF2B5EF4-FFF2-40B4-BE49-F238E27FC236}">
                  <a16:creationId xmlns:a16="http://schemas.microsoft.com/office/drawing/2014/main" id="{6262D0D6-FEE9-42B7-93A2-8556481C3C02}"/>
                </a:ext>
              </a:extLst>
            </p:cNvPr>
            <p:cNvSpPr>
              <a:spLocks/>
            </p:cNvSpPr>
            <p:nvPr/>
          </p:nvSpPr>
          <p:spPr bwMode="auto">
            <a:xfrm>
              <a:off x="30" y="400"/>
              <a:ext cx="154" cy="124"/>
            </a:xfrm>
            <a:custGeom>
              <a:avLst/>
              <a:gdLst>
                <a:gd name="T0" fmla="*/ 65 w 65"/>
                <a:gd name="T1" fmla="*/ 0 h 52"/>
                <a:gd name="T2" fmla="*/ 0 w 65"/>
                <a:gd name="T3" fmla="*/ 0 h 52"/>
                <a:gd name="T4" fmla="*/ 0 w 65"/>
                <a:gd name="T5" fmla="*/ 26 h 52"/>
                <a:gd name="T6" fmla="*/ 0 w 65"/>
                <a:gd name="T7" fmla="*/ 26 h 52"/>
                <a:gd name="T8" fmla="*/ 32 w 65"/>
                <a:gd name="T9" fmla="*/ 52 h 52"/>
                <a:gd name="T10" fmla="*/ 65 w 65"/>
                <a:gd name="T11" fmla="*/ 26 h 52"/>
                <a:gd name="T12" fmla="*/ 65 w 65"/>
                <a:gd name="T13" fmla="*/ 26 h 52"/>
                <a:gd name="T14" fmla="*/ 65 w 65"/>
                <a:gd name="T15" fmla="*/ 0 h 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5" h="52">
                  <a:moveTo>
                    <a:pt x="65" y="0"/>
                  </a:moveTo>
                  <a:cubicBezTo>
                    <a:pt x="0" y="0"/>
                    <a:pt x="0" y="0"/>
                    <a:pt x="0" y="0"/>
                  </a:cubicBezTo>
                  <a:cubicBezTo>
                    <a:pt x="0" y="26"/>
                    <a:pt x="0" y="26"/>
                    <a:pt x="0" y="26"/>
                  </a:cubicBezTo>
                  <a:cubicBezTo>
                    <a:pt x="0" y="26"/>
                    <a:pt x="0" y="26"/>
                    <a:pt x="0" y="26"/>
                  </a:cubicBezTo>
                  <a:cubicBezTo>
                    <a:pt x="0" y="40"/>
                    <a:pt x="15" y="51"/>
                    <a:pt x="32" y="52"/>
                  </a:cubicBezTo>
                  <a:cubicBezTo>
                    <a:pt x="50" y="52"/>
                    <a:pt x="65" y="40"/>
                    <a:pt x="65" y="26"/>
                  </a:cubicBezTo>
                  <a:cubicBezTo>
                    <a:pt x="65" y="26"/>
                    <a:pt x="65" y="26"/>
                    <a:pt x="65" y="26"/>
                  </a:cubicBezTo>
                  <a:cubicBezTo>
                    <a:pt x="65" y="0"/>
                    <a:pt x="65" y="0"/>
                    <a:pt x="65" y="0"/>
                  </a:cubicBezTo>
                </a:path>
              </a:pathLst>
            </a:custGeom>
            <a:solidFill>
              <a:srgbClr val="F726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4" name="Freeform 227">
              <a:extLst>
                <a:ext uri="{FF2B5EF4-FFF2-40B4-BE49-F238E27FC236}">
                  <a16:creationId xmlns:a16="http://schemas.microsoft.com/office/drawing/2014/main" id="{8B20BC73-4DA3-4014-AC47-1E7708DBD15E}"/>
                </a:ext>
              </a:extLst>
            </p:cNvPr>
            <p:cNvSpPr>
              <a:spLocks/>
            </p:cNvSpPr>
            <p:nvPr/>
          </p:nvSpPr>
          <p:spPr bwMode="auto">
            <a:xfrm>
              <a:off x="338" y="402"/>
              <a:ext cx="155" cy="122"/>
            </a:xfrm>
            <a:custGeom>
              <a:avLst/>
              <a:gdLst>
                <a:gd name="T0" fmla="*/ 65 w 65"/>
                <a:gd name="T1" fmla="*/ 0 h 51"/>
                <a:gd name="T2" fmla="*/ 0 w 65"/>
                <a:gd name="T3" fmla="*/ 0 h 51"/>
                <a:gd name="T4" fmla="*/ 0 w 65"/>
                <a:gd name="T5" fmla="*/ 26 h 51"/>
                <a:gd name="T6" fmla="*/ 0 w 65"/>
                <a:gd name="T7" fmla="*/ 26 h 51"/>
                <a:gd name="T8" fmla="*/ 32 w 65"/>
                <a:gd name="T9" fmla="*/ 51 h 51"/>
                <a:gd name="T10" fmla="*/ 65 w 65"/>
                <a:gd name="T11" fmla="*/ 26 h 51"/>
                <a:gd name="T12" fmla="*/ 65 w 65"/>
                <a:gd name="T13" fmla="*/ 26 h 51"/>
                <a:gd name="T14" fmla="*/ 65 w 65"/>
                <a:gd name="T15" fmla="*/ 0 h 5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5" h="51">
                  <a:moveTo>
                    <a:pt x="65" y="0"/>
                  </a:moveTo>
                  <a:cubicBezTo>
                    <a:pt x="0" y="0"/>
                    <a:pt x="0" y="0"/>
                    <a:pt x="0" y="0"/>
                  </a:cubicBezTo>
                  <a:cubicBezTo>
                    <a:pt x="0" y="26"/>
                    <a:pt x="0" y="26"/>
                    <a:pt x="0" y="26"/>
                  </a:cubicBezTo>
                  <a:cubicBezTo>
                    <a:pt x="0" y="26"/>
                    <a:pt x="0" y="26"/>
                    <a:pt x="0" y="26"/>
                  </a:cubicBezTo>
                  <a:cubicBezTo>
                    <a:pt x="0" y="40"/>
                    <a:pt x="14" y="51"/>
                    <a:pt x="32" y="51"/>
                  </a:cubicBezTo>
                  <a:cubicBezTo>
                    <a:pt x="50" y="51"/>
                    <a:pt x="64" y="40"/>
                    <a:pt x="65" y="26"/>
                  </a:cubicBezTo>
                  <a:cubicBezTo>
                    <a:pt x="65" y="26"/>
                    <a:pt x="65" y="26"/>
                    <a:pt x="65" y="26"/>
                  </a:cubicBezTo>
                  <a:cubicBezTo>
                    <a:pt x="65" y="0"/>
                    <a:pt x="65" y="0"/>
                    <a:pt x="65" y="0"/>
                  </a:cubicBezTo>
                </a:path>
              </a:pathLst>
            </a:custGeom>
            <a:solidFill>
              <a:srgbClr val="F726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5" name="Freeform 228">
              <a:extLst>
                <a:ext uri="{FF2B5EF4-FFF2-40B4-BE49-F238E27FC236}">
                  <a16:creationId xmlns:a16="http://schemas.microsoft.com/office/drawing/2014/main" id="{96C0C113-20E5-444D-9978-CEEA6C8175F4}"/>
                </a:ext>
              </a:extLst>
            </p:cNvPr>
            <p:cNvSpPr>
              <a:spLocks/>
            </p:cNvSpPr>
            <p:nvPr/>
          </p:nvSpPr>
          <p:spPr bwMode="auto">
            <a:xfrm>
              <a:off x="184" y="400"/>
              <a:ext cx="154" cy="124"/>
            </a:xfrm>
            <a:custGeom>
              <a:avLst/>
              <a:gdLst>
                <a:gd name="T0" fmla="*/ 65 w 65"/>
                <a:gd name="T1" fmla="*/ 1 h 52"/>
                <a:gd name="T2" fmla="*/ 0 w 65"/>
                <a:gd name="T3" fmla="*/ 0 h 52"/>
                <a:gd name="T4" fmla="*/ 0 w 65"/>
                <a:gd name="T5" fmla="*/ 26 h 52"/>
                <a:gd name="T6" fmla="*/ 0 w 65"/>
                <a:gd name="T7" fmla="*/ 26 h 52"/>
                <a:gd name="T8" fmla="*/ 32 w 65"/>
                <a:gd name="T9" fmla="*/ 52 h 52"/>
                <a:gd name="T10" fmla="*/ 65 w 65"/>
                <a:gd name="T11" fmla="*/ 27 h 52"/>
                <a:gd name="T12" fmla="*/ 65 w 65"/>
                <a:gd name="T13" fmla="*/ 27 h 52"/>
                <a:gd name="T14" fmla="*/ 65 w 65"/>
                <a:gd name="T15" fmla="*/ 1 h 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5" h="52">
                  <a:moveTo>
                    <a:pt x="65" y="1"/>
                  </a:moveTo>
                  <a:cubicBezTo>
                    <a:pt x="0" y="0"/>
                    <a:pt x="0" y="0"/>
                    <a:pt x="0" y="0"/>
                  </a:cubicBezTo>
                  <a:cubicBezTo>
                    <a:pt x="0" y="26"/>
                    <a:pt x="0" y="26"/>
                    <a:pt x="0" y="26"/>
                  </a:cubicBezTo>
                  <a:cubicBezTo>
                    <a:pt x="0" y="26"/>
                    <a:pt x="0" y="26"/>
                    <a:pt x="0" y="26"/>
                  </a:cubicBezTo>
                  <a:cubicBezTo>
                    <a:pt x="0" y="40"/>
                    <a:pt x="14" y="52"/>
                    <a:pt x="32" y="52"/>
                  </a:cubicBezTo>
                  <a:cubicBezTo>
                    <a:pt x="50" y="52"/>
                    <a:pt x="64" y="41"/>
                    <a:pt x="65" y="27"/>
                  </a:cubicBezTo>
                  <a:cubicBezTo>
                    <a:pt x="65" y="27"/>
                    <a:pt x="65" y="27"/>
                    <a:pt x="65" y="27"/>
                  </a:cubicBezTo>
                  <a:cubicBezTo>
                    <a:pt x="65" y="1"/>
                    <a:pt x="65" y="1"/>
                    <a:pt x="65" y="1"/>
                  </a:cubicBezTo>
                </a:path>
              </a:pathLst>
            </a:custGeom>
            <a:solidFill>
              <a:srgbClr val="FFFD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6" name="Freeform 229">
              <a:extLst>
                <a:ext uri="{FF2B5EF4-FFF2-40B4-BE49-F238E27FC236}">
                  <a16:creationId xmlns:a16="http://schemas.microsoft.com/office/drawing/2014/main" id="{90C95003-F00A-427C-A81F-3549BF83F236}"/>
                </a:ext>
              </a:extLst>
            </p:cNvPr>
            <p:cNvSpPr>
              <a:spLocks/>
            </p:cNvSpPr>
            <p:nvPr/>
          </p:nvSpPr>
          <p:spPr bwMode="auto">
            <a:xfrm>
              <a:off x="-429" y="398"/>
              <a:ext cx="152" cy="121"/>
            </a:xfrm>
            <a:custGeom>
              <a:avLst/>
              <a:gdLst>
                <a:gd name="T0" fmla="*/ 64 w 64"/>
                <a:gd name="T1" fmla="*/ 0 h 51"/>
                <a:gd name="T2" fmla="*/ 0 w 64"/>
                <a:gd name="T3" fmla="*/ 0 h 51"/>
                <a:gd name="T4" fmla="*/ 0 w 64"/>
                <a:gd name="T5" fmla="*/ 26 h 51"/>
                <a:gd name="T6" fmla="*/ 0 w 64"/>
                <a:gd name="T7" fmla="*/ 26 h 51"/>
                <a:gd name="T8" fmla="*/ 31 w 64"/>
                <a:gd name="T9" fmla="*/ 51 h 51"/>
                <a:gd name="T10" fmla="*/ 63 w 64"/>
                <a:gd name="T11" fmla="*/ 26 h 51"/>
                <a:gd name="T12" fmla="*/ 63 w 64"/>
                <a:gd name="T13" fmla="*/ 26 h 51"/>
                <a:gd name="T14" fmla="*/ 64 w 64"/>
                <a:gd name="T15" fmla="*/ 0 h 5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4" h="51">
                  <a:moveTo>
                    <a:pt x="64" y="0"/>
                  </a:moveTo>
                  <a:cubicBezTo>
                    <a:pt x="0" y="0"/>
                    <a:pt x="0" y="0"/>
                    <a:pt x="0" y="0"/>
                  </a:cubicBezTo>
                  <a:cubicBezTo>
                    <a:pt x="0" y="26"/>
                    <a:pt x="0" y="26"/>
                    <a:pt x="0" y="26"/>
                  </a:cubicBezTo>
                  <a:cubicBezTo>
                    <a:pt x="0" y="26"/>
                    <a:pt x="0" y="26"/>
                    <a:pt x="0" y="26"/>
                  </a:cubicBezTo>
                  <a:cubicBezTo>
                    <a:pt x="0" y="40"/>
                    <a:pt x="14" y="51"/>
                    <a:pt x="31" y="51"/>
                  </a:cubicBezTo>
                  <a:cubicBezTo>
                    <a:pt x="49" y="51"/>
                    <a:pt x="63" y="40"/>
                    <a:pt x="63" y="26"/>
                  </a:cubicBezTo>
                  <a:cubicBezTo>
                    <a:pt x="63" y="26"/>
                    <a:pt x="63" y="26"/>
                    <a:pt x="63" y="26"/>
                  </a:cubicBezTo>
                  <a:cubicBezTo>
                    <a:pt x="64" y="0"/>
                    <a:pt x="64" y="0"/>
                    <a:pt x="64" y="0"/>
                  </a:cubicBezTo>
                </a:path>
              </a:pathLst>
            </a:custGeom>
            <a:solidFill>
              <a:srgbClr val="FFFB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7" name="Freeform 230">
              <a:extLst>
                <a:ext uri="{FF2B5EF4-FFF2-40B4-BE49-F238E27FC236}">
                  <a16:creationId xmlns:a16="http://schemas.microsoft.com/office/drawing/2014/main" id="{30A7AE4E-32D2-4852-94C1-643ECB0AAF75}"/>
                </a:ext>
              </a:extLst>
            </p:cNvPr>
            <p:cNvSpPr>
              <a:spLocks/>
            </p:cNvSpPr>
            <p:nvPr/>
          </p:nvSpPr>
          <p:spPr bwMode="auto">
            <a:xfrm>
              <a:off x="-507" y="519"/>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path>
              </a:pathLst>
            </a:custGeom>
            <a:solidFill>
              <a:srgbClr val="3A01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9" name="Freeform 231">
              <a:extLst>
                <a:ext uri="{FF2B5EF4-FFF2-40B4-BE49-F238E27FC236}">
                  <a16:creationId xmlns:a16="http://schemas.microsoft.com/office/drawing/2014/main" id="{6EB76C44-0793-43AE-AE13-8E8BAF15A0EF}"/>
                </a:ext>
              </a:extLst>
            </p:cNvPr>
            <p:cNvSpPr>
              <a:spLocks/>
            </p:cNvSpPr>
            <p:nvPr/>
          </p:nvSpPr>
          <p:spPr bwMode="auto">
            <a:xfrm>
              <a:off x="-583" y="395"/>
              <a:ext cx="154" cy="3"/>
            </a:xfrm>
            <a:custGeom>
              <a:avLst/>
              <a:gdLst>
                <a:gd name="T0" fmla="*/ 0 w 154"/>
                <a:gd name="T1" fmla="*/ 0 h 3"/>
                <a:gd name="T2" fmla="*/ 0 w 154"/>
                <a:gd name="T3" fmla="*/ 0 h 3"/>
                <a:gd name="T4" fmla="*/ 154 w 154"/>
                <a:gd name="T5" fmla="*/ 3 h 3"/>
                <a:gd name="T6" fmla="*/ 0 w 154"/>
                <a:gd name="T7" fmla="*/ 0 h 3"/>
              </a:gdLst>
              <a:ahLst/>
              <a:cxnLst>
                <a:cxn ang="0">
                  <a:pos x="T0" y="T1"/>
                </a:cxn>
                <a:cxn ang="0">
                  <a:pos x="T2" y="T3"/>
                </a:cxn>
                <a:cxn ang="0">
                  <a:pos x="T4" y="T5"/>
                </a:cxn>
                <a:cxn ang="0">
                  <a:pos x="T6" y="T7"/>
                </a:cxn>
              </a:cxnLst>
              <a:rect l="0" t="0" r="r" b="b"/>
              <a:pathLst>
                <a:path w="154" h="3">
                  <a:moveTo>
                    <a:pt x="0" y="0"/>
                  </a:moveTo>
                  <a:lnTo>
                    <a:pt x="0" y="0"/>
                  </a:lnTo>
                  <a:lnTo>
                    <a:pt x="154" y="3"/>
                  </a:lnTo>
                  <a:lnTo>
                    <a:pt x="0" y="0"/>
                  </a:lnTo>
                  <a:close/>
                </a:path>
              </a:pathLst>
            </a:custGeom>
            <a:solidFill>
              <a:srgbClr val="EF061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0" name="Freeform 232">
              <a:extLst>
                <a:ext uri="{FF2B5EF4-FFF2-40B4-BE49-F238E27FC236}">
                  <a16:creationId xmlns:a16="http://schemas.microsoft.com/office/drawing/2014/main" id="{3AD35496-99AE-4979-BFAE-0725C06BD25C}"/>
                </a:ext>
              </a:extLst>
            </p:cNvPr>
            <p:cNvSpPr>
              <a:spLocks/>
            </p:cNvSpPr>
            <p:nvPr/>
          </p:nvSpPr>
          <p:spPr bwMode="auto">
            <a:xfrm>
              <a:off x="-583" y="395"/>
              <a:ext cx="154" cy="3"/>
            </a:xfrm>
            <a:custGeom>
              <a:avLst/>
              <a:gdLst>
                <a:gd name="T0" fmla="*/ 0 w 154"/>
                <a:gd name="T1" fmla="*/ 0 h 3"/>
                <a:gd name="T2" fmla="*/ 0 w 154"/>
                <a:gd name="T3" fmla="*/ 0 h 3"/>
                <a:gd name="T4" fmla="*/ 154 w 154"/>
                <a:gd name="T5" fmla="*/ 3 h 3"/>
                <a:gd name="T6" fmla="*/ 0 w 154"/>
                <a:gd name="T7" fmla="*/ 0 h 3"/>
              </a:gdLst>
              <a:ahLst/>
              <a:cxnLst>
                <a:cxn ang="0">
                  <a:pos x="T0" y="T1"/>
                </a:cxn>
                <a:cxn ang="0">
                  <a:pos x="T2" y="T3"/>
                </a:cxn>
                <a:cxn ang="0">
                  <a:pos x="T4" y="T5"/>
                </a:cxn>
                <a:cxn ang="0">
                  <a:pos x="T6" y="T7"/>
                </a:cxn>
              </a:cxnLst>
              <a:rect l="0" t="0" r="r" b="b"/>
              <a:pathLst>
                <a:path w="154" h="3">
                  <a:moveTo>
                    <a:pt x="0" y="0"/>
                  </a:moveTo>
                  <a:lnTo>
                    <a:pt x="0" y="0"/>
                  </a:lnTo>
                  <a:lnTo>
                    <a:pt x="154" y="3"/>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1" name="Freeform 233">
              <a:extLst>
                <a:ext uri="{FF2B5EF4-FFF2-40B4-BE49-F238E27FC236}">
                  <a16:creationId xmlns:a16="http://schemas.microsoft.com/office/drawing/2014/main" id="{77208EA0-7339-46E8-ABE6-D900E3D2A3AD}"/>
                </a:ext>
              </a:extLst>
            </p:cNvPr>
            <p:cNvSpPr>
              <a:spLocks/>
            </p:cNvSpPr>
            <p:nvPr/>
          </p:nvSpPr>
          <p:spPr bwMode="auto">
            <a:xfrm>
              <a:off x="-583" y="395"/>
              <a:ext cx="154" cy="124"/>
            </a:xfrm>
            <a:custGeom>
              <a:avLst/>
              <a:gdLst>
                <a:gd name="T0" fmla="*/ 0 w 65"/>
                <a:gd name="T1" fmla="*/ 0 h 52"/>
                <a:gd name="T2" fmla="*/ 0 w 65"/>
                <a:gd name="T3" fmla="*/ 26 h 52"/>
                <a:gd name="T4" fmla="*/ 0 w 65"/>
                <a:gd name="T5" fmla="*/ 26 h 52"/>
                <a:gd name="T6" fmla="*/ 32 w 65"/>
                <a:gd name="T7" fmla="*/ 52 h 52"/>
                <a:gd name="T8" fmla="*/ 32 w 65"/>
                <a:gd name="T9" fmla="*/ 52 h 52"/>
                <a:gd name="T10" fmla="*/ 32 w 65"/>
                <a:gd name="T11" fmla="*/ 52 h 52"/>
                <a:gd name="T12" fmla="*/ 32 w 65"/>
                <a:gd name="T13" fmla="*/ 52 h 52"/>
                <a:gd name="T14" fmla="*/ 65 w 65"/>
                <a:gd name="T15" fmla="*/ 27 h 52"/>
                <a:gd name="T16" fmla="*/ 65 w 65"/>
                <a:gd name="T17" fmla="*/ 27 h 52"/>
                <a:gd name="T18" fmla="*/ 65 w 65"/>
                <a:gd name="T19" fmla="*/ 1 h 52"/>
                <a:gd name="T20" fmla="*/ 0 w 65"/>
                <a:gd name="T21" fmla="*/ 0 h 52"/>
                <a:gd name="T22" fmla="*/ 0 w 65"/>
                <a:gd name="T23" fmla="*/ 0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5" h="52">
                  <a:moveTo>
                    <a:pt x="0" y="0"/>
                  </a:moveTo>
                  <a:cubicBezTo>
                    <a:pt x="0" y="26"/>
                    <a:pt x="0" y="26"/>
                    <a:pt x="0" y="26"/>
                  </a:cubicBezTo>
                  <a:cubicBezTo>
                    <a:pt x="0" y="26"/>
                    <a:pt x="0" y="26"/>
                    <a:pt x="0" y="26"/>
                  </a:cubicBezTo>
                  <a:cubicBezTo>
                    <a:pt x="0" y="40"/>
                    <a:pt x="14" y="52"/>
                    <a:pt x="32" y="52"/>
                  </a:cubicBezTo>
                  <a:cubicBezTo>
                    <a:pt x="32" y="52"/>
                    <a:pt x="32" y="52"/>
                    <a:pt x="32" y="52"/>
                  </a:cubicBezTo>
                  <a:cubicBezTo>
                    <a:pt x="32" y="52"/>
                    <a:pt x="32" y="52"/>
                    <a:pt x="32" y="52"/>
                  </a:cubicBezTo>
                  <a:cubicBezTo>
                    <a:pt x="32" y="52"/>
                    <a:pt x="32" y="52"/>
                    <a:pt x="32" y="52"/>
                  </a:cubicBezTo>
                  <a:cubicBezTo>
                    <a:pt x="50" y="52"/>
                    <a:pt x="64" y="41"/>
                    <a:pt x="65" y="27"/>
                  </a:cubicBezTo>
                  <a:cubicBezTo>
                    <a:pt x="65" y="27"/>
                    <a:pt x="65" y="27"/>
                    <a:pt x="65" y="27"/>
                  </a:cubicBezTo>
                  <a:cubicBezTo>
                    <a:pt x="65" y="1"/>
                    <a:pt x="65" y="1"/>
                    <a:pt x="65" y="1"/>
                  </a:cubicBezTo>
                  <a:cubicBezTo>
                    <a:pt x="0" y="0"/>
                    <a:pt x="0" y="0"/>
                    <a:pt x="0" y="0"/>
                  </a:cubicBezTo>
                  <a:cubicBezTo>
                    <a:pt x="0" y="0"/>
                    <a:pt x="0" y="0"/>
                    <a:pt x="0" y="0"/>
                  </a:cubicBezTo>
                </a:path>
              </a:pathLst>
            </a:custGeom>
            <a:solidFill>
              <a:srgbClr val="EF061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2" name="Freeform 234">
              <a:extLst>
                <a:ext uri="{FF2B5EF4-FFF2-40B4-BE49-F238E27FC236}">
                  <a16:creationId xmlns:a16="http://schemas.microsoft.com/office/drawing/2014/main" id="{01F29DBA-9A9E-4729-8E99-1F09AEA49C71}"/>
                </a:ext>
              </a:extLst>
            </p:cNvPr>
            <p:cNvSpPr>
              <a:spLocks/>
            </p:cNvSpPr>
            <p:nvPr/>
          </p:nvSpPr>
          <p:spPr bwMode="auto">
            <a:xfrm>
              <a:off x="-320" y="462"/>
              <a:ext cx="41" cy="50"/>
            </a:xfrm>
            <a:custGeom>
              <a:avLst/>
              <a:gdLst>
                <a:gd name="T0" fmla="*/ 17 w 17"/>
                <a:gd name="T1" fmla="*/ 0 h 21"/>
                <a:gd name="T2" fmla="*/ 0 w 17"/>
                <a:gd name="T3" fmla="*/ 21 h 21"/>
                <a:gd name="T4" fmla="*/ 17 w 17"/>
                <a:gd name="T5" fmla="*/ 0 h 21"/>
              </a:gdLst>
              <a:ahLst/>
              <a:cxnLst>
                <a:cxn ang="0">
                  <a:pos x="T0" y="T1"/>
                </a:cxn>
                <a:cxn ang="0">
                  <a:pos x="T2" y="T3"/>
                </a:cxn>
                <a:cxn ang="0">
                  <a:pos x="T4" y="T5"/>
                </a:cxn>
              </a:cxnLst>
              <a:rect l="0" t="0" r="r" b="b"/>
              <a:pathLst>
                <a:path w="17" h="21">
                  <a:moveTo>
                    <a:pt x="17" y="0"/>
                  </a:moveTo>
                  <a:cubicBezTo>
                    <a:pt x="17" y="9"/>
                    <a:pt x="10" y="17"/>
                    <a:pt x="0" y="21"/>
                  </a:cubicBezTo>
                  <a:cubicBezTo>
                    <a:pt x="10" y="17"/>
                    <a:pt x="17" y="9"/>
                    <a:pt x="17" y="0"/>
                  </a:cubicBezTo>
                </a:path>
              </a:pathLst>
            </a:custGeom>
            <a:solidFill>
              <a:srgbClr val="2F064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3" name="Rectangle 235">
              <a:extLst>
                <a:ext uri="{FF2B5EF4-FFF2-40B4-BE49-F238E27FC236}">
                  <a16:creationId xmlns:a16="http://schemas.microsoft.com/office/drawing/2014/main" id="{746ED2D7-687E-45EB-9BA3-690D54167B8A}"/>
                </a:ext>
              </a:extLst>
            </p:cNvPr>
            <p:cNvSpPr>
              <a:spLocks noChangeArrowheads="1"/>
            </p:cNvSpPr>
            <p:nvPr/>
          </p:nvSpPr>
          <p:spPr bwMode="auto">
            <a:xfrm>
              <a:off x="-429" y="398"/>
              <a:ext cx="152" cy="1"/>
            </a:xfrm>
            <a:prstGeom prst="rect">
              <a:avLst/>
            </a:prstGeom>
            <a:solidFill>
              <a:srgbClr val="C9BA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4" name="Rectangle 236">
              <a:extLst>
                <a:ext uri="{FF2B5EF4-FFF2-40B4-BE49-F238E27FC236}">
                  <a16:creationId xmlns:a16="http://schemas.microsoft.com/office/drawing/2014/main" id="{03434C50-BB79-4CB5-BB7A-9C37C64A2BC0}"/>
                </a:ext>
              </a:extLst>
            </p:cNvPr>
            <p:cNvSpPr>
              <a:spLocks noChangeArrowheads="1"/>
            </p:cNvSpPr>
            <p:nvPr/>
          </p:nvSpPr>
          <p:spPr bwMode="auto">
            <a:xfrm>
              <a:off x="-429" y="398"/>
              <a:ext cx="15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5" name="Freeform 237">
              <a:extLst>
                <a:ext uri="{FF2B5EF4-FFF2-40B4-BE49-F238E27FC236}">
                  <a16:creationId xmlns:a16="http://schemas.microsoft.com/office/drawing/2014/main" id="{DE012E54-ED2B-4E2E-9834-2553B6BC88A8}"/>
                </a:ext>
              </a:extLst>
            </p:cNvPr>
            <p:cNvSpPr>
              <a:spLocks/>
            </p:cNvSpPr>
            <p:nvPr/>
          </p:nvSpPr>
          <p:spPr bwMode="auto">
            <a:xfrm>
              <a:off x="-429" y="398"/>
              <a:ext cx="152" cy="121"/>
            </a:xfrm>
            <a:custGeom>
              <a:avLst/>
              <a:gdLst>
                <a:gd name="T0" fmla="*/ 0 w 64"/>
                <a:gd name="T1" fmla="*/ 0 h 51"/>
                <a:gd name="T2" fmla="*/ 0 w 64"/>
                <a:gd name="T3" fmla="*/ 0 h 51"/>
                <a:gd name="T4" fmla="*/ 0 w 64"/>
                <a:gd name="T5" fmla="*/ 26 h 51"/>
                <a:gd name="T6" fmla="*/ 0 w 64"/>
                <a:gd name="T7" fmla="*/ 26 h 51"/>
                <a:gd name="T8" fmla="*/ 31 w 64"/>
                <a:gd name="T9" fmla="*/ 51 h 51"/>
                <a:gd name="T10" fmla="*/ 32 w 64"/>
                <a:gd name="T11" fmla="*/ 51 h 51"/>
                <a:gd name="T12" fmla="*/ 46 w 64"/>
                <a:gd name="T13" fmla="*/ 48 h 51"/>
                <a:gd name="T14" fmla="*/ 63 w 64"/>
                <a:gd name="T15" fmla="*/ 27 h 51"/>
                <a:gd name="T16" fmla="*/ 63 w 64"/>
                <a:gd name="T17" fmla="*/ 26 h 51"/>
                <a:gd name="T18" fmla="*/ 63 w 64"/>
                <a:gd name="T19" fmla="*/ 26 h 51"/>
                <a:gd name="T20" fmla="*/ 64 w 64"/>
                <a:gd name="T21" fmla="*/ 0 h 51"/>
                <a:gd name="T22" fmla="*/ 0 w 64"/>
                <a:gd name="T23" fmla="*/ 0 h 51"/>
                <a:gd name="T24" fmla="*/ 0 w 64"/>
                <a:gd name="T25" fmla="*/ 0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4" h="51">
                  <a:moveTo>
                    <a:pt x="0" y="0"/>
                  </a:moveTo>
                  <a:cubicBezTo>
                    <a:pt x="0" y="0"/>
                    <a:pt x="0" y="0"/>
                    <a:pt x="0" y="0"/>
                  </a:cubicBezTo>
                  <a:cubicBezTo>
                    <a:pt x="0" y="26"/>
                    <a:pt x="0" y="26"/>
                    <a:pt x="0" y="26"/>
                  </a:cubicBezTo>
                  <a:cubicBezTo>
                    <a:pt x="0" y="26"/>
                    <a:pt x="0" y="26"/>
                    <a:pt x="0" y="26"/>
                  </a:cubicBezTo>
                  <a:cubicBezTo>
                    <a:pt x="0" y="40"/>
                    <a:pt x="14" y="51"/>
                    <a:pt x="31" y="51"/>
                  </a:cubicBezTo>
                  <a:cubicBezTo>
                    <a:pt x="31" y="51"/>
                    <a:pt x="31" y="51"/>
                    <a:pt x="32" y="51"/>
                  </a:cubicBezTo>
                  <a:cubicBezTo>
                    <a:pt x="37" y="51"/>
                    <a:pt x="42" y="50"/>
                    <a:pt x="46" y="48"/>
                  </a:cubicBezTo>
                  <a:cubicBezTo>
                    <a:pt x="56" y="44"/>
                    <a:pt x="63" y="36"/>
                    <a:pt x="63" y="27"/>
                  </a:cubicBezTo>
                  <a:cubicBezTo>
                    <a:pt x="63" y="27"/>
                    <a:pt x="63" y="26"/>
                    <a:pt x="63" y="26"/>
                  </a:cubicBezTo>
                  <a:cubicBezTo>
                    <a:pt x="63" y="26"/>
                    <a:pt x="63" y="26"/>
                    <a:pt x="63" y="26"/>
                  </a:cubicBezTo>
                  <a:cubicBezTo>
                    <a:pt x="64" y="0"/>
                    <a:pt x="64" y="0"/>
                    <a:pt x="64" y="0"/>
                  </a:cubicBezTo>
                  <a:cubicBezTo>
                    <a:pt x="0" y="0"/>
                    <a:pt x="0" y="0"/>
                    <a:pt x="0" y="0"/>
                  </a:cubicBezTo>
                  <a:cubicBezTo>
                    <a:pt x="0" y="0"/>
                    <a:pt x="0" y="0"/>
                    <a:pt x="0" y="0"/>
                  </a:cubicBezTo>
                </a:path>
              </a:pathLst>
            </a:custGeom>
            <a:solidFill>
              <a:srgbClr val="C9B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3" name="Freeform 238">
              <a:extLst>
                <a:ext uri="{FF2B5EF4-FFF2-40B4-BE49-F238E27FC236}">
                  <a16:creationId xmlns:a16="http://schemas.microsoft.com/office/drawing/2014/main" id="{FDADBCF1-64E2-4FED-B267-845901D7DFD9}"/>
                </a:ext>
              </a:extLst>
            </p:cNvPr>
            <p:cNvSpPr>
              <a:spLocks/>
            </p:cNvSpPr>
            <p:nvPr/>
          </p:nvSpPr>
          <p:spPr bwMode="auto">
            <a:xfrm>
              <a:off x="-275" y="462"/>
              <a:ext cx="153" cy="59"/>
            </a:xfrm>
            <a:custGeom>
              <a:avLst/>
              <a:gdLst>
                <a:gd name="T0" fmla="*/ 63 w 64"/>
                <a:gd name="T1" fmla="*/ 0 h 25"/>
                <a:gd name="T2" fmla="*/ 31 w 64"/>
                <a:gd name="T3" fmla="*/ 25 h 25"/>
                <a:gd name="T4" fmla="*/ 31 w 64"/>
                <a:gd name="T5" fmla="*/ 25 h 25"/>
                <a:gd name="T6" fmla="*/ 0 w 64"/>
                <a:gd name="T7" fmla="*/ 6 h 25"/>
                <a:gd name="T8" fmla="*/ 31 w 64"/>
                <a:gd name="T9" fmla="*/ 25 h 25"/>
                <a:gd name="T10" fmla="*/ 31 w 64"/>
                <a:gd name="T11" fmla="*/ 25 h 25"/>
                <a:gd name="T12" fmla="*/ 64 w 64"/>
                <a:gd name="T13" fmla="*/ 2 h 25"/>
                <a:gd name="T14" fmla="*/ 63 w 64"/>
                <a:gd name="T15" fmla="*/ 0 h 25"/>
                <a:gd name="T16" fmla="*/ 63 w 64"/>
                <a:gd name="T17" fmla="*/ 0 h 25"/>
                <a:gd name="T18" fmla="*/ 63 w 64"/>
                <a:gd name="T19" fmla="*/ 0 h 25"/>
                <a:gd name="T20" fmla="*/ 63 w 64"/>
                <a:gd name="T21" fmla="*/ 0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4" h="25">
                  <a:moveTo>
                    <a:pt x="63" y="0"/>
                  </a:moveTo>
                  <a:cubicBezTo>
                    <a:pt x="63" y="14"/>
                    <a:pt x="49" y="25"/>
                    <a:pt x="31" y="25"/>
                  </a:cubicBezTo>
                  <a:cubicBezTo>
                    <a:pt x="31" y="25"/>
                    <a:pt x="31" y="25"/>
                    <a:pt x="31" y="25"/>
                  </a:cubicBezTo>
                  <a:cubicBezTo>
                    <a:pt x="16" y="25"/>
                    <a:pt x="3" y="17"/>
                    <a:pt x="0" y="6"/>
                  </a:cubicBezTo>
                  <a:cubicBezTo>
                    <a:pt x="3" y="17"/>
                    <a:pt x="16" y="25"/>
                    <a:pt x="31" y="25"/>
                  </a:cubicBezTo>
                  <a:cubicBezTo>
                    <a:pt x="31" y="25"/>
                    <a:pt x="31" y="25"/>
                    <a:pt x="31" y="25"/>
                  </a:cubicBezTo>
                  <a:cubicBezTo>
                    <a:pt x="48" y="25"/>
                    <a:pt x="62" y="15"/>
                    <a:pt x="64" y="2"/>
                  </a:cubicBezTo>
                  <a:cubicBezTo>
                    <a:pt x="63" y="1"/>
                    <a:pt x="63" y="0"/>
                    <a:pt x="63" y="0"/>
                  </a:cubicBezTo>
                  <a:cubicBezTo>
                    <a:pt x="63" y="0"/>
                    <a:pt x="63" y="0"/>
                    <a:pt x="63" y="0"/>
                  </a:cubicBezTo>
                  <a:cubicBezTo>
                    <a:pt x="63" y="0"/>
                    <a:pt x="63" y="0"/>
                    <a:pt x="63" y="0"/>
                  </a:cubicBezTo>
                  <a:cubicBezTo>
                    <a:pt x="63" y="0"/>
                    <a:pt x="63" y="0"/>
                    <a:pt x="63" y="0"/>
                  </a:cubicBezTo>
                </a:path>
              </a:pathLst>
            </a:custGeom>
            <a:solidFill>
              <a:srgbClr val="3A01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4" name="Freeform 239">
              <a:extLst>
                <a:ext uri="{FF2B5EF4-FFF2-40B4-BE49-F238E27FC236}">
                  <a16:creationId xmlns:a16="http://schemas.microsoft.com/office/drawing/2014/main" id="{4CFDBEBB-6F2A-42BC-85E1-7AAB958E6EE7}"/>
                </a:ext>
              </a:extLst>
            </p:cNvPr>
            <p:cNvSpPr>
              <a:spLocks/>
            </p:cNvSpPr>
            <p:nvPr/>
          </p:nvSpPr>
          <p:spPr bwMode="auto">
            <a:xfrm>
              <a:off x="-277" y="398"/>
              <a:ext cx="152" cy="123"/>
            </a:xfrm>
            <a:custGeom>
              <a:avLst/>
              <a:gdLst>
                <a:gd name="T0" fmla="*/ 0 w 64"/>
                <a:gd name="T1" fmla="*/ 0 h 52"/>
                <a:gd name="T2" fmla="*/ 0 w 64"/>
                <a:gd name="T3" fmla="*/ 26 h 52"/>
                <a:gd name="T4" fmla="*/ 0 w 64"/>
                <a:gd name="T5" fmla="*/ 26 h 52"/>
                <a:gd name="T6" fmla="*/ 1 w 64"/>
                <a:gd name="T7" fmla="*/ 33 h 52"/>
                <a:gd name="T8" fmla="*/ 32 w 64"/>
                <a:gd name="T9" fmla="*/ 52 h 52"/>
                <a:gd name="T10" fmla="*/ 32 w 64"/>
                <a:gd name="T11" fmla="*/ 52 h 52"/>
                <a:gd name="T12" fmla="*/ 64 w 64"/>
                <a:gd name="T13" fmla="*/ 27 h 52"/>
                <a:gd name="T14" fmla="*/ 64 w 64"/>
                <a:gd name="T15" fmla="*/ 27 h 52"/>
                <a:gd name="T16" fmla="*/ 64 w 64"/>
                <a:gd name="T17" fmla="*/ 1 h 52"/>
                <a:gd name="T18" fmla="*/ 0 w 64"/>
                <a:gd name="T19" fmla="*/ 0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 h="52">
                  <a:moveTo>
                    <a:pt x="0" y="0"/>
                  </a:moveTo>
                  <a:cubicBezTo>
                    <a:pt x="0" y="26"/>
                    <a:pt x="0" y="26"/>
                    <a:pt x="0" y="26"/>
                  </a:cubicBezTo>
                  <a:cubicBezTo>
                    <a:pt x="0" y="26"/>
                    <a:pt x="0" y="26"/>
                    <a:pt x="0" y="26"/>
                  </a:cubicBezTo>
                  <a:cubicBezTo>
                    <a:pt x="0" y="29"/>
                    <a:pt x="0" y="31"/>
                    <a:pt x="1" y="33"/>
                  </a:cubicBezTo>
                  <a:cubicBezTo>
                    <a:pt x="4" y="44"/>
                    <a:pt x="17" y="52"/>
                    <a:pt x="32" y="52"/>
                  </a:cubicBezTo>
                  <a:cubicBezTo>
                    <a:pt x="32" y="52"/>
                    <a:pt x="32" y="52"/>
                    <a:pt x="32" y="52"/>
                  </a:cubicBezTo>
                  <a:cubicBezTo>
                    <a:pt x="50" y="52"/>
                    <a:pt x="64" y="41"/>
                    <a:pt x="64" y="27"/>
                  </a:cubicBezTo>
                  <a:cubicBezTo>
                    <a:pt x="64" y="27"/>
                    <a:pt x="64" y="27"/>
                    <a:pt x="64" y="27"/>
                  </a:cubicBezTo>
                  <a:cubicBezTo>
                    <a:pt x="64" y="1"/>
                    <a:pt x="64" y="1"/>
                    <a:pt x="64" y="1"/>
                  </a:cubicBezTo>
                  <a:cubicBezTo>
                    <a:pt x="0" y="0"/>
                    <a:pt x="0" y="0"/>
                    <a:pt x="0" y="0"/>
                  </a:cubicBezTo>
                </a:path>
              </a:pathLst>
            </a:custGeom>
            <a:solidFill>
              <a:srgbClr val="EF061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5" name="Freeform 240">
              <a:extLst>
                <a:ext uri="{FF2B5EF4-FFF2-40B4-BE49-F238E27FC236}">
                  <a16:creationId xmlns:a16="http://schemas.microsoft.com/office/drawing/2014/main" id="{AB26B271-DAEF-4930-88B8-DAA6352CC77D}"/>
                </a:ext>
              </a:extLst>
            </p:cNvPr>
            <p:cNvSpPr>
              <a:spLocks/>
            </p:cNvSpPr>
            <p:nvPr/>
          </p:nvSpPr>
          <p:spPr bwMode="auto">
            <a:xfrm>
              <a:off x="-125" y="400"/>
              <a:ext cx="3" cy="67"/>
            </a:xfrm>
            <a:custGeom>
              <a:avLst/>
              <a:gdLst>
                <a:gd name="T0" fmla="*/ 0 w 1"/>
                <a:gd name="T1" fmla="*/ 0 h 28"/>
                <a:gd name="T2" fmla="*/ 0 w 1"/>
                <a:gd name="T3" fmla="*/ 26 h 28"/>
                <a:gd name="T4" fmla="*/ 0 w 1"/>
                <a:gd name="T5" fmla="*/ 26 h 28"/>
                <a:gd name="T6" fmla="*/ 0 w 1"/>
                <a:gd name="T7" fmla="*/ 26 h 28"/>
                <a:gd name="T8" fmla="*/ 1 w 1"/>
                <a:gd name="T9" fmla="*/ 28 h 28"/>
                <a:gd name="T10" fmla="*/ 1 w 1"/>
                <a:gd name="T11" fmla="*/ 26 h 28"/>
                <a:gd name="T12" fmla="*/ 1 w 1"/>
                <a:gd name="T13" fmla="*/ 26 h 28"/>
                <a:gd name="T14" fmla="*/ 1 w 1"/>
                <a:gd name="T15" fmla="*/ 0 h 28"/>
                <a:gd name="T16" fmla="*/ 0 w 1"/>
                <a:gd name="T17" fmla="*/ 0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 h="28">
                  <a:moveTo>
                    <a:pt x="0" y="0"/>
                  </a:moveTo>
                  <a:cubicBezTo>
                    <a:pt x="0" y="26"/>
                    <a:pt x="0" y="26"/>
                    <a:pt x="0" y="26"/>
                  </a:cubicBezTo>
                  <a:cubicBezTo>
                    <a:pt x="0" y="26"/>
                    <a:pt x="0" y="26"/>
                    <a:pt x="0" y="26"/>
                  </a:cubicBezTo>
                  <a:cubicBezTo>
                    <a:pt x="0" y="26"/>
                    <a:pt x="0" y="26"/>
                    <a:pt x="0" y="26"/>
                  </a:cubicBezTo>
                  <a:cubicBezTo>
                    <a:pt x="0" y="26"/>
                    <a:pt x="0" y="27"/>
                    <a:pt x="1" y="28"/>
                  </a:cubicBezTo>
                  <a:cubicBezTo>
                    <a:pt x="1" y="27"/>
                    <a:pt x="1" y="27"/>
                    <a:pt x="1" y="26"/>
                  </a:cubicBezTo>
                  <a:cubicBezTo>
                    <a:pt x="1" y="26"/>
                    <a:pt x="1" y="26"/>
                    <a:pt x="1" y="26"/>
                  </a:cubicBezTo>
                  <a:cubicBezTo>
                    <a:pt x="1" y="0"/>
                    <a:pt x="1" y="0"/>
                    <a:pt x="1" y="0"/>
                  </a:cubicBezTo>
                  <a:cubicBezTo>
                    <a:pt x="0" y="0"/>
                    <a:pt x="0" y="0"/>
                    <a:pt x="0" y="0"/>
                  </a:cubicBezTo>
                </a:path>
              </a:pathLst>
            </a:custGeom>
            <a:solidFill>
              <a:srgbClr val="F726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6" name="Freeform 241">
              <a:extLst>
                <a:ext uri="{FF2B5EF4-FFF2-40B4-BE49-F238E27FC236}">
                  <a16:creationId xmlns:a16="http://schemas.microsoft.com/office/drawing/2014/main" id="{F9AC39B0-F7CA-4AD5-A431-7DC7DD2E7A90}"/>
                </a:ext>
              </a:extLst>
            </p:cNvPr>
            <p:cNvSpPr>
              <a:spLocks/>
            </p:cNvSpPr>
            <p:nvPr/>
          </p:nvSpPr>
          <p:spPr bwMode="auto">
            <a:xfrm>
              <a:off x="-96" y="495"/>
              <a:ext cx="114" cy="26"/>
            </a:xfrm>
            <a:custGeom>
              <a:avLst/>
              <a:gdLst>
                <a:gd name="T0" fmla="*/ 48 w 48"/>
                <a:gd name="T1" fmla="*/ 0 h 11"/>
                <a:gd name="T2" fmla="*/ 21 w 48"/>
                <a:gd name="T3" fmla="*/ 11 h 11"/>
                <a:gd name="T4" fmla="*/ 21 w 48"/>
                <a:gd name="T5" fmla="*/ 11 h 11"/>
                <a:gd name="T6" fmla="*/ 0 w 48"/>
                <a:gd name="T7" fmla="*/ 5 h 11"/>
                <a:gd name="T8" fmla="*/ 21 w 48"/>
                <a:gd name="T9" fmla="*/ 11 h 11"/>
                <a:gd name="T10" fmla="*/ 21 w 48"/>
                <a:gd name="T11" fmla="*/ 11 h 11"/>
                <a:gd name="T12" fmla="*/ 48 w 48"/>
                <a:gd name="T13" fmla="*/ 0 h 11"/>
              </a:gdLst>
              <a:ahLst/>
              <a:cxnLst>
                <a:cxn ang="0">
                  <a:pos x="T0" y="T1"/>
                </a:cxn>
                <a:cxn ang="0">
                  <a:pos x="T2" y="T3"/>
                </a:cxn>
                <a:cxn ang="0">
                  <a:pos x="T4" y="T5"/>
                </a:cxn>
                <a:cxn ang="0">
                  <a:pos x="T6" y="T7"/>
                </a:cxn>
                <a:cxn ang="0">
                  <a:pos x="T8" y="T9"/>
                </a:cxn>
                <a:cxn ang="0">
                  <a:pos x="T10" y="T11"/>
                </a:cxn>
                <a:cxn ang="0">
                  <a:pos x="T12" y="T13"/>
                </a:cxn>
              </a:cxnLst>
              <a:rect l="0" t="0" r="r" b="b"/>
              <a:pathLst>
                <a:path w="48" h="11">
                  <a:moveTo>
                    <a:pt x="48" y="0"/>
                  </a:moveTo>
                  <a:cubicBezTo>
                    <a:pt x="42" y="7"/>
                    <a:pt x="32" y="11"/>
                    <a:pt x="21" y="11"/>
                  </a:cubicBezTo>
                  <a:cubicBezTo>
                    <a:pt x="21" y="11"/>
                    <a:pt x="21" y="11"/>
                    <a:pt x="21" y="11"/>
                  </a:cubicBezTo>
                  <a:cubicBezTo>
                    <a:pt x="13" y="11"/>
                    <a:pt x="6" y="9"/>
                    <a:pt x="0" y="5"/>
                  </a:cubicBezTo>
                  <a:cubicBezTo>
                    <a:pt x="6" y="9"/>
                    <a:pt x="13" y="11"/>
                    <a:pt x="21" y="11"/>
                  </a:cubicBezTo>
                  <a:cubicBezTo>
                    <a:pt x="21" y="11"/>
                    <a:pt x="21" y="11"/>
                    <a:pt x="21" y="11"/>
                  </a:cubicBezTo>
                  <a:cubicBezTo>
                    <a:pt x="32" y="11"/>
                    <a:pt x="42" y="7"/>
                    <a:pt x="48" y="0"/>
                  </a:cubicBezTo>
                </a:path>
              </a:pathLst>
            </a:custGeom>
            <a:solidFill>
              <a:srgbClr val="2F064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7" name="Freeform 242">
              <a:extLst>
                <a:ext uri="{FF2B5EF4-FFF2-40B4-BE49-F238E27FC236}">
                  <a16:creationId xmlns:a16="http://schemas.microsoft.com/office/drawing/2014/main" id="{B22A9607-ECE5-4E45-9516-4D52E1AF7784}"/>
                </a:ext>
              </a:extLst>
            </p:cNvPr>
            <p:cNvSpPr>
              <a:spLocks/>
            </p:cNvSpPr>
            <p:nvPr/>
          </p:nvSpPr>
          <p:spPr bwMode="auto">
            <a:xfrm>
              <a:off x="-122" y="400"/>
              <a:ext cx="152" cy="121"/>
            </a:xfrm>
            <a:custGeom>
              <a:avLst/>
              <a:gdLst>
                <a:gd name="T0" fmla="*/ 0 w 64"/>
                <a:gd name="T1" fmla="*/ 0 h 51"/>
                <a:gd name="T2" fmla="*/ 0 w 64"/>
                <a:gd name="T3" fmla="*/ 26 h 51"/>
                <a:gd name="T4" fmla="*/ 0 w 64"/>
                <a:gd name="T5" fmla="*/ 26 h 51"/>
                <a:gd name="T6" fmla="*/ 11 w 64"/>
                <a:gd name="T7" fmla="*/ 45 h 51"/>
                <a:gd name="T8" fmla="*/ 32 w 64"/>
                <a:gd name="T9" fmla="*/ 51 h 51"/>
                <a:gd name="T10" fmla="*/ 32 w 64"/>
                <a:gd name="T11" fmla="*/ 51 h 51"/>
                <a:gd name="T12" fmla="*/ 59 w 64"/>
                <a:gd name="T13" fmla="*/ 40 h 51"/>
                <a:gd name="T14" fmla="*/ 64 w 64"/>
                <a:gd name="T15" fmla="*/ 26 h 51"/>
                <a:gd name="T16" fmla="*/ 64 w 64"/>
                <a:gd name="T17" fmla="*/ 26 h 51"/>
                <a:gd name="T18" fmla="*/ 64 w 64"/>
                <a:gd name="T19" fmla="*/ 25 h 51"/>
                <a:gd name="T20" fmla="*/ 64 w 64"/>
                <a:gd name="T21" fmla="*/ 25 h 51"/>
                <a:gd name="T22" fmla="*/ 64 w 64"/>
                <a:gd name="T23" fmla="*/ 0 h 51"/>
                <a:gd name="T24" fmla="*/ 0 w 64"/>
                <a:gd name="T25" fmla="*/ 0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4" h="51">
                  <a:moveTo>
                    <a:pt x="0" y="0"/>
                  </a:moveTo>
                  <a:cubicBezTo>
                    <a:pt x="0" y="26"/>
                    <a:pt x="0" y="26"/>
                    <a:pt x="0" y="26"/>
                  </a:cubicBezTo>
                  <a:cubicBezTo>
                    <a:pt x="0" y="26"/>
                    <a:pt x="0" y="26"/>
                    <a:pt x="0" y="26"/>
                  </a:cubicBezTo>
                  <a:cubicBezTo>
                    <a:pt x="0" y="34"/>
                    <a:pt x="4" y="41"/>
                    <a:pt x="11" y="45"/>
                  </a:cubicBezTo>
                  <a:cubicBezTo>
                    <a:pt x="17" y="49"/>
                    <a:pt x="24" y="51"/>
                    <a:pt x="32" y="51"/>
                  </a:cubicBezTo>
                  <a:cubicBezTo>
                    <a:pt x="32" y="51"/>
                    <a:pt x="32" y="51"/>
                    <a:pt x="32" y="51"/>
                  </a:cubicBezTo>
                  <a:cubicBezTo>
                    <a:pt x="43" y="51"/>
                    <a:pt x="53" y="47"/>
                    <a:pt x="59" y="40"/>
                  </a:cubicBezTo>
                  <a:cubicBezTo>
                    <a:pt x="62" y="36"/>
                    <a:pt x="64" y="31"/>
                    <a:pt x="64" y="26"/>
                  </a:cubicBezTo>
                  <a:cubicBezTo>
                    <a:pt x="64" y="26"/>
                    <a:pt x="64" y="26"/>
                    <a:pt x="64" y="26"/>
                  </a:cubicBezTo>
                  <a:cubicBezTo>
                    <a:pt x="64" y="25"/>
                    <a:pt x="64" y="25"/>
                    <a:pt x="64" y="25"/>
                  </a:cubicBezTo>
                  <a:cubicBezTo>
                    <a:pt x="64" y="25"/>
                    <a:pt x="64" y="25"/>
                    <a:pt x="64" y="25"/>
                  </a:cubicBezTo>
                  <a:cubicBezTo>
                    <a:pt x="64" y="0"/>
                    <a:pt x="64" y="0"/>
                    <a:pt x="64" y="0"/>
                  </a:cubicBezTo>
                  <a:cubicBezTo>
                    <a:pt x="0" y="0"/>
                    <a:pt x="0" y="0"/>
                    <a:pt x="0" y="0"/>
                  </a:cubicBezTo>
                </a:path>
              </a:pathLst>
            </a:custGeom>
            <a:solidFill>
              <a:srgbClr val="C9BC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8" name="Freeform 243">
              <a:extLst>
                <a:ext uri="{FF2B5EF4-FFF2-40B4-BE49-F238E27FC236}">
                  <a16:creationId xmlns:a16="http://schemas.microsoft.com/office/drawing/2014/main" id="{5CBC91A2-53F3-4F0D-B71C-BF3F42B47C0E}"/>
                </a:ext>
              </a:extLst>
            </p:cNvPr>
            <p:cNvSpPr>
              <a:spLocks noEditPoints="1"/>
            </p:cNvSpPr>
            <p:nvPr/>
          </p:nvSpPr>
          <p:spPr bwMode="auto">
            <a:xfrm>
              <a:off x="30" y="398"/>
              <a:ext cx="154" cy="88"/>
            </a:xfrm>
            <a:custGeom>
              <a:avLst/>
              <a:gdLst>
                <a:gd name="T0" fmla="*/ 65 w 65"/>
                <a:gd name="T1" fmla="*/ 28 h 37"/>
                <a:gd name="T2" fmla="*/ 63 w 65"/>
                <a:gd name="T3" fmla="*/ 36 h 37"/>
                <a:gd name="T4" fmla="*/ 65 w 65"/>
                <a:gd name="T5" fmla="*/ 29 h 37"/>
                <a:gd name="T6" fmla="*/ 65 w 65"/>
                <a:gd name="T7" fmla="*/ 28 h 37"/>
                <a:gd name="T8" fmla="*/ 0 w 65"/>
                <a:gd name="T9" fmla="*/ 27 h 37"/>
                <a:gd name="T10" fmla="*/ 0 w 65"/>
                <a:gd name="T11" fmla="*/ 27 h 37"/>
                <a:gd name="T12" fmla="*/ 0 w 65"/>
                <a:gd name="T13" fmla="*/ 27 h 37"/>
                <a:gd name="T14" fmla="*/ 0 w 65"/>
                <a:gd name="T15" fmla="*/ 29 h 37"/>
                <a:gd name="T16" fmla="*/ 3 w 65"/>
                <a:gd name="T17" fmla="*/ 37 h 37"/>
                <a:gd name="T18" fmla="*/ 0 w 65"/>
                <a:gd name="T19" fmla="*/ 27 h 37"/>
                <a:gd name="T20" fmla="*/ 65 w 65"/>
                <a:gd name="T21" fmla="*/ 1 h 37"/>
                <a:gd name="T22" fmla="*/ 65 w 65"/>
                <a:gd name="T23" fmla="*/ 1 h 37"/>
                <a:gd name="T24" fmla="*/ 65 w 65"/>
                <a:gd name="T25" fmla="*/ 1 h 37"/>
                <a:gd name="T26" fmla="*/ 65 w 65"/>
                <a:gd name="T27" fmla="*/ 1 h 37"/>
                <a:gd name="T28" fmla="*/ 65 w 65"/>
                <a:gd name="T29" fmla="*/ 1 h 37"/>
                <a:gd name="T30" fmla="*/ 65 w 65"/>
                <a:gd name="T31" fmla="*/ 1 h 37"/>
                <a:gd name="T32" fmla="*/ 65 w 65"/>
                <a:gd name="T33" fmla="*/ 1 h 37"/>
                <a:gd name="T34" fmla="*/ 0 w 65"/>
                <a:gd name="T35" fmla="*/ 0 h 37"/>
                <a:gd name="T36" fmla="*/ 0 w 65"/>
                <a:gd name="T37" fmla="*/ 1 h 37"/>
                <a:gd name="T38" fmla="*/ 0 w 65"/>
                <a:gd name="T39" fmla="*/ 1 h 37"/>
                <a:gd name="T40" fmla="*/ 0 w 65"/>
                <a:gd name="T41" fmla="*/ 1 h 37"/>
                <a:gd name="T42" fmla="*/ 0 w 65"/>
                <a:gd name="T43" fmla="*/ 0 h 37"/>
                <a:gd name="T44" fmla="*/ 0 w 65"/>
                <a:gd name="T45" fmla="*/ 0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65" h="37">
                  <a:moveTo>
                    <a:pt x="65" y="28"/>
                  </a:moveTo>
                  <a:cubicBezTo>
                    <a:pt x="65" y="31"/>
                    <a:pt x="64" y="34"/>
                    <a:pt x="63" y="36"/>
                  </a:cubicBezTo>
                  <a:cubicBezTo>
                    <a:pt x="64" y="34"/>
                    <a:pt x="65" y="32"/>
                    <a:pt x="65" y="29"/>
                  </a:cubicBezTo>
                  <a:cubicBezTo>
                    <a:pt x="65" y="29"/>
                    <a:pt x="65" y="28"/>
                    <a:pt x="65" y="28"/>
                  </a:cubicBezTo>
                  <a:moveTo>
                    <a:pt x="0" y="27"/>
                  </a:moveTo>
                  <a:cubicBezTo>
                    <a:pt x="0" y="27"/>
                    <a:pt x="0" y="27"/>
                    <a:pt x="0" y="27"/>
                  </a:cubicBezTo>
                  <a:cubicBezTo>
                    <a:pt x="0" y="27"/>
                    <a:pt x="0" y="27"/>
                    <a:pt x="0" y="27"/>
                  </a:cubicBezTo>
                  <a:cubicBezTo>
                    <a:pt x="0" y="27"/>
                    <a:pt x="0" y="28"/>
                    <a:pt x="0" y="29"/>
                  </a:cubicBezTo>
                  <a:cubicBezTo>
                    <a:pt x="0" y="31"/>
                    <a:pt x="1" y="34"/>
                    <a:pt x="3" y="37"/>
                  </a:cubicBezTo>
                  <a:cubicBezTo>
                    <a:pt x="1" y="34"/>
                    <a:pt x="0" y="30"/>
                    <a:pt x="0" y="27"/>
                  </a:cubicBezTo>
                  <a:moveTo>
                    <a:pt x="65" y="1"/>
                  </a:moveTo>
                  <a:cubicBezTo>
                    <a:pt x="65" y="1"/>
                    <a:pt x="65" y="1"/>
                    <a:pt x="65" y="1"/>
                  </a:cubicBezTo>
                  <a:cubicBezTo>
                    <a:pt x="65" y="1"/>
                    <a:pt x="65" y="1"/>
                    <a:pt x="65" y="1"/>
                  </a:cubicBezTo>
                  <a:cubicBezTo>
                    <a:pt x="65" y="1"/>
                    <a:pt x="65" y="1"/>
                    <a:pt x="65" y="1"/>
                  </a:cubicBezTo>
                  <a:cubicBezTo>
                    <a:pt x="65" y="1"/>
                    <a:pt x="65" y="1"/>
                    <a:pt x="65" y="1"/>
                  </a:cubicBezTo>
                  <a:cubicBezTo>
                    <a:pt x="65" y="1"/>
                    <a:pt x="65" y="1"/>
                    <a:pt x="65" y="1"/>
                  </a:cubicBezTo>
                  <a:cubicBezTo>
                    <a:pt x="65" y="1"/>
                    <a:pt x="65" y="1"/>
                    <a:pt x="65" y="1"/>
                  </a:cubicBezTo>
                  <a:moveTo>
                    <a:pt x="0" y="0"/>
                  </a:moveTo>
                  <a:cubicBezTo>
                    <a:pt x="0" y="1"/>
                    <a:pt x="0" y="1"/>
                    <a:pt x="0" y="1"/>
                  </a:cubicBezTo>
                  <a:cubicBezTo>
                    <a:pt x="0" y="1"/>
                    <a:pt x="0" y="1"/>
                    <a:pt x="0" y="1"/>
                  </a:cubicBezTo>
                  <a:cubicBezTo>
                    <a:pt x="0" y="1"/>
                    <a:pt x="0" y="1"/>
                    <a:pt x="0" y="1"/>
                  </a:cubicBezTo>
                  <a:cubicBezTo>
                    <a:pt x="0" y="0"/>
                    <a:pt x="0" y="0"/>
                    <a:pt x="0" y="0"/>
                  </a:cubicBezTo>
                  <a:cubicBezTo>
                    <a:pt x="0" y="0"/>
                    <a:pt x="0" y="0"/>
                    <a:pt x="0" y="0"/>
                  </a:cubicBezTo>
                </a:path>
              </a:pathLst>
            </a:custGeom>
            <a:solidFill>
              <a:srgbClr val="3A01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9" name="Rectangle 244">
              <a:extLst>
                <a:ext uri="{FF2B5EF4-FFF2-40B4-BE49-F238E27FC236}">
                  <a16:creationId xmlns:a16="http://schemas.microsoft.com/office/drawing/2014/main" id="{23773679-09BA-4952-90CB-6E25885C84A9}"/>
                </a:ext>
              </a:extLst>
            </p:cNvPr>
            <p:cNvSpPr>
              <a:spLocks noChangeArrowheads="1"/>
            </p:cNvSpPr>
            <p:nvPr/>
          </p:nvSpPr>
          <p:spPr bwMode="auto">
            <a:xfrm>
              <a:off x="30" y="398"/>
              <a:ext cx="1" cy="2"/>
            </a:xfrm>
            <a:prstGeom prst="rect">
              <a:avLst/>
            </a:prstGeom>
            <a:solidFill>
              <a:srgbClr val="F7265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0" name="Rectangle 245">
              <a:extLst>
                <a:ext uri="{FF2B5EF4-FFF2-40B4-BE49-F238E27FC236}">
                  <a16:creationId xmlns:a16="http://schemas.microsoft.com/office/drawing/2014/main" id="{40D73EFE-FE69-4D33-AD24-60A5FD2845E6}"/>
                </a:ext>
              </a:extLst>
            </p:cNvPr>
            <p:cNvSpPr>
              <a:spLocks noChangeArrowheads="1"/>
            </p:cNvSpPr>
            <p:nvPr/>
          </p:nvSpPr>
          <p:spPr bwMode="auto">
            <a:xfrm>
              <a:off x="30" y="398"/>
              <a:ext cx="1" cy="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1" name="Freeform 246">
              <a:extLst>
                <a:ext uri="{FF2B5EF4-FFF2-40B4-BE49-F238E27FC236}">
                  <a16:creationId xmlns:a16="http://schemas.microsoft.com/office/drawing/2014/main" id="{4B210A37-7489-4EA2-9565-26DB6D3C5BFD}"/>
                </a:ext>
              </a:extLst>
            </p:cNvPr>
            <p:cNvSpPr>
              <a:spLocks/>
            </p:cNvSpPr>
            <p:nvPr/>
          </p:nvSpPr>
          <p:spPr bwMode="auto">
            <a:xfrm>
              <a:off x="30" y="398"/>
              <a:ext cx="154" cy="2"/>
            </a:xfrm>
            <a:custGeom>
              <a:avLst/>
              <a:gdLst>
                <a:gd name="T0" fmla="*/ 0 w 154"/>
                <a:gd name="T1" fmla="*/ 0 h 2"/>
                <a:gd name="T2" fmla="*/ 0 w 154"/>
                <a:gd name="T3" fmla="*/ 2 h 2"/>
                <a:gd name="T4" fmla="*/ 154 w 154"/>
                <a:gd name="T5" fmla="*/ 2 h 2"/>
                <a:gd name="T6" fmla="*/ 154 w 154"/>
                <a:gd name="T7" fmla="*/ 2 h 2"/>
                <a:gd name="T8" fmla="*/ 154 w 154"/>
                <a:gd name="T9" fmla="*/ 2 h 2"/>
                <a:gd name="T10" fmla="*/ 0 w 154"/>
                <a:gd name="T11" fmla="*/ 0 h 2"/>
              </a:gdLst>
              <a:ahLst/>
              <a:cxnLst>
                <a:cxn ang="0">
                  <a:pos x="T0" y="T1"/>
                </a:cxn>
                <a:cxn ang="0">
                  <a:pos x="T2" y="T3"/>
                </a:cxn>
                <a:cxn ang="0">
                  <a:pos x="T4" y="T5"/>
                </a:cxn>
                <a:cxn ang="0">
                  <a:pos x="T6" y="T7"/>
                </a:cxn>
                <a:cxn ang="0">
                  <a:pos x="T8" y="T9"/>
                </a:cxn>
                <a:cxn ang="0">
                  <a:pos x="T10" y="T11"/>
                </a:cxn>
              </a:cxnLst>
              <a:rect l="0" t="0" r="r" b="b"/>
              <a:pathLst>
                <a:path w="154" h="2">
                  <a:moveTo>
                    <a:pt x="0" y="0"/>
                  </a:moveTo>
                  <a:lnTo>
                    <a:pt x="0" y="2"/>
                  </a:lnTo>
                  <a:lnTo>
                    <a:pt x="154" y="2"/>
                  </a:lnTo>
                  <a:lnTo>
                    <a:pt x="154" y="2"/>
                  </a:lnTo>
                  <a:lnTo>
                    <a:pt x="154" y="2"/>
                  </a:lnTo>
                  <a:lnTo>
                    <a:pt x="0" y="0"/>
                  </a:lnTo>
                  <a:close/>
                </a:path>
              </a:pathLst>
            </a:custGeom>
            <a:solidFill>
              <a:srgbClr val="EF061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2" name="Freeform 247">
              <a:extLst>
                <a:ext uri="{FF2B5EF4-FFF2-40B4-BE49-F238E27FC236}">
                  <a16:creationId xmlns:a16="http://schemas.microsoft.com/office/drawing/2014/main" id="{DAC935F0-FA33-4101-BD58-51283B4C3CAB}"/>
                </a:ext>
              </a:extLst>
            </p:cNvPr>
            <p:cNvSpPr>
              <a:spLocks/>
            </p:cNvSpPr>
            <p:nvPr/>
          </p:nvSpPr>
          <p:spPr bwMode="auto">
            <a:xfrm>
              <a:off x="30" y="398"/>
              <a:ext cx="154" cy="2"/>
            </a:xfrm>
            <a:custGeom>
              <a:avLst/>
              <a:gdLst>
                <a:gd name="T0" fmla="*/ 0 w 154"/>
                <a:gd name="T1" fmla="*/ 0 h 2"/>
                <a:gd name="T2" fmla="*/ 0 w 154"/>
                <a:gd name="T3" fmla="*/ 2 h 2"/>
                <a:gd name="T4" fmla="*/ 154 w 154"/>
                <a:gd name="T5" fmla="*/ 2 h 2"/>
                <a:gd name="T6" fmla="*/ 154 w 154"/>
                <a:gd name="T7" fmla="*/ 2 h 2"/>
                <a:gd name="T8" fmla="*/ 154 w 154"/>
                <a:gd name="T9" fmla="*/ 2 h 2"/>
                <a:gd name="T10" fmla="*/ 0 w 154"/>
                <a:gd name="T11" fmla="*/ 0 h 2"/>
              </a:gdLst>
              <a:ahLst/>
              <a:cxnLst>
                <a:cxn ang="0">
                  <a:pos x="T0" y="T1"/>
                </a:cxn>
                <a:cxn ang="0">
                  <a:pos x="T2" y="T3"/>
                </a:cxn>
                <a:cxn ang="0">
                  <a:pos x="T4" y="T5"/>
                </a:cxn>
                <a:cxn ang="0">
                  <a:pos x="T6" y="T7"/>
                </a:cxn>
                <a:cxn ang="0">
                  <a:pos x="T8" y="T9"/>
                </a:cxn>
                <a:cxn ang="0">
                  <a:pos x="T10" y="T11"/>
                </a:cxn>
              </a:cxnLst>
              <a:rect l="0" t="0" r="r" b="b"/>
              <a:pathLst>
                <a:path w="154" h="2">
                  <a:moveTo>
                    <a:pt x="0" y="0"/>
                  </a:moveTo>
                  <a:lnTo>
                    <a:pt x="0" y="2"/>
                  </a:lnTo>
                  <a:lnTo>
                    <a:pt x="154" y="2"/>
                  </a:lnTo>
                  <a:lnTo>
                    <a:pt x="154" y="2"/>
                  </a:lnTo>
                  <a:lnTo>
                    <a:pt x="154" y="2"/>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3" name="Rectangle 248">
              <a:extLst>
                <a:ext uri="{FF2B5EF4-FFF2-40B4-BE49-F238E27FC236}">
                  <a16:creationId xmlns:a16="http://schemas.microsoft.com/office/drawing/2014/main" id="{9017310D-78C6-4F83-B7F5-B488177707DC}"/>
                </a:ext>
              </a:extLst>
            </p:cNvPr>
            <p:cNvSpPr>
              <a:spLocks noChangeArrowheads="1"/>
            </p:cNvSpPr>
            <p:nvPr/>
          </p:nvSpPr>
          <p:spPr bwMode="auto">
            <a:xfrm>
              <a:off x="184" y="400"/>
              <a:ext cx="2" cy="1"/>
            </a:xfrm>
            <a:prstGeom prst="rect">
              <a:avLst/>
            </a:prstGeom>
            <a:solidFill>
              <a:srgbClr val="F7265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4" name="Rectangle 249">
              <a:extLst>
                <a:ext uri="{FF2B5EF4-FFF2-40B4-BE49-F238E27FC236}">
                  <a16:creationId xmlns:a16="http://schemas.microsoft.com/office/drawing/2014/main" id="{40B58AEE-B19B-4721-8914-A4CB28D86EFE}"/>
                </a:ext>
              </a:extLst>
            </p:cNvPr>
            <p:cNvSpPr>
              <a:spLocks noChangeArrowheads="1"/>
            </p:cNvSpPr>
            <p:nvPr/>
          </p:nvSpPr>
          <p:spPr bwMode="auto">
            <a:xfrm>
              <a:off x="184" y="400"/>
              <a:ext cx="2"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5" name="Freeform 250">
              <a:extLst>
                <a:ext uri="{FF2B5EF4-FFF2-40B4-BE49-F238E27FC236}">
                  <a16:creationId xmlns:a16="http://schemas.microsoft.com/office/drawing/2014/main" id="{17FFEE38-1BE7-4890-B1A1-5F5D1100E6AB}"/>
                </a:ext>
              </a:extLst>
            </p:cNvPr>
            <p:cNvSpPr>
              <a:spLocks/>
            </p:cNvSpPr>
            <p:nvPr/>
          </p:nvSpPr>
          <p:spPr bwMode="auto">
            <a:xfrm>
              <a:off x="30" y="400"/>
              <a:ext cx="0" cy="67"/>
            </a:xfrm>
            <a:custGeom>
              <a:avLst/>
              <a:gdLst>
                <a:gd name="T0" fmla="*/ 0 h 28"/>
                <a:gd name="T1" fmla="*/ 0 h 28"/>
                <a:gd name="T2" fmla="*/ 0 h 28"/>
                <a:gd name="T3" fmla="*/ 25 h 28"/>
                <a:gd name="T4" fmla="*/ 25 h 28"/>
                <a:gd name="T5" fmla="*/ 28 h 28"/>
                <a:gd name="T6" fmla="*/ 26 h 28"/>
                <a:gd name="T7" fmla="*/ 26 h 28"/>
                <a:gd name="T8" fmla="*/ 26 h 28"/>
                <a:gd name="T9" fmla="*/ 0 h 28"/>
                <a:gd name="T10" fmla="*/ 0 h 28"/>
                <a:gd name="T11" fmla="*/ 0 h 28"/>
                <a:gd name="T12" fmla="*/ 0 h 28"/>
                <a:gd name="T13" fmla="*/ 0 h 28"/>
              </a:gdLst>
              <a:ahLst/>
              <a:cxnLst>
                <a:cxn ang="0">
                  <a:pos x="0" y="T0"/>
                </a:cxn>
                <a:cxn ang="0">
                  <a:pos x="0" y="T1"/>
                </a:cxn>
                <a:cxn ang="0">
                  <a:pos x="0" y="T2"/>
                </a:cxn>
                <a:cxn ang="0">
                  <a:pos x="0" y="T3"/>
                </a:cxn>
                <a:cxn ang="0">
                  <a:pos x="0" y="T4"/>
                </a:cxn>
                <a:cxn ang="0">
                  <a:pos x="0" y="T5"/>
                </a:cxn>
                <a:cxn ang="0">
                  <a:pos x="0" y="T6"/>
                </a:cxn>
                <a:cxn ang="0">
                  <a:pos x="0" y="T7"/>
                </a:cxn>
                <a:cxn ang="0">
                  <a:pos x="0" y="T8"/>
                </a:cxn>
                <a:cxn ang="0">
                  <a:pos x="0" y="T9"/>
                </a:cxn>
                <a:cxn ang="0">
                  <a:pos x="0" y="T10"/>
                </a:cxn>
                <a:cxn ang="0">
                  <a:pos x="0" y="T11"/>
                </a:cxn>
                <a:cxn ang="0">
                  <a:pos x="0" y="T12"/>
                </a:cxn>
                <a:cxn ang="0">
                  <a:pos x="0" y="T13"/>
                </a:cxn>
              </a:cxnLst>
              <a:rect l="0" t="0" r="r" b="b"/>
              <a:pathLst>
                <a:path h="28">
                  <a:moveTo>
                    <a:pt x="0" y="0"/>
                  </a:moveTo>
                  <a:cubicBezTo>
                    <a:pt x="0" y="0"/>
                    <a:pt x="0" y="0"/>
                    <a:pt x="0" y="0"/>
                  </a:cubicBezTo>
                  <a:cubicBezTo>
                    <a:pt x="0" y="0"/>
                    <a:pt x="0" y="0"/>
                    <a:pt x="0" y="0"/>
                  </a:cubicBezTo>
                  <a:cubicBezTo>
                    <a:pt x="0" y="25"/>
                    <a:pt x="0" y="25"/>
                    <a:pt x="0" y="25"/>
                  </a:cubicBezTo>
                  <a:cubicBezTo>
                    <a:pt x="0" y="25"/>
                    <a:pt x="0" y="25"/>
                    <a:pt x="0" y="25"/>
                  </a:cubicBezTo>
                  <a:cubicBezTo>
                    <a:pt x="0" y="26"/>
                    <a:pt x="0" y="27"/>
                    <a:pt x="0" y="28"/>
                  </a:cubicBezTo>
                  <a:cubicBezTo>
                    <a:pt x="0" y="27"/>
                    <a:pt x="0" y="26"/>
                    <a:pt x="0" y="26"/>
                  </a:cubicBezTo>
                  <a:cubicBezTo>
                    <a:pt x="0" y="26"/>
                    <a:pt x="0" y="26"/>
                    <a:pt x="0" y="26"/>
                  </a:cubicBezTo>
                  <a:cubicBezTo>
                    <a:pt x="0" y="26"/>
                    <a:pt x="0" y="26"/>
                    <a:pt x="0" y="26"/>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path>
              </a:pathLst>
            </a:custGeom>
            <a:solidFill>
              <a:srgbClr val="F726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6" name="Freeform 251">
              <a:extLst>
                <a:ext uri="{FF2B5EF4-FFF2-40B4-BE49-F238E27FC236}">
                  <a16:creationId xmlns:a16="http://schemas.microsoft.com/office/drawing/2014/main" id="{14BD1B4C-2C2B-4B4A-9A71-981A9A893EA6}"/>
                </a:ext>
              </a:extLst>
            </p:cNvPr>
            <p:cNvSpPr>
              <a:spLocks/>
            </p:cNvSpPr>
            <p:nvPr/>
          </p:nvSpPr>
          <p:spPr bwMode="auto">
            <a:xfrm>
              <a:off x="30" y="400"/>
              <a:ext cx="154" cy="121"/>
            </a:xfrm>
            <a:custGeom>
              <a:avLst/>
              <a:gdLst>
                <a:gd name="T0" fmla="*/ 0 w 65"/>
                <a:gd name="T1" fmla="*/ 0 h 51"/>
                <a:gd name="T2" fmla="*/ 0 w 65"/>
                <a:gd name="T3" fmla="*/ 26 h 51"/>
                <a:gd name="T4" fmla="*/ 0 w 65"/>
                <a:gd name="T5" fmla="*/ 26 h 51"/>
                <a:gd name="T6" fmla="*/ 0 w 65"/>
                <a:gd name="T7" fmla="*/ 26 h 51"/>
                <a:gd name="T8" fmla="*/ 3 w 65"/>
                <a:gd name="T9" fmla="*/ 36 h 51"/>
                <a:gd name="T10" fmla="*/ 32 w 65"/>
                <a:gd name="T11" fmla="*/ 51 h 51"/>
                <a:gd name="T12" fmla="*/ 33 w 65"/>
                <a:gd name="T13" fmla="*/ 51 h 51"/>
                <a:gd name="T14" fmla="*/ 63 w 65"/>
                <a:gd name="T15" fmla="*/ 35 h 51"/>
                <a:gd name="T16" fmla="*/ 65 w 65"/>
                <a:gd name="T17" fmla="*/ 27 h 51"/>
                <a:gd name="T18" fmla="*/ 65 w 65"/>
                <a:gd name="T19" fmla="*/ 26 h 51"/>
                <a:gd name="T20" fmla="*/ 65 w 65"/>
                <a:gd name="T21" fmla="*/ 26 h 51"/>
                <a:gd name="T22" fmla="*/ 65 w 65"/>
                <a:gd name="T23" fmla="*/ 0 h 51"/>
                <a:gd name="T24" fmla="*/ 65 w 65"/>
                <a:gd name="T25" fmla="*/ 0 h 51"/>
                <a:gd name="T26" fmla="*/ 0 w 65"/>
                <a:gd name="T27" fmla="*/ 0 h 51"/>
                <a:gd name="T28" fmla="*/ 0 w 65"/>
                <a:gd name="T29" fmla="*/ 0 h 51"/>
                <a:gd name="T30" fmla="*/ 0 w 65"/>
                <a:gd name="T31" fmla="*/ 0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5" h="51">
                  <a:moveTo>
                    <a:pt x="0" y="0"/>
                  </a:moveTo>
                  <a:cubicBezTo>
                    <a:pt x="0" y="26"/>
                    <a:pt x="0" y="26"/>
                    <a:pt x="0" y="26"/>
                  </a:cubicBezTo>
                  <a:cubicBezTo>
                    <a:pt x="0" y="26"/>
                    <a:pt x="0" y="26"/>
                    <a:pt x="0" y="26"/>
                  </a:cubicBezTo>
                  <a:cubicBezTo>
                    <a:pt x="0" y="26"/>
                    <a:pt x="0" y="26"/>
                    <a:pt x="0" y="26"/>
                  </a:cubicBezTo>
                  <a:cubicBezTo>
                    <a:pt x="0" y="29"/>
                    <a:pt x="1" y="33"/>
                    <a:pt x="3" y="36"/>
                  </a:cubicBezTo>
                  <a:cubicBezTo>
                    <a:pt x="8" y="45"/>
                    <a:pt x="19" y="51"/>
                    <a:pt x="32" y="51"/>
                  </a:cubicBezTo>
                  <a:cubicBezTo>
                    <a:pt x="33" y="51"/>
                    <a:pt x="33" y="51"/>
                    <a:pt x="33" y="51"/>
                  </a:cubicBezTo>
                  <a:cubicBezTo>
                    <a:pt x="46" y="51"/>
                    <a:pt x="58" y="44"/>
                    <a:pt x="63" y="35"/>
                  </a:cubicBezTo>
                  <a:cubicBezTo>
                    <a:pt x="64" y="33"/>
                    <a:pt x="65" y="30"/>
                    <a:pt x="65" y="27"/>
                  </a:cubicBezTo>
                  <a:cubicBezTo>
                    <a:pt x="65" y="27"/>
                    <a:pt x="65" y="27"/>
                    <a:pt x="65" y="26"/>
                  </a:cubicBezTo>
                  <a:cubicBezTo>
                    <a:pt x="65" y="26"/>
                    <a:pt x="65" y="26"/>
                    <a:pt x="65" y="26"/>
                  </a:cubicBezTo>
                  <a:cubicBezTo>
                    <a:pt x="65" y="0"/>
                    <a:pt x="65" y="0"/>
                    <a:pt x="65" y="0"/>
                  </a:cubicBezTo>
                  <a:cubicBezTo>
                    <a:pt x="65" y="0"/>
                    <a:pt x="65" y="0"/>
                    <a:pt x="65" y="0"/>
                  </a:cubicBezTo>
                  <a:cubicBezTo>
                    <a:pt x="0" y="0"/>
                    <a:pt x="0" y="0"/>
                    <a:pt x="0" y="0"/>
                  </a:cubicBezTo>
                  <a:cubicBezTo>
                    <a:pt x="0" y="0"/>
                    <a:pt x="0" y="0"/>
                    <a:pt x="0" y="0"/>
                  </a:cubicBezTo>
                  <a:cubicBezTo>
                    <a:pt x="0" y="0"/>
                    <a:pt x="0" y="0"/>
                    <a:pt x="0" y="0"/>
                  </a:cubicBezTo>
                </a:path>
              </a:pathLst>
            </a:custGeom>
            <a:solidFill>
              <a:srgbClr val="EF061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7" name="Freeform 252">
              <a:extLst>
                <a:ext uri="{FF2B5EF4-FFF2-40B4-BE49-F238E27FC236}">
                  <a16:creationId xmlns:a16="http://schemas.microsoft.com/office/drawing/2014/main" id="{D5FD4062-07A7-4E54-97B1-DAA894C01AC8}"/>
                </a:ext>
              </a:extLst>
            </p:cNvPr>
            <p:cNvSpPr>
              <a:spLocks/>
            </p:cNvSpPr>
            <p:nvPr/>
          </p:nvSpPr>
          <p:spPr bwMode="auto">
            <a:xfrm>
              <a:off x="184" y="400"/>
              <a:ext cx="2" cy="67"/>
            </a:xfrm>
            <a:custGeom>
              <a:avLst/>
              <a:gdLst>
                <a:gd name="T0" fmla="*/ 0 w 1"/>
                <a:gd name="T1" fmla="*/ 0 h 28"/>
                <a:gd name="T2" fmla="*/ 0 w 1"/>
                <a:gd name="T3" fmla="*/ 0 h 28"/>
                <a:gd name="T4" fmla="*/ 0 w 1"/>
                <a:gd name="T5" fmla="*/ 26 h 28"/>
                <a:gd name="T6" fmla="*/ 0 w 1"/>
                <a:gd name="T7" fmla="*/ 26 h 28"/>
                <a:gd name="T8" fmla="*/ 0 w 1"/>
                <a:gd name="T9" fmla="*/ 27 h 28"/>
                <a:gd name="T10" fmla="*/ 0 w 1"/>
                <a:gd name="T11" fmla="*/ 28 h 28"/>
                <a:gd name="T12" fmla="*/ 0 w 1"/>
                <a:gd name="T13" fmla="*/ 26 h 28"/>
                <a:gd name="T14" fmla="*/ 0 w 1"/>
                <a:gd name="T15" fmla="*/ 26 h 28"/>
                <a:gd name="T16" fmla="*/ 1 w 1"/>
                <a:gd name="T17" fmla="*/ 0 h 28"/>
                <a:gd name="T18" fmla="*/ 0 w 1"/>
                <a:gd name="T19" fmla="*/ 0 h 28"/>
                <a:gd name="T20" fmla="*/ 0 w 1"/>
                <a:gd name="T21" fmla="*/ 0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 h="28">
                  <a:moveTo>
                    <a:pt x="0" y="0"/>
                  </a:moveTo>
                  <a:cubicBezTo>
                    <a:pt x="0" y="0"/>
                    <a:pt x="0" y="0"/>
                    <a:pt x="0" y="0"/>
                  </a:cubicBezTo>
                  <a:cubicBezTo>
                    <a:pt x="0" y="26"/>
                    <a:pt x="0" y="26"/>
                    <a:pt x="0" y="26"/>
                  </a:cubicBezTo>
                  <a:cubicBezTo>
                    <a:pt x="0" y="26"/>
                    <a:pt x="0" y="26"/>
                    <a:pt x="0" y="26"/>
                  </a:cubicBezTo>
                  <a:cubicBezTo>
                    <a:pt x="0" y="27"/>
                    <a:pt x="0" y="27"/>
                    <a:pt x="0" y="27"/>
                  </a:cubicBezTo>
                  <a:cubicBezTo>
                    <a:pt x="0" y="27"/>
                    <a:pt x="0" y="28"/>
                    <a:pt x="0" y="28"/>
                  </a:cubicBezTo>
                  <a:cubicBezTo>
                    <a:pt x="0" y="28"/>
                    <a:pt x="0" y="27"/>
                    <a:pt x="0" y="26"/>
                  </a:cubicBezTo>
                  <a:cubicBezTo>
                    <a:pt x="0" y="26"/>
                    <a:pt x="0" y="26"/>
                    <a:pt x="0" y="26"/>
                  </a:cubicBezTo>
                  <a:cubicBezTo>
                    <a:pt x="1" y="0"/>
                    <a:pt x="1" y="0"/>
                    <a:pt x="1" y="0"/>
                  </a:cubicBezTo>
                  <a:cubicBezTo>
                    <a:pt x="0" y="0"/>
                    <a:pt x="0" y="0"/>
                    <a:pt x="0" y="0"/>
                  </a:cubicBezTo>
                  <a:cubicBezTo>
                    <a:pt x="0" y="0"/>
                    <a:pt x="0" y="0"/>
                    <a:pt x="0" y="0"/>
                  </a:cubicBezTo>
                </a:path>
              </a:pathLst>
            </a:custGeom>
            <a:solidFill>
              <a:srgbClr val="F726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8" name="Rectangle 253">
              <a:extLst>
                <a:ext uri="{FF2B5EF4-FFF2-40B4-BE49-F238E27FC236}">
                  <a16:creationId xmlns:a16="http://schemas.microsoft.com/office/drawing/2014/main" id="{8D5672C6-3EFE-48F1-B720-18101D6B7AEE}"/>
                </a:ext>
              </a:extLst>
            </p:cNvPr>
            <p:cNvSpPr>
              <a:spLocks noChangeArrowheads="1"/>
            </p:cNvSpPr>
            <p:nvPr/>
          </p:nvSpPr>
          <p:spPr bwMode="auto">
            <a:xfrm>
              <a:off x="30" y="400"/>
              <a:ext cx="1" cy="59"/>
            </a:xfrm>
            <a:prstGeom prst="rect">
              <a:avLst/>
            </a:prstGeom>
            <a:solidFill>
              <a:srgbClr val="C31C4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9" name="Rectangle 254">
              <a:extLst>
                <a:ext uri="{FF2B5EF4-FFF2-40B4-BE49-F238E27FC236}">
                  <a16:creationId xmlns:a16="http://schemas.microsoft.com/office/drawing/2014/main" id="{C12E14FB-2D4F-4F15-A16B-1CE71300C56D}"/>
                </a:ext>
              </a:extLst>
            </p:cNvPr>
            <p:cNvSpPr>
              <a:spLocks noChangeArrowheads="1"/>
            </p:cNvSpPr>
            <p:nvPr/>
          </p:nvSpPr>
          <p:spPr bwMode="auto">
            <a:xfrm>
              <a:off x="30" y="400"/>
              <a:ext cx="1" cy="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0" name="Freeform 255">
              <a:extLst>
                <a:ext uri="{FF2B5EF4-FFF2-40B4-BE49-F238E27FC236}">
                  <a16:creationId xmlns:a16="http://schemas.microsoft.com/office/drawing/2014/main" id="{D7B5ADC9-1C78-49B2-851A-D7354F96A30C}"/>
                </a:ext>
              </a:extLst>
            </p:cNvPr>
            <p:cNvSpPr>
              <a:spLocks/>
            </p:cNvSpPr>
            <p:nvPr/>
          </p:nvSpPr>
          <p:spPr bwMode="auto">
            <a:xfrm>
              <a:off x="186" y="400"/>
              <a:ext cx="152" cy="2"/>
            </a:xfrm>
            <a:custGeom>
              <a:avLst/>
              <a:gdLst>
                <a:gd name="T0" fmla="*/ 0 w 152"/>
                <a:gd name="T1" fmla="*/ 0 h 2"/>
                <a:gd name="T2" fmla="*/ 0 w 152"/>
                <a:gd name="T3" fmla="*/ 0 h 2"/>
                <a:gd name="T4" fmla="*/ 152 w 152"/>
                <a:gd name="T5" fmla="*/ 2 h 2"/>
                <a:gd name="T6" fmla="*/ 152 w 152"/>
                <a:gd name="T7" fmla="*/ 2 h 2"/>
                <a:gd name="T8" fmla="*/ 152 w 152"/>
                <a:gd name="T9" fmla="*/ 0 h 2"/>
                <a:gd name="T10" fmla="*/ 0 w 152"/>
                <a:gd name="T11" fmla="*/ 0 h 2"/>
              </a:gdLst>
              <a:ahLst/>
              <a:cxnLst>
                <a:cxn ang="0">
                  <a:pos x="T0" y="T1"/>
                </a:cxn>
                <a:cxn ang="0">
                  <a:pos x="T2" y="T3"/>
                </a:cxn>
                <a:cxn ang="0">
                  <a:pos x="T4" y="T5"/>
                </a:cxn>
                <a:cxn ang="0">
                  <a:pos x="T6" y="T7"/>
                </a:cxn>
                <a:cxn ang="0">
                  <a:pos x="T8" y="T9"/>
                </a:cxn>
                <a:cxn ang="0">
                  <a:pos x="T10" y="T11"/>
                </a:cxn>
              </a:cxnLst>
              <a:rect l="0" t="0" r="r" b="b"/>
              <a:pathLst>
                <a:path w="152" h="2">
                  <a:moveTo>
                    <a:pt x="0" y="0"/>
                  </a:moveTo>
                  <a:lnTo>
                    <a:pt x="0" y="0"/>
                  </a:lnTo>
                  <a:lnTo>
                    <a:pt x="152" y="2"/>
                  </a:lnTo>
                  <a:lnTo>
                    <a:pt x="152" y="2"/>
                  </a:lnTo>
                  <a:lnTo>
                    <a:pt x="152" y="0"/>
                  </a:lnTo>
                  <a:lnTo>
                    <a:pt x="0" y="0"/>
                  </a:lnTo>
                  <a:close/>
                </a:path>
              </a:pathLst>
            </a:custGeom>
            <a:solidFill>
              <a:srgbClr val="C9BC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1" name="Freeform 256">
              <a:extLst>
                <a:ext uri="{FF2B5EF4-FFF2-40B4-BE49-F238E27FC236}">
                  <a16:creationId xmlns:a16="http://schemas.microsoft.com/office/drawing/2014/main" id="{22E68C32-40D6-4EAA-B2D2-A9B08C57041A}"/>
                </a:ext>
              </a:extLst>
            </p:cNvPr>
            <p:cNvSpPr>
              <a:spLocks/>
            </p:cNvSpPr>
            <p:nvPr/>
          </p:nvSpPr>
          <p:spPr bwMode="auto">
            <a:xfrm>
              <a:off x="186" y="400"/>
              <a:ext cx="152" cy="2"/>
            </a:xfrm>
            <a:custGeom>
              <a:avLst/>
              <a:gdLst>
                <a:gd name="T0" fmla="*/ 0 w 152"/>
                <a:gd name="T1" fmla="*/ 0 h 2"/>
                <a:gd name="T2" fmla="*/ 0 w 152"/>
                <a:gd name="T3" fmla="*/ 0 h 2"/>
                <a:gd name="T4" fmla="*/ 152 w 152"/>
                <a:gd name="T5" fmla="*/ 2 h 2"/>
                <a:gd name="T6" fmla="*/ 152 w 152"/>
                <a:gd name="T7" fmla="*/ 2 h 2"/>
                <a:gd name="T8" fmla="*/ 152 w 152"/>
                <a:gd name="T9" fmla="*/ 0 h 2"/>
                <a:gd name="T10" fmla="*/ 0 w 152"/>
                <a:gd name="T11" fmla="*/ 0 h 2"/>
              </a:gdLst>
              <a:ahLst/>
              <a:cxnLst>
                <a:cxn ang="0">
                  <a:pos x="T0" y="T1"/>
                </a:cxn>
                <a:cxn ang="0">
                  <a:pos x="T2" y="T3"/>
                </a:cxn>
                <a:cxn ang="0">
                  <a:pos x="T4" y="T5"/>
                </a:cxn>
                <a:cxn ang="0">
                  <a:pos x="T6" y="T7"/>
                </a:cxn>
                <a:cxn ang="0">
                  <a:pos x="T8" y="T9"/>
                </a:cxn>
                <a:cxn ang="0">
                  <a:pos x="T10" y="T11"/>
                </a:cxn>
              </a:cxnLst>
              <a:rect l="0" t="0" r="r" b="b"/>
              <a:pathLst>
                <a:path w="152" h="2">
                  <a:moveTo>
                    <a:pt x="0" y="0"/>
                  </a:moveTo>
                  <a:lnTo>
                    <a:pt x="0" y="0"/>
                  </a:lnTo>
                  <a:lnTo>
                    <a:pt x="152" y="2"/>
                  </a:lnTo>
                  <a:lnTo>
                    <a:pt x="152" y="2"/>
                  </a:lnTo>
                  <a:lnTo>
                    <a:pt x="15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2" name="Freeform 257">
              <a:extLst>
                <a:ext uri="{FF2B5EF4-FFF2-40B4-BE49-F238E27FC236}">
                  <a16:creationId xmlns:a16="http://schemas.microsoft.com/office/drawing/2014/main" id="{DEAC997F-F482-4A3E-8332-5D3B3AC6AD95}"/>
                </a:ext>
              </a:extLst>
            </p:cNvPr>
            <p:cNvSpPr>
              <a:spLocks/>
            </p:cNvSpPr>
            <p:nvPr/>
          </p:nvSpPr>
          <p:spPr bwMode="auto">
            <a:xfrm>
              <a:off x="338" y="400"/>
              <a:ext cx="0" cy="2"/>
            </a:xfrm>
            <a:custGeom>
              <a:avLst/>
              <a:gdLst>
                <a:gd name="T0" fmla="*/ 0 h 2"/>
                <a:gd name="T1" fmla="*/ 2 h 2"/>
                <a:gd name="T2" fmla="*/ 0 h 2"/>
                <a:gd name="T3" fmla="*/ 0 h 2"/>
              </a:gdLst>
              <a:ahLst/>
              <a:cxnLst>
                <a:cxn ang="0">
                  <a:pos x="0" y="T0"/>
                </a:cxn>
                <a:cxn ang="0">
                  <a:pos x="0" y="T1"/>
                </a:cxn>
                <a:cxn ang="0">
                  <a:pos x="0" y="T2"/>
                </a:cxn>
                <a:cxn ang="0">
                  <a:pos x="0" y="T3"/>
                </a:cxn>
              </a:cxnLst>
              <a:rect l="0" t="0" r="r" b="b"/>
              <a:pathLst>
                <a:path h="2">
                  <a:moveTo>
                    <a:pt x="0" y="0"/>
                  </a:moveTo>
                  <a:lnTo>
                    <a:pt x="0" y="2"/>
                  </a:lnTo>
                  <a:lnTo>
                    <a:pt x="0" y="0"/>
                  </a:lnTo>
                  <a:lnTo>
                    <a:pt x="0" y="0"/>
                  </a:lnTo>
                  <a:close/>
                </a:path>
              </a:pathLst>
            </a:custGeom>
            <a:solidFill>
              <a:srgbClr val="C31C4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3" name="Freeform 258">
              <a:extLst>
                <a:ext uri="{FF2B5EF4-FFF2-40B4-BE49-F238E27FC236}">
                  <a16:creationId xmlns:a16="http://schemas.microsoft.com/office/drawing/2014/main" id="{44C45793-E663-459E-B232-6505A211E98F}"/>
                </a:ext>
              </a:extLst>
            </p:cNvPr>
            <p:cNvSpPr>
              <a:spLocks/>
            </p:cNvSpPr>
            <p:nvPr/>
          </p:nvSpPr>
          <p:spPr bwMode="auto">
            <a:xfrm>
              <a:off x="338" y="400"/>
              <a:ext cx="0" cy="2"/>
            </a:xfrm>
            <a:custGeom>
              <a:avLst/>
              <a:gdLst>
                <a:gd name="T0" fmla="*/ 0 h 2"/>
                <a:gd name="T1" fmla="*/ 2 h 2"/>
                <a:gd name="T2" fmla="*/ 0 h 2"/>
                <a:gd name="T3" fmla="*/ 0 h 2"/>
              </a:gdLst>
              <a:ahLst/>
              <a:cxnLst>
                <a:cxn ang="0">
                  <a:pos x="0" y="T0"/>
                </a:cxn>
                <a:cxn ang="0">
                  <a:pos x="0" y="T1"/>
                </a:cxn>
                <a:cxn ang="0">
                  <a:pos x="0" y="T2"/>
                </a:cxn>
                <a:cxn ang="0">
                  <a:pos x="0" y="T3"/>
                </a:cxn>
              </a:cxnLst>
              <a:rect l="0" t="0" r="r" b="b"/>
              <a:pathLst>
                <a:path h="2">
                  <a:moveTo>
                    <a:pt x="0" y="0"/>
                  </a:moveTo>
                  <a:lnTo>
                    <a:pt x="0" y="2"/>
                  </a:lnTo>
                  <a:lnTo>
                    <a:pt x="0"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4" name="Freeform 259">
              <a:extLst>
                <a:ext uri="{FF2B5EF4-FFF2-40B4-BE49-F238E27FC236}">
                  <a16:creationId xmlns:a16="http://schemas.microsoft.com/office/drawing/2014/main" id="{FC367F71-D1A4-4CF2-8B9C-56E5406A9F73}"/>
                </a:ext>
              </a:extLst>
            </p:cNvPr>
            <p:cNvSpPr>
              <a:spLocks/>
            </p:cNvSpPr>
            <p:nvPr/>
          </p:nvSpPr>
          <p:spPr bwMode="auto">
            <a:xfrm>
              <a:off x="184" y="400"/>
              <a:ext cx="154" cy="121"/>
            </a:xfrm>
            <a:custGeom>
              <a:avLst/>
              <a:gdLst>
                <a:gd name="T0" fmla="*/ 1 w 65"/>
                <a:gd name="T1" fmla="*/ 0 h 51"/>
                <a:gd name="T2" fmla="*/ 0 w 65"/>
                <a:gd name="T3" fmla="*/ 26 h 51"/>
                <a:gd name="T4" fmla="*/ 1 w 65"/>
                <a:gd name="T5" fmla="*/ 26 h 51"/>
                <a:gd name="T6" fmla="*/ 32 w 65"/>
                <a:gd name="T7" fmla="*/ 51 h 51"/>
                <a:gd name="T8" fmla="*/ 33 w 65"/>
                <a:gd name="T9" fmla="*/ 51 h 51"/>
                <a:gd name="T10" fmla="*/ 65 w 65"/>
                <a:gd name="T11" fmla="*/ 26 h 51"/>
                <a:gd name="T12" fmla="*/ 65 w 65"/>
                <a:gd name="T13" fmla="*/ 26 h 51"/>
                <a:gd name="T14" fmla="*/ 65 w 65"/>
                <a:gd name="T15" fmla="*/ 1 h 51"/>
                <a:gd name="T16" fmla="*/ 1 w 65"/>
                <a:gd name="T17" fmla="*/ 0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5" h="51">
                  <a:moveTo>
                    <a:pt x="1" y="0"/>
                  </a:moveTo>
                  <a:cubicBezTo>
                    <a:pt x="0" y="26"/>
                    <a:pt x="0" y="26"/>
                    <a:pt x="0" y="26"/>
                  </a:cubicBezTo>
                  <a:cubicBezTo>
                    <a:pt x="1" y="26"/>
                    <a:pt x="1" y="26"/>
                    <a:pt x="1" y="26"/>
                  </a:cubicBezTo>
                  <a:cubicBezTo>
                    <a:pt x="1" y="40"/>
                    <a:pt x="15" y="51"/>
                    <a:pt x="32" y="51"/>
                  </a:cubicBezTo>
                  <a:cubicBezTo>
                    <a:pt x="32" y="51"/>
                    <a:pt x="33" y="51"/>
                    <a:pt x="33" y="51"/>
                  </a:cubicBezTo>
                  <a:cubicBezTo>
                    <a:pt x="50" y="51"/>
                    <a:pt x="64" y="40"/>
                    <a:pt x="65" y="26"/>
                  </a:cubicBezTo>
                  <a:cubicBezTo>
                    <a:pt x="65" y="26"/>
                    <a:pt x="65" y="26"/>
                    <a:pt x="65" y="26"/>
                  </a:cubicBezTo>
                  <a:cubicBezTo>
                    <a:pt x="65" y="1"/>
                    <a:pt x="65" y="1"/>
                    <a:pt x="65" y="1"/>
                  </a:cubicBezTo>
                  <a:cubicBezTo>
                    <a:pt x="1" y="0"/>
                    <a:pt x="1" y="0"/>
                    <a:pt x="1" y="0"/>
                  </a:cubicBezTo>
                </a:path>
              </a:pathLst>
            </a:custGeom>
            <a:solidFill>
              <a:srgbClr val="C9BC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5" name="Freeform 260">
              <a:extLst>
                <a:ext uri="{FF2B5EF4-FFF2-40B4-BE49-F238E27FC236}">
                  <a16:creationId xmlns:a16="http://schemas.microsoft.com/office/drawing/2014/main" id="{F714B7C7-080B-49BD-9BBC-2B2C8E97C6DF}"/>
                </a:ext>
              </a:extLst>
            </p:cNvPr>
            <p:cNvSpPr>
              <a:spLocks/>
            </p:cNvSpPr>
            <p:nvPr/>
          </p:nvSpPr>
          <p:spPr bwMode="auto">
            <a:xfrm>
              <a:off x="491" y="400"/>
              <a:ext cx="2" cy="2"/>
            </a:xfrm>
            <a:custGeom>
              <a:avLst/>
              <a:gdLst>
                <a:gd name="T0" fmla="*/ 0 w 2"/>
                <a:gd name="T1" fmla="*/ 0 h 2"/>
                <a:gd name="T2" fmla="*/ 2 w 2"/>
                <a:gd name="T3" fmla="*/ 2 h 2"/>
                <a:gd name="T4" fmla="*/ 2 w 2"/>
                <a:gd name="T5" fmla="*/ 2 h 2"/>
                <a:gd name="T6" fmla="*/ 2 w 2"/>
                <a:gd name="T7" fmla="*/ 0 h 2"/>
                <a:gd name="T8" fmla="*/ 0 w 2"/>
                <a:gd name="T9" fmla="*/ 0 h 2"/>
              </a:gdLst>
              <a:ahLst/>
              <a:cxnLst>
                <a:cxn ang="0">
                  <a:pos x="T0" y="T1"/>
                </a:cxn>
                <a:cxn ang="0">
                  <a:pos x="T2" y="T3"/>
                </a:cxn>
                <a:cxn ang="0">
                  <a:pos x="T4" y="T5"/>
                </a:cxn>
                <a:cxn ang="0">
                  <a:pos x="T6" y="T7"/>
                </a:cxn>
                <a:cxn ang="0">
                  <a:pos x="T8" y="T9"/>
                </a:cxn>
              </a:cxnLst>
              <a:rect l="0" t="0" r="r" b="b"/>
              <a:pathLst>
                <a:path w="2" h="2">
                  <a:moveTo>
                    <a:pt x="0" y="0"/>
                  </a:moveTo>
                  <a:lnTo>
                    <a:pt x="2" y="2"/>
                  </a:lnTo>
                  <a:lnTo>
                    <a:pt x="2" y="2"/>
                  </a:lnTo>
                  <a:lnTo>
                    <a:pt x="2" y="0"/>
                  </a:lnTo>
                  <a:lnTo>
                    <a:pt x="0" y="0"/>
                  </a:lnTo>
                  <a:close/>
                </a:path>
              </a:pathLst>
            </a:custGeom>
            <a:solidFill>
              <a:srgbClr val="F726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6" name="Freeform 261">
              <a:extLst>
                <a:ext uri="{FF2B5EF4-FFF2-40B4-BE49-F238E27FC236}">
                  <a16:creationId xmlns:a16="http://schemas.microsoft.com/office/drawing/2014/main" id="{2C1D8E68-06A0-48D1-BAD5-1BD665DEB324}"/>
                </a:ext>
              </a:extLst>
            </p:cNvPr>
            <p:cNvSpPr>
              <a:spLocks/>
            </p:cNvSpPr>
            <p:nvPr/>
          </p:nvSpPr>
          <p:spPr bwMode="auto">
            <a:xfrm>
              <a:off x="491" y="400"/>
              <a:ext cx="2" cy="2"/>
            </a:xfrm>
            <a:custGeom>
              <a:avLst/>
              <a:gdLst>
                <a:gd name="T0" fmla="*/ 0 w 2"/>
                <a:gd name="T1" fmla="*/ 0 h 2"/>
                <a:gd name="T2" fmla="*/ 2 w 2"/>
                <a:gd name="T3" fmla="*/ 2 h 2"/>
                <a:gd name="T4" fmla="*/ 2 w 2"/>
                <a:gd name="T5" fmla="*/ 2 h 2"/>
                <a:gd name="T6" fmla="*/ 2 w 2"/>
                <a:gd name="T7" fmla="*/ 0 h 2"/>
                <a:gd name="T8" fmla="*/ 0 w 2"/>
                <a:gd name="T9" fmla="*/ 0 h 2"/>
              </a:gdLst>
              <a:ahLst/>
              <a:cxnLst>
                <a:cxn ang="0">
                  <a:pos x="T0" y="T1"/>
                </a:cxn>
                <a:cxn ang="0">
                  <a:pos x="T2" y="T3"/>
                </a:cxn>
                <a:cxn ang="0">
                  <a:pos x="T4" y="T5"/>
                </a:cxn>
                <a:cxn ang="0">
                  <a:pos x="T6" y="T7"/>
                </a:cxn>
                <a:cxn ang="0">
                  <a:pos x="T8" y="T9"/>
                </a:cxn>
              </a:cxnLst>
              <a:rect l="0" t="0" r="r" b="b"/>
              <a:pathLst>
                <a:path w="2" h="2">
                  <a:moveTo>
                    <a:pt x="0" y="0"/>
                  </a:moveTo>
                  <a:lnTo>
                    <a:pt x="2" y="2"/>
                  </a:lnTo>
                  <a:lnTo>
                    <a:pt x="2" y="2"/>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7" name="Freeform 262">
              <a:extLst>
                <a:ext uri="{FF2B5EF4-FFF2-40B4-BE49-F238E27FC236}">
                  <a16:creationId xmlns:a16="http://schemas.microsoft.com/office/drawing/2014/main" id="{C6585834-1BE1-427F-82D3-1B22CD19612F}"/>
                </a:ext>
              </a:extLst>
            </p:cNvPr>
            <p:cNvSpPr>
              <a:spLocks/>
            </p:cNvSpPr>
            <p:nvPr/>
          </p:nvSpPr>
          <p:spPr bwMode="auto">
            <a:xfrm>
              <a:off x="338" y="464"/>
              <a:ext cx="0" cy="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path>
              </a:pathLst>
            </a:custGeom>
            <a:solidFill>
              <a:srgbClr val="3A01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8" name="Rectangle 263">
              <a:extLst>
                <a:ext uri="{FF2B5EF4-FFF2-40B4-BE49-F238E27FC236}">
                  <a16:creationId xmlns:a16="http://schemas.microsoft.com/office/drawing/2014/main" id="{EFB3B0CD-9E07-4BB6-92A5-28753A118182}"/>
                </a:ext>
              </a:extLst>
            </p:cNvPr>
            <p:cNvSpPr>
              <a:spLocks noChangeArrowheads="1"/>
            </p:cNvSpPr>
            <p:nvPr/>
          </p:nvSpPr>
          <p:spPr bwMode="auto">
            <a:xfrm>
              <a:off x="338" y="402"/>
              <a:ext cx="1" cy="1"/>
            </a:xfrm>
            <a:prstGeom prst="rect">
              <a:avLst/>
            </a:prstGeom>
            <a:solidFill>
              <a:srgbClr val="F7265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9" name="Rectangle 264">
              <a:extLst>
                <a:ext uri="{FF2B5EF4-FFF2-40B4-BE49-F238E27FC236}">
                  <a16:creationId xmlns:a16="http://schemas.microsoft.com/office/drawing/2014/main" id="{12A4182C-EDF9-4D1A-A3E6-019BE1CAE617}"/>
                </a:ext>
              </a:extLst>
            </p:cNvPr>
            <p:cNvSpPr>
              <a:spLocks noChangeArrowheads="1"/>
            </p:cNvSpPr>
            <p:nvPr/>
          </p:nvSpPr>
          <p:spPr bwMode="auto">
            <a:xfrm>
              <a:off x="338" y="402"/>
              <a:ext cx="1"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0" name="Freeform 265">
              <a:extLst>
                <a:ext uri="{FF2B5EF4-FFF2-40B4-BE49-F238E27FC236}">
                  <a16:creationId xmlns:a16="http://schemas.microsoft.com/office/drawing/2014/main" id="{BB71EA18-8519-48DF-94F7-7B58D7BCFFAC}"/>
                </a:ext>
              </a:extLst>
            </p:cNvPr>
            <p:cNvSpPr>
              <a:spLocks/>
            </p:cNvSpPr>
            <p:nvPr/>
          </p:nvSpPr>
          <p:spPr bwMode="auto">
            <a:xfrm>
              <a:off x="338" y="400"/>
              <a:ext cx="155" cy="2"/>
            </a:xfrm>
            <a:custGeom>
              <a:avLst/>
              <a:gdLst>
                <a:gd name="T0" fmla="*/ 0 w 155"/>
                <a:gd name="T1" fmla="*/ 0 h 2"/>
                <a:gd name="T2" fmla="*/ 0 w 155"/>
                <a:gd name="T3" fmla="*/ 2 h 2"/>
                <a:gd name="T4" fmla="*/ 0 w 155"/>
                <a:gd name="T5" fmla="*/ 2 h 2"/>
                <a:gd name="T6" fmla="*/ 155 w 155"/>
                <a:gd name="T7" fmla="*/ 2 h 2"/>
                <a:gd name="T8" fmla="*/ 153 w 155"/>
                <a:gd name="T9" fmla="*/ 0 h 2"/>
                <a:gd name="T10" fmla="*/ 0 w 155"/>
                <a:gd name="T11" fmla="*/ 0 h 2"/>
              </a:gdLst>
              <a:ahLst/>
              <a:cxnLst>
                <a:cxn ang="0">
                  <a:pos x="T0" y="T1"/>
                </a:cxn>
                <a:cxn ang="0">
                  <a:pos x="T2" y="T3"/>
                </a:cxn>
                <a:cxn ang="0">
                  <a:pos x="T4" y="T5"/>
                </a:cxn>
                <a:cxn ang="0">
                  <a:pos x="T6" y="T7"/>
                </a:cxn>
                <a:cxn ang="0">
                  <a:pos x="T8" y="T9"/>
                </a:cxn>
                <a:cxn ang="0">
                  <a:pos x="T10" y="T11"/>
                </a:cxn>
              </a:cxnLst>
              <a:rect l="0" t="0" r="r" b="b"/>
              <a:pathLst>
                <a:path w="155" h="2">
                  <a:moveTo>
                    <a:pt x="0" y="0"/>
                  </a:moveTo>
                  <a:lnTo>
                    <a:pt x="0" y="2"/>
                  </a:lnTo>
                  <a:lnTo>
                    <a:pt x="0" y="2"/>
                  </a:lnTo>
                  <a:lnTo>
                    <a:pt x="155" y="2"/>
                  </a:lnTo>
                  <a:lnTo>
                    <a:pt x="153" y="0"/>
                  </a:lnTo>
                  <a:lnTo>
                    <a:pt x="0" y="0"/>
                  </a:lnTo>
                  <a:close/>
                </a:path>
              </a:pathLst>
            </a:custGeom>
            <a:solidFill>
              <a:srgbClr val="EF061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1" name="Freeform 266">
              <a:extLst>
                <a:ext uri="{FF2B5EF4-FFF2-40B4-BE49-F238E27FC236}">
                  <a16:creationId xmlns:a16="http://schemas.microsoft.com/office/drawing/2014/main" id="{F7B03B1A-FFB1-4F18-BFC9-872E9A38E815}"/>
                </a:ext>
              </a:extLst>
            </p:cNvPr>
            <p:cNvSpPr>
              <a:spLocks/>
            </p:cNvSpPr>
            <p:nvPr/>
          </p:nvSpPr>
          <p:spPr bwMode="auto">
            <a:xfrm>
              <a:off x="338" y="400"/>
              <a:ext cx="155" cy="2"/>
            </a:xfrm>
            <a:custGeom>
              <a:avLst/>
              <a:gdLst>
                <a:gd name="T0" fmla="*/ 0 w 155"/>
                <a:gd name="T1" fmla="*/ 0 h 2"/>
                <a:gd name="T2" fmla="*/ 0 w 155"/>
                <a:gd name="T3" fmla="*/ 2 h 2"/>
                <a:gd name="T4" fmla="*/ 0 w 155"/>
                <a:gd name="T5" fmla="*/ 2 h 2"/>
                <a:gd name="T6" fmla="*/ 155 w 155"/>
                <a:gd name="T7" fmla="*/ 2 h 2"/>
                <a:gd name="T8" fmla="*/ 153 w 155"/>
                <a:gd name="T9" fmla="*/ 0 h 2"/>
                <a:gd name="T10" fmla="*/ 0 w 155"/>
                <a:gd name="T11" fmla="*/ 0 h 2"/>
              </a:gdLst>
              <a:ahLst/>
              <a:cxnLst>
                <a:cxn ang="0">
                  <a:pos x="T0" y="T1"/>
                </a:cxn>
                <a:cxn ang="0">
                  <a:pos x="T2" y="T3"/>
                </a:cxn>
                <a:cxn ang="0">
                  <a:pos x="T4" y="T5"/>
                </a:cxn>
                <a:cxn ang="0">
                  <a:pos x="T6" y="T7"/>
                </a:cxn>
                <a:cxn ang="0">
                  <a:pos x="T8" y="T9"/>
                </a:cxn>
                <a:cxn ang="0">
                  <a:pos x="T10" y="T11"/>
                </a:cxn>
              </a:cxnLst>
              <a:rect l="0" t="0" r="r" b="b"/>
              <a:pathLst>
                <a:path w="155" h="2">
                  <a:moveTo>
                    <a:pt x="0" y="0"/>
                  </a:moveTo>
                  <a:lnTo>
                    <a:pt x="0" y="2"/>
                  </a:lnTo>
                  <a:lnTo>
                    <a:pt x="0" y="2"/>
                  </a:lnTo>
                  <a:lnTo>
                    <a:pt x="155" y="2"/>
                  </a:lnTo>
                  <a:lnTo>
                    <a:pt x="153"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2" name="Freeform 267">
              <a:extLst>
                <a:ext uri="{FF2B5EF4-FFF2-40B4-BE49-F238E27FC236}">
                  <a16:creationId xmlns:a16="http://schemas.microsoft.com/office/drawing/2014/main" id="{CF165BD9-27D0-4F18-9DF7-FCD23420360F}"/>
                </a:ext>
              </a:extLst>
            </p:cNvPr>
            <p:cNvSpPr>
              <a:spLocks/>
            </p:cNvSpPr>
            <p:nvPr/>
          </p:nvSpPr>
          <p:spPr bwMode="auto">
            <a:xfrm>
              <a:off x="338" y="402"/>
              <a:ext cx="155" cy="119"/>
            </a:xfrm>
            <a:custGeom>
              <a:avLst/>
              <a:gdLst>
                <a:gd name="T0" fmla="*/ 0 w 65"/>
                <a:gd name="T1" fmla="*/ 0 h 50"/>
                <a:gd name="T2" fmla="*/ 0 w 65"/>
                <a:gd name="T3" fmla="*/ 25 h 50"/>
                <a:gd name="T4" fmla="*/ 0 w 65"/>
                <a:gd name="T5" fmla="*/ 26 h 50"/>
                <a:gd name="T6" fmla="*/ 0 w 65"/>
                <a:gd name="T7" fmla="*/ 26 h 50"/>
                <a:gd name="T8" fmla="*/ 0 w 65"/>
                <a:gd name="T9" fmla="*/ 26 h 50"/>
                <a:gd name="T10" fmla="*/ 32 w 65"/>
                <a:gd name="T11" fmla="*/ 50 h 50"/>
                <a:gd name="T12" fmla="*/ 32 w 65"/>
                <a:gd name="T13" fmla="*/ 50 h 50"/>
                <a:gd name="T14" fmla="*/ 65 w 65"/>
                <a:gd name="T15" fmla="*/ 25 h 50"/>
                <a:gd name="T16" fmla="*/ 65 w 65"/>
                <a:gd name="T17" fmla="*/ 25 h 50"/>
                <a:gd name="T18" fmla="*/ 65 w 65"/>
                <a:gd name="T19" fmla="*/ 0 h 50"/>
                <a:gd name="T20" fmla="*/ 65 w 65"/>
                <a:gd name="T21" fmla="*/ 0 h 50"/>
                <a:gd name="T22" fmla="*/ 0 w 65"/>
                <a:gd name="T23" fmla="*/ 0 h 50"/>
                <a:gd name="T24" fmla="*/ 0 w 65"/>
                <a:gd name="T25" fmla="*/ 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5" h="50">
                  <a:moveTo>
                    <a:pt x="0" y="0"/>
                  </a:moveTo>
                  <a:cubicBezTo>
                    <a:pt x="0" y="25"/>
                    <a:pt x="0" y="25"/>
                    <a:pt x="0" y="25"/>
                  </a:cubicBezTo>
                  <a:cubicBezTo>
                    <a:pt x="0" y="25"/>
                    <a:pt x="0" y="26"/>
                    <a:pt x="0" y="26"/>
                  </a:cubicBezTo>
                  <a:cubicBezTo>
                    <a:pt x="0" y="26"/>
                    <a:pt x="0" y="26"/>
                    <a:pt x="0" y="26"/>
                  </a:cubicBezTo>
                  <a:cubicBezTo>
                    <a:pt x="0" y="26"/>
                    <a:pt x="0" y="26"/>
                    <a:pt x="0" y="26"/>
                  </a:cubicBezTo>
                  <a:cubicBezTo>
                    <a:pt x="1" y="39"/>
                    <a:pt x="15" y="50"/>
                    <a:pt x="32" y="50"/>
                  </a:cubicBezTo>
                  <a:cubicBezTo>
                    <a:pt x="32" y="50"/>
                    <a:pt x="32" y="50"/>
                    <a:pt x="32" y="50"/>
                  </a:cubicBezTo>
                  <a:cubicBezTo>
                    <a:pt x="50" y="50"/>
                    <a:pt x="64" y="39"/>
                    <a:pt x="65" y="25"/>
                  </a:cubicBezTo>
                  <a:cubicBezTo>
                    <a:pt x="65" y="25"/>
                    <a:pt x="65" y="25"/>
                    <a:pt x="65" y="25"/>
                  </a:cubicBezTo>
                  <a:cubicBezTo>
                    <a:pt x="65" y="0"/>
                    <a:pt x="65" y="0"/>
                    <a:pt x="65" y="0"/>
                  </a:cubicBezTo>
                  <a:cubicBezTo>
                    <a:pt x="65" y="0"/>
                    <a:pt x="65" y="0"/>
                    <a:pt x="65" y="0"/>
                  </a:cubicBezTo>
                  <a:cubicBezTo>
                    <a:pt x="0" y="0"/>
                    <a:pt x="0" y="0"/>
                    <a:pt x="0" y="0"/>
                  </a:cubicBezTo>
                  <a:cubicBezTo>
                    <a:pt x="0" y="0"/>
                    <a:pt x="0" y="0"/>
                    <a:pt x="0" y="0"/>
                  </a:cubicBezTo>
                </a:path>
              </a:pathLst>
            </a:custGeom>
            <a:solidFill>
              <a:srgbClr val="EF061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3" name="Freeform 268">
              <a:extLst>
                <a:ext uri="{FF2B5EF4-FFF2-40B4-BE49-F238E27FC236}">
                  <a16:creationId xmlns:a16="http://schemas.microsoft.com/office/drawing/2014/main" id="{3761163A-94C1-4C1E-ABDB-D6D2928F5FCF}"/>
                </a:ext>
              </a:extLst>
            </p:cNvPr>
            <p:cNvSpPr>
              <a:spLocks/>
            </p:cNvSpPr>
            <p:nvPr/>
          </p:nvSpPr>
          <p:spPr bwMode="auto">
            <a:xfrm>
              <a:off x="338" y="402"/>
              <a:ext cx="0" cy="60"/>
            </a:xfrm>
            <a:custGeom>
              <a:avLst/>
              <a:gdLst>
                <a:gd name="T0" fmla="*/ 0 h 25"/>
                <a:gd name="T1" fmla="*/ 25 h 25"/>
                <a:gd name="T2" fmla="*/ 25 h 25"/>
                <a:gd name="T3" fmla="*/ 25 h 25"/>
                <a:gd name="T4" fmla="*/ 0 h 25"/>
                <a:gd name="T5" fmla="*/ 0 h 25"/>
              </a:gdLst>
              <a:ahLst/>
              <a:cxnLst>
                <a:cxn ang="0">
                  <a:pos x="0" y="T0"/>
                </a:cxn>
                <a:cxn ang="0">
                  <a:pos x="0" y="T1"/>
                </a:cxn>
                <a:cxn ang="0">
                  <a:pos x="0" y="T2"/>
                </a:cxn>
                <a:cxn ang="0">
                  <a:pos x="0" y="T3"/>
                </a:cxn>
                <a:cxn ang="0">
                  <a:pos x="0" y="T4"/>
                </a:cxn>
                <a:cxn ang="0">
                  <a:pos x="0" y="T5"/>
                </a:cxn>
              </a:cxnLst>
              <a:rect l="0" t="0" r="r" b="b"/>
              <a:pathLst>
                <a:path h="25">
                  <a:moveTo>
                    <a:pt x="0" y="0"/>
                  </a:moveTo>
                  <a:cubicBezTo>
                    <a:pt x="0" y="25"/>
                    <a:pt x="0" y="25"/>
                    <a:pt x="0" y="25"/>
                  </a:cubicBezTo>
                  <a:cubicBezTo>
                    <a:pt x="0" y="25"/>
                    <a:pt x="0" y="25"/>
                    <a:pt x="0" y="25"/>
                  </a:cubicBezTo>
                  <a:cubicBezTo>
                    <a:pt x="0" y="25"/>
                    <a:pt x="0" y="25"/>
                    <a:pt x="0" y="25"/>
                  </a:cubicBezTo>
                  <a:cubicBezTo>
                    <a:pt x="0" y="0"/>
                    <a:pt x="0" y="0"/>
                    <a:pt x="0" y="0"/>
                  </a:cubicBezTo>
                  <a:cubicBezTo>
                    <a:pt x="0" y="0"/>
                    <a:pt x="0" y="0"/>
                    <a:pt x="0" y="0"/>
                  </a:cubicBezTo>
                </a:path>
              </a:pathLst>
            </a:custGeom>
            <a:solidFill>
              <a:srgbClr val="F726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pic>
        <p:nvPicPr>
          <p:cNvPr id="1264" name="Picture 1263">
            <a:extLst>
              <a:ext uri="{FF2B5EF4-FFF2-40B4-BE49-F238E27FC236}">
                <a16:creationId xmlns:a16="http://schemas.microsoft.com/office/drawing/2014/main" id="{3AA5C705-9E99-455B-ACDC-648A6139044D}"/>
              </a:ext>
            </a:extLst>
          </p:cNvPr>
          <p:cNvPicPr>
            <a:picLocks noChangeAspect="1"/>
          </p:cNvPicPr>
          <p:nvPr/>
        </p:nvPicPr>
        <p:blipFill>
          <a:blip r:embed="rId11"/>
          <a:stretch>
            <a:fillRect/>
          </a:stretch>
        </p:blipFill>
        <p:spPr>
          <a:xfrm>
            <a:off x="4474551" y="2480283"/>
            <a:ext cx="3559066" cy="4376129"/>
          </a:xfrm>
          <a:prstGeom prst="rect">
            <a:avLst/>
          </a:prstGeom>
        </p:spPr>
      </p:pic>
      <p:sp>
        <p:nvSpPr>
          <p:cNvPr id="1265" name="TextBox 1264">
            <a:extLst>
              <a:ext uri="{FF2B5EF4-FFF2-40B4-BE49-F238E27FC236}">
                <a16:creationId xmlns:a16="http://schemas.microsoft.com/office/drawing/2014/main" id="{3FA5EA6F-8AAA-49BD-B8B5-C86CA1B8E864}"/>
              </a:ext>
            </a:extLst>
          </p:cNvPr>
          <p:cNvSpPr txBox="1"/>
          <p:nvPr/>
        </p:nvSpPr>
        <p:spPr>
          <a:xfrm>
            <a:off x="7886059" y="2730438"/>
            <a:ext cx="4240279" cy="830997"/>
          </a:xfrm>
          <a:prstGeom prst="rect">
            <a:avLst/>
          </a:prstGeom>
          <a:noFill/>
        </p:spPr>
        <p:txBody>
          <a:bodyPr wrap="square" rtlCol="0">
            <a:spAutoFit/>
          </a:bodyPr>
          <a:lstStyle/>
          <a:p>
            <a:r>
              <a:rPr lang="en-US" sz="4800" dirty="0">
                <a:solidFill>
                  <a:srgbClr val="3C085E"/>
                </a:solidFill>
                <a:latin typeface="Impact" panose="020B0806030902050204" pitchFamily="34" charset="0"/>
              </a:rPr>
              <a:t>E-COMMERCE </a:t>
            </a:r>
          </a:p>
        </p:txBody>
      </p:sp>
      <p:sp>
        <p:nvSpPr>
          <p:cNvPr id="306" name="TextBox 305">
            <a:extLst>
              <a:ext uri="{FF2B5EF4-FFF2-40B4-BE49-F238E27FC236}">
                <a16:creationId xmlns:a16="http://schemas.microsoft.com/office/drawing/2014/main" id="{9F14E4A4-BBAA-4282-ACFD-5F92DCBD9A4C}"/>
              </a:ext>
            </a:extLst>
          </p:cNvPr>
          <p:cNvSpPr txBox="1"/>
          <p:nvPr/>
        </p:nvSpPr>
        <p:spPr>
          <a:xfrm>
            <a:off x="7884285" y="3382849"/>
            <a:ext cx="4240279" cy="523220"/>
          </a:xfrm>
          <a:prstGeom prst="rect">
            <a:avLst/>
          </a:prstGeom>
          <a:noFill/>
        </p:spPr>
        <p:txBody>
          <a:bodyPr wrap="square" rtlCol="0">
            <a:spAutoFit/>
          </a:bodyPr>
          <a:lstStyle/>
          <a:p>
            <a:r>
              <a:rPr lang="en-US" sz="2800" dirty="0">
                <a:solidFill>
                  <a:srgbClr val="7DCCD0"/>
                </a:solidFill>
                <a:latin typeface="Impact" panose="020B0806030902050204" pitchFamily="34" charset="0"/>
              </a:rPr>
              <a:t>PLANTILLA DE POWERPOINT</a:t>
            </a:r>
            <a:endParaRPr lang="en-US" sz="4000" dirty="0">
              <a:solidFill>
                <a:srgbClr val="3C085E"/>
              </a:solidFill>
              <a:latin typeface="Impact" panose="020B0806030902050204" pitchFamily="34" charset="0"/>
            </a:endParaRPr>
          </a:p>
        </p:txBody>
      </p:sp>
      <p:grpSp>
        <p:nvGrpSpPr>
          <p:cNvPr id="1267" name="Group 271">
            <a:extLst>
              <a:ext uri="{FF2B5EF4-FFF2-40B4-BE49-F238E27FC236}">
                <a16:creationId xmlns:a16="http://schemas.microsoft.com/office/drawing/2014/main" id="{4993EDA8-AFC6-40CB-BD4C-A3AA8E254C31}"/>
              </a:ext>
            </a:extLst>
          </p:cNvPr>
          <p:cNvGrpSpPr>
            <a:grpSpLocks noChangeAspect="1"/>
          </p:cNvGrpSpPr>
          <p:nvPr/>
        </p:nvGrpSpPr>
        <p:grpSpPr bwMode="auto">
          <a:xfrm>
            <a:off x="5476875" y="76200"/>
            <a:ext cx="1417638" cy="1609725"/>
            <a:chOff x="3450" y="48"/>
            <a:chExt cx="893" cy="1014"/>
          </a:xfrm>
        </p:grpSpPr>
        <p:sp>
          <p:nvSpPr>
            <p:cNvPr id="1268" name="AutoShape 270">
              <a:extLst>
                <a:ext uri="{FF2B5EF4-FFF2-40B4-BE49-F238E27FC236}">
                  <a16:creationId xmlns:a16="http://schemas.microsoft.com/office/drawing/2014/main" id="{99BC1930-8F29-4C4B-837D-01B4D6AA16D3}"/>
                </a:ext>
              </a:extLst>
            </p:cNvPr>
            <p:cNvSpPr>
              <a:spLocks noChangeAspect="1" noChangeArrowheads="1" noTextEdit="1"/>
            </p:cNvSpPr>
            <p:nvPr/>
          </p:nvSpPr>
          <p:spPr bwMode="auto">
            <a:xfrm>
              <a:off x="3450" y="48"/>
              <a:ext cx="893" cy="10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9" name="Freeform 272">
              <a:extLst>
                <a:ext uri="{FF2B5EF4-FFF2-40B4-BE49-F238E27FC236}">
                  <a16:creationId xmlns:a16="http://schemas.microsoft.com/office/drawing/2014/main" id="{9E1AE7AC-2A29-44E5-9F91-8CE8AA1A7DD0}"/>
                </a:ext>
              </a:extLst>
            </p:cNvPr>
            <p:cNvSpPr>
              <a:spLocks/>
            </p:cNvSpPr>
            <p:nvPr/>
          </p:nvSpPr>
          <p:spPr bwMode="auto">
            <a:xfrm>
              <a:off x="3638" y="53"/>
              <a:ext cx="316" cy="150"/>
            </a:xfrm>
            <a:custGeom>
              <a:avLst/>
              <a:gdLst>
                <a:gd name="T0" fmla="*/ 55 w 69"/>
                <a:gd name="T1" fmla="*/ 0 h 33"/>
                <a:gd name="T2" fmla="*/ 14 w 69"/>
                <a:gd name="T3" fmla="*/ 0 h 33"/>
                <a:gd name="T4" fmla="*/ 0 w 69"/>
                <a:gd name="T5" fmla="*/ 13 h 33"/>
                <a:gd name="T6" fmla="*/ 0 w 69"/>
                <a:gd name="T7" fmla="*/ 17 h 33"/>
                <a:gd name="T8" fmla="*/ 69 w 69"/>
                <a:gd name="T9" fmla="*/ 16 h 33"/>
                <a:gd name="T10" fmla="*/ 69 w 69"/>
                <a:gd name="T11" fmla="*/ 13 h 33"/>
                <a:gd name="T12" fmla="*/ 55 w 69"/>
                <a:gd name="T13" fmla="*/ 0 h 33"/>
              </a:gdLst>
              <a:ahLst/>
              <a:cxnLst>
                <a:cxn ang="0">
                  <a:pos x="T0" y="T1"/>
                </a:cxn>
                <a:cxn ang="0">
                  <a:pos x="T2" y="T3"/>
                </a:cxn>
                <a:cxn ang="0">
                  <a:pos x="T4" y="T5"/>
                </a:cxn>
                <a:cxn ang="0">
                  <a:pos x="T6" y="T7"/>
                </a:cxn>
                <a:cxn ang="0">
                  <a:pos x="T8" y="T9"/>
                </a:cxn>
                <a:cxn ang="0">
                  <a:pos x="T10" y="T11"/>
                </a:cxn>
                <a:cxn ang="0">
                  <a:pos x="T12" y="T13"/>
                </a:cxn>
              </a:cxnLst>
              <a:rect l="0" t="0" r="r" b="b"/>
              <a:pathLst>
                <a:path w="69" h="33">
                  <a:moveTo>
                    <a:pt x="55" y="0"/>
                  </a:moveTo>
                  <a:cubicBezTo>
                    <a:pt x="14" y="0"/>
                    <a:pt x="14" y="0"/>
                    <a:pt x="14" y="0"/>
                  </a:cubicBezTo>
                  <a:cubicBezTo>
                    <a:pt x="6" y="0"/>
                    <a:pt x="0" y="6"/>
                    <a:pt x="0" y="13"/>
                  </a:cubicBezTo>
                  <a:cubicBezTo>
                    <a:pt x="0" y="17"/>
                    <a:pt x="0" y="17"/>
                    <a:pt x="0" y="17"/>
                  </a:cubicBezTo>
                  <a:cubicBezTo>
                    <a:pt x="12" y="23"/>
                    <a:pt x="38" y="33"/>
                    <a:pt x="69" y="16"/>
                  </a:cubicBezTo>
                  <a:cubicBezTo>
                    <a:pt x="69" y="13"/>
                    <a:pt x="69" y="13"/>
                    <a:pt x="69" y="13"/>
                  </a:cubicBezTo>
                  <a:cubicBezTo>
                    <a:pt x="69" y="6"/>
                    <a:pt x="63" y="0"/>
                    <a:pt x="55" y="0"/>
                  </a:cubicBezTo>
                  <a:close/>
                </a:path>
              </a:pathLst>
            </a:custGeom>
            <a:solidFill>
              <a:srgbClr val="FFAF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0" name="Freeform 273">
              <a:extLst>
                <a:ext uri="{FF2B5EF4-FFF2-40B4-BE49-F238E27FC236}">
                  <a16:creationId xmlns:a16="http://schemas.microsoft.com/office/drawing/2014/main" id="{152BCF73-6C5D-483E-A887-B0679186F383}"/>
                </a:ext>
              </a:extLst>
            </p:cNvPr>
            <p:cNvSpPr>
              <a:spLocks/>
            </p:cNvSpPr>
            <p:nvPr/>
          </p:nvSpPr>
          <p:spPr bwMode="auto">
            <a:xfrm>
              <a:off x="3638" y="126"/>
              <a:ext cx="316" cy="242"/>
            </a:xfrm>
            <a:custGeom>
              <a:avLst/>
              <a:gdLst>
                <a:gd name="T0" fmla="*/ 0 w 69"/>
                <a:gd name="T1" fmla="*/ 1 h 53"/>
                <a:gd name="T2" fmla="*/ 0 w 69"/>
                <a:gd name="T3" fmla="*/ 39 h 53"/>
                <a:gd name="T4" fmla="*/ 14 w 69"/>
                <a:gd name="T5" fmla="*/ 53 h 53"/>
                <a:gd name="T6" fmla="*/ 55 w 69"/>
                <a:gd name="T7" fmla="*/ 53 h 53"/>
                <a:gd name="T8" fmla="*/ 69 w 69"/>
                <a:gd name="T9" fmla="*/ 39 h 53"/>
                <a:gd name="T10" fmla="*/ 69 w 69"/>
                <a:gd name="T11" fmla="*/ 0 h 53"/>
                <a:gd name="T12" fmla="*/ 0 w 69"/>
                <a:gd name="T13" fmla="*/ 1 h 53"/>
              </a:gdLst>
              <a:ahLst/>
              <a:cxnLst>
                <a:cxn ang="0">
                  <a:pos x="T0" y="T1"/>
                </a:cxn>
                <a:cxn ang="0">
                  <a:pos x="T2" y="T3"/>
                </a:cxn>
                <a:cxn ang="0">
                  <a:pos x="T4" y="T5"/>
                </a:cxn>
                <a:cxn ang="0">
                  <a:pos x="T6" y="T7"/>
                </a:cxn>
                <a:cxn ang="0">
                  <a:pos x="T8" y="T9"/>
                </a:cxn>
                <a:cxn ang="0">
                  <a:pos x="T10" y="T11"/>
                </a:cxn>
                <a:cxn ang="0">
                  <a:pos x="T12" y="T13"/>
                </a:cxn>
              </a:cxnLst>
              <a:rect l="0" t="0" r="r" b="b"/>
              <a:pathLst>
                <a:path w="69" h="53">
                  <a:moveTo>
                    <a:pt x="0" y="1"/>
                  </a:moveTo>
                  <a:cubicBezTo>
                    <a:pt x="0" y="39"/>
                    <a:pt x="0" y="39"/>
                    <a:pt x="0" y="39"/>
                  </a:cubicBezTo>
                  <a:cubicBezTo>
                    <a:pt x="0" y="47"/>
                    <a:pt x="6" y="53"/>
                    <a:pt x="14" y="53"/>
                  </a:cubicBezTo>
                  <a:cubicBezTo>
                    <a:pt x="55" y="53"/>
                    <a:pt x="55" y="53"/>
                    <a:pt x="55" y="53"/>
                  </a:cubicBezTo>
                  <a:cubicBezTo>
                    <a:pt x="63" y="53"/>
                    <a:pt x="69" y="47"/>
                    <a:pt x="69" y="39"/>
                  </a:cubicBezTo>
                  <a:cubicBezTo>
                    <a:pt x="69" y="0"/>
                    <a:pt x="69" y="0"/>
                    <a:pt x="69" y="0"/>
                  </a:cubicBezTo>
                  <a:cubicBezTo>
                    <a:pt x="38" y="17"/>
                    <a:pt x="12" y="7"/>
                    <a:pt x="0" y="1"/>
                  </a:cubicBezTo>
                  <a:close/>
                </a:path>
              </a:pathLst>
            </a:custGeom>
            <a:solidFill>
              <a:srgbClr val="FF9D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1" name="Freeform 274">
              <a:extLst>
                <a:ext uri="{FF2B5EF4-FFF2-40B4-BE49-F238E27FC236}">
                  <a16:creationId xmlns:a16="http://schemas.microsoft.com/office/drawing/2014/main" id="{7B361742-B42E-4ED3-BFB6-281F12C06570}"/>
                </a:ext>
              </a:extLst>
            </p:cNvPr>
            <p:cNvSpPr>
              <a:spLocks noEditPoints="1"/>
            </p:cNvSpPr>
            <p:nvPr/>
          </p:nvSpPr>
          <p:spPr bwMode="auto">
            <a:xfrm>
              <a:off x="3688" y="126"/>
              <a:ext cx="87" cy="96"/>
            </a:xfrm>
            <a:custGeom>
              <a:avLst/>
              <a:gdLst>
                <a:gd name="T0" fmla="*/ 17 w 19"/>
                <a:gd name="T1" fmla="*/ 3 h 21"/>
                <a:gd name="T2" fmla="*/ 14 w 19"/>
                <a:gd name="T3" fmla="*/ 1 h 21"/>
                <a:gd name="T4" fmla="*/ 9 w 19"/>
                <a:gd name="T5" fmla="*/ 0 h 21"/>
                <a:gd name="T6" fmla="*/ 5 w 19"/>
                <a:gd name="T7" fmla="*/ 1 h 21"/>
                <a:gd name="T8" fmla="*/ 2 w 19"/>
                <a:gd name="T9" fmla="*/ 3 h 21"/>
                <a:gd name="T10" fmla="*/ 1 w 19"/>
                <a:gd name="T11" fmla="*/ 7 h 21"/>
                <a:gd name="T12" fmla="*/ 0 w 19"/>
                <a:gd name="T13" fmla="*/ 11 h 21"/>
                <a:gd name="T14" fmla="*/ 1 w 19"/>
                <a:gd name="T15" fmla="*/ 15 h 21"/>
                <a:gd name="T16" fmla="*/ 2 w 19"/>
                <a:gd name="T17" fmla="*/ 18 h 21"/>
                <a:gd name="T18" fmla="*/ 5 w 19"/>
                <a:gd name="T19" fmla="*/ 20 h 21"/>
                <a:gd name="T20" fmla="*/ 9 w 19"/>
                <a:gd name="T21" fmla="*/ 21 h 21"/>
                <a:gd name="T22" fmla="*/ 14 w 19"/>
                <a:gd name="T23" fmla="*/ 20 h 21"/>
                <a:gd name="T24" fmla="*/ 17 w 19"/>
                <a:gd name="T25" fmla="*/ 18 h 21"/>
                <a:gd name="T26" fmla="*/ 18 w 19"/>
                <a:gd name="T27" fmla="*/ 15 h 21"/>
                <a:gd name="T28" fmla="*/ 19 w 19"/>
                <a:gd name="T29" fmla="*/ 11 h 21"/>
                <a:gd name="T30" fmla="*/ 18 w 19"/>
                <a:gd name="T31" fmla="*/ 7 h 21"/>
                <a:gd name="T32" fmla="*/ 17 w 19"/>
                <a:gd name="T33" fmla="*/ 3 h 21"/>
                <a:gd name="T34" fmla="*/ 12 w 19"/>
                <a:gd name="T35" fmla="*/ 14 h 21"/>
                <a:gd name="T36" fmla="*/ 9 w 19"/>
                <a:gd name="T37" fmla="*/ 16 h 21"/>
                <a:gd name="T38" fmla="*/ 7 w 19"/>
                <a:gd name="T39" fmla="*/ 14 h 21"/>
                <a:gd name="T40" fmla="*/ 7 w 19"/>
                <a:gd name="T41" fmla="*/ 11 h 21"/>
                <a:gd name="T42" fmla="*/ 7 w 19"/>
                <a:gd name="T43" fmla="*/ 7 h 21"/>
                <a:gd name="T44" fmla="*/ 9 w 19"/>
                <a:gd name="T45" fmla="*/ 6 h 21"/>
                <a:gd name="T46" fmla="*/ 12 w 19"/>
                <a:gd name="T47" fmla="*/ 7 h 21"/>
                <a:gd name="T48" fmla="*/ 12 w 19"/>
                <a:gd name="T49" fmla="*/ 11 h 21"/>
                <a:gd name="T50" fmla="*/ 12 w 19"/>
                <a:gd name="T51" fmla="*/ 14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9" h="21">
                  <a:moveTo>
                    <a:pt x="17" y="3"/>
                  </a:moveTo>
                  <a:cubicBezTo>
                    <a:pt x="16" y="2"/>
                    <a:pt x="15" y="2"/>
                    <a:pt x="14" y="1"/>
                  </a:cubicBezTo>
                  <a:cubicBezTo>
                    <a:pt x="12" y="0"/>
                    <a:pt x="11" y="0"/>
                    <a:pt x="9" y="0"/>
                  </a:cubicBezTo>
                  <a:cubicBezTo>
                    <a:pt x="8" y="0"/>
                    <a:pt x="6" y="0"/>
                    <a:pt x="5" y="1"/>
                  </a:cubicBezTo>
                  <a:cubicBezTo>
                    <a:pt x="4" y="2"/>
                    <a:pt x="3" y="2"/>
                    <a:pt x="2" y="3"/>
                  </a:cubicBezTo>
                  <a:cubicBezTo>
                    <a:pt x="2" y="4"/>
                    <a:pt x="1" y="6"/>
                    <a:pt x="1" y="7"/>
                  </a:cubicBezTo>
                  <a:cubicBezTo>
                    <a:pt x="0" y="8"/>
                    <a:pt x="0" y="9"/>
                    <a:pt x="0" y="11"/>
                  </a:cubicBezTo>
                  <a:cubicBezTo>
                    <a:pt x="0" y="12"/>
                    <a:pt x="0" y="13"/>
                    <a:pt x="1" y="15"/>
                  </a:cubicBezTo>
                  <a:cubicBezTo>
                    <a:pt x="1" y="16"/>
                    <a:pt x="2" y="17"/>
                    <a:pt x="2" y="18"/>
                  </a:cubicBezTo>
                  <a:cubicBezTo>
                    <a:pt x="3" y="19"/>
                    <a:pt x="4" y="20"/>
                    <a:pt x="5" y="20"/>
                  </a:cubicBezTo>
                  <a:cubicBezTo>
                    <a:pt x="6" y="21"/>
                    <a:pt x="8" y="21"/>
                    <a:pt x="9" y="21"/>
                  </a:cubicBezTo>
                  <a:cubicBezTo>
                    <a:pt x="11" y="21"/>
                    <a:pt x="12" y="21"/>
                    <a:pt x="14" y="20"/>
                  </a:cubicBezTo>
                  <a:cubicBezTo>
                    <a:pt x="15" y="20"/>
                    <a:pt x="16" y="19"/>
                    <a:pt x="17" y="18"/>
                  </a:cubicBezTo>
                  <a:cubicBezTo>
                    <a:pt x="17" y="17"/>
                    <a:pt x="18" y="16"/>
                    <a:pt x="18" y="15"/>
                  </a:cubicBezTo>
                  <a:cubicBezTo>
                    <a:pt x="19" y="13"/>
                    <a:pt x="19" y="12"/>
                    <a:pt x="19" y="11"/>
                  </a:cubicBezTo>
                  <a:cubicBezTo>
                    <a:pt x="19" y="9"/>
                    <a:pt x="19" y="8"/>
                    <a:pt x="18" y="7"/>
                  </a:cubicBezTo>
                  <a:cubicBezTo>
                    <a:pt x="18" y="6"/>
                    <a:pt x="17" y="4"/>
                    <a:pt x="17" y="3"/>
                  </a:cubicBezTo>
                  <a:close/>
                  <a:moveTo>
                    <a:pt x="12" y="14"/>
                  </a:moveTo>
                  <a:cubicBezTo>
                    <a:pt x="11" y="15"/>
                    <a:pt x="10" y="16"/>
                    <a:pt x="9" y="16"/>
                  </a:cubicBezTo>
                  <a:cubicBezTo>
                    <a:pt x="8" y="16"/>
                    <a:pt x="8" y="15"/>
                    <a:pt x="7" y="14"/>
                  </a:cubicBezTo>
                  <a:cubicBezTo>
                    <a:pt x="7" y="13"/>
                    <a:pt x="7" y="12"/>
                    <a:pt x="7" y="11"/>
                  </a:cubicBezTo>
                  <a:cubicBezTo>
                    <a:pt x="7" y="9"/>
                    <a:pt x="7" y="8"/>
                    <a:pt x="7" y="7"/>
                  </a:cubicBezTo>
                  <a:cubicBezTo>
                    <a:pt x="8" y="6"/>
                    <a:pt x="8" y="6"/>
                    <a:pt x="9" y="6"/>
                  </a:cubicBezTo>
                  <a:cubicBezTo>
                    <a:pt x="10" y="6"/>
                    <a:pt x="11" y="6"/>
                    <a:pt x="12" y="7"/>
                  </a:cubicBezTo>
                  <a:cubicBezTo>
                    <a:pt x="12" y="8"/>
                    <a:pt x="12" y="9"/>
                    <a:pt x="12" y="11"/>
                  </a:cubicBezTo>
                  <a:cubicBezTo>
                    <a:pt x="12" y="12"/>
                    <a:pt x="12" y="13"/>
                    <a:pt x="12" y="1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2" name="Freeform 275">
              <a:extLst>
                <a:ext uri="{FF2B5EF4-FFF2-40B4-BE49-F238E27FC236}">
                  <a16:creationId xmlns:a16="http://schemas.microsoft.com/office/drawing/2014/main" id="{245B1A5A-B755-462A-8FB8-163795658158}"/>
                </a:ext>
              </a:extLst>
            </p:cNvPr>
            <p:cNvSpPr>
              <a:spLocks noEditPoints="1"/>
            </p:cNvSpPr>
            <p:nvPr/>
          </p:nvSpPr>
          <p:spPr bwMode="auto">
            <a:xfrm>
              <a:off x="3816" y="194"/>
              <a:ext cx="87" cy="96"/>
            </a:xfrm>
            <a:custGeom>
              <a:avLst/>
              <a:gdLst>
                <a:gd name="T0" fmla="*/ 16 w 19"/>
                <a:gd name="T1" fmla="*/ 3 h 21"/>
                <a:gd name="T2" fmla="*/ 13 w 19"/>
                <a:gd name="T3" fmla="*/ 1 h 21"/>
                <a:gd name="T4" fmla="*/ 9 w 19"/>
                <a:gd name="T5" fmla="*/ 0 h 21"/>
                <a:gd name="T6" fmla="*/ 5 w 19"/>
                <a:gd name="T7" fmla="*/ 1 h 21"/>
                <a:gd name="T8" fmla="*/ 2 w 19"/>
                <a:gd name="T9" fmla="*/ 3 h 21"/>
                <a:gd name="T10" fmla="*/ 0 w 19"/>
                <a:gd name="T11" fmla="*/ 7 h 21"/>
                <a:gd name="T12" fmla="*/ 0 w 19"/>
                <a:gd name="T13" fmla="*/ 11 h 21"/>
                <a:gd name="T14" fmla="*/ 0 w 19"/>
                <a:gd name="T15" fmla="*/ 14 h 21"/>
                <a:gd name="T16" fmla="*/ 2 w 19"/>
                <a:gd name="T17" fmla="*/ 18 h 21"/>
                <a:gd name="T18" fmla="*/ 5 w 19"/>
                <a:gd name="T19" fmla="*/ 20 h 21"/>
                <a:gd name="T20" fmla="*/ 9 w 19"/>
                <a:gd name="T21" fmla="*/ 21 h 21"/>
                <a:gd name="T22" fmla="*/ 13 w 19"/>
                <a:gd name="T23" fmla="*/ 20 h 21"/>
                <a:gd name="T24" fmla="*/ 16 w 19"/>
                <a:gd name="T25" fmla="*/ 18 h 21"/>
                <a:gd name="T26" fmla="*/ 18 w 19"/>
                <a:gd name="T27" fmla="*/ 14 h 21"/>
                <a:gd name="T28" fmla="*/ 19 w 19"/>
                <a:gd name="T29" fmla="*/ 11 h 21"/>
                <a:gd name="T30" fmla="*/ 18 w 19"/>
                <a:gd name="T31" fmla="*/ 7 h 21"/>
                <a:gd name="T32" fmla="*/ 16 w 19"/>
                <a:gd name="T33" fmla="*/ 3 h 21"/>
                <a:gd name="T34" fmla="*/ 11 w 19"/>
                <a:gd name="T35" fmla="*/ 14 h 21"/>
                <a:gd name="T36" fmla="*/ 9 w 19"/>
                <a:gd name="T37" fmla="*/ 16 h 21"/>
                <a:gd name="T38" fmla="*/ 7 w 19"/>
                <a:gd name="T39" fmla="*/ 14 h 21"/>
                <a:gd name="T40" fmla="*/ 7 w 19"/>
                <a:gd name="T41" fmla="*/ 11 h 21"/>
                <a:gd name="T42" fmla="*/ 7 w 19"/>
                <a:gd name="T43" fmla="*/ 7 h 21"/>
                <a:gd name="T44" fmla="*/ 9 w 19"/>
                <a:gd name="T45" fmla="*/ 6 h 21"/>
                <a:gd name="T46" fmla="*/ 11 w 19"/>
                <a:gd name="T47" fmla="*/ 7 h 21"/>
                <a:gd name="T48" fmla="*/ 12 w 19"/>
                <a:gd name="T49" fmla="*/ 11 h 21"/>
                <a:gd name="T50" fmla="*/ 11 w 19"/>
                <a:gd name="T51" fmla="*/ 14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9" h="21">
                  <a:moveTo>
                    <a:pt x="16" y="3"/>
                  </a:moveTo>
                  <a:cubicBezTo>
                    <a:pt x="16" y="2"/>
                    <a:pt x="15" y="1"/>
                    <a:pt x="13" y="1"/>
                  </a:cubicBezTo>
                  <a:cubicBezTo>
                    <a:pt x="12" y="0"/>
                    <a:pt x="11" y="0"/>
                    <a:pt x="9" y="0"/>
                  </a:cubicBezTo>
                  <a:cubicBezTo>
                    <a:pt x="8" y="0"/>
                    <a:pt x="6" y="0"/>
                    <a:pt x="5" y="1"/>
                  </a:cubicBezTo>
                  <a:cubicBezTo>
                    <a:pt x="4" y="1"/>
                    <a:pt x="3" y="2"/>
                    <a:pt x="2" y="3"/>
                  </a:cubicBezTo>
                  <a:cubicBezTo>
                    <a:pt x="1" y="4"/>
                    <a:pt x="1" y="5"/>
                    <a:pt x="0" y="7"/>
                  </a:cubicBezTo>
                  <a:cubicBezTo>
                    <a:pt x="0" y="8"/>
                    <a:pt x="0" y="9"/>
                    <a:pt x="0" y="11"/>
                  </a:cubicBezTo>
                  <a:cubicBezTo>
                    <a:pt x="0" y="12"/>
                    <a:pt x="0" y="13"/>
                    <a:pt x="0" y="14"/>
                  </a:cubicBezTo>
                  <a:cubicBezTo>
                    <a:pt x="1" y="16"/>
                    <a:pt x="1" y="17"/>
                    <a:pt x="2" y="18"/>
                  </a:cubicBezTo>
                  <a:cubicBezTo>
                    <a:pt x="3" y="19"/>
                    <a:pt x="4" y="20"/>
                    <a:pt x="5" y="20"/>
                  </a:cubicBezTo>
                  <a:cubicBezTo>
                    <a:pt x="6" y="21"/>
                    <a:pt x="8" y="21"/>
                    <a:pt x="9" y="21"/>
                  </a:cubicBezTo>
                  <a:cubicBezTo>
                    <a:pt x="11" y="21"/>
                    <a:pt x="12" y="21"/>
                    <a:pt x="13" y="20"/>
                  </a:cubicBezTo>
                  <a:cubicBezTo>
                    <a:pt x="15" y="20"/>
                    <a:pt x="16" y="19"/>
                    <a:pt x="16" y="18"/>
                  </a:cubicBezTo>
                  <a:cubicBezTo>
                    <a:pt x="17" y="17"/>
                    <a:pt x="18" y="16"/>
                    <a:pt x="18" y="14"/>
                  </a:cubicBezTo>
                  <a:cubicBezTo>
                    <a:pt x="19" y="13"/>
                    <a:pt x="19" y="12"/>
                    <a:pt x="19" y="11"/>
                  </a:cubicBezTo>
                  <a:cubicBezTo>
                    <a:pt x="19" y="9"/>
                    <a:pt x="19" y="8"/>
                    <a:pt x="18" y="7"/>
                  </a:cubicBezTo>
                  <a:cubicBezTo>
                    <a:pt x="18" y="5"/>
                    <a:pt x="17" y="4"/>
                    <a:pt x="16" y="3"/>
                  </a:cubicBezTo>
                  <a:close/>
                  <a:moveTo>
                    <a:pt x="11" y="14"/>
                  </a:moveTo>
                  <a:cubicBezTo>
                    <a:pt x="11" y="15"/>
                    <a:pt x="10" y="16"/>
                    <a:pt x="9" y="16"/>
                  </a:cubicBezTo>
                  <a:cubicBezTo>
                    <a:pt x="8" y="16"/>
                    <a:pt x="8" y="15"/>
                    <a:pt x="7" y="14"/>
                  </a:cubicBezTo>
                  <a:cubicBezTo>
                    <a:pt x="7" y="13"/>
                    <a:pt x="7" y="12"/>
                    <a:pt x="7" y="11"/>
                  </a:cubicBezTo>
                  <a:cubicBezTo>
                    <a:pt x="7" y="9"/>
                    <a:pt x="7" y="8"/>
                    <a:pt x="7" y="7"/>
                  </a:cubicBezTo>
                  <a:cubicBezTo>
                    <a:pt x="8" y="6"/>
                    <a:pt x="8" y="6"/>
                    <a:pt x="9" y="6"/>
                  </a:cubicBezTo>
                  <a:cubicBezTo>
                    <a:pt x="10" y="6"/>
                    <a:pt x="11" y="6"/>
                    <a:pt x="11" y="7"/>
                  </a:cubicBezTo>
                  <a:cubicBezTo>
                    <a:pt x="12" y="8"/>
                    <a:pt x="12" y="9"/>
                    <a:pt x="12" y="11"/>
                  </a:cubicBezTo>
                  <a:cubicBezTo>
                    <a:pt x="12" y="12"/>
                    <a:pt x="12" y="13"/>
                    <a:pt x="11" y="1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3" name="Freeform 276">
              <a:extLst>
                <a:ext uri="{FF2B5EF4-FFF2-40B4-BE49-F238E27FC236}">
                  <a16:creationId xmlns:a16="http://schemas.microsoft.com/office/drawing/2014/main" id="{3B44A25C-55E3-4BC3-A109-09E72DD3DB0D}"/>
                </a:ext>
              </a:extLst>
            </p:cNvPr>
            <p:cNvSpPr>
              <a:spLocks/>
            </p:cNvSpPr>
            <p:nvPr/>
          </p:nvSpPr>
          <p:spPr bwMode="auto">
            <a:xfrm>
              <a:off x="3729" y="126"/>
              <a:ext cx="129" cy="164"/>
            </a:xfrm>
            <a:custGeom>
              <a:avLst/>
              <a:gdLst>
                <a:gd name="T0" fmla="*/ 24 w 28"/>
                <a:gd name="T1" fmla="*/ 0 h 36"/>
                <a:gd name="T2" fmla="*/ 23 w 28"/>
                <a:gd name="T3" fmla="*/ 0 h 36"/>
                <a:gd name="T4" fmla="*/ 21 w 28"/>
                <a:gd name="T5" fmla="*/ 1 h 36"/>
                <a:gd name="T6" fmla="*/ 0 w 28"/>
                <a:gd name="T7" fmla="*/ 35 h 36"/>
                <a:gd name="T8" fmla="*/ 3 w 28"/>
                <a:gd name="T9" fmla="*/ 36 h 36"/>
                <a:gd name="T10" fmla="*/ 4 w 28"/>
                <a:gd name="T11" fmla="*/ 36 h 36"/>
                <a:gd name="T12" fmla="*/ 6 w 28"/>
                <a:gd name="T13" fmla="*/ 36 h 36"/>
                <a:gd name="T14" fmla="*/ 8 w 28"/>
                <a:gd name="T15" fmla="*/ 35 h 36"/>
                <a:gd name="T16" fmla="*/ 28 w 28"/>
                <a:gd name="T17" fmla="*/ 1 h 36"/>
                <a:gd name="T18" fmla="*/ 26 w 28"/>
                <a:gd name="T19" fmla="*/ 0 h 36"/>
                <a:gd name="T20" fmla="*/ 24 w 28"/>
                <a:gd name="T21" fmla="*/ 0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8" h="36">
                  <a:moveTo>
                    <a:pt x="24" y="0"/>
                  </a:moveTo>
                  <a:cubicBezTo>
                    <a:pt x="24" y="0"/>
                    <a:pt x="23" y="0"/>
                    <a:pt x="23" y="0"/>
                  </a:cubicBezTo>
                  <a:cubicBezTo>
                    <a:pt x="22" y="0"/>
                    <a:pt x="21" y="1"/>
                    <a:pt x="21" y="1"/>
                  </a:cubicBezTo>
                  <a:cubicBezTo>
                    <a:pt x="0" y="35"/>
                    <a:pt x="0" y="35"/>
                    <a:pt x="0" y="35"/>
                  </a:cubicBezTo>
                  <a:cubicBezTo>
                    <a:pt x="1" y="36"/>
                    <a:pt x="2" y="36"/>
                    <a:pt x="3" y="36"/>
                  </a:cubicBezTo>
                  <a:cubicBezTo>
                    <a:pt x="3" y="36"/>
                    <a:pt x="4" y="36"/>
                    <a:pt x="4" y="36"/>
                  </a:cubicBezTo>
                  <a:cubicBezTo>
                    <a:pt x="5" y="36"/>
                    <a:pt x="6" y="36"/>
                    <a:pt x="6" y="36"/>
                  </a:cubicBezTo>
                  <a:cubicBezTo>
                    <a:pt x="7" y="36"/>
                    <a:pt x="7" y="36"/>
                    <a:pt x="8" y="35"/>
                  </a:cubicBezTo>
                  <a:cubicBezTo>
                    <a:pt x="28" y="1"/>
                    <a:pt x="28" y="1"/>
                    <a:pt x="28" y="1"/>
                  </a:cubicBezTo>
                  <a:cubicBezTo>
                    <a:pt x="27" y="0"/>
                    <a:pt x="27" y="0"/>
                    <a:pt x="26" y="0"/>
                  </a:cubicBezTo>
                  <a:cubicBezTo>
                    <a:pt x="25" y="0"/>
                    <a:pt x="25" y="0"/>
                    <a:pt x="24"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4" name="Freeform 277">
              <a:extLst>
                <a:ext uri="{FF2B5EF4-FFF2-40B4-BE49-F238E27FC236}">
                  <a16:creationId xmlns:a16="http://schemas.microsoft.com/office/drawing/2014/main" id="{2EEFE752-DCBE-48A2-82AC-543DCC031FD8}"/>
                </a:ext>
              </a:extLst>
            </p:cNvPr>
            <p:cNvSpPr>
              <a:spLocks noEditPoints="1"/>
            </p:cNvSpPr>
            <p:nvPr/>
          </p:nvSpPr>
          <p:spPr bwMode="auto">
            <a:xfrm>
              <a:off x="3638" y="53"/>
              <a:ext cx="316" cy="310"/>
            </a:xfrm>
            <a:custGeom>
              <a:avLst/>
              <a:gdLst>
                <a:gd name="T0" fmla="*/ 54 w 69"/>
                <a:gd name="T1" fmla="*/ 0 h 68"/>
                <a:gd name="T2" fmla="*/ 15 w 69"/>
                <a:gd name="T3" fmla="*/ 0 h 68"/>
                <a:gd name="T4" fmla="*/ 0 w 69"/>
                <a:gd name="T5" fmla="*/ 14 h 68"/>
                <a:gd name="T6" fmla="*/ 0 w 69"/>
                <a:gd name="T7" fmla="*/ 54 h 68"/>
                <a:gd name="T8" fmla="*/ 15 w 69"/>
                <a:gd name="T9" fmla="*/ 68 h 68"/>
                <a:gd name="T10" fmla="*/ 54 w 69"/>
                <a:gd name="T11" fmla="*/ 68 h 68"/>
                <a:gd name="T12" fmla="*/ 69 w 69"/>
                <a:gd name="T13" fmla="*/ 54 h 68"/>
                <a:gd name="T14" fmla="*/ 69 w 69"/>
                <a:gd name="T15" fmla="*/ 14 h 68"/>
                <a:gd name="T16" fmla="*/ 54 w 69"/>
                <a:gd name="T17" fmla="*/ 0 h 68"/>
                <a:gd name="T18" fmla="*/ 67 w 69"/>
                <a:gd name="T19" fmla="*/ 55 h 68"/>
                <a:gd name="T20" fmla="*/ 55 w 69"/>
                <a:gd name="T21" fmla="*/ 67 h 68"/>
                <a:gd name="T22" fmla="*/ 14 w 69"/>
                <a:gd name="T23" fmla="*/ 67 h 68"/>
                <a:gd name="T24" fmla="*/ 1 w 69"/>
                <a:gd name="T25" fmla="*/ 55 h 68"/>
                <a:gd name="T26" fmla="*/ 1 w 69"/>
                <a:gd name="T27" fmla="*/ 13 h 68"/>
                <a:gd name="T28" fmla="*/ 14 w 69"/>
                <a:gd name="T29" fmla="*/ 1 h 68"/>
                <a:gd name="T30" fmla="*/ 55 w 69"/>
                <a:gd name="T31" fmla="*/ 1 h 68"/>
                <a:gd name="T32" fmla="*/ 67 w 69"/>
                <a:gd name="T33" fmla="*/ 13 h 68"/>
                <a:gd name="T34" fmla="*/ 67 w 69"/>
                <a:gd name="T35" fmla="*/ 55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9" h="68">
                  <a:moveTo>
                    <a:pt x="54" y="0"/>
                  </a:moveTo>
                  <a:cubicBezTo>
                    <a:pt x="15" y="0"/>
                    <a:pt x="15" y="0"/>
                    <a:pt x="15" y="0"/>
                  </a:cubicBezTo>
                  <a:cubicBezTo>
                    <a:pt x="7" y="0"/>
                    <a:pt x="0" y="6"/>
                    <a:pt x="0" y="14"/>
                  </a:cubicBezTo>
                  <a:cubicBezTo>
                    <a:pt x="0" y="54"/>
                    <a:pt x="0" y="54"/>
                    <a:pt x="0" y="54"/>
                  </a:cubicBezTo>
                  <a:cubicBezTo>
                    <a:pt x="0" y="62"/>
                    <a:pt x="7" y="68"/>
                    <a:pt x="15" y="68"/>
                  </a:cubicBezTo>
                  <a:cubicBezTo>
                    <a:pt x="54" y="68"/>
                    <a:pt x="54" y="68"/>
                    <a:pt x="54" y="68"/>
                  </a:cubicBezTo>
                  <a:cubicBezTo>
                    <a:pt x="62" y="68"/>
                    <a:pt x="69" y="62"/>
                    <a:pt x="69" y="54"/>
                  </a:cubicBezTo>
                  <a:cubicBezTo>
                    <a:pt x="69" y="14"/>
                    <a:pt x="69" y="14"/>
                    <a:pt x="69" y="14"/>
                  </a:cubicBezTo>
                  <a:cubicBezTo>
                    <a:pt x="69" y="6"/>
                    <a:pt x="62" y="0"/>
                    <a:pt x="54" y="0"/>
                  </a:cubicBezTo>
                  <a:close/>
                  <a:moveTo>
                    <a:pt x="67" y="55"/>
                  </a:moveTo>
                  <a:cubicBezTo>
                    <a:pt x="67" y="62"/>
                    <a:pt x="62" y="67"/>
                    <a:pt x="55" y="67"/>
                  </a:cubicBezTo>
                  <a:cubicBezTo>
                    <a:pt x="14" y="67"/>
                    <a:pt x="14" y="67"/>
                    <a:pt x="14" y="67"/>
                  </a:cubicBezTo>
                  <a:cubicBezTo>
                    <a:pt x="7" y="67"/>
                    <a:pt x="1" y="62"/>
                    <a:pt x="1" y="55"/>
                  </a:cubicBezTo>
                  <a:cubicBezTo>
                    <a:pt x="1" y="13"/>
                    <a:pt x="1" y="13"/>
                    <a:pt x="1" y="13"/>
                  </a:cubicBezTo>
                  <a:cubicBezTo>
                    <a:pt x="1" y="7"/>
                    <a:pt x="7" y="1"/>
                    <a:pt x="14" y="1"/>
                  </a:cubicBezTo>
                  <a:cubicBezTo>
                    <a:pt x="55" y="1"/>
                    <a:pt x="55" y="1"/>
                    <a:pt x="55" y="1"/>
                  </a:cubicBezTo>
                  <a:cubicBezTo>
                    <a:pt x="62" y="1"/>
                    <a:pt x="67" y="7"/>
                    <a:pt x="67" y="13"/>
                  </a:cubicBezTo>
                  <a:lnTo>
                    <a:pt x="67" y="5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5" name="Freeform 278">
              <a:extLst>
                <a:ext uri="{FF2B5EF4-FFF2-40B4-BE49-F238E27FC236}">
                  <a16:creationId xmlns:a16="http://schemas.microsoft.com/office/drawing/2014/main" id="{200525BC-53AB-4584-9BEB-03B844A34CCC}"/>
                </a:ext>
              </a:extLst>
            </p:cNvPr>
            <p:cNvSpPr>
              <a:spLocks noEditPoints="1"/>
            </p:cNvSpPr>
            <p:nvPr/>
          </p:nvSpPr>
          <p:spPr bwMode="auto">
            <a:xfrm>
              <a:off x="3633" y="48"/>
              <a:ext cx="325" cy="320"/>
            </a:xfrm>
            <a:custGeom>
              <a:avLst/>
              <a:gdLst>
                <a:gd name="T0" fmla="*/ 55 w 71"/>
                <a:gd name="T1" fmla="*/ 0 h 70"/>
                <a:gd name="T2" fmla="*/ 16 w 71"/>
                <a:gd name="T3" fmla="*/ 0 h 70"/>
                <a:gd name="T4" fmla="*/ 0 w 71"/>
                <a:gd name="T5" fmla="*/ 15 h 70"/>
                <a:gd name="T6" fmla="*/ 0 w 71"/>
                <a:gd name="T7" fmla="*/ 55 h 70"/>
                <a:gd name="T8" fmla="*/ 16 w 71"/>
                <a:gd name="T9" fmla="*/ 70 h 70"/>
                <a:gd name="T10" fmla="*/ 55 w 71"/>
                <a:gd name="T11" fmla="*/ 70 h 70"/>
                <a:gd name="T12" fmla="*/ 71 w 71"/>
                <a:gd name="T13" fmla="*/ 55 h 70"/>
                <a:gd name="T14" fmla="*/ 71 w 71"/>
                <a:gd name="T15" fmla="*/ 15 h 70"/>
                <a:gd name="T16" fmla="*/ 55 w 71"/>
                <a:gd name="T17" fmla="*/ 0 h 70"/>
                <a:gd name="T18" fmla="*/ 68 w 71"/>
                <a:gd name="T19" fmla="*/ 56 h 70"/>
                <a:gd name="T20" fmla="*/ 56 w 71"/>
                <a:gd name="T21" fmla="*/ 67 h 70"/>
                <a:gd name="T22" fmla="*/ 15 w 71"/>
                <a:gd name="T23" fmla="*/ 67 h 70"/>
                <a:gd name="T24" fmla="*/ 3 w 71"/>
                <a:gd name="T25" fmla="*/ 56 h 70"/>
                <a:gd name="T26" fmla="*/ 3 w 71"/>
                <a:gd name="T27" fmla="*/ 14 h 70"/>
                <a:gd name="T28" fmla="*/ 15 w 71"/>
                <a:gd name="T29" fmla="*/ 3 h 70"/>
                <a:gd name="T30" fmla="*/ 56 w 71"/>
                <a:gd name="T31" fmla="*/ 3 h 70"/>
                <a:gd name="T32" fmla="*/ 68 w 71"/>
                <a:gd name="T33" fmla="*/ 14 h 70"/>
                <a:gd name="T34" fmla="*/ 68 w 71"/>
                <a:gd name="T35" fmla="*/ 56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1" h="70">
                  <a:moveTo>
                    <a:pt x="55" y="0"/>
                  </a:moveTo>
                  <a:cubicBezTo>
                    <a:pt x="16" y="0"/>
                    <a:pt x="16" y="0"/>
                    <a:pt x="16" y="0"/>
                  </a:cubicBezTo>
                  <a:cubicBezTo>
                    <a:pt x="7" y="0"/>
                    <a:pt x="0" y="7"/>
                    <a:pt x="0" y="15"/>
                  </a:cubicBezTo>
                  <a:cubicBezTo>
                    <a:pt x="0" y="55"/>
                    <a:pt x="0" y="55"/>
                    <a:pt x="0" y="55"/>
                  </a:cubicBezTo>
                  <a:cubicBezTo>
                    <a:pt x="0" y="63"/>
                    <a:pt x="7" y="70"/>
                    <a:pt x="16" y="70"/>
                  </a:cubicBezTo>
                  <a:cubicBezTo>
                    <a:pt x="55" y="70"/>
                    <a:pt x="55" y="70"/>
                    <a:pt x="55" y="70"/>
                  </a:cubicBezTo>
                  <a:cubicBezTo>
                    <a:pt x="64" y="70"/>
                    <a:pt x="71" y="63"/>
                    <a:pt x="71" y="55"/>
                  </a:cubicBezTo>
                  <a:cubicBezTo>
                    <a:pt x="71" y="15"/>
                    <a:pt x="71" y="15"/>
                    <a:pt x="71" y="15"/>
                  </a:cubicBezTo>
                  <a:cubicBezTo>
                    <a:pt x="71" y="7"/>
                    <a:pt x="64" y="0"/>
                    <a:pt x="55" y="0"/>
                  </a:cubicBezTo>
                  <a:close/>
                  <a:moveTo>
                    <a:pt x="68" y="56"/>
                  </a:moveTo>
                  <a:cubicBezTo>
                    <a:pt x="68" y="62"/>
                    <a:pt x="62" y="67"/>
                    <a:pt x="56" y="67"/>
                  </a:cubicBezTo>
                  <a:cubicBezTo>
                    <a:pt x="15" y="67"/>
                    <a:pt x="15" y="67"/>
                    <a:pt x="15" y="67"/>
                  </a:cubicBezTo>
                  <a:cubicBezTo>
                    <a:pt x="8" y="67"/>
                    <a:pt x="3" y="62"/>
                    <a:pt x="3" y="56"/>
                  </a:cubicBezTo>
                  <a:cubicBezTo>
                    <a:pt x="3" y="14"/>
                    <a:pt x="3" y="14"/>
                    <a:pt x="3" y="14"/>
                  </a:cubicBezTo>
                  <a:cubicBezTo>
                    <a:pt x="3" y="8"/>
                    <a:pt x="8" y="3"/>
                    <a:pt x="15" y="3"/>
                  </a:cubicBezTo>
                  <a:cubicBezTo>
                    <a:pt x="56" y="3"/>
                    <a:pt x="56" y="3"/>
                    <a:pt x="56" y="3"/>
                  </a:cubicBezTo>
                  <a:cubicBezTo>
                    <a:pt x="62" y="3"/>
                    <a:pt x="68" y="8"/>
                    <a:pt x="68" y="14"/>
                  </a:cubicBezTo>
                  <a:lnTo>
                    <a:pt x="68" y="5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6" name="Freeform 279">
              <a:extLst>
                <a:ext uri="{FF2B5EF4-FFF2-40B4-BE49-F238E27FC236}">
                  <a16:creationId xmlns:a16="http://schemas.microsoft.com/office/drawing/2014/main" id="{E315284F-73EF-4072-AD19-FC22AB8C41DA}"/>
                </a:ext>
              </a:extLst>
            </p:cNvPr>
            <p:cNvSpPr>
              <a:spLocks/>
            </p:cNvSpPr>
            <p:nvPr/>
          </p:nvSpPr>
          <p:spPr bwMode="auto">
            <a:xfrm>
              <a:off x="3464" y="509"/>
              <a:ext cx="618" cy="19"/>
            </a:xfrm>
            <a:custGeom>
              <a:avLst/>
              <a:gdLst>
                <a:gd name="T0" fmla="*/ 133 w 135"/>
                <a:gd name="T1" fmla="*/ 4 h 4"/>
                <a:gd name="T2" fmla="*/ 2 w 135"/>
                <a:gd name="T3" fmla="*/ 4 h 4"/>
                <a:gd name="T4" fmla="*/ 0 w 135"/>
                <a:gd name="T5" fmla="*/ 2 h 4"/>
                <a:gd name="T6" fmla="*/ 2 w 135"/>
                <a:gd name="T7" fmla="*/ 0 h 4"/>
                <a:gd name="T8" fmla="*/ 133 w 135"/>
                <a:gd name="T9" fmla="*/ 0 h 4"/>
                <a:gd name="T10" fmla="*/ 135 w 135"/>
                <a:gd name="T11" fmla="*/ 2 h 4"/>
                <a:gd name="T12" fmla="*/ 133 w 135"/>
                <a:gd name="T13" fmla="*/ 4 h 4"/>
              </a:gdLst>
              <a:ahLst/>
              <a:cxnLst>
                <a:cxn ang="0">
                  <a:pos x="T0" y="T1"/>
                </a:cxn>
                <a:cxn ang="0">
                  <a:pos x="T2" y="T3"/>
                </a:cxn>
                <a:cxn ang="0">
                  <a:pos x="T4" y="T5"/>
                </a:cxn>
                <a:cxn ang="0">
                  <a:pos x="T6" y="T7"/>
                </a:cxn>
                <a:cxn ang="0">
                  <a:pos x="T8" y="T9"/>
                </a:cxn>
                <a:cxn ang="0">
                  <a:pos x="T10" y="T11"/>
                </a:cxn>
                <a:cxn ang="0">
                  <a:pos x="T12" y="T13"/>
                </a:cxn>
              </a:cxnLst>
              <a:rect l="0" t="0" r="r" b="b"/>
              <a:pathLst>
                <a:path w="135" h="4">
                  <a:moveTo>
                    <a:pt x="133" y="4"/>
                  </a:moveTo>
                  <a:cubicBezTo>
                    <a:pt x="2" y="4"/>
                    <a:pt x="2" y="4"/>
                    <a:pt x="2" y="4"/>
                  </a:cubicBezTo>
                  <a:cubicBezTo>
                    <a:pt x="1" y="4"/>
                    <a:pt x="0" y="3"/>
                    <a:pt x="0" y="2"/>
                  </a:cubicBezTo>
                  <a:cubicBezTo>
                    <a:pt x="0" y="1"/>
                    <a:pt x="1" y="0"/>
                    <a:pt x="2" y="0"/>
                  </a:cubicBezTo>
                  <a:cubicBezTo>
                    <a:pt x="133" y="0"/>
                    <a:pt x="133" y="0"/>
                    <a:pt x="133" y="0"/>
                  </a:cubicBezTo>
                  <a:cubicBezTo>
                    <a:pt x="134" y="0"/>
                    <a:pt x="135" y="1"/>
                    <a:pt x="135" y="2"/>
                  </a:cubicBezTo>
                  <a:cubicBezTo>
                    <a:pt x="135" y="3"/>
                    <a:pt x="134" y="4"/>
                    <a:pt x="133"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7" name="Freeform 280">
              <a:extLst>
                <a:ext uri="{FF2B5EF4-FFF2-40B4-BE49-F238E27FC236}">
                  <a16:creationId xmlns:a16="http://schemas.microsoft.com/office/drawing/2014/main" id="{75C24D84-3DAD-4F3D-87CC-715C61848D94}"/>
                </a:ext>
              </a:extLst>
            </p:cNvPr>
            <p:cNvSpPr>
              <a:spLocks/>
            </p:cNvSpPr>
            <p:nvPr/>
          </p:nvSpPr>
          <p:spPr bwMode="auto">
            <a:xfrm>
              <a:off x="3491" y="587"/>
              <a:ext cx="563" cy="18"/>
            </a:xfrm>
            <a:custGeom>
              <a:avLst/>
              <a:gdLst>
                <a:gd name="T0" fmla="*/ 121 w 123"/>
                <a:gd name="T1" fmla="*/ 4 h 4"/>
                <a:gd name="T2" fmla="*/ 2 w 123"/>
                <a:gd name="T3" fmla="*/ 4 h 4"/>
                <a:gd name="T4" fmla="*/ 0 w 123"/>
                <a:gd name="T5" fmla="*/ 2 h 4"/>
                <a:gd name="T6" fmla="*/ 2 w 123"/>
                <a:gd name="T7" fmla="*/ 0 h 4"/>
                <a:gd name="T8" fmla="*/ 121 w 123"/>
                <a:gd name="T9" fmla="*/ 0 h 4"/>
                <a:gd name="T10" fmla="*/ 123 w 123"/>
                <a:gd name="T11" fmla="*/ 2 h 4"/>
                <a:gd name="T12" fmla="*/ 121 w 123"/>
                <a:gd name="T13" fmla="*/ 4 h 4"/>
              </a:gdLst>
              <a:ahLst/>
              <a:cxnLst>
                <a:cxn ang="0">
                  <a:pos x="T0" y="T1"/>
                </a:cxn>
                <a:cxn ang="0">
                  <a:pos x="T2" y="T3"/>
                </a:cxn>
                <a:cxn ang="0">
                  <a:pos x="T4" y="T5"/>
                </a:cxn>
                <a:cxn ang="0">
                  <a:pos x="T6" y="T7"/>
                </a:cxn>
                <a:cxn ang="0">
                  <a:pos x="T8" y="T9"/>
                </a:cxn>
                <a:cxn ang="0">
                  <a:pos x="T10" y="T11"/>
                </a:cxn>
                <a:cxn ang="0">
                  <a:pos x="T12" y="T13"/>
                </a:cxn>
              </a:cxnLst>
              <a:rect l="0" t="0" r="r" b="b"/>
              <a:pathLst>
                <a:path w="123" h="4">
                  <a:moveTo>
                    <a:pt x="121" y="4"/>
                  </a:moveTo>
                  <a:cubicBezTo>
                    <a:pt x="2" y="4"/>
                    <a:pt x="2" y="4"/>
                    <a:pt x="2" y="4"/>
                  </a:cubicBezTo>
                  <a:cubicBezTo>
                    <a:pt x="1" y="4"/>
                    <a:pt x="0" y="3"/>
                    <a:pt x="0" y="2"/>
                  </a:cubicBezTo>
                  <a:cubicBezTo>
                    <a:pt x="0" y="1"/>
                    <a:pt x="1" y="0"/>
                    <a:pt x="2" y="0"/>
                  </a:cubicBezTo>
                  <a:cubicBezTo>
                    <a:pt x="121" y="0"/>
                    <a:pt x="121" y="0"/>
                    <a:pt x="121" y="0"/>
                  </a:cubicBezTo>
                  <a:cubicBezTo>
                    <a:pt x="122" y="0"/>
                    <a:pt x="123" y="1"/>
                    <a:pt x="123" y="2"/>
                  </a:cubicBezTo>
                  <a:cubicBezTo>
                    <a:pt x="123" y="3"/>
                    <a:pt x="122" y="4"/>
                    <a:pt x="121"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8" name="Freeform 281">
              <a:extLst>
                <a:ext uri="{FF2B5EF4-FFF2-40B4-BE49-F238E27FC236}">
                  <a16:creationId xmlns:a16="http://schemas.microsoft.com/office/drawing/2014/main" id="{2C898819-A14D-465C-8B54-E6FA7BE6EC62}"/>
                </a:ext>
              </a:extLst>
            </p:cNvPr>
            <p:cNvSpPr>
              <a:spLocks/>
            </p:cNvSpPr>
            <p:nvPr/>
          </p:nvSpPr>
          <p:spPr bwMode="auto">
            <a:xfrm>
              <a:off x="3519" y="665"/>
              <a:ext cx="508" cy="23"/>
            </a:xfrm>
            <a:custGeom>
              <a:avLst/>
              <a:gdLst>
                <a:gd name="T0" fmla="*/ 108 w 111"/>
                <a:gd name="T1" fmla="*/ 5 h 5"/>
                <a:gd name="T2" fmla="*/ 2 w 111"/>
                <a:gd name="T3" fmla="*/ 5 h 5"/>
                <a:gd name="T4" fmla="*/ 0 w 111"/>
                <a:gd name="T5" fmla="*/ 2 h 5"/>
                <a:gd name="T6" fmla="*/ 2 w 111"/>
                <a:gd name="T7" fmla="*/ 0 h 5"/>
                <a:gd name="T8" fmla="*/ 108 w 111"/>
                <a:gd name="T9" fmla="*/ 0 h 5"/>
                <a:gd name="T10" fmla="*/ 111 w 111"/>
                <a:gd name="T11" fmla="*/ 2 h 5"/>
                <a:gd name="T12" fmla="*/ 108 w 111"/>
                <a:gd name="T13" fmla="*/ 5 h 5"/>
              </a:gdLst>
              <a:ahLst/>
              <a:cxnLst>
                <a:cxn ang="0">
                  <a:pos x="T0" y="T1"/>
                </a:cxn>
                <a:cxn ang="0">
                  <a:pos x="T2" y="T3"/>
                </a:cxn>
                <a:cxn ang="0">
                  <a:pos x="T4" y="T5"/>
                </a:cxn>
                <a:cxn ang="0">
                  <a:pos x="T6" y="T7"/>
                </a:cxn>
                <a:cxn ang="0">
                  <a:pos x="T8" y="T9"/>
                </a:cxn>
                <a:cxn ang="0">
                  <a:pos x="T10" y="T11"/>
                </a:cxn>
                <a:cxn ang="0">
                  <a:pos x="T12" y="T13"/>
                </a:cxn>
              </a:cxnLst>
              <a:rect l="0" t="0" r="r" b="b"/>
              <a:pathLst>
                <a:path w="111" h="5">
                  <a:moveTo>
                    <a:pt x="108" y="5"/>
                  </a:moveTo>
                  <a:cubicBezTo>
                    <a:pt x="2" y="5"/>
                    <a:pt x="2" y="5"/>
                    <a:pt x="2" y="5"/>
                  </a:cubicBezTo>
                  <a:cubicBezTo>
                    <a:pt x="1" y="5"/>
                    <a:pt x="0" y="4"/>
                    <a:pt x="0" y="2"/>
                  </a:cubicBezTo>
                  <a:cubicBezTo>
                    <a:pt x="0" y="1"/>
                    <a:pt x="1" y="0"/>
                    <a:pt x="2" y="0"/>
                  </a:cubicBezTo>
                  <a:cubicBezTo>
                    <a:pt x="108" y="0"/>
                    <a:pt x="108" y="0"/>
                    <a:pt x="108" y="0"/>
                  </a:cubicBezTo>
                  <a:cubicBezTo>
                    <a:pt x="110" y="0"/>
                    <a:pt x="111" y="1"/>
                    <a:pt x="111" y="2"/>
                  </a:cubicBezTo>
                  <a:cubicBezTo>
                    <a:pt x="111" y="4"/>
                    <a:pt x="110" y="5"/>
                    <a:pt x="108" y="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9" name="Freeform 282">
              <a:extLst>
                <a:ext uri="{FF2B5EF4-FFF2-40B4-BE49-F238E27FC236}">
                  <a16:creationId xmlns:a16="http://schemas.microsoft.com/office/drawing/2014/main" id="{973CEC9A-F4FF-4EDE-BE8B-0271DA685930}"/>
                </a:ext>
              </a:extLst>
            </p:cNvPr>
            <p:cNvSpPr>
              <a:spLocks/>
            </p:cNvSpPr>
            <p:nvPr/>
          </p:nvSpPr>
          <p:spPr bwMode="auto">
            <a:xfrm>
              <a:off x="3574" y="436"/>
              <a:ext cx="68" cy="320"/>
            </a:xfrm>
            <a:custGeom>
              <a:avLst/>
              <a:gdLst>
                <a:gd name="T0" fmla="*/ 68 w 68"/>
                <a:gd name="T1" fmla="*/ 320 h 320"/>
                <a:gd name="T2" fmla="*/ 0 w 68"/>
                <a:gd name="T3" fmla="*/ 0 h 320"/>
                <a:gd name="T4" fmla="*/ 68 w 68"/>
                <a:gd name="T5" fmla="*/ 320 h 320"/>
              </a:gdLst>
              <a:ahLst/>
              <a:cxnLst>
                <a:cxn ang="0">
                  <a:pos x="T0" y="T1"/>
                </a:cxn>
                <a:cxn ang="0">
                  <a:pos x="T2" y="T3"/>
                </a:cxn>
                <a:cxn ang="0">
                  <a:pos x="T4" y="T5"/>
                </a:cxn>
              </a:cxnLst>
              <a:rect l="0" t="0" r="r" b="b"/>
              <a:pathLst>
                <a:path w="68" h="320">
                  <a:moveTo>
                    <a:pt x="68" y="320"/>
                  </a:moveTo>
                  <a:lnTo>
                    <a:pt x="0" y="0"/>
                  </a:lnTo>
                  <a:lnTo>
                    <a:pt x="68" y="32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 name="Freeform 283">
              <a:extLst>
                <a:ext uri="{FF2B5EF4-FFF2-40B4-BE49-F238E27FC236}">
                  <a16:creationId xmlns:a16="http://schemas.microsoft.com/office/drawing/2014/main" id="{8B6F7EA0-EB85-4376-9EB7-B830D45C3DA7}"/>
                </a:ext>
              </a:extLst>
            </p:cNvPr>
            <p:cNvSpPr>
              <a:spLocks/>
            </p:cNvSpPr>
            <p:nvPr/>
          </p:nvSpPr>
          <p:spPr bwMode="auto">
            <a:xfrm>
              <a:off x="3564" y="427"/>
              <a:ext cx="87" cy="338"/>
            </a:xfrm>
            <a:custGeom>
              <a:avLst/>
              <a:gdLst>
                <a:gd name="T0" fmla="*/ 17 w 19"/>
                <a:gd name="T1" fmla="*/ 74 h 74"/>
                <a:gd name="T2" fmla="*/ 15 w 19"/>
                <a:gd name="T3" fmla="*/ 72 h 74"/>
                <a:gd name="T4" fmla="*/ 0 w 19"/>
                <a:gd name="T5" fmla="*/ 3 h 74"/>
                <a:gd name="T6" fmla="*/ 2 w 19"/>
                <a:gd name="T7" fmla="*/ 0 h 74"/>
                <a:gd name="T8" fmla="*/ 5 w 19"/>
                <a:gd name="T9" fmla="*/ 2 h 74"/>
                <a:gd name="T10" fmla="*/ 19 w 19"/>
                <a:gd name="T11" fmla="*/ 71 h 74"/>
                <a:gd name="T12" fmla="*/ 17 w 19"/>
                <a:gd name="T13" fmla="*/ 74 h 74"/>
                <a:gd name="T14" fmla="*/ 17 w 19"/>
                <a:gd name="T15" fmla="*/ 74 h 7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 h="74">
                  <a:moveTo>
                    <a:pt x="17" y="74"/>
                  </a:moveTo>
                  <a:cubicBezTo>
                    <a:pt x="16" y="74"/>
                    <a:pt x="15" y="73"/>
                    <a:pt x="15" y="72"/>
                  </a:cubicBezTo>
                  <a:cubicBezTo>
                    <a:pt x="0" y="3"/>
                    <a:pt x="0" y="3"/>
                    <a:pt x="0" y="3"/>
                  </a:cubicBezTo>
                  <a:cubicBezTo>
                    <a:pt x="0" y="2"/>
                    <a:pt x="1" y="0"/>
                    <a:pt x="2" y="0"/>
                  </a:cubicBezTo>
                  <a:cubicBezTo>
                    <a:pt x="3" y="0"/>
                    <a:pt x="4" y="1"/>
                    <a:pt x="5" y="2"/>
                  </a:cubicBezTo>
                  <a:cubicBezTo>
                    <a:pt x="19" y="71"/>
                    <a:pt x="19" y="71"/>
                    <a:pt x="19" y="71"/>
                  </a:cubicBezTo>
                  <a:cubicBezTo>
                    <a:pt x="19" y="73"/>
                    <a:pt x="19" y="74"/>
                    <a:pt x="17" y="74"/>
                  </a:cubicBezTo>
                  <a:cubicBezTo>
                    <a:pt x="17" y="74"/>
                    <a:pt x="17" y="74"/>
                    <a:pt x="17" y="7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7" name="Freeform 284">
              <a:extLst>
                <a:ext uri="{FF2B5EF4-FFF2-40B4-BE49-F238E27FC236}">
                  <a16:creationId xmlns:a16="http://schemas.microsoft.com/office/drawing/2014/main" id="{53495300-EBAC-429A-9EA5-10A3215565D1}"/>
                </a:ext>
              </a:extLst>
            </p:cNvPr>
            <p:cNvSpPr>
              <a:spLocks/>
            </p:cNvSpPr>
            <p:nvPr/>
          </p:nvSpPr>
          <p:spPr bwMode="auto">
            <a:xfrm>
              <a:off x="3706" y="436"/>
              <a:ext cx="23" cy="320"/>
            </a:xfrm>
            <a:custGeom>
              <a:avLst/>
              <a:gdLst>
                <a:gd name="T0" fmla="*/ 23 w 23"/>
                <a:gd name="T1" fmla="*/ 320 h 320"/>
                <a:gd name="T2" fmla="*/ 0 w 23"/>
                <a:gd name="T3" fmla="*/ 0 h 320"/>
                <a:gd name="T4" fmla="*/ 23 w 23"/>
                <a:gd name="T5" fmla="*/ 320 h 320"/>
              </a:gdLst>
              <a:ahLst/>
              <a:cxnLst>
                <a:cxn ang="0">
                  <a:pos x="T0" y="T1"/>
                </a:cxn>
                <a:cxn ang="0">
                  <a:pos x="T2" y="T3"/>
                </a:cxn>
                <a:cxn ang="0">
                  <a:pos x="T4" y="T5"/>
                </a:cxn>
              </a:cxnLst>
              <a:rect l="0" t="0" r="r" b="b"/>
              <a:pathLst>
                <a:path w="23" h="320">
                  <a:moveTo>
                    <a:pt x="23" y="320"/>
                  </a:moveTo>
                  <a:lnTo>
                    <a:pt x="0" y="0"/>
                  </a:lnTo>
                  <a:lnTo>
                    <a:pt x="23" y="32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8" name="Freeform 285">
              <a:extLst>
                <a:ext uri="{FF2B5EF4-FFF2-40B4-BE49-F238E27FC236}">
                  <a16:creationId xmlns:a16="http://schemas.microsoft.com/office/drawing/2014/main" id="{CD51E629-FC3E-46A4-9C6B-09196EF9207A}"/>
                </a:ext>
              </a:extLst>
            </p:cNvPr>
            <p:cNvSpPr>
              <a:spLocks/>
            </p:cNvSpPr>
            <p:nvPr/>
          </p:nvSpPr>
          <p:spPr bwMode="auto">
            <a:xfrm>
              <a:off x="3697" y="427"/>
              <a:ext cx="41" cy="338"/>
            </a:xfrm>
            <a:custGeom>
              <a:avLst/>
              <a:gdLst>
                <a:gd name="T0" fmla="*/ 7 w 9"/>
                <a:gd name="T1" fmla="*/ 74 h 74"/>
                <a:gd name="T2" fmla="*/ 5 w 9"/>
                <a:gd name="T3" fmla="*/ 72 h 74"/>
                <a:gd name="T4" fmla="*/ 0 w 9"/>
                <a:gd name="T5" fmla="*/ 2 h 74"/>
                <a:gd name="T6" fmla="*/ 2 w 9"/>
                <a:gd name="T7" fmla="*/ 0 h 74"/>
                <a:gd name="T8" fmla="*/ 4 w 9"/>
                <a:gd name="T9" fmla="*/ 2 h 74"/>
                <a:gd name="T10" fmla="*/ 9 w 9"/>
                <a:gd name="T11" fmla="*/ 72 h 74"/>
                <a:gd name="T12" fmla="*/ 7 w 9"/>
                <a:gd name="T13" fmla="*/ 74 h 74"/>
                <a:gd name="T14" fmla="*/ 7 w 9"/>
                <a:gd name="T15" fmla="*/ 74 h 7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74">
                  <a:moveTo>
                    <a:pt x="7" y="74"/>
                  </a:moveTo>
                  <a:cubicBezTo>
                    <a:pt x="6" y="74"/>
                    <a:pt x="5" y="73"/>
                    <a:pt x="5" y="72"/>
                  </a:cubicBezTo>
                  <a:cubicBezTo>
                    <a:pt x="0" y="2"/>
                    <a:pt x="0" y="2"/>
                    <a:pt x="0" y="2"/>
                  </a:cubicBezTo>
                  <a:cubicBezTo>
                    <a:pt x="0" y="1"/>
                    <a:pt x="1" y="0"/>
                    <a:pt x="2" y="0"/>
                  </a:cubicBezTo>
                  <a:cubicBezTo>
                    <a:pt x="3" y="0"/>
                    <a:pt x="4" y="1"/>
                    <a:pt x="4" y="2"/>
                  </a:cubicBezTo>
                  <a:cubicBezTo>
                    <a:pt x="9" y="72"/>
                    <a:pt x="9" y="72"/>
                    <a:pt x="9" y="72"/>
                  </a:cubicBezTo>
                  <a:cubicBezTo>
                    <a:pt x="9" y="73"/>
                    <a:pt x="8" y="74"/>
                    <a:pt x="7" y="74"/>
                  </a:cubicBezTo>
                  <a:cubicBezTo>
                    <a:pt x="7" y="74"/>
                    <a:pt x="7" y="74"/>
                    <a:pt x="7" y="7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9" name="Freeform 286">
              <a:extLst>
                <a:ext uri="{FF2B5EF4-FFF2-40B4-BE49-F238E27FC236}">
                  <a16:creationId xmlns:a16="http://schemas.microsoft.com/office/drawing/2014/main" id="{A521E4CE-C2A6-4235-86AC-1872145CB787}"/>
                </a:ext>
              </a:extLst>
            </p:cNvPr>
            <p:cNvSpPr>
              <a:spLocks/>
            </p:cNvSpPr>
            <p:nvPr/>
          </p:nvSpPr>
          <p:spPr bwMode="auto">
            <a:xfrm>
              <a:off x="3816" y="436"/>
              <a:ext cx="23" cy="320"/>
            </a:xfrm>
            <a:custGeom>
              <a:avLst/>
              <a:gdLst>
                <a:gd name="T0" fmla="*/ 0 w 23"/>
                <a:gd name="T1" fmla="*/ 320 h 320"/>
                <a:gd name="T2" fmla="*/ 23 w 23"/>
                <a:gd name="T3" fmla="*/ 0 h 320"/>
                <a:gd name="T4" fmla="*/ 0 w 23"/>
                <a:gd name="T5" fmla="*/ 320 h 320"/>
              </a:gdLst>
              <a:ahLst/>
              <a:cxnLst>
                <a:cxn ang="0">
                  <a:pos x="T0" y="T1"/>
                </a:cxn>
                <a:cxn ang="0">
                  <a:pos x="T2" y="T3"/>
                </a:cxn>
                <a:cxn ang="0">
                  <a:pos x="T4" y="T5"/>
                </a:cxn>
              </a:cxnLst>
              <a:rect l="0" t="0" r="r" b="b"/>
              <a:pathLst>
                <a:path w="23" h="320">
                  <a:moveTo>
                    <a:pt x="0" y="320"/>
                  </a:moveTo>
                  <a:lnTo>
                    <a:pt x="23" y="0"/>
                  </a:lnTo>
                  <a:lnTo>
                    <a:pt x="0" y="32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0" name="Freeform 287">
              <a:extLst>
                <a:ext uri="{FF2B5EF4-FFF2-40B4-BE49-F238E27FC236}">
                  <a16:creationId xmlns:a16="http://schemas.microsoft.com/office/drawing/2014/main" id="{ED60FDBC-62B3-4372-AE7C-9127524E7281}"/>
                </a:ext>
              </a:extLst>
            </p:cNvPr>
            <p:cNvSpPr>
              <a:spLocks/>
            </p:cNvSpPr>
            <p:nvPr/>
          </p:nvSpPr>
          <p:spPr bwMode="auto">
            <a:xfrm>
              <a:off x="3807" y="427"/>
              <a:ext cx="41" cy="338"/>
            </a:xfrm>
            <a:custGeom>
              <a:avLst/>
              <a:gdLst>
                <a:gd name="T0" fmla="*/ 2 w 9"/>
                <a:gd name="T1" fmla="*/ 74 h 74"/>
                <a:gd name="T2" fmla="*/ 1 w 9"/>
                <a:gd name="T3" fmla="*/ 74 h 74"/>
                <a:gd name="T4" fmla="*/ 0 w 9"/>
                <a:gd name="T5" fmla="*/ 72 h 74"/>
                <a:gd name="T6" fmla="*/ 5 w 9"/>
                <a:gd name="T7" fmla="*/ 2 h 74"/>
                <a:gd name="T8" fmla="*/ 7 w 9"/>
                <a:gd name="T9" fmla="*/ 0 h 74"/>
                <a:gd name="T10" fmla="*/ 9 w 9"/>
                <a:gd name="T11" fmla="*/ 2 h 74"/>
                <a:gd name="T12" fmla="*/ 4 w 9"/>
                <a:gd name="T13" fmla="*/ 72 h 74"/>
                <a:gd name="T14" fmla="*/ 2 w 9"/>
                <a:gd name="T15" fmla="*/ 74 h 7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74">
                  <a:moveTo>
                    <a:pt x="2" y="74"/>
                  </a:moveTo>
                  <a:cubicBezTo>
                    <a:pt x="2" y="74"/>
                    <a:pt x="2" y="74"/>
                    <a:pt x="1" y="74"/>
                  </a:cubicBezTo>
                  <a:cubicBezTo>
                    <a:pt x="0" y="74"/>
                    <a:pt x="0" y="73"/>
                    <a:pt x="0" y="72"/>
                  </a:cubicBezTo>
                  <a:cubicBezTo>
                    <a:pt x="5" y="2"/>
                    <a:pt x="5" y="2"/>
                    <a:pt x="5" y="2"/>
                  </a:cubicBezTo>
                  <a:cubicBezTo>
                    <a:pt x="5" y="1"/>
                    <a:pt x="6" y="0"/>
                    <a:pt x="7" y="0"/>
                  </a:cubicBezTo>
                  <a:cubicBezTo>
                    <a:pt x="8" y="0"/>
                    <a:pt x="9" y="1"/>
                    <a:pt x="9" y="2"/>
                  </a:cubicBezTo>
                  <a:cubicBezTo>
                    <a:pt x="4" y="72"/>
                    <a:pt x="4" y="72"/>
                    <a:pt x="4" y="72"/>
                  </a:cubicBezTo>
                  <a:cubicBezTo>
                    <a:pt x="4" y="73"/>
                    <a:pt x="3" y="74"/>
                    <a:pt x="2" y="7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1" name="Freeform 288">
              <a:extLst>
                <a:ext uri="{FF2B5EF4-FFF2-40B4-BE49-F238E27FC236}">
                  <a16:creationId xmlns:a16="http://schemas.microsoft.com/office/drawing/2014/main" id="{58C2BDD4-26B2-4BB3-8F86-0DE0693B281E}"/>
                </a:ext>
              </a:extLst>
            </p:cNvPr>
            <p:cNvSpPr>
              <a:spLocks/>
            </p:cNvSpPr>
            <p:nvPr/>
          </p:nvSpPr>
          <p:spPr bwMode="auto">
            <a:xfrm>
              <a:off x="3899" y="436"/>
              <a:ext cx="68" cy="320"/>
            </a:xfrm>
            <a:custGeom>
              <a:avLst/>
              <a:gdLst>
                <a:gd name="T0" fmla="*/ 0 w 68"/>
                <a:gd name="T1" fmla="*/ 320 h 320"/>
                <a:gd name="T2" fmla="*/ 68 w 68"/>
                <a:gd name="T3" fmla="*/ 0 h 320"/>
                <a:gd name="T4" fmla="*/ 0 w 68"/>
                <a:gd name="T5" fmla="*/ 320 h 320"/>
              </a:gdLst>
              <a:ahLst/>
              <a:cxnLst>
                <a:cxn ang="0">
                  <a:pos x="T0" y="T1"/>
                </a:cxn>
                <a:cxn ang="0">
                  <a:pos x="T2" y="T3"/>
                </a:cxn>
                <a:cxn ang="0">
                  <a:pos x="T4" y="T5"/>
                </a:cxn>
              </a:cxnLst>
              <a:rect l="0" t="0" r="r" b="b"/>
              <a:pathLst>
                <a:path w="68" h="320">
                  <a:moveTo>
                    <a:pt x="0" y="320"/>
                  </a:moveTo>
                  <a:lnTo>
                    <a:pt x="68" y="0"/>
                  </a:lnTo>
                  <a:lnTo>
                    <a:pt x="0" y="32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2" name="Freeform 289">
              <a:extLst>
                <a:ext uri="{FF2B5EF4-FFF2-40B4-BE49-F238E27FC236}">
                  <a16:creationId xmlns:a16="http://schemas.microsoft.com/office/drawing/2014/main" id="{C682790F-CEAA-4811-B659-9F1AC01147DC}"/>
                </a:ext>
              </a:extLst>
            </p:cNvPr>
            <p:cNvSpPr>
              <a:spLocks/>
            </p:cNvSpPr>
            <p:nvPr/>
          </p:nvSpPr>
          <p:spPr bwMode="auto">
            <a:xfrm>
              <a:off x="3890" y="427"/>
              <a:ext cx="91" cy="338"/>
            </a:xfrm>
            <a:custGeom>
              <a:avLst/>
              <a:gdLst>
                <a:gd name="T0" fmla="*/ 2 w 20"/>
                <a:gd name="T1" fmla="*/ 74 h 74"/>
                <a:gd name="T2" fmla="*/ 2 w 20"/>
                <a:gd name="T3" fmla="*/ 74 h 74"/>
                <a:gd name="T4" fmla="*/ 0 w 20"/>
                <a:gd name="T5" fmla="*/ 71 h 74"/>
                <a:gd name="T6" fmla="*/ 15 w 20"/>
                <a:gd name="T7" fmla="*/ 2 h 74"/>
                <a:gd name="T8" fmla="*/ 18 w 20"/>
                <a:gd name="T9" fmla="*/ 0 h 74"/>
                <a:gd name="T10" fmla="*/ 19 w 20"/>
                <a:gd name="T11" fmla="*/ 3 h 74"/>
                <a:gd name="T12" fmla="*/ 4 w 20"/>
                <a:gd name="T13" fmla="*/ 72 h 74"/>
                <a:gd name="T14" fmla="*/ 2 w 20"/>
                <a:gd name="T15" fmla="*/ 74 h 7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 h="74">
                  <a:moveTo>
                    <a:pt x="2" y="74"/>
                  </a:moveTo>
                  <a:cubicBezTo>
                    <a:pt x="2" y="74"/>
                    <a:pt x="2" y="74"/>
                    <a:pt x="2" y="74"/>
                  </a:cubicBezTo>
                  <a:cubicBezTo>
                    <a:pt x="1" y="74"/>
                    <a:pt x="0" y="73"/>
                    <a:pt x="0" y="71"/>
                  </a:cubicBezTo>
                  <a:cubicBezTo>
                    <a:pt x="15" y="2"/>
                    <a:pt x="15" y="2"/>
                    <a:pt x="15" y="2"/>
                  </a:cubicBezTo>
                  <a:cubicBezTo>
                    <a:pt x="16" y="1"/>
                    <a:pt x="17" y="0"/>
                    <a:pt x="18" y="0"/>
                  </a:cubicBezTo>
                  <a:cubicBezTo>
                    <a:pt x="19" y="0"/>
                    <a:pt x="20" y="2"/>
                    <a:pt x="19" y="3"/>
                  </a:cubicBezTo>
                  <a:cubicBezTo>
                    <a:pt x="4" y="72"/>
                    <a:pt x="4" y="72"/>
                    <a:pt x="4" y="72"/>
                  </a:cubicBezTo>
                  <a:cubicBezTo>
                    <a:pt x="4" y="73"/>
                    <a:pt x="3" y="74"/>
                    <a:pt x="2" y="7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3" name="Freeform 290">
              <a:extLst>
                <a:ext uri="{FF2B5EF4-FFF2-40B4-BE49-F238E27FC236}">
                  <a16:creationId xmlns:a16="http://schemas.microsoft.com/office/drawing/2014/main" id="{4865CCA4-82BB-4726-8AE4-7204343CD9CD}"/>
                </a:ext>
              </a:extLst>
            </p:cNvPr>
            <p:cNvSpPr>
              <a:spLocks/>
            </p:cNvSpPr>
            <p:nvPr/>
          </p:nvSpPr>
          <p:spPr bwMode="auto">
            <a:xfrm>
              <a:off x="3546" y="258"/>
              <a:ext cx="783" cy="626"/>
            </a:xfrm>
            <a:custGeom>
              <a:avLst/>
              <a:gdLst>
                <a:gd name="T0" fmla="*/ 111 w 171"/>
                <a:gd name="T1" fmla="*/ 137 h 137"/>
                <a:gd name="T2" fmla="*/ 15 w 171"/>
                <a:gd name="T3" fmla="*/ 137 h 137"/>
                <a:gd name="T4" fmla="*/ 0 w 171"/>
                <a:gd name="T5" fmla="*/ 122 h 137"/>
                <a:gd name="T6" fmla="*/ 0 w 171"/>
                <a:gd name="T7" fmla="*/ 122 h 137"/>
                <a:gd name="T8" fmla="*/ 15 w 171"/>
                <a:gd name="T9" fmla="*/ 107 h 137"/>
                <a:gd name="T10" fmla="*/ 83 w 171"/>
                <a:gd name="T11" fmla="*/ 107 h 137"/>
                <a:gd name="T12" fmla="*/ 99 w 171"/>
                <a:gd name="T13" fmla="*/ 96 h 137"/>
                <a:gd name="T14" fmla="*/ 128 w 171"/>
                <a:gd name="T15" fmla="*/ 13 h 137"/>
                <a:gd name="T16" fmla="*/ 148 w 171"/>
                <a:gd name="T17" fmla="*/ 0 h 137"/>
                <a:gd name="T18" fmla="*/ 169 w 171"/>
                <a:gd name="T19" fmla="*/ 0 h 137"/>
                <a:gd name="T20" fmla="*/ 171 w 171"/>
                <a:gd name="T21" fmla="*/ 2 h 137"/>
                <a:gd name="T22" fmla="*/ 169 w 171"/>
                <a:gd name="T23" fmla="*/ 4 h 137"/>
                <a:gd name="T24" fmla="*/ 148 w 171"/>
                <a:gd name="T25" fmla="*/ 4 h 137"/>
                <a:gd name="T26" fmla="*/ 132 w 171"/>
                <a:gd name="T27" fmla="*/ 15 h 137"/>
                <a:gd name="T28" fmla="*/ 103 w 171"/>
                <a:gd name="T29" fmla="*/ 97 h 137"/>
                <a:gd name="T30" fmla="*/ 83 w 171"/>
                <a:gd name="T31" fmla="*/ 111 h 137"/>
                <a:gd name="T32" fmla="*/ 15 w 171"/>
                <a:gd name="T33" fmla="*/ 111 h 137"/>
                <a:gd name="T34" fmla="*/ 4 w 171"/>
                <a:gd name="T35" fmla="*/ 122 h 137"/>
                <a:gd name="T36" fmla="*/ 4 w 171"/>
                <a:gd name="T37" fmla="*/ 122 h 137"/>
                <a:gd name="T38" fmla="*/ 15 w 171"/>
                <a:gd name="T39" fmla="*/ 133 h 137"/>
                <a:gd name="T40" fmla="*/ 111 w 171"/>
                <a:gd name="T41" fmla="*/ 133 h 137"/>
                <a:gd name="T42" fmla="*/ 113 w 171"/>
                <a:gd name="T43" fmla="*/ 135 h 137"/>
                <a:gd name="T44" fmla="*/ 111 w 171"/>
                <a:gd name="T45" fmla="*/ 137 h 1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1" h="137">
                  <a:moveTo>
                    <a:pt x="111" y="137"/>
                  </a:moveTo>
                  <a:cubicBezTo>
                    <a:pt x="15" y="137"/>
                    <a:pt x="15" y="137"/>
                    <a:pt x="15" y="137"/>
                  </a:cubicBezTo>
                  <a:cubicBezTo>
                    <a:pt x="7" y="137"/>
                    <a:pt x="0" y="131"/>
                    <a:pt x="0" y="122"/>
                  </a:cubicBezTo>
                  <a:cubicBezTo>
                    <a:pt x="0" y="122"/>
                    <a:pt x="0" y="122"/>
                    <a:pt x="0" y="122"/>
                  </a:cubicBezTo>
                  <a:cubicBezTo>
                    <a:pt x="0" y="114"/>
                    <a:pt x="7" y="107"/>
                    <a:pt x="15" y="107"/>
                  </a:cubicBezTo>
                  <a:cubicBezTo>
                    <a:pt x="83" y="107"/>
                    <a:pt x="83" y="107"/>
                    <a:pt x="83" y="107"/>
                  </a:cubicBezTo>
                  <a:cubicBezTo>
                    <a:pt x="89" y="107"/>
                    <a:pt x="97" y="102"/>
                    <a:pt x="99" y="96"/>
                  </a:cubicBezTo>
                  <a:cubicBezTo>
                    <a:pt x="128" y="13"/>
                    <a:pt x="128" y="13"/>
                    <a:pt x="128" y="13"/>
                  </a:cubicBezTo>
                  <a:cubicBezTo>
                    <a:pt x="131" y="6"/>
                    <a:pt x="140" y="0"/>
                    <a:pt x="148" y="0"/>
                  </a:cubicBezTo>
                  <a:cubicBezTo>
                    <a:pt x="169" y="0"/>
                    <a:pt x="169" y="0"/>
                    <a:pt x="169" y="0"/>
                  </a:cubicBezTo>
                  <a:cubicBezTo>
                    <a:pt x="170" y="0"/>
                    <a:pt x="171" y="0"/>
                    <a:pt x="171" y="2"/>
                  </a:cubicBezTo>
                  <a:cubicBezTo>
                    <a:pt x="171" y="3"/>
                    <a:pt x="170" y="4"/>
                    <a:pt x="169" y="4"/>
                  </a:cubicBezTo>
                  <a:cubicBezTo>
                    <a:pt x="148" y="4"/>
                    <a:pt x="148" y="4"/>
                    <a:pt x="148" y="4"/>
                  </a:cubicBezTo>
                  <a:cubicBezTo>
                    <a:pt x="141" y="4"/>
                    <a:pt x="134" y="9"/>
                    <a:pt x="132" y="15"/>
                  </a:cubicBezTo>
                  <a:cubicBezTo>
                    <a:pt x="103" y="97"/>
                    <a:pt x="103" y="97"/>
                    <a:pt x="103" y="97"/>
                  </a:cubicBezTo>
                  <a:cubicBezTo>
                    <a:pt x="100" y="105"/>
                    <a:pt x="91" y="111"/>
                    <a:pt x="83" y="111"/>
                  </a:cubicBezTo>
                  <a:cubicBezTo>
                    <a:pt x="15" y="111"/>
                    <a:pt x="15" y="111"/>
                    <a:pt x="15" y="111"/>
                  </a:cubicBezTo>
                  <a:cubicBezTo>
                    <a:pt x="9" y="111"/>
                    <a:pt x="4" y="116"/>
                    <a:pt x="4" y="122"/>
                  </a:cubicBezTo>
                  <a:cubicBezTo>
                    <a:pt x="4" y="122"/>
                    <a:pt x="4" y="122"/>
                    <a:pt x="4" y="122"/>
                  </a:cubicBezTo>
                  <a:cubicBezTo>
                    <a:pt x="4" y="128"/>
                    <a:pt x="9" y="133"/>
                    <a:pt x="15" y="133"/>
                  </a:cubicBezTo>
                  <a:cubicBezTo>
                    <a:pt x="111" y="133"/>
                    <a:pt x="111" y="133"/>
                    <a:pt x="111" y="133"/>
                  </a:cubicBezTo>
                  <a:cubicBezTo>
                    <a:pt x="112" y="133"/>
                    <a:pt x="113" y="134"/>
                    <a:pt x="113" y="135"/>
                  </a:cubicBezTo>
                  <a:cubicBezTo>
                    <a:pt x="113" y="137"/>
                    <a:pt x="112" y="137"/>
                    <a:pt x="111" y="13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4" name="Oval 291">
              <a:extLst>
                <a:ext uri="{FF2B5EF4-FFF2-40B4-BE49-F238E27FC236}">
                  <a16:creationId xmlns:a16="http://schemas.microsoft.com/office/drawing/2014/main" id="{BBB67D9F-1689-4BA8-A087-7981929255F9}"/>
                </a:ext>
              </a:extLst>
            </p:cNvPr>
            <p:cNvSpPr>
              <a:spLocks noChangeArrowheads="1"/>
            </p:cNvSpPr>
            <p:nvPr/>
          </p:nvSpPr>
          <p:spPr bwMode="auto">
            <a:xfrm>
              <a:off x="3629" y="930"/>
              <a:ext cx="119" cy="118"/>
            </a:xfrm>
            <a:prstGeom prst="ellipse">
              <a:avLst/>
            </a:prstGeom>
            <a:solidFill>
              <a:srgbClr val="63D7E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5" name="Freeform 292">
              <a:extLst>
                <a:ext uri="{FF2B5EF4-FFF2-40B4-BE49-F238E27FC236}">
                  <a16:creationId xmlns:a16="http://schemas.microsoft.com/office/drawing/2014/main" id="{0072965C-A4E2-40C7-8176-DAFC4D52F1C0}"/>
                </a:ext>
              </a:extLst>
            </p:cNvPr>
            <p:cNvSpPr>
              <a:spLocks noEditPoints="1"/>
            </p:cNvSpPr>
            <p:nvPr/>
          </p:nvSpPr>
          <p:spPr bwMode="auto">
            <a:xfrm>
              <a:off x="3615" y="916"/>
              <a:ext cx="146" cy="146"/>
            </a:xfrm>
            <a:custGeom>
              <a:avLst/>
              <a:gdLst>
                <a:gd name="T0" fmla="*/ 16 w 32"/>
                <a:gd name="T1" fmla="*/ 6 h 32"/>
                <a:gd name="T2" fmla="*/ 26 w 32"/>
                <a:gd name="T3" fmla="*/ 16 h 32"/>
                <a:gd name="T4" fmla="*/ 16 w 32"/>
                <a:gd name="T5" fmla="*/ 26 h 32"/>
                <a:gd name="T6" fmla="*/ 6 w 32"/>
                <a:gd name="T7" fmla="*/ 16 h 32"/>
                <a:gd name="T8" fmla="*/ 16 w 32"/>
                <a:gd name="T9" fmla="*/ 6 h 32"/>
                <a:gd name="T10" fmla="*/ 16 w 32"/>
                <a:gd name="T11" fmla="*/ 0 h 32"/>
                <a:gd name="T12" fmla="*/ 0 w 32"/>
                <a:gd name="T13" fmla="*/ 16 h 32"/>
                <a:gd name="T14" fmla="*/ 16 w 32"/>
                <a:gd name="T15" fmla="*/ 32 h 32"/>
                <a:gd name="T16" fmla="*/ 32 w 32"/>
                <a:gd name="T17" fmla="*/ 16 h 32"/>
                <a:gd name="T18" fmla="*/ 16 w 32"/>
                <a:gd name="T19" fmla="*/ 0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2" h="32">
                  <a:moveTo>
                    <a:pt x="16" y="6"/>
                  </a:moveTo>
                  <a:cubicBezTo>
                    <a:pt x="22" y="6"/>
                    <a:pt x="26" y="10"/>
                    <a:pt x="26" y="16"/>
                  </a:cubicBezTo>
                  <a:cubicBezTo>
                    <a:pt x="26" y="22"/>
                    <a:pt x="22" y="26"/>
                    <a:pt x="16" y="26"/>
                  </a:cubicBezTo>
                  <a:cubicBezTo>
                    <a:pt x="11" y="26"/>
                    <a:pt x="6" y="22"/>
                    <a:pt x="6" y="16"/>
                  </a:cubicBezTo>
                  <a:cubicBezTo>
                    <a:pt x="6" y="10"/>
                    <a:pt x="11" y="6"/>
                    <a:pt x="16" y="6"/>
                  </a:cubicBezTo>
                  <a:close/>
                  <a:moveTo>
                    <a:pt x="16" y="0"/>
                  </a:moveTo>
                  <a:cubicBezTo>
                    <a:pt x="7" y="0"/>
                    <a:pt x="0" y="7"/>
                    <a:pt x="0" y="16"/>
                  </a:cubicBezTo>
                  <a:cubicBezTo>
                    <a:pt x="0" y="25"/>
                    <a:pt x="7" y="32"/>
                    <a:pt x="16" y="32"/>
                  </a:cubicBezTo>
                  <a:cubicBezTo>
                    <a:pt x="25" y="32"/>
                    <a:pt x="32" y="25"/>
                    <a:pt x="32" y="16"/>
                  </a:cubicBezTo>
                  <a:cubicBezTo>
                    <a:pt x="32" y="7"/>
                    <a:pt x="25" y="0"/>
                    <a:pt x="16" y="0"/>
                  </a:cubicBezTo>
                  <a:close/>
                </a:path>
              </a:pathLst>
            </a:custGeom>
            <a:solidFill>
              <a:srgbClr val="063A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6" name="Oval 293">
              <a:extLst>
                <a:ext uri="{FF2B5EF4-FFF2-40B4-BE49-F238E27FC236}">
                  <a16:creationId xmlns:a16="http://schemas.microsoft.com/office/drawing/2014/main" id="{07B20B66-5A3D-4A37-BB25-4865F9F2AF67}"/>
                </a:ext>
              </a:extLst>
            </p:cNvPr>
            <p:cNvSpPr>
              <a:spLocks noChangeArrowheads="1"/>
            </p:cNvSpPr>
            <p:nvPr/>
          </p:nvSpPr>
          <p:spPr bwMode="auto">
            <a:xfrm>
              <a:off x="3931" y="930"/>
              <a:ext cx="119" cy="118"/>
            </a:xfrm>
            <a:prstGeom prst="ellipse">
              <a:avLst/>
            </a:prstGeom>
            <a:solidFill>
              <a:srgbClr val="63D7E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7" name="Freeform 294">
              <a:extLst>
                <a:ext uri="{FF2B5EF4-FFF2-40B4-BE49-F238E27FC236}">
                  <a16:creationId xmlns:a16="http://schemas.microsoft.com/office/drawing/2014/main" id="{546895FD-5FAF-411E-B4FD-DF482A08B718}"/>
                </a:ext>
              </a:extLst>
            </p:cNvPr>
            <p:cNvSpPr>
              <a:spLocks noEditPoints="1"/>
            </p:cNvSpPr>
            <p:nvPr/>
          </p:nvSpPr>
          <p:spPr bwMode="auto">
            <a:xfrm>
              <a:off x="3917" y="916"/>
              <a:ext cx="147" cy="146"/>
            </a:xfrm>
            <a:custGeom>
              <a:avLst/>
              <a:gdLst>
                <a:gd name="T0" fmla="*/ 16 w 32"/>
                <a:gd name="T1" fmla="*/ 6 h 32"/>
                <a:gd name="T2" fmla="*/ 26 w 32"/>
                <a:gd name="T3" fmla="*/ 16 h 32"/>
                <a:gd name="T4" fmla="*/ 16 w 32"/>
                <a:gd name="T5" fmla="*/ 26 h 32"/>
                <a:gd name="T6" fmla="*/ 6 w 32"/>
                <a:gd name="T7" fmla="*/ 16 h 32"/>
                <a:gd name="T8" fmla="*/ 16 w 32"/>
                <a:gd name="T9" fmla="*/ 6 h 32"/>
                <a:gd name="T10" fmla="*/ 16 w 32"/>
                <a:gd name="T11" fmla="*/ 0 h 32"/>
                <a:gd name="T12" fmla="*/ 0 w 32"/>
                <a:gd name="T13" fmla="*/ 16 h 32"/>
                <a:gd name="T14" fmla="*/ 16 w 32"/>
                <a:gd name="T15" fmla="*/ 32 h 32"/>
                <a:gd name="T16" fmla="*/ 32 w 32"/>
                <a:gd name="T17" fmla="*/ 16 h 32"/>
                <a:gd name="T18" fmla="*/ 16 w 32"/>
                <a:gd name="T19" fmla="*/ 0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2" h="32">
                  <a:moveTo>
                    <a:pt x="16" y="6"/>
                  </a:moveTo>
                  <a:cubicBezTo>
                    <a:pt x="21" y="6"/>
                    <a:pt x="26" y="10"/>
                    <a:pt x="26" y="16"/>
                  </a:cubicBezTo>
                  <a:cubicBezTo>
                    <a:pt x="26" y="22"/>
                    <a:pt x="21" y="26"/>
                    <a:pt x="16" y="26"/>
                  </a:cubicBezTo>
                  <a:cubicBezTo>
                    <a:pt x="10" y="26"/>
                    <a:pt x="6" y="22"/>
                    <a:pt x="6" y="16"/>
                  </a:cubicBezTo>
                  <a:cubicBezTo>
                    <a:pt x="6" y="10"/>
                    <a:pt x="10" y="6"/>
                    <a:pt x="16" y="6"/>
                  </a:cubicBezTo>
                  <a:close/>
                  <a:moveTo>
                    <a:pt x="16" y="0"/>
                  </a:moveTo>
                  <a:cubicBezTo>
                    <a:pt x="7" y="0"/>
                    <a:pt x="0" y="7"/>
                    <a:pt x="0" y="16"/>
                  </a:cubicBezTo>
                  <a:cubicBezTo>
                    <a:pt x="0" y="25"/>
                    <a:pt x="7" y="32"/>
                    <a:pt x="16" y="32"/>
                  </a:cubicBezTo>
                  <a:cubicBezTo>
                    <a:pt x="25" y="32"/>
                    <a:pt x="32" y="25"/>
                    <a:pt x="32" y="16"/>
                  </a:cubicBezTo>
                  <a:cubicBezTo>
                    <a:pt x="32" y="7"/>
                    <a:pt x="25" y="0"/>
                    <a:pt x="16" y="0"/>
                  </a:cubicBezTo>
                  <a:close/>
                </a:path>
              </a:pathLst>
            </a:custGeom>
            <a:solidFill>
              <a:srgbClr val="063A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8" name="Freeform 295">
              <a:extLst>
                <a:ext uri="{FF2B5EF4-FFF2-40B4-BE49-F238E27FC236}">
                  <a16:creationId xmlns:a16="http://schemas.microsoft.com/office/drawing/2014/main" id="{80414339-C053-401F-A561-463AADFADE61}"/>
                </a:ext>
              </a:extLst>
            </p:cNvPr>
            <p:cNvSpPr>
              <a:spLocks/>
            </p:cNvSpPr>
            <p:nvPr/>
          </p:nvSpPr>
          <p:spPr bwMode="auto">
            <a:xfrm>
              <a:off x="3450" y="427"/>
              <a:ext cx="659" cy="338"/>
            </a:xfrm>
            <a:custGeom>
              <a:avLst/>
              <a:gdLst>
                <a:gd name="T0" fmla="*/ 106 w 144"/>
                <a:gd name="T1" fmla="*/ 74 h 74"/>
                <a:gd name="T2" fmla="*/ 36 w 144"/>
                <a:gd name="T3" fmla="*/ 74 h 74"/>
                <a:gd name="T4" fmla="*/ 17 w 144"/>
                <a:gd name="T5" fmla="*/ 60 h 74"/>
                <a:gd name="T6" fmla="*/ 1 w 144"/>
                <a:gd name="T7" fmla="*/ 15 h 74"/>
                <a:gd name="T8" fmla="*/ 2 w 144"/>
                <a:gd name="T9" fmla="*/ 5 h 74"/>
                <a:gd name="T10" fmla="*/ 12 w 144"/>
                <a:gd name="T11" fmla="*/ 0 h 74"/>
                <a:gd name="T12" fmla="*/ 142 w 144"/>
                <a:gd name="T13" fmla="*/ 0 h 74"/>
                <a:gd name="T14" fmla="*/ 144 w 144"/>
                <a:gd name="T15" fmla="*/ 2 h 74"/>
                <a:gd name="T16" fmla="*/ 142 w 144"/>
                <a:gd name="T17" fmla="*/ 4 h 74"/>
                <a:gd name="T18" fmla="*/ 12 w 144"/>
                <a:gd name="T19" fmla="*/ 4 h 74"/>
                <a:gd name="T20" fmla="*/ 6 w 144"/>
                <a:gd name="T21" fmla="*/ 7 h 74"/>
                <a:gd name="T22" fmla="*/ 5 w 144"/>
                <a:gd name="T23" fmla="*/ 14 h 74"/>
                <a:gd name="T24" fmla="*/ 21 w 144"/>
                <a:gd name="T25" fmla="*/ 59 h 74"/>
                <a:gd name="T26" fmla="*/ 36 w 144"/>
                <a:gd name="T27" fmla="*/ 70 h 74"/>
                <a:gd name="T28" fmla="*/ 106 w 144"/>
                <a:gd name="T29" fmla="*/ 70 h 74"/>
                <a:gd name="T30" fmla="*/ 109 w 144"/>
                <a:gd name="T31" fmla="*/ 72 h 74"/>
                <a:gd name="T32" fmla="*/ 106 w 144"/>
                <a:gd name="T33" fmla="*/ 74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44" h="74">
                  <a:moveTo>
                    <a:pt x="106" y="74"/>
                  </a:moveTo>
                  <a:cubicBezTo>
                    <a:pt x="36" y="74"/>
                    <a:pt x="36" y="74"/>
                    <a:pt x="36" y="74"/>
                  </a:cubicBezTo>
                  <a:cubicBezTo>
                    <a:pt x="28" y="74"/>
                    <a:pt x="20" y="68"/>
                    <a:pt x="17" y="60"/>
                  </a:cubicBezTo>
                  <a:cubicBezTo>
                    <a:pt x="1" y="15"/>
                    <a:pt x="1" y="15"/>
                    <a:pt x="1" y="15"/>
                  </a:cubicBezTo>
                  <a:cubicBezTo>
                    <a:pt x="0" y="11"/>
                    <a:pt x="0" y="8"/>
                    <a:pt x="2" y="5"/>
                  </a:cubicBezTo>
                  <a:cubicBezTo>
                    <a:pt x="4" y="2"/>
                    <a:pt x="8" y="0"/>
                    <a:pt x="12" y="0"/>
                  </a:cubicBezTo>
                  <a:cubicBezTo>
                    <a:pt x="142" y="0"/>
                    <a:pt x="142" y="0"/>
                    <a:pt x="142" y="0"/>
                  </a:cubicBezTo>
                  <a:cubicBezTo>
                    <a:pt x="143" y="0"/>
                    <a:pt x="144" y="1"/>
                    <a:pt x="144" y="2"/>
                  </a:cubicBezTo>
                  <a:cubicBezTo>
                    <a:pt x="144" y="3"/>
                    <a:pt x="143" y="4"/>
                    <a:pt x="142" y="4"/>
                  </a:cubicBezTo>
                  <a:cubicBezTo>
                    <a:pt x="12" y="4"/>
                    <a:pt x="12" y="4"/>
                    <a:pt x="12" y="4"/>
                  </a:cubicBezTo>
                  <a:cubicBezTo>
                    <a:pt x="9" y="4"/>
                    <a:pt x="7" y="5"/>
                    <a:pt x="6" y="7"/>
                  </a:cubicBezTo>
                  <a:cubicBezTo>
                    <a:pt x="4" y="9"/>
                    <a:pt x="4" y="11"/>
                    <a:pt x="5" y="14"/>
                  </a:cubicBezTo>
                  <a:cubicBezTo>
                    <a:pt x="21" y="59"/>
                    <a:pt x="21" y="59"/>
                    <a:pt x="21" y="59"/>
                  </a:cubicBezTo>
                  <a:cubicBezTo>
                    <a:pt x="23" y="65"/>
                    <a:pt x="30" y="70"/>
                    <a:pt x="36" y="70"/>
                  </a:cubicBezTo>
                  <a:cubicBezTo>
                    <a:pt x="106" y="70"/>
                    <a:pt x="106" y="70"/>
                    <a:pt x="106" y="70"/>
                  </a:cubicBezTo>
                  <a:cubicBezTo>
                    <a:pt x="108" y="70"/>
                    <a:pt x="109" y="71"/>
                    <a:pt x="109" y="72"/>
                  </a:cubicBezTo>
                  <a:cubicBezTo>
                    <a:pt x="109" y="73"/>
                    <a:pt x="108" y="74"/>
                    <a:pt x="106" y="7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9" name="Freeform 296">
              <a:extLst>
                <a:ext uri="{FF2B5EF4-FFF2-40B4-BE49-F238E27FC236}">
                  <a16:creationId xmlns:a16="http://schemas.microsoft.com/office/drawing/2014/main" id="{ECBEA8FA-4D51-4D47-9575-EE4A12F32F13}"/>
                </a:ext>
              </a:extLst>
            </p:cNvPr>
            <p:cNvSpPr>
              <a:spLocks/>
            </p:cNvSpPr>
            <p:nvPr/>
          </p:nvSpPr>
          <p:spPr bwMode="auto">
            <a:xfrm>
              <a:off x="4201" y="240"/>
              <a:ext cx="142" cy="45"/>
            </a:xfrm>
            <a:custGeom>
              <a:avLst/>
              <a:gdLst>
                <a:gd name="T0" fmla="*/ 31 w 31"/>
                <a:gd name="T1" fmla="*/ 5 h 10"/>
                <a:gd name="T2" fmla="*/ 24 w 31"/>
                <a:gd name="T3" fmla="*/ 10 h 10"/>
                <a:gd name="T4" fmla="*/ 7 w 31"/>
                <a:gd name="T5" fmla="*/ 10 h 10"/>
                <a:gd name="T6" fmla="*/ 0 w 31"/>
                <a:gd name="T7" fmla="*/ 5 h 10"/>
                <a:gd name="T8" fmla="*/ 0 w 31"/>
                <a:gd name="T9" fmla="*/ 5 h 10"/>
                <a:gd name="T10" fmla="*/ 7 w 31"/>
                <a:gd name="T11" fmla="*/ 0 h 10"/>
                <a:gd name="T12" fmla="*/ 24 w 31"/>
                <a:gd name="T13" fmla="*/ 0 h 10"/>
                <a:gd name="T14" fmla="*/ 31 w 31"/>
                <a:gd name="T15" fmla="*/ 5 h 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1" h="10">
                  <a:moveTo>
                    <a:pt x="31" y="5"/>
                  </a:moveTo>
                  <a:cubicBezTo>
                    <a:pt x="31" y="8"/>
                    <a:pt x="28" y="10"/>
                    <a:pt x="24" y="10"/>
                  </a:cubicBezTo>
                  <a:cubicBezTo>
                    <a:pt x="7" y="10"/>
                    <a:pt x="7" y="10"/>
                    <a:pt x="7" y="10"/>
                  </a:cubicBezTo>
                  <a:cubicBezTo>
                    <a:pt x="3" y="10"/>
                    <a:pt x="0" y="8"/>
                    <a:pt x="0" y="5"/>
                  </a:cubicBezTo>
                  <a:cubicBezTo>
                    <a:pt x="0" y="5"/>
                    <a:pt x="0" y="5"/>
                    <a:pt x="0" y="5"/>
                  </a:cubicBezTo>
                  <a:cubicBezTo>
                    <a:pt x="0" y="2"/>
                    <a:pt x="3" y="0"/>
                    <a:pt x="7" y="0"/>
                  </a:cubicBezTo>
                  <a:cubicBezTo>
                    <a:pt x="24" y="0"/>
                    <a:pt x="24" y="0"/>
                    <a:pt x="24" y="0"/>
                  </a:cubicBezTo>
                  <a:cubicBezTo>
                    <a:pt x="28" y="0"/>
                    <a:pt x="31" y="2"/>
                    <a:pt x="31" y="5"/>
                  </a:cubicBezTo>
                  <a:close/>
                </a:path>
              </a:pathLst>
            </a:custGeom>
            <a:solidFill>
              <a:srgbClr val="063A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71" name="Group 299">
            <a:extLst>
              <a:ext uri="{FF2B5EF4-FFF2-40B4-BE49-F238E27FC236}">
                <a16:creationId xmlns:a16="http://schemas.microsoft.com/office/drawing/2014/main" id="{AEE057CB-0D77-4D3F-9179-125A3518415F}"/>
              </a:ext>
            </a:extLst>
          </p:cNvPr>
          <p:cNvGrpSpPr>
            <a:grpSpLocks noChangeAspect="1"/>
          </p:cNvGrpSpPr>
          <p:nvPr/>
        </p:nvGrpSpPr>
        <p:grpSpPr bwMode="auto">
          <a:xfrm>
            <a:off x="417147" y="3509001"/>
            <a:ext cx="1462749" cy="1454885"/>
            <a:chOff x="686" y="1411"/>
            <a:chExt cx="1116" cy="1110"/>
          </a:xfrm>
        </p:grpSpPr>
        <p:sp>
          <p:nvSpPr>
            <p:cNvPr id="273" name="Freeform 300">
              <a:extLst>
                <a:ext uri="{FF2B5EF4-FFF2-40B4-BE49-F238E27FC236}">
                  <a16:creationId xmlns:a16="http://schemas.microsoft.com/office/drawing/2014/main" id="{3C1DF87C-D334-4E87-B2C0-222AFFE43B01}"/>
                </a:ext>
              </a:extLst>
            </p:cNvPr>
            <p:cNvSpPr>
              <a:spLocks noEditPoints="1"/>
            </p:cNvSpPr>
            <p:nvPr/>
          </p:nvSpPr>
          <p:spPr bwMode="auto">
            <a:xfrm>
              <a:off x="686" y="1541"/>
              <a:ext cx="694" cy="785"/>
            </a:xfrm>
            <a:custGeom>
              <a:avLst/>
              <a:gdLst>
                <a:gd name="T0" fmla="*/ 0 w 107"/>
                <a:gd name="T1" fmla="*/ 121 h 121"/>
                <a:gd name="T2" fmla="*/ 107 w 107"/>
                <a:gd name="T3" fmla="*/ 121 h 121"/>
                <a:gd name="T4" fmla="*/ 107 w 107"/>
                <a:gd name="T5" fmla="*/ 0 h 121"/>
                <a:gd name="T6" fmla="*/ 0 w 107"/>
                <a:gd name="T7" fmla="*/ 0 h 121"/>
                <a:gd name="T8" fmla="*/ 0 w 107"/>
                <a:gd name="T9" fmla="*/ 121 h 121"/>
                <a:gd name="T10" fmla="*/ 72 w 107"/>
                <a:gd name="T11" fmla="*/ 14 h 121"/>
                <a:gd name="T12" fmla="*/ 75 w 107"/>
                <a:gd name="T13" fmla="*/ 16 h 121"/>
                <a:gd name="T14" fmla="*/ 72 w 107"/>
                <a:gd name="T15" fmla="*/ 19 h 121"/>
                <a:gd name="T16" fmla="*/ 69 w 107"/>
                <a:gd name="T17" fmla="*/ 16 h 121"/>
                <a:gd name="T18" fmla="*/ 72 w 107"/>
                <a:gd name="T19" fmla="*/ 14 h 121"/>
                <a:gd name="T20" fmla="*/ 34 w 107"/>
                <a:gd name="T21" fmla="*/ 14 h 121"/>
                <a:gd name="T22" fmla="*/ 37 w 107"/>
                <a:gd name="T23" fmla="*/ 16 h 121"/>
                <a:gd name="T24" fmla="*/ 34 w 107"/>
                <a:gd name="T25" fmla="*/ 19 h 121"/>
                <a:gd name="T26" fmla="*/ 32 w 107"/>
                <a:gd name="T27" fmla="*/ 16 h 121"/>
                <a:gd name="T28" fmla="*/ 34 w 107"/>
                <a:gd name="T29" fmla="*/ 14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7" h="121">
                  <a:moveTo>
                    <a:pt x="0" y="121"/>
                  </a:moveTo>
                  <a:cubicBezTo>
                    <a:pt x="107" y="121"/>
                    <a:pt x="107" y="121"/>
                    <a:pt x="107" y="121"/>
                  </a:cubicBezTo>
                  <a:cubicBezTo>
                    <a:pt x="107" y="0"/>
                    <a:pt x="107" y="0"/>
                    <a:pt x="107" y="0"/>
                  </a:cubicBezTo>
                  <a:cubicBezTo>
                    <a:pt x="0" y="0"/>
                    <a:pt x="0" y="0"/>
                    <a:pt x="0" y="0"/>
                  </a:cubicBezTo>
                  <a:lnTo>
                    <a:pt x="0" y="121"/>
                  </a:lnTo>
                  <a:close/>
                  <a:moveTo>
                    <a:pt x="72" y="14"/>
                  </a:moveTo>
                  <a:cubicBezTo>
                    <a:pt x="73" y="14"/>
                    <a:pt x="75" y="15"/>
                    <a:pt x="75" y="16"/>
                  </a:cubicBezTo>
                  <a:cubicBezTo>
                    <a:pt x="75" y="18"/>
                    <a:pt x="73" y="19"/>
                    <a:pt x="72" y="19"/>
                  </a:cubicBezTo>
                  <a:cubicBezTo>
                    <a:pt x="70" y="19"/>
                    <a:pt x="69" y="18"/>
                    <a:pt x="69" y="16"/>
                  </a:cubicBezTo>
                  <a:cubicBezTo>
                    <a:pt x="69" y="15"/>
                    <a:pt x="70" y="14"/>
                    <a:pt x="72" y="14"/>
                  </a:cubicBezTo>
                  <a:close/>
                  <a:moveTo>
                    <a:pt x="34" y="14"/>
                  </a:moveTo>
                  <a:cubicBezTo>
                    <a:pt x="36" y="14"/>
                    <a:pt x="37" y="15"/>
                    <a:pt x="37" y="16"/>
                  </a:cubicBezTo>
                  <a:cubicBezTo>
                    <a:pt x="37" y="18"/>
                    <a:pt x="36" y="19"/>
                    <a:pt x="34" y="19"/>
                  </a:cubicBezTo>
                  <a:cubicBezTo>
                    <a:pt x="33" y="19"/>
                    <a:pt x="32" y="18"/>
                    <a:pt x="32" y="16"/>
                  </a:cubicBezTo>
                  <a:cubicBezTo>
                    <a:pt x="32" y="15"/>
                    <a:pt x="33" y="14"/>
                    <a:pt x="34" y="14"/>
                  </a:cubicBezTo>
                  <a:close/>
                </a:path>
              </a:pathLst>
            </a:custGeom>
            <a:solidFill>
              <a:srgbClr val="FFBB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4" name="Freeform 301">
              <a:extLst>
                <a:ext uri="{FF2B5EF4-FFF2-40B4-BE49-F238E27FC236}">
                  <a16:creationId xmlns:a16="http://schemas.microsoft.com/office/drawing/2014/main" id="{0FF5D942-0930-42A2-A0EC-6EC64E5E0EB1}"/>
                </a:ext>
              </a:extLst>
            </p:cNvPr>
            <p:cNvSpPr>
              <a:spLocks noEditPoints="1"/>
            </p:cNvSpPr>
            <p:nvPr/>
          </p:nvSpPr>
          <p:spPr bwMode="auto">
            <a:xfrm>
              <a:off x="1127" y="1625"/>
              <a:ext cx="52" cy="46"/>
            </a:xfrm>
            <a:custGeom>
              <a:avLst/>
              <a:gdLst>
                <a:gd name="T0" fmla="*/ 4 w 8"/>
                <a:gd name="T1" fmla="*/ 0 h 7"/>
                <a:gd name="T2" fmla="*/ 0 w 8"/>
                <a:gd name="T3" fmla="*/ 3 h 7"/>
                <a:gd name="T4" fmla="*/ 4 w 8"/>
                <a:gd name="T5" fmla="*/ 7 h 7"/>
                <a:gd name="T6" fmla="*/ 8 w 8"/>
                <a:gd name="T7" fmla="*/ 3 h 7"/>
                <a:gd name="T8" fmla="*/ 4 w 8"/>
                <a:gd name="T9" fmla="*/ 0 h 7"/>
                <a:gd name="T10" fmla="*/ 4 w 8"/>
                <a:gd name="T11" fmla="*/ 6 h 7"/>
                <a:gd name="T12" fmla="*/ 1 w 8"/>
                <a:gd name="T13" fmla="*/ 3 h 7"/>
                <a:gd name="T14" fmla="*/ 4 w 8"/>
                <a:gd name="T15" fmla="*/ 1 h 7"/>
                <a:gd name="T16" fmla="*/ 6 w 8"/>
                <a:gd name="T17" fmla="*/ 3 h 7"/>
                <a:gd name="T18" fmla="*/ 4 w 8"/>
                <a:gd name="T19" fmla="*/ 6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 h="7">
                  <a:moveTo>
                    <a:pt x="4" y="0"/>
                  </a:moveTo>
                  <a:cubicBezTo>
                    <a:pt x="2" y="0"/>
                    <a:pt x="0" y="1"/>
                    <a:pt x="0" y="3"/>
                  </a:cubicBezTo>
                  <a:cubicBezTo>
                    <a:pt x="0" y="6"/>
                    <a:pt x="2" y="7"/>
                    <a:pt x="4" y="7"/>
                  </a:cubicBezTo>
                  <a:cubicBezTo>
                    <a:pt x="6" y="7"/>
                    <a:pt x="8" y="6"/>
                    <a:pt x="8" y="3"/>
                  </a:cubicBezTo>
                  <a:cubicBezTo>
                    <a:pt x="8" y="1"/>
                    <a:pt x="6" y="0"/>
                    <a:pt x="4" y="0"/>
                  </a:cubicBezTo>
                  <a:close/>
                  <a:moveTo>
                    <a:pt x="4" y="6"/>
                  </a:moveTo>
                  <a:cubicBezTo>
                    <a:pt x="2" y="6"/>
                    <a:pt x="1" y="5"/>
                    <a:pt x="1" y="3"/>
                  </a:cubicBezTo>
                  <a:cubicBezTo>
                    <a:pt x="1" y="2"/>
                    <a:pt x="2" y="1"/>
                    <a:pt x="4" y="1"/>
                  </a:cubicBezTo>
                  <a:cubicBezTo>
                    <a:pt x="5" y="1"/>
                    <a:pt x="6" y="2"/>
                    <a:pt x="6" y="3"/>
                  </a:cubicBezTo>
                  <a:cubicBezTo>
                    <a:pt x="6" y="5"/>
                    <a:pt x="5" y="6"/>
                    <a:pt x="4"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5" name="Freeform 302">
              <a:extLst>
                <a:ext uri="{FF2B5EF4-FFF2-40B4-BE49-F238E27FC236}">
                  <a16:creationId xmlns:a16="http://schemas.microsoft.com/office/drawing/2014/main" id="{C64383E8-1D3E-459D-B988-019554FDFB16}"/>
                </a:ext>
              </a:extLst>
            </p:cNvPr>
            <p:cNvSpPr>
              <a:spLocks noEditPoints="1"/>
            </p:cNvSpPr>
            <p:nvPr/>
          </p:nvSpPr>
          <p:spPr bwMode="auto">
            <a:xfrm>
              <a:off x="887" y="1625"/>
              <a:ext cx="45" cy="46"/>
            </a:xfrm>
            <a:custGeom>
              <a:avLst/>
              <a:gdLst>
                <a:gd name="T0" fmla="*/ 3 w 7"/>
                <a:gd name="T1" fmla="*/ 0 h 7"/>
                <a:gd name="T2" fmla="*/ 0 w 7"/>
                <a:gd name="T3" fmla="*/ 3 h 7"/>
                <a:gd name="T4" fmla="*/ 3 w 7"/>
                <a:gd name="T5" fmla="*/ 7 h 7"/>
                <a:gd name="T6" fmla="*/ 7 w 7"/>
                <a:gd name="T7" fmla="*/ 3 h 7"/>
                <a:gd name="T8" fmla="*/ 3 w 7"/>
                <a:gd name="T9" fmla="*/ 0 h 7"/>
                <a:gd name="T10" fmla="*/ 3 w 7"/>
                <a:gd name="T11" fmla="*/ 6 h 7"/>
                <a:gd name="T12" fmla="*/ 1 w 7"/>
                <a:gd name="T13" fmla="*/ 3 h 7"/>
                <a:gd name="T14" fmla="*/ 3 w 7"/>
                <a:gd name="T15" fmla="*/ 1 h 7"/>
                <a:gd name="T16" fmla="*/ 6 w 7"/>
                <a:gd name="T17" fmla="*/ 3 h 7"/>
                <a:gd name="T18" fmla="*/ 3 w 7"/>
                <a:gd name="T19" fmla="*/ 6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 h="7">
                  <a:moveTo>
                    <a:pt x="3" y="0"/>
                  </a:moveTo>
                  <a:cubicBezTo>
                    <a:pt x="1" y="0"/>
                    <a:pt x="0" y="1"/>
                    <a:pt x="0" y="3"/>
                  </a:cubicBezTo>
                  <a:cubicBezTo>
                    <a:pt x="0" y="6"/>
                    <a:pt x="1" y="7"/>
                    <a:pt x="3" y="7"/>
                  </a:cubicBezTo>
                  <a:cubicBezTo>
                    <a:pt x="6" y="7"/>
                    <a:pt x="7" y="6"/>
                    <a:pt x="7" y="3"/>
                  </a:cubicBezTo>
                  <a:cubicBezTo>
                    <a:pt x="7" y="1"/>
                    <a:pt x="6" y="0"/>
                    <a:pt x="3" y="0"/>
                  </a:cubicBezTo>
                  <a:close/>
                  <a:moveTo>
                    <a:pt x="3" y="6"/>
                  </a:moveTo>
                  <a:cubicBezTo>
                    <a:pt x="2" y="6"/>
                    <a:pt x="1" y="5"/>
                    <a:pt x="1" y="3"/>
                  </a:cubicBezTo>
                  <a:cubicBezTo>
                    <a:pt x="1" y="2"/>
                    <a:pt x="2" y="1"/>
                    <a:pt x="3" y="1"/>
                  </a:cubicBezTo>
                  <a:cubicBezTo>
                    <a:pt x="5" y="1"/>
                    <a:pt x="6" y="2"/>
                    <a:pt x="6" y="3"/>
                  </a:cubicBezTo>
                  <a:cubicBezTo>
                    <a:pt x="6" y="5"/>
                    <a:pt x="5" y="6"/>
                    <a:pt x="3"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6" name="Freeform 303">
              <a:extLst>
                <a:ext uri="{FF2B5EF4-FFF2-40B4-BE49-F238E27FC236}">
                  <a16:creationId xmlns:a16="http://schemas.microsoft.com/office/drawing/2014/main" id="{BA1CD21F-FCBB-4D0D-BFEC-DD4B68B26628}"/>
                </a:ext>
              </a:extLst>
            </p:cNvPr>
            <p:cNvSpPr>
              <a:spLocks/>
            </p:cNvSpPr>
            <p:nvPr/>
          </p:nvSpPr>
          <p:spPr bwMode="auto">
            <a:xfrm>
              <a:off x="828" y="1411"/>
              <a:ext cx="403" cy="240"/>
            </a:xfrm>
            <a:custGeom>
              <a:avLst/>
              <a:gdLst>
                <a:gd name="T0" fmla="*/ 36 w 62"/>
                <a:gd name="T1" fmla="*/ 0 h 37"/>
                <a:gd name="T2" fmla="*/ 31 w 62"/>
                <a:gd name="T3" fmla="*/ 0 h 37"/>
                <a:gd name="T4" fmla="*/ 26 w 62"/>
                <a:gd name="T5" fmla="*/ 0 h 37"/>
                <a:gd name="T6" fmla="*/ 11 w 62"/>
                <a:gd name="T7" fmla="*/ 37 h 37"/>
                <a:gd name="T8" fmla="*/ 14 w 62"/>
                <a:gd name="T9" fmla="*/ 37 h 37"/>
                <a:gd name="T10" fmla="*/ 13 w 62"/>
                <a:gd name="T11" fmla="*/ 12 h 37"/>
                <a:gd name="T12" fmla="*/ 25 w 62"/>
                <a:gd name="T13" fmla="*/ 3 h 37"/>
                <a:gd name="T14" fmla="*/ 31 w 62"/>
                <a:gd name="T15" fmla="*/ 2 h 37"/>
                <a:gd name="T16" fmla="*/ 36 w 62"/>
                <a:gd name="T17" fmla="*/ 3 h 37"/>
                <a:gd name="T18" fmla="*/ 48 w 62"/>
                <a:gd name="T19" fmla="*/ 12 h 37"/>
                <a:gd name="T20" fmla="*/ 48 w 62"/>
                <a:gd name="T21" fmla="*/ 37 h 37"/>
                <a:gd name="T22" fmla="*/ 51 w 62"/>
                <a:gd name="T23" fmla="*/ 37 h 37"/>
                <a:gd name="T24" fmla="*/ 36 w 62"/>
                <a:gd name="T25" fmla="*/ 0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2" h="37">
                  <a:moveTo>
                    <a:pt x="36" y="0"/>
                  </a:moveTo>
                  <a:cubicBezTo>
                    <a:pt x="35" y="0"/>
                    <a:pt x="33" y="0"/>
                    <a:pt x="31" y="0"/>
                  </a:cubicBezTo>
                  <a:cubicBezTo>
                    <a:pt x="29" y="0"/>
                    <a:pt x="26" y="0"/>
                    <a:pt x="26" y="0"/>
                  </a:cubicBezTo>
                  <a:cubicBezTo>
                    <a:pt x="0" y="4"/>
                    <a:pt x="11" y="37"/>
                    <a:pt x="11" y="37"/>
                  </a:cubicBezTo>
                  <a:cubicBezTo>
                    <a:pt x="14" y="37"/>
                    <a:pt x="14" y="37"/>
                    <a:pt x="14" y="37"/>
                  </a:cubicBezTo>
                  <a:cubicBezTo>
                    <a:pt x="13" y="34"/>
                    <a:pt x="9" y="23"/>
                    <a:pt x="13" y="12"/>
                  </a:cubicBezTo>
                  <a:cubicBezTo>
                    <a:pt x="16" y="6"/>
                    <a:pt x="21" y="3"/>
                    <a:pt x="25" y="3"/>
                  </a:cubicBezTo>
                  <a:cubicBezTo>
                    <a:pt x="26" y="2"/>
                    <a:pt x="28" y="2"/>
                    <a:pt x="31" y="2"/>
                  </a:cubicBezTo>
                  <a:cubicBezTo>
                    <a:pt x="33" y="2"/>
                    <a:pt x="35" y="2"/>
                    <a:pt x="36" y="3"/>
                  </a:cubicBezTo>
                  <a:cubicBezTo>
                    <a:pt x="40" y="3"/>
                    <a:pt x="46" y="5"/>
                    <a:pt x="48" y="12"/>
                  </a:cubicBezTo>
                  <a:cubicBezTo>
                    <a:pt x="52" y="23"/>
                    <a:pt x="49" y="34"/>
                    <a:pt x="48" y="37"/>
                  </a:cubicBezTo>
                  <a:cubicBezTo>
                    <a:pt x="51" y="37"/>
                    <a:pt x="51" y="37"/>
                    <a:pt x="51" y="37"/>
                  </a:cubicBezTo>
                  <a:cubicBezTo>
                    <a:pt x="51" y="37"/>
                    <a:pt x="62" y="4"/>
                    <a:pt x="36"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7" name="Freeform 304">
              <a:extLst>
                <a:ext uri="{FF2B5EF4-FFF2-40B4-BE49-F238E27FC236}">
                  <a16:creationId xmlns:a16="http://schemas.microsoft.com/office/drawing/2014/main" id="{A1D01429-AA5F-4AD6-BA2B-5F2687A1597C}"/>
                </a:ext>
              </a:extLst>
            </p:cNvPr>
            <p:cNvSpPr>
              <a:spLocks noEditPoints="1"/>
            </p:cNvSpPr>
            <p:nvPr/>
          </p:nvSpPr>
          <p:spPr bwMode="auto">
            <a:xfrm>
              <a:off x="1101" y="1826"/>
              <a:ext cx="701" cy="695"/>
            </a:xfrm>
            <a:custGeom>
              <a:avLst/>
              <a:gdLst>
                <a:gd name="T0" fmla="*/ 0 w 108"/>
                <a:gd name="T1" fmla="*/ 107 h 107"/>
                <a:gd name="T2" fmla="*/ 108 w 108"/>
                <a:gd name="T3" fmla="*/ 107 h 107"/>
                <a:gd name="T4" fmla="*/ 108 w 108"/>
                <a:gd name="T5" fmla="*/ 0 h 107"/>
                <a:gd name="T6" fmla="*/ 0 w 108"/>
                <a:gd name="T7" fmla="*/ 0 h 107"/>
                <a:gd name="T8" fmla="*/ 0 w 108"/>
                <a:gd name="T9" fmla="*/ 107 h 107"/>
                <a:gd name="T10" fmla="*/ 72 w 108"/>
                <a:gd name="T11" fmla="*/ 14 h 107"/>
                <a:gd name="T12" fmla="*/ 75 w 108"/>
                <a:gd name="T13" fmla="*/ 17 h 107"/>
                <a:gd name="T14" fmla="*/ 72 w 108"/>
                <a:gd name="T15" fmla="*/ 20 h 107"/>
                <a:gd name="T16" fmla="*/ 70 w 108"/>
                <a:gd name="T17" fmla="*/ 17 h 107"/>
                <a:gd name="T18" fmla="*/ 72 w 108"/>
                <a:gd name="T19" fmla="*/ 14 h 107"/>
                <a:gd name="T20" fmla="*/ 35 w 108"/>
                <a:gd name="T21" fmla="*/ 14 h 107"/>
                <a:gd name="T22" fmla="*/ 38 w 108"/>
                <a:gd name="T23" fmla="*/ 17 h 107"/>
                <a:gd name="T24" fmla="*/ 35 w 108"/>
                <a:gd name="T25" fmla="*/ 20 h 107"/>
                <a:gd name="T26" fmla="*/ 32 w 108"/>
                <a:gd name="T27" fmla="*/ 17 h 107"/>
                <a:gd name="T28" fmla="*/ 35 w 108"/>
                <a:gd name="T29" fmla="*/ 14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8" h="107">
                  <a:moveTo>
                    <a:pt x="0" y="107"/>
                  </a:moveTo>
                  <a:cubicBezTo>
                    <a:pt x="108" y="107"/>
                    <a:pt x="108" y="107"/>
                    <a:pt x="108" y="107"/>
                  </a:cubicBezTo>
                  <a:cubicBezTo>
                    <a:pt x="108" y="0"/>
                    <a:pt x="108" y="0"/>
                    <a:pt x="108" y="0"/>
                  </a:cubicBezTo>
                  <a:cubicBezTo>
                    <a:pt x="0" y="0"/>
                    <a:pt x="0" y="0"/>
                    <a:pt x="0" y="0"/>
                  </a:cubicBezTo>
                  <a:lnTo>
                    <a:pt x="0" y="107"/>
                  </a:lnTo>
                  <a:close/>
                  <a:moveTo>
                    <a:pt x="72" y="14"/>
                  </a:moveTo>
                  <a:cubicBezTo>
                    <a:pt x="74" y="14"/>
                    <a:pt x="75" y="15"/>
                    <a:pt x="75" y="17"/>
                  </a:cubicBezTo>
                  <a:cubicBezTo>
                    <a:pt x="75" y="18"/>
                    <a:pt x="74" y="20"/>
                    <a:pt x="72" y="20"/>
                  </a:cubicBezTo>
                  <a:cubicBezTo>
                    <a:pt x="71" y="20"/>
                    <a:pt x="70" y="18"/>
                    <a:pt x="70" y="17"/>
                  </a:cubicBezTo>
                  <a:cubicBezTo>
                    <a:pt x="70" y="15"/>
                    <a:pt x="71" y="14"/>
                    <a:pt x="72" y="14"/>
                  </a:cubicBezTo>
                  <a:close/>
                  <a:moveTo>
                    <a:pt x="35" y="14"/>
                  </a:moveTo>
                  <a:cubicBezTo>
                    <a:pt x="37" y="14"/>
                    <a:pt x="38" y="15"/>
                    <a:pt x="38" y="17"/>
                  </a:cubicBezTo>
                  <a:cubicBezTo>
                    <a:pt x="38" y="18"/>
                    <a:pt x="37" y="20"/>
                    <a:pt x="35" y="20"/>
                  </a:cubicBezTo>
                  <a:cubicBezTo>
                    <a:pt x="34" y="20"/>
                    <a:pt x="32" y="18"/>
                    <a:pt x="32" y="17"/>
                  </a:cubicBezTo>
                  <a:cubicBezTo>
                    <a:pt x="32" y="15"/>
                    <a:pt x="34" y="14"/>
                    <a:pt x="35" y="14"/>
                  </a:cubicBezTo>
                  <a:close/>
                </a:path>
              </a:pathLst>
            </a:custGeom>
            <a:solidFill>
              <a:srgbClr val="6AA10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8" name="Freeform 305">
              <a:extLst>
                <a:ext uri="{FF2B5EF4-FFF2-40B4-BE49-F238E27FC236}">
                  <a16:creationId xmlns:a16="http://schemas.microsoft.com/office/drawing/2014/main" id="{D0B1FCBE-8685-4D4F-82B0-E3E257877BCC}"/>
                </a:ext>
              </a:extLst>
            </p:cNvPr>
            <p:cNvSpPr>
              <a:spLocks noEditPoints="1"/>
            </p:cNvSpPr>
            <p:nvPr/>
          </p:nvSpPr>
          <p:spPr bwMode="auto">
            <a:xfrm>
              <a:off x="1542" y="1911"/>
              <a:ext cx="52" cy="52"/>
            </a:xfrm>
            <a:custGeom>
              <a:avLst/>
              <a:gdLst>
                <a:gd name="T0" fmla="*/ 4 w 8"/>
                <a:gd name="T1" fmla="*/ 0 h 8"/>
                <a:gd name="T2" fmla="*/ 0 w 8"/>
                <a:gd name="T3" fmla="*/ 4 h 8"/>
                <a:gd name="T4" fmla="*/ 4 w 8"/>
                <a:gd name="T5" fmla="*/ 8 h 8"/>
                <a:gd name="T6" fmla="*/ 8 w 8"/>
                <a:gd name="T7" fmla="*/ 4 h 8"/>
                <a:gd name="T8" fmla="*/ 4 w 8"/>
                <a:gd name="T9" fmla="*/ 0 h 8"/>
                <a:gd name="T10" fmla="*/ 4 w 8"/>
                <a:gd name="T11" fmla="*/ 6 h 8"/>
                <a:gd name="T12" fmla="*/ 2 w 8"/>
                <a:gd name="T13" fmla="*/ 4 h 8"/>
                <a:gd name="T14" fmla="*/ 4 w 8"/>
                <a:gd name="T15" fmla="*/ 2 h 8"/>
                <a:gd name="T16" fmla="*/ 7 w 8"/>
                <a:gd name="T17" fmla="*/ 4 h 8"/>
                <a:gd name="T18" fmla="*/ 4 w 8"/>
                <a:gd name="T19" fmla="*/ 6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 h="8">
                  <a:moveTo>
                    <a:pt x="4" y="0"/>
                  </a:moveTo>
                  <a:cubicBezTo>
                    <a:pt x="2" y="0"/>
                    <a:pt x="0" y="2"/>
                    <a:pt x="0" y="4"/>
                  </a:cubicBezTo>
                  <a:cubicBezTo>
                    <a:pt x="0" y="6"/>
                    <a:pt x="2" y="8"/>
                    <a:pt x="4" y="8"/>
                  </a:cubicBezTo>
                  <a:cubicBezTo>
                    <a:pt x="7" y="8"/>
                    <a:pt x="8" y="6"/>
                    <a:pt x="8" y="4"/>
                  </a:cubicBezTo>
                  <a:cubicBezTo>
                    <a:pt x="8" y="2"/>
                    <a:pt x="7" y="0"/>
                    <a:pt x="4" y="0"/>
                  </a:cubicBezTo>
                  <a:close/>
                  <a:moveTo>
                    <a:pt x="4" y="6"/>
                  </a:moveTo>
                  <a:cubicBezTo>
                    <a:pt x="3" y="6"/>
                    <a:pt x="2" y="5"/>
                    <a:pt x="2" y="4"/>
                  </a:cubicBezTo>
                  <a:cubicBezTo>
                    <a:pt x="2" y="3"/>
                    <a:pt x="3" y="2"/>
                    <a:pt x="4" y="2"/>
                  </a:cubicBezTo>
                  <a:cubicBezTo>
                    <a:pt x="6" y="2"/>
                    <a:pt x="7" y="3"/>
                    <a:pt x="7" y="4"/>
                  </a:cubicBezTo>
                  <a:cubicBezTo>
                    <a:pt x="7" y="5"/>
                    <a:pt x="6" y="6"/>
                    <a:pt x="4"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9" name="Freeform 306">
              <a:extLst>
                <a:ext uri="{FF2B5EF4-FFF2-40B4-BE49-F238E27FC236}">
                  <a16:creationId xmlns:a16="http://schemas.microsoft.com/office/drawing/2014/main" id="{644D5B70-AD51-429C-9EAA-86C46D1F8173}"/>
                </a:ext>
              </a:extLst>
            </p:cNvPr>
            <p:cNvSpPr>
              <a:spLocks noEditPoints="1"/>
            </p:cNvSpPr>
            <p:nvPr/>
          </p:nvSpPr>
          <p:spPr bwMode="auto">
            <a:xfrm>
              <a:off x="1302" y="1911"/>
              <a:ext cx="52" cy="52"/>
            </a:xfrm>
            <a:custGeom>
              <a:avLst/>
              <a:gdLst>
                <a:gd name="T0" fmla="*/ 4 w 8"/>
                <a:gd name="T1" fmla="*/ 0 h 8"/>
                <a:gd name="T2" fmla="*/ 0 w 8"/>
                <a:gd name="T3" fmla="*/ 4 h 8"/>
                <a:gd name="T4" fmla="*/ 4 w 8"/>
                <a:gd name="T5" fmla="*/ 8 h 8"/>
                <a:gd name="T6" fmla="*/ 8 w 8"/>
                <a:gd name="T7" fmla="*/ 4 h 8"/>
                <a:gd name="T8" fmla="*/ 4 w 8"/>
                <a:gd name="T9" fmla="*/ 0 h 8"/>
                <a:gd name="T10" fmla="*/ 4 w 8"/>
                <a:gd name="T11" fmla="*/ 6 h 8"/>
                <a:gd name="T12" fmla="*/ 2 w 8"/>
                <a:gd name="T13" fmla="*/ 4 h 8"/>
                <a:gd name="T14" fmla="*/ 4 w 8"/>
                <a:gd name="T15" fmla="*/ 2 h 8"/>
                <a:gd name="T16" fmla="*/ 6 w 8"/>
                <a:gd name="T17" fmla="*/ 4 h 8"/>
                <a:gd name="T18" fmla="*/ 4 w 8"/>
                <a:gd name="T19" fmla="*/ 6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 h="8">
                  <a:moveTo>
                    <a:pt x="4" y="0"/>
                  </a:moveTo>
                  <a:cubicBezTo>
                    <a:pt x="2" y="0"/>
                    <a:pt x="0" y="2"/>
                    <a:pt x="0" y="4"/>
                  </a:cubicBezTo>
                  <a:cubicBezTo>
                    <a:pt x="0" y="6"/>
                    <a:pt x="2" y="8"/>
                    <a:pt x="4" y="8"/>
                  </a:cubicBezTo>
                  <a:cubicBezTo>
                    <a:pt x="6" y="8"/>
                    <a:pt x="8" y="6"/>
                    <a:pt x="8" y="4"/>
                  </a:cubicBezTo>
                  <a:cubicBezTo>
                    <a:pt x="8" y="2"/>
                    <a:pt x="6" y="0"/>
                    <a:pt x="4" y="0"/>
                  </a:cubicBezTo>
                  <a:close/>
                  <a:moveTo>
                    <a:pt x="4" y="6"/>
                  </a:moveTo>
                  <a:cubicBezTo>
                    <a:pt x="3" y="6"/>
                    <a:pt x="2" y="5"/>
                    <a:pt x="2" y="4"/>
                  </a:cubicBezTo>
                  <a:cubicBezTo>
                    <a:pt x="2" y="3"/>
                    <a:pt x="3" y="2"/>
                    <a:pt x="4" y="2"/>
                  </a:cubicBezTo>
                  <a:cubicBezTo>
                    <a:pt x="5" y="2"/>
                    <a:pt x="6" y="3"/>
                    <a:pt x="6" y="4"/>
                  </a:cubicBezTo>
                  <a:cubicBezTo>
                    <a:pt x="6" y="5"/>
                    <a:pt x="5" y="6"/>
                    <a:pt x="4"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0" name="Freeform 307">
              <a:extLst>
                <a:ext uri="{FF2B5EF4-FFF2-40B4-BE49-F238E27FC236}">
                  <a16:creationId xmlns:a16="http://schemas.microsoft.com/office/drawing/2014/main" id="{ECEB4B8B-4281-4E43-834F-7A54A2824070}"/>
                </a:ext>
              </a:extLst>
            </p:cNvPr>
            <p:cNvSpPr>
              <a:spLocks/>
            </p:cNvSpPr>
            <p:nvPr/>
          </p:nvSpPr>
          <p:spPr bwMode="auto">
            <a:xfrm>
              <a:off x="1250" y="1697"/>
              <a:ext cx="396" cy="240"/>
            </a:xfrm>
            <a:custGeom>
              <a:avLst/>
              <a:gdLst>
                <a:gd name="T0" fmla="*/ 35 w 61"/>
                <a:gd name="T1" fmla="*/ 0 h 37"/>
                <a:gd name="T2" fmla="*/ 30 w 61"/>
                <a:gd name="T3" fmla="*/ 0 h 37"/>
                <a:gd name="T4" fmla="*/ 25 w 61"/>
                <a:gd name="T5" fmla="*/ 0 h 37"/>
                <a:gd name="T6" fmla="*/ 11 w 61"/>
                <a:gd name="T7" fmla="*/ 37 h 37"/>
                <a:gd name="T8" fmla="*/ 14 w 61"/>
                <a:gd name="T9" fmla="*/ 37 h 37"/>
                <a:gd name="T10" fmla="*/ 13 w 61"/>
                <a:gd name="T11" fmla="*/ 12 h 37"/>
                <a:gd name="T12" fmla="*/ 25 w 61"/>
                <a:gd name="T13" fmla="*/ 3 h 37"/>
                <a:gd name="T14" fmla="*/ 30 w 61"/>
                <a:gd name="T15" fmla="*/ 3 h 37"/>
                <a:gd name="T16" fmla="*/ 36 w 61"/>
                <a:gd name="T17" fmla="*/ 3 h 37"/>
                <a:gd name="T18" fmla="*/ 48 w 61"/>
                <a:gd name="T19" fmla="*/ 12 h 37"/>
                <a:gd name="T20" fmla="*/ 48 w 61"/>
                <a:gd name="T21" fmla="*/ 37 h 37"/>
                <a:gd name="T22" fmla="*/ 50 w 61"/>
                <a:gd name="T23" fmla="*/ 37 h 37"/>
                <a:gd name="T24" fmla="*/ 35 w 61"/>
                <a:gd name="T25" fmla="*/ 0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1" h="37">
                  <a:moveTo>
                    <a:pt x="35" y="0"/>
                  </a:moveTo>
                  <a:cubicBezTo>
                    <a:pt x="35" y="0"/>
                    <a:pt x="33" y="0"/>
                    <a:pt x="30" y="0"/>
                  </a:cubicBezTo>
                  <a:cubicBezTo>
                    <a:pt x="28" y="0"/>
                    <a:pt x="26" y="0"/>
                    <a:pt x="25" y="0"/>
                  </a:cubicBezTo>
                  <a:cubicBezTo>
                    <a:pt x="0" y="4"/>
                    <a:pt x="11" y="37"/>
                    <a:pt x="11" y="37"/>
                  </a:cubicBezTo>
                  <a:cubicBezTo>
                    <a:pt x="14" y="37"/>
                    <a:pt x="14" y="37"/>
                    <a:pt x="14" y="37"/>
                  </a:cubicBezTo>
                  <a:cubicBezTo>
                    <a:pt x="13" y="34"/>
                    <a:pt x="9" y="23"/>
                    <a:pt x="13" y="12"/>
                  </a:cubicBezTo>
                  <a:cubicBezTo>
                    <a:pt x="15" y="6"/>
                    <a:pt x="20" y="4"/>
                    <a:pt x="25" y="3"/>
                  </a:cubicBezTo>
                  <a:cubicBezTo>
                    <a:pt x="26" y="3"/>
                    <a:pt x="28" y="3"/>
                    <a:pt x="30" y="3"/>
                  </a:cubicBezTo>
                  <a:cubicBezTo>
                    <a:pt x="33" y="3"/>
                    <a:pt x="35" y="3"/>
                    <a:pt x="36" y="3"/>
                  </a:cubicBezTo>
                  <a:cubicBezTo>
                    <a:pt x="40" y="4"/>
                    <a:pt x="46" y="6"/>
                    <a:pt x="48" y="12"/>
                  </a:cubicBezTo>
                  <a:cubicBezTo>
                    <a:pt x="52" y="23"/>
                    <a:pt x="49" y="34"/>
                    <a:pt x="48" y="37"/>
                  </a:cubicBezTo>
                  <a:cubicBezTo>
                    <a:pt x="50" y="37"/>
                    <a:pt x="50" y="37"/>
                    <a:pt x="50" y="37"/>
                  </a:cubicBezTo>
                  <a:cubicBezTo>
                    <a:pt x="50" y="37"/>
                    <a:pt x="61" y="4"/>
                    <a:pt x="35"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84" name="Group 310">
            <a:extLst>
              <a:ext uri="{FF2B5EF4-FFF2-40B4-BE49-F238E27FC236}">
                <a16:creationId xmlns:a16="http://schemas.microsoft.com/office/drawing/2014/main" id="{E4222B9F-42E2-42FE-BA7E-D91574B67FDC}"/>
              </a:ext>
            </a:extLst>
          </p:cNvPr>
          <p:cNvGrpSpPr>
            <a:grpSpLocks noChangeAspect="1"/>
          </p:cNvGrpSpPr>
          <p:nvPr/>
        </p:nvGrpSpPr>
        <p:grpSpPr bwMode="auto">
          <a:xfrm>
            <a:off x="8963025" y="4525963"/>
            <a:ext cx="1784350" cy="1355725"/>
            <a:chOff x="5646" y="2851"/>
            <a:chExt cx="1124" cy="854"/>
          </a:xfrm>
        </p:grpSpPr>
        <p:sp>
          <p:nvSpPr>
            <p:cNvPr id="286" name="Freeform 311">
              <a:extLst>
                <a:ext uri="{FF2B5EF4-FFF2-40B4-BE49-F238E27FC236}">
                  <a16:creationId xmlns:a16="http://schemas.microsoft.com/office/drawing/2014/main" id="{9EDC1E9C-1ED2-4049-8EC4-E12620C41D4D}"/>
                </a:ext>
              </a:extLst>
            </p:cNvPr>
            <p:cNvSpPr>
              <a:spLocks/>
            </p:cNvSpPr>
            <p:nvPr/>
          </p:nvSpPr>
          <p:spPr bwMode="auto">
            <a:xfrm>
              <a:off x="5646" y="2851"/>
              <a:ext cx="1021" cy="829"/>
            </a:xfrm>
            <a:custGeom>
              <a:avLst/>
              <a:gdLst>
                <a:gd name="T0" fmla="*/ 166 w 168"/>
                <a:gd name="T1" fmla="*/ 75 h 136"/>
                <a:gd name="T2" fmla="*/ 157 w 168"/>
                <a:gd name="T3" fmla="*/ 93 h 136"/>
                <a:gd name="T4" fmla="*/ 43 w 168"/>
                <a:gd name="T5" fmla="*/ 134 h 136"/>
                <a:gd name="T6" fmla="*/ 25 w 168"/>
                <a:gd name="T7" fmla="*/ 125 h 136"/>
                <a:gd name="T8" fmla="*/ 2 w 168"/>
                <a:gd name="T9" fmla="*/ 61 h 136"/>
                <a:gd name="T10" fmla="*/ 11 w 168"/>
                <a:gd name="T11" fmla="*/ 43 h 136"/>
                <a:gd name="T12" fmla="*/ 125 w 168"/>
                <a:gd name="T13" fmla="*/ 3 h 136"/>
                <a:gd name="T14" fmla="*/ 143 w 168"/>
                <a:gd name="T15" fmla="*/ 11 h 136"/>
                <a:gd name="T16" fmla="*/ 166 w 168"/>
                <a:gd name="T17" fmla="*/ 75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8" h="136">
                  <a:moveTo>
                    <a:pt x="166" y="75"/>
                  </a:moveTo>
                  <a:cubicBezTo>
                    <a:pt x="168" y="82"/>
                    <a:pt x="165" y="90"/>
                    <a:pt x="157" y="93"/>
                  </a:cubicBezTo>
                  <a:cubicBezTo>
                    <a:pt x="43" y="134"/>
                    <a:pt x="43" y="134"/>
                    <a:pt x="43" y="134"/>
                  </a:cubicBezTo>
                  <a:cubicBezTo>
                    <a:pt x="36" y="136"/>
                    <a:pt x="28" y="132"/>
                    <a:pt x="25" y="125"/>
                  </a:cubicBezTo>
                  <a:cubicBezTo>
                    <a:pt x="2" y="61"/>
                    <a:pt x="2" y="61"/>
                    <a:pt x="2" y="61"/>
                  </a:cubicBezTo>
                  <a:cubicBezTo>
                    <a:pt x="0" y="54"/>
                    <a:pt x="4" y="46"/>
                    <a:pt x="11" y="43"/>
                  </a:cubicBezTo>
                  <a:cubicBezTo>
                    <a:pt x="125" y="3"/>
                    <a:pt x="125" y="3"/>
                    <a:pt x="125" y="3"/>
                  </a:cubicBezTo>
                  <a:cubicBezTo>
                    <a:pt x="132" y="0"/>
                    <a:pt x="140" y="4"/>
                    <a:pt x="143" y="11"/>
                  </a:cubicBezTo>
                  <a:lnTo>
                    <a:pt x="166" y="75"/>
                  </a:lnTo>
                  <a:close/>
                </a:path>
              </a:pathLst>
            </a:custGeom>
            <a:solidFill>
              <a:srgbClr val="20CFC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7" name="Freeform 312">
              <a:extLst>
                <a:ext uri="{FF2B5EF4-FFF2-40B4-BE49-F238E27FC236}">
                  <a16:creationId xmlns:a16="http://schemas.microsoft.com/office/drawing/2014/main" id="{FFC1C698-758F-4DDB-B17F-098F41B6707C}"/>
                </a:ext>
              </a:extLst>
            </p:cNvPr>
            <p:cNvSpPr>
              <a:spLocks/>
            </p:cNvSpPr>
            <p:nvPr/>
          </p:nvSpPr>
          <p:spPr bwMode="auto">
            <a:xfrm>
              <a:off x="6102" y="2967"/>
              <a:ext cx="364" cy="134"/>
            </a:xfrm>
            <a:custGeom>
              <a:avLst/>
              <a:gdLst>
                <a:gd name="T0" fmla="*/ 0 w 364"/>
                <a:gd name="T1" fmla="*/ 134 h 134"/>
                <a:gd name="T2" fmla="*/ 364 w 364"/>
                <a:gd name="T3" fmla="*/ 0 h 134"/>
                <a:gd name="T4" fmla="*/ 0 w 364"/>
                <a:gd name="T5" fmla="*/ 134 h 134"/>
              </a:gdLst>
              <a:ahLst/>
              <a:cxnLst>
                <a:cxn ang="0">
                  <a:pos x="T0" y="T1"/>
                </a:cxn>
                <a:cxn ang="0">
                  <a:pos x="T2" y="T3"/>
                </a:cxn>
                <a:cxn ang="0">
                  <a:pos x="T4" y="T5"/>
                </a:cxn>
              </a:cxnLst>
              <a:rect l="0" t="0" r="r" b="b"/>
              <a:pathLst>
                <a:path w="364" h="134">
                  <a:moveTo>
                    <a:pt x="0" y="134"/>
                  </a:moveTo>
                  <a:lnTo>
                    <a:pt x="364" y="0"/>
                  </a:lnTo>
                  <a:lnTo>
                    <a:pt x="0" y="13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8" name="Freeform 313">
              <a:extLst>
                <a:ext uri="{FF2B5EF4-FFF2-40B4-BE49-F238E27FC236}">
                  <a16:creationId xmlns:a16="http://schemas.microsoft.com/office/drawing/2014/main" id="{70FD943B-5C9F-4A70-AF91-F153A49F0675}"/>
                </a:ext>
              </a:extLst>
            </p:cNvPr>
            <p:cNvSpPr>
              <a:spLocks/>
            </p:cNvSpPr>
            <p:nvPr/>
          </p:nvSpPr>
          <p:spPr bwMode="auto">
            <a:xfrm>
              <a:off x="6096" y="2961"/>
              <a:ext cx="376" cy="152"/>
            </a:xfrm>
            <a:custGeom>
              <a:avLst/>
              <a:gdLst>
                <a:gd name="T0" fmla="*/ 6 w 376"/>
                <a:gd name="T1" fmla="*/ 152 h 152"/>
                <a:gd name="T2" fmla="*/ 0 w 376"/>
                <a:gd name="T3" fmla="*/ 128 h 152"/>
                <a:gd name="T4" fmla="*/ 370 w 376"/>
                <a:gd name="T5" fmla="*/ 0 h 152"/>
                <a:gd name="T6" fmla="*/ 376 w 376"/>
                <a:gd name="T7" fmla="*/ 18 h 152"/>
                <a:gd name="T8" fmla="*/ 6 w 376"/>
                <a:gd name="T9" fmla="*/ 152 h 152"/>
              </a:gdLst>
              <a:ahLst/>
              <a:cxnLst>
                <a:cxn ang="0">
                  <a:pos x="T0" y="T1"/>
                </a:cxn>
                <a:cxn ang="0">
                  <a:pos x="T2" y="T3"/>
                </a:cxn>
                <a:cxn ang="0">
                  <a:pos x="T4" y="T5"/>
                </a:cxn>
                <a:cxn ang="0">
                  <a:pos x="T6" y="T7"/>
                </a:cxn>
                <a:cxn ang="0">
                  <a:pos x="T8" y="T9"/>
                </a:cxn>
              </a:cxnLst>
              <a:rect l="0" t="0" r="r" b="b"/>
              <a:pathLst>
                <a:path w="376" h="152">
                  <a:moveTo>
                    <a:pt x="6" y="152"/>
                  </a:moveTo>
                  <a:lnTo>
                    <a:pt x="0" y="128"/>
                  </a:lnTo>
                  <a:lnTo>
                    <a:pt x="370" y="0"/>
                  </a:lnTo>
                  <a:lnTo>
                    <a:pt x="376" y="18"/>
                  </a:lnTo>
                  <a:lnTo>
                    <a:pt x="6" y="152"/>
                  </a:lnTo>
                  <a:close/>
                </a:path>
              </a:pathLst>
            </a:custGeom>
            <a:solidFill>
              <a:srgbClr val="2323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9" name="Freeform 314">
              <a:extLst>
                <a:ext uri="{FF2B5EF4-FFF2-40B4-BE49-F238E27FC236}">
                  <a16:creationId xmlns:a16="http://schemas.microsoft.com/office/drawing/2014/main" id="{96C02D85-3DE2-4CC3-883E-4AEC17A971FF}"/>
                </a:ext>
              </a:extLst>
            </p:cNvPr>
            <p:cNvSpPr>
              <a:spLocks/>
            </p:cNvSpPr>
            <p:nvPr/>
          </p:nvSpPr>
          <p:spPr bwMode="auto">
            <a:xfrm>
              <a:off x="6132" y="3058"/>
              <a:ext cx="371" cy="128"/>
            </a:xfrm>
            <a:custGeom>
              <a:avLst/>
              <a:gdLst>
                <a:gd name="T0" fmla="*/ 0 w 371"/>
                <a:gd name="T1" fmla="*/ 128 h 128"/>
                <a:gd name="T2" fmla="*/ 371 w 371"/>
                <a:gd name="T3" fmla="*/ 0 h 128"/>
                <a:gd name="T4" fmla="*/ 0 w 371"/>
                <a:gd name="T5" fmla="*/ 128 h 128"/>
              </a:gdLst>
              <a:ahLst/>
              <a:cxnLst>
                <a:cxn ang="0">
                  <a:pos x="T0" y="T1"/>
                </a:cxn>
                <a:cxn ang="0">
                  <a:pos x="T2" y="T3"/>
                </a:cxn>
                <a:cxn ang="0">
                  <a:pos x="T4" y="T5"/>
                </a:cxn>
              </a:cxnLst>
              <a:rect l="0" t="0" r="r" b="b"/>
              <a:pathLst>
                <a:path w="371" h="128">
                  <a:moveTo>
                    <a:pt x="0" y="128"/>
                  </a:moveTo>
                  <a:lnTo>
                    <a:pt x="371" y="0"/>
                  </a:lnTo>
                  <a:lnTo>
                    <a:pt x="0" y="12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0" name="Freeform 315">
              <a:extLst>
                <a:ext uri="{FF2B5EF4-FFF2-40B4-BE49-F238E27FC236}">
                  <a16:creationId xmlns:a16="http://schemas.microsoft.com/office/drawing/2014/main" id="{7B1B3357-C5FB-4124-9CFA-91EB0C3D723B}"/>
                </a:ext>
              </a:extLst>
            </p:cNvPr>
            <p:cNvSpPr>
              <a:spLocks/>
            </p:cNvSpPr>
            <p:nvPr/>
          </p:nvSpPr>
          <p:spPr bwMode="auto">
            <a:xfrm>
              <a:off x="6126" y="3046"/>
              <a:ext cx="377" cy="153"/>
            </a:xfrm>
            <a:custGeom>
              <a:avLst/>
              <a:gdLst>
                <a:gd name="T0" fmla="*/ 6 w 377"/>
                <a:gd name="T1" fmla="*/ 153 h 153"/>
                <a:gd name="T2" fmla="*/ 0 w 377"/>
                <a:gd name="T3" fmla="*/ 128 h 153"/>
                <a:gd name="T4" fmla="*/ 371 w 377"/>
                <a:gd name="T5" fmla="*/ 0 h 153"/>
                <a:gd name="T6" fmla="*/ 377 w 377"/>
                <a:gd name="T7" fmla="*/ 24 h 153"/>
                <a:gd name="T8" fmla="*/ 6 w 377"/>
                <a:gd name="T9" fmla="*/ 153 h 153"/>
              </a:gdLst>
              <a:ahLst/>
              <a:cxnLst>
                <a:cxn ang="0">
                  <a:pos x="T0" y="T1"/>
                </a:cxn>
                <a:cxn ang="0">
                  <a:pos x="T2" y="T3"/>
                </a:cxn>
                <a:cxn ang="0">
                  <a:pos x="T4" y="T5"/>
                </a:cxn>
                <a:cxn ang="0">
                  <a:pos x="T6" y="T7"/>
                </a:cxn>
                <a:cxn ang="0">
                  <a:pos x="T8" y="T9"/>
                </a:cxn>
              </a:cxnLst>
              <a:rect l="0" t="0" r="r" b="b"/>
              <a:pathLst>
                <a:path w="377" h="153">
                  <a:moveTo>
                    <a:pt x="6" y="153"/>
                  </a:moveTo>
                  <a:lnTo>
                    <a:pt x="0" y="128"/>
                  </a:lnTo>
                  <a:lnTo>
                    <a:pt x="371" y="0"/>
                  </a:lnTo>
                  <a:lnTo>
                    <a:pt x="377" y="24"/>
                  </a:lnTo>
                  <a:lnTo>
                    <a:pt x="6" y="153"/>
                  </a:lnTo>
                  <a:close/>
                </a:path>
              </a:pathLst>
            </a:custGeom>
            <a:solidFill>
              <a:srgbClr val="2323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1" name="Freeform 316">
              <a:extLst>
                <a:ext uri="{FF2B5EF4-FFF2-40B4-BE49-F238E27FC236}">
                  <a16:creationId xmlns:a16="http://schemas.microsoft.com/office/drawing/2014/main" id="{FCB001DC-A3B6-4C2B-9D5D-26E8973C6911}"/>
                </a:ext>
              </a:extLst>
            </p:cNvPr>
            <p:cNvSpPr>
              <a:spLocks/>
            </p:cNvSpPr>
            <p:nvPr/>
          </p:nvSpPr>
          <p:spPr bwMode="auto">
            <a:xfrm>
              <a:off x="5646" y="2851"/>
              <a:ext cx="1021" cy="829"/>
            </a:xfrm>
            <a:custGeom>
              <a:avLst/>
              <a:gdLst>
                <a:gd name="T0" fmla="*/ 166 w 168"/>
                <a:gd name="T1" fmla="*/ 75 h 136"/>
                <a:gd name="T2" fmla="*/ 157 w 168"/>
                <a:gd name="T3" fmla="*/ 93 h 136"/>
                <a:gd name="T4" fmla="*/ 43 w 168"/>
                <a:gd name="T5" fmla="*/ 134 h 136"/>
                <a:gd name="T6" fmla="*/ 25 w 168"/>
                <a:gd name="T7" fmla="*/ 125 h 136"/>
                <a:gd name="T8" fmla="*/ 2 w 168"/>
                <a:gd name="T9" fmla="*/ 61 h 136"/>
                <a:gd name="T10" fmla="*/ 11 w 168"/>
                <a:gd name="T11" fmla="*/ 43 h 136"/>
                <a:gd name="T12" fmla="*/ 125 w 168"/>
                <a:gd name="T13" fmla="*/ 3 h 136"/>
                <a:gd name="T14" fmla="*/ 143 w 168"/>
                <a:gd name="T15" fmla="*/ 11 h 136"/>
                <a:gd name="T16" fmla="*/ 166 w 168"/>
                <a:gd name="T17" fmla="*/ 75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8" h="136">
                  <a:moveTo>
                    <a:pt x="166" y="75"/>
                  </a:moveTo>
                  <a:cubicBezTo>
                    <a:pt x="168" y="82"/>
                    <a:pt x="165" y="90"/>
                    <a:pt x="157" y="93"/>
                  </a:cubicBezTo>
                  <a:cubicBezTo>
                    <a:pt x="43" y="134"/>
                    <a:pt x="43" y="134"/>
                    <a:pt x="43" y="134"/>
                  </a:cubicBezTo>
                  <a:cubicBezTo>
                    <a:pt x="36" y="136"/>
                    <a:pt x="28" y="132"/>
                    <a:pt x="25" y="125"/>
                  </a:cubicBezTo>
                  <a:cubicBezTo>
                    <a:pt x="2" y="61"/>
                    <a:pt x="2" y="61"/>
                    <a:pt x="2" y="61"/>
                  </a:cubicBezTo>
                  <a:cubicBezTo>
                    <a:pt x="0" y="54"/>
                    <a:pt x="4" y="46"/>
                    <a:pt x="11" y="43"/>
                  </a:cubicBezTo>
                  <a:cubicBezTo>
                    <a:pt x="125" y="3"/>
                    <a:pt x="125" y="3"/>
                    <a:pt x="125" y="3"/>
                  </a:cubicBezTo>
                  <a:cubicBezTo>
                    <a:pt x="132" y="0"/>
                    <a:pt x="140" y="4"/>
                    <a:pt x="143" y="11"/>
                  </a:cubicBezTo>
                  <a:lnTo>
                    <a:pt x="166" y="75"/>
                  </a:lnTo>
                  <a:close/>
                </a:path>
              </a:pathLst>
            </a:custGeom>
            <a:solidFill>
              <a:srgbClr val="0C40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2" name="Freeform 317">
              <a:extLst>
                <a:ext uri="{FF2B5EF4-FFF2-40B4-BE49-F238E27FC236}">
                  <a16:creationId xmlns:a16="http://schemas.microsoft.com/office/drawing/2014/main" id="{BE60B20D-E759-40C2-8933-3BB582C30EFD}"/>
                </a:ext>
              </a:extLst>
            </p:cNvPr>
            <p:cNvSpPr>
              <a:spLocks/>
            </p:cNvSpPr>
            <p:nvPr/>
          </p:nvSpPr>
          <p:spPr bwMode="auto">
            <a:xfrm>
              <a:off x="6102" y="2967"/>
              <a:ext cx="364" cy="134"/>
            </a:xfrm>
            <a:custGeom>
              <a:avLst/>
              <a:gdLst>
                <a:gd name="T0" fmla="*/ 0 w 364"/>
                <a:gd name="T1" fmla="*/ 134 h 134"/>
                <a:gd name="T2" fmla="*/ 364 w 364"/>
                <a:gd name="T3" fmla="*/ 0 h 134"/>
                <a:gd name="T4" fmla="*/ 0 w 364"/>
                <a:gd name="T5" fmla="*/ 134 h 134"/>
              </a:gdLst>
              <a:ahLst/>
              <a:cxnLst>
                <a:cxn ang="0">
                  <a:pos x="T0" y="T1"/>
                </a:cxn>
                <a:cxn ang="0">
                  <a:pos x="T2" y="T3"/>
                </a:cxn>
                <a:cxn ang="0">
                  <a:pos x="T4" y="T5"/>
                </a:cxn>
              </a:cxnLst>
              <a:rect l="0" t="0" r="r" b="b"/>
              <a:pathLst>
                <a:path w="364" h="134">
                  <a:moveTo>
                    <a:pt x="0" y="134"/>
                  </a:moveTo>
                  <a:lnTo>
                    <a:pt x="364" y="0"/>
                  </a:lnTo>
                  <a:lnTo>
                    <a:pt x="0" y="13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3" name="Freeform 318">
              <a:extLst>
                <a:ext uri="{FF2B5EF4-FFF2-40B4-BE49-F238E27FC236}">
                  <a16:creationId xmlns:a16="http://schemas.microsoft.com/office/drawing/2014/main" id="{B4915923-FD97-4748-BE1F-688CC341A382}"/>
                </a:ext>
              </a:extLst>
            </p:cNvPr>
            <p:cNvSpPr>
              <a:spLocks/>
            </p:cNvSpPr>
            <p:nvPr/>
          </p:nvSpPr>
          <p:spPr bwMode="auto">
            <a:xfrm>
              <a:off x="6096" y="2961"/>
              <a:ext cx="376" cy="152"/>
            </a:xfrm>
            <a:custGeom>
              <a:avLst/>
              <a:gdLst>
                <a:gd name="T0" fmla="*/ 6 w 376"/>
                <a:gd name="T1" fmla="*/ 152 h 152"/>
                <a:gd name="T2" fmla="*/ 0 w 376"/>
                <a:gd name="T3" fmla="*/ 128 h 152"/>
                <a:gd name="T4" fmla="*/ 370 w 376"/>
                <a:gd name="T5" fmla="*/ 0 h 152"/>
                <a:gd name="T6" fmla="*/ 376 w 376"/>
                <a:gd name="T7" fmla="*/ 18 h 152"/>
                <a:gd name="T8" fmla="*/ 6 w 376"/>
                <a:gd name="T9" fmla="*/ 152 h 152"/>
              </a:gdLst>
              <a:ahLst/>
              <a:cxnLst>
                <a:cxn ang="0">
                  <a:pos x="T0" y="T1"/>
                </a:cxn>
                <a:cxn ang="0">
                  <a:pos x="T2" y="T3"/>
                </a:cxn>
                <a:cxn ang="0">
                  <a:pos x="T4" y="T5"/>
                </a:cxn>
                <a:cxn ang="0">
                  <a:pos x="T6" y="T7"/>
                </a:cxn>
                <a:cxn ang="0">
                  <a:pos x="T8" y="T9"/>
                </a:cxn>
              </a:cxnLst>
              <a:rect l="0" t="0" r="r" b="b"/>
              <a:pathLst>
                <a:path w="376" h="152">
                  <a:moveTo>
                    <a:pt x="6" y="152"/>
                  </a:moveTo>
                  <a:lnTo>
                    <a:pt x="0" y="128"/>
                  </a:lnTo>
                  <a:lnTo>
                    <a:pt x="370" y="0"/>
                  </a:lnTo>
                  <a:lnTo>
                    <a:pt x="376" y="18"/>
                  </a:lnTo>
                  <a:lnTo>
                    <a:pt x="6" y="152"/>
                  </a:lnTo>
                  <a:close/>
                </a:path>
              </a:pathLst>
            </a:custGeom>
            <a:solidFill>
              <a:srgbClr val="BDC7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4" name="Freeform 319">
              <a:extLst>
                <a:ext uri="{FF2B5EF4-FFF2-40B4-BE49-F238E27FC236}">
                  <a16:creationId xmlns:a16="http://schemas.microsoft.com/office/drawing/2014/main" id="{088A6D56-4519-4783-BBD3-0A231449189C}"/>
                </a:ext>
              </a:extLst>
            </p:cNvPr>
            <p:cNvSpPr>
              <a:spLocks/>
            </p:cNvSpPr>
            <p:nvPr/>
          </p:nvSpPr>
          <p:spPr bwMode="auto">
            <a:xfrm>
              <a:off x="6132" y="3058"/>
              <a:ext cx="371" cy="128"/>
            </a:xfrm>
            <a:custGeom>
              <a:avLst/>
              <a:gdLst>
                <a:gd name="T0" fmla="*/ 0 w 371"/>
                <a:gd name="T1" fmla="*/ 128 h 128"/>
                <a:gd name="T2" fmla="*/ 371 w 371"/>
                <a:gd name="T3" fmla="*/ 0 h 128"/>
                <a:gd name="T4" fmla="*/ 0 w 371"/>
                <a:gd name="T5" fmla="*/ 128 h 128"/>
              </a:gdLst>
              <a:ahLst/>
              <a:cxnLst>
                <a:cxn ang="0">
                  <a:pos x="T0" y="T1"/>
                </a:cxn>
                <a:cxn ang="0">
                  <a:pos x="T2" y="T3"/>
                </a:cxn>
                <a:cxn ang="0">
                  <a:pos x="T4" y="T5"/>
                </a:cxn>
              </a:cxnLst>
              <a:rect l="0" t="0" r="r" b="b"/>
              <a:pathLst>
                <a:path w="371" h="128">
                  <a:moveTo>
                    <a:pt x="0" y="128"/>
                  </a:moveTo>
                  <a:lnTo>
                    <a:pt x="371" y="0"/>
                  </a:lnTo>
                  <a:lnTo>
                    <a:pt x="0" y="12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5" name="Freeform 320">
              <a:extLst>
                <a:ext uri="{FF2B5EF4-FFF2-40B4-BE49-F238E27FC236}">
                  <a16:creationId xmlns:a16="http://schemas.microsoft.com/office/drawing/2014/main" id="{9C9698B3-320D-4AA7-8B17-4B205AA17110}"/>
                </a:ext>
              </a:extLst>
            </p:cNvPr>
            <p:cNvSpPr>
              <a:spLocks/>
            </p:cNvSpPr>
            <p:nvPr/>
          </p:nvSpPr>
          <p:spPr bwMode="auto">
            <a:xfrm>
              <a:off x="6126" y="3046"/>
              <a:ext cx="377" cy="153"/>
            </a:xfrm>
            <a:custGeom>
              <a:avLst/>
              <a:gdLst>
                <a:gd name="T0" fmla="*/ 6 w 377"/>
                <a:gd name="T1" fmla="*/ 153 h 153"/>
                <a:gd name="T2" fmla="*/ 0 w 377"/>
                <a:gd name="T3" fmla="*/ 128 h 153"/>
                <a:gd name="T4" fmla="*/ 371 w 377"/>
                <a:gd name="T5" fmla="*/ 0 h 153"/>
                <a:gd name="T6" fmla="*/ 377 w 377"/>
                <a:gd name="T7" fmla="*/ 24 h 153"/>
                <a:gd name="T8" fmla="*/ 6 w 377"/>
                <a:gd name="T9" fmla="*/ 153 h 153"/>
              </a:gdLst>
              <a:ahLst/>
              <a:cxnLst>
                <a:cxn ang="0">
                  <a:pos x="T0" y="T1"/>
                </a:cxn>
                <a:cxn ang="0">
                  <a:pos x="T2" y="T3"/>
                </a:cxn>
                <a:cxn ang="0">
                  <a:pos x="T4" y="T5"/>
                </a:cxn>
                <a:cxn ang="0">
                  <a:pos x="T6" y="T7"/>
                </a:cxn>
                <a:cxn ang="0">
                  <a:pos x="T8" y="T9"/>
                </a:cxn>
              </a:cxnLst>
              <a:rect l="0" t="0" r="r" b="b"/>
              <a:pathLst>
                <a:path w="377" h="153">
                  <a:moveTo>
                    <a:pt x="6" y="153"/>
                  </a:moveTo>
                  <a:lnTo>
                    <a:pt x="0" y="128"/>
                  </a:lnTo>
                  <a:lnTo>
                    <a:pt x="371" y="0"/>
                  </a:lnTo>
                  <a:lnTo>
                    <a:pt x="377" y="24"/>
                  </a:lnTo>
                  <a:lnTo>
                    <a:pt x="6" y="153"/>
                  </a:lnTo>
                  <a:close/>
                </a:path>
              </a:pathLst>
            </a:custGeom>
            <a:solidFill>
              <a:srgbClr val="BDC7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6" name="Freeform 321">
              <a:extLst>
                <a:ext uri="{FF2B5EF4-FFF2-40B4-BE49-F238E27FC236}">
                  <a16:creationId xmlns:a16="http://schemas.microsoft.com/office/drawing/2014/main" id="{3EAA578B-8EB9-4291-88C9-E31ACEE9E3C9}"/>
                </a:ext>
              </a:extLst>
            </p:cNvPr>
            <p:cNvSpPr>
              <a:spLocks/>
            </p:cNvSpPr>
            <p:nvPr/>
          </p:nvSpPr>
          <p:spPr bwMode="auto">
            <a:xfrm>
              <a:off x="5859" y="3119"/>
              <a:ext cx="911" cy="586"/>
            </a:xfrm>
            <a:custGeom>
              <a:avLst/>
              <a:gdLst>
                <a:gd name="T0" fmla="*/ 150 w 150"/>
                <a:gd name="T1" fmla="*/ 82 h 96"/>
                <a:gd name="T2" fmla="*/ 136 w 150"/>
                <a:gd name="T3" fmla="*/ 96 h 96"/>
                <a:gd name="T4" fmla="*/ 15 w 150"/>
                <a:gd name="T5" fmla="*/ 96 h 96"/>
                <a:gd name="T6" fmla="*/ 0 w 150"/>
                <a:gd name="T7" fmla="*/ 82 h 96"/>
                <a:gd name="T8" fmla="*/ 0 w 150"/>
                <a:gd name="T9" fmla="*/ 14 h 96"/>
                <a:gd name="T10" fmla="*/ 15 w 150"/>
                <a:gd name="T11" fmla="*/ 0 h 96"/>
                <a:gd name="T12" fmla="*/ 136 w 150"/>
                <a:gd name="T13" fmla="*/ 0 h 96"/>
                <a:gd name="T14" fmla="*/ 150 w 150"/>
                <a:gd name="T15" fmla="*/ 14 h 96"/>
                <a:gd name="T16" fmla="*/ 150 w 150"/>
                <a:gd name="T17" fmla="*/ 82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0" h="96">
                  <a:moveTo>
                    <a:pt x="150" y="82"/>
                  </a:moveTo>
                  <a:cubicBezTo>
                    <a:pt x="150" y="89"/>
                    <a:pt x="143" y="96"/>
                    <a:pt x="136" y="96"/>
                  </a:cubicBezTo>
                  <a:cubicBezTo>
                    <a:pt x="15" y="96"/>
                    <a:pt x="15" y="96"/>
                    <a:pt x="15" y="96"/>
                  </a:cubicBezTo>
                  <a:cubicBezTo>
                    <a:pt x="7" y="96"/>
                    <a:pt x="0" y="89"/>
                    <a:pt x="0" y="82"/>
                  </a:cubicBezTo>
                  <a:cubicBezTo>
                    <a:pt x="0" y="14"/>
                    <a:pt x="0" y="14"/>
                    <a:pt x="0" y="14"/>
                  </a:cubicBezTo>
                  <a:cubicBezTo>
                    <a:pt x="0" y="6"/>
                    <a:pt x="7" y="0"/>
                    <a:pt x="15" y="0"/>
                  </a:cubicBezTo>
                  <a:cubicBezTo>
                    <a:pt x="136" y="0"/>
                    <a:pt x="136" y="0"/>
                    <a:pt x="136" y="0"/>
                  </a:cubicBezTo>
                  <a:cubicBezTo>
                    <a:pt x="143" y="0"/>
                    <a:pt x="150" y="6"/>
                    <a:pt x="150" y="14"/>
                  </a:cubicBezTo>
                  <a:lnTo>
                    <a:pt x="150" y="82"/>
                  </a:lnTo>
                  <a:close/>
                </a:path>
              </a:pathLst>
            </a:custGeom>
            <a:solidFill>
              <a:srgbClr val="26D5C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7" name="Freeform 322">
              <a:extLst>
                <a:ext uri="{FF2B5EF4-FFF2-40B4-BE49-F238E27FC236}">
                  <a16:creationId xmlns:a16="http://schemas.microsoft.com/office/drawing/2014/main" id="{B284BD4F-B197-460B-BCB1-9EAB6BA37C24}"/>
                </a:ext>
              </a:extLst>
            </p:cNvPr>
            <p:cNvSpPr>
              <a:spLocks/>
            </p:cNvSpPr>
            <p:nvPr/>
          </p:nvSpPr>
          <p:spPr bwMode="auto">
            <a:xfrm>
              <a:off x="5889" y="3406"/>
              <a:ext cx="863" cy="24"/>
            </a:xfrm>
            <a:custGeom>
              <a:avLst/>
              <a:gdLst>
                <a:gd name="T0" fmla="*/ 140 w 142"/>
                <a:gd name="T1" fmla="*/ 4 h 4"/>
                <a:gd name="T2" fmla="*/ 2 w 142"/>
                <a:gd name="T3" fmla="*/ 4 h 4"/>
                <a:gd name="T4" fmla="*/ 0 w 142"/>
                <a:gd name="T5" fmla="*/ 2 h 4"/>
                <a:gd name="T6" fmla="*/ 2 w 142"/>
                <a:gd name="T7" fmla="*/ 0 h 4"/>
                <a:gd name="T8" fmla="*/ 140 w 142"/>
                <a:gd name="T9" fmla="*/ 0 h 4"/>
                <a:gd name="T10" fmla="*/ 142 w 142"/>
                <a:gd name="T11" fmla="*/ 2 h 4"/>
                <a:gd name="T12" fmla="*/ 140 w 142"/>
                <a:gd name="T13" fmla="*/ 4 h 4"/>
              </a:gdLst>
              <a:ahLst/>
              <a:cxnLst>
                <a:cxn ang="0">
                  <a:pos x="T0" y="T1"/>
                </a:cxn>
                <a:cxn ang="0">
                  <a:pos x="T2" y="T3"/>
                </a:cxn>
                <a:cxn ang="0">
                  <a:pos x="T4" y="T5"/>
                </a:cxn>
                <a:cxn ang="0">
                  <a:pos x="T6" y="T7"/>
                </a:cxn>
                <a:cxn ang="0">
                  <a:pos x="T8" y="T9"/>
                </a:cxn>
                <a:cxn ang="0">
                  <a:pos x="T10" y="T11"/>
                </a:cxn>
                <a:cxn ang="0">
                  <a:pos x="T12" y="T13"/>
                </a:cxn>
              </a:cxnLst>
              <a:rect l="0" t="0" r="r" b="b"/>
              <a:pathLst>
                <a:path w="142" h="4">
                  <a:moveTo>
                    <a:pt x="140" y="4"/>
                  </a:moveTo>
                  <a:cubicBezTo>
                    <a:pt x="2" y="4"/>
                    <a:pt x="2" y="4"/>
                    <a:pt x="2" y="4"/>
                  </a:cubicBezTo>
                  <a:cubicBezTo>
                    <a:pt x="1" y="4"/>
                    <a:pt x="0" y="3"/>
                    <a:pt x="0" y="2"/>
                  </a:cubicBezTo>
                  <a:cubicBezTo>
                    <a:pt x="0" y="1"/>
                    <a:pt x="1" y="0"/>
                    <a:pt x="2" y="0"/>
                  </a:cubicBezTo>
                  <a:cubicBezTo>
                    <a:pt x="140" y="0"/>
                    <a:pt x="140" y="0"/>
                    <a:pt x="140" y="0"/>
                  </a:cubicBezTo>
                  <a:cubicBezTo>
                    <a:pt x="141" y="0"/>
                    <a:pt x="142" y="1"/>
                    <a:pt x="142" y="2"/>
                  </a:cubicBezTo>
                  <a:cubicBezTo>
                    <a:pt x="142" y="3"/>
                    <a:pt x="141" y="4"/>
                    <a:pt x="140" y="4"/>
                  </a:cubicBezTo>
                  <a:close/>
                </a:path>
              </a:pathLst>
            </a:custGeom>
            <a:solidFill>
              <a:srgbClr val="FFC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8" name="Rectangle 323">
              <a:extLst>
                <a:ext uri="{FF2B5EF4-FFF2-40B4-BE49-F238E27FC236}">
                  <a16:creationId xmlns:a16="http://schemas.microsoft.com/office/drawing/2014/main" id="{710B78EF-B36C-43AD-8881-3318190E2219}"/>
                </a:ext>
              </a:extLst>
            </p:cNvPr>
            <p:cNvSpPr>
              <a:spLocks noChangeArrowheads="1"/>
            </p:cNvSpPr>
            <p:nvPr/>
          </p:nvSpPr>
          <p:spPr bwMode="auto">
            <a:xfrm>
              <a:off x="6314" y="3510"/>
              <a:ext cx="395" cy="10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9" name="Freeform 324">
              <a:extLst>
                <a:ext uri="{FF2B5EF4-FFF2-40B4-BE49-F238E27FC236}">
                  <a16:creationId xmlns:a16="http://schemas.microsoft.com/office/drawing/2014/main" id="{B422B1FE-A42F-4950-B526-4D64B2D62984}"/>
                </a:ext>
              </a:extLst>
            </p:cNvPr>
            <p:cNvSpPr>
              <a:spLocks/>
            </p:cNvSpPr>
            <p:nvPr/>
          </p:nvSpPr>
          <p:spPr bwMode="auto">
            <a:xfrm>
              <a:off x="6314" y="3235"/>
              <a:ext cx="395" cy="0"/>
            </a:xfrm>
            <a:custGeom>
              <a:avLst/>
              <a:gdLst>
                <a:gd name="T0" fmla="*/ 0 w 395"/>
                <a:gd name="T1" fmla="*/ 395 w 395"/>
                <a:gd name="T2" fmla="*/ 0 w 395"/>
              </a:gdLst>
              <a:ahLst/>
              <a:cxnLst>
                <a:cxn ang="0">
                  <a:pos x="T0" y="0"/>
                </a:cxn>
                <a:cxn ang="0">
                  <a:pos x="T1" y="0"/>
                </a:cxn>
                <a:cxn ang="0">
                  <a:pos x="T2" y="0"/>
                </a:cxn>
              </a:cxnLst>
              <a:rect l="0" t="0" r="r" b="b"/>
              <a:pathLst>
                <a:path w="395">
                  <a:moveTo>
                    <a:pt x="0" y="0"/>
                  </a:moveTo>
                  <a:lnTo>
                    <a:pt x="395"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0" name="Freeform 325">
              <a:extLst>
                <a:ext uri="{FF2B5EF4-FFF2-40B4-BE49-F238E27FC236}">
                  <a16:creationId xmlns:a16="http://schemas.microsoft.com/office/drawing/2014/main" id="{4E40E19E-236E-47C8-94E2-F98905D77BF5}"/>
                </a:ext>
              </a:extLst>
            </p:cNvPr>
            <p:cNvSpPr>
              <a:spLocks/>
            </p:cNvSpPr>
            <p:nvPr/>
          </p:nvSpPr>
          <p:spPr bwMode="auto">
            <a:xfrm>
              <a:off x="6302" y="3223"/>
              <a:ext cx="420" cy="24"/>
            </a:xfrm>
            <a:custGeom>
              <a:avLst/>
              <a:gdLst>
                <a:gd name="T0" fmla="*/ 67 w 69"/>
                <a:gd name="T1" fmla="*/ 4 h 4"/>
                <a:gd name="T2" fmla="*/ 2 w 69"/>
                <a:gd name="T3" fmla="*/ 4 h 4"/>
                <a:gd name="T4" fmla="*/ 0 w 69"/>
                <a:gd name="T5" fmla="*/ 2 h 4"/>
                <a:gd name="T6" fmla="*/ 2 w 69"/>
                <a:gd name="T7" fmla="*/ 0 h 4"/>
                <a:gd name="T8" fmla="*/ 67 w 69"/>
                <a:gd name="T9" fmla="*/ 0 h 4"/>
                <a:gd name="T10" fmla="*/ 69 w 69"/>
                <a:gd name="T11" fmla="*/ 2 h 4"/>
                <a:gd name="T12" fmla="*/ 67 w 69"/>
                <a:gd name="T13" fmla="*/ 4 h 4"/>
              </a:gdLst>
              <a:ahLst/>
              <a:cxnLst>
                <a:cxn ang="0">
                  <a:pos x="T0" y="T1"/>
                </a:cxn>
                <a:cxn ang="0">
                  <a:pos x="T2" y="T3"/>
                </a:cxn>
                <a:cxn ang="0">
                  <a:pos x="T4" y="T5"/>
                </a:cxn>
                <a:cxn ang="0">
                  <a:pos x="T6" y="T7"/>
                </a:cxn>
                <a:cxn ang="0">
                  <a:pos x="T8" y="T9"/>
                </a:cxn>
                <a:cxn ang="0">
                  <a:pos x="T10" y="T11"/>
                </a:cxn>
                <a:cxn ang="0">
                  <a:pos x="T12" y="T13"/>
                </a:cxn>
              </a:cxnLst>
              <a:rect l="0" t="0" r="r" b="b"/>
              <a:pathLst>
                <a:path w="69" h="4">
                  <a:moveTo>
                    <a:pt x="67" y="4"/>
                  </a:moveTo>
                  <a:cubicBezTo>
                    <a:pt x="2" y="4"/>
                    <a:pt x="2" y="4"/>
                    <a:pt x="2" y="4"/>
                  </a:cubicBezTo>
                  <a:cubicBezTo>
                    <a:pt x="1" y="4"/>
                    <a:pt x="0" y="3"/>
                    <a:pt x="0" y="2"/>
                  </a:cubicBezTo>
                  <a:cubicBezTo>
                    <a:pt x="0" y="1"/>
                    <a:pt x="1" y="0"/>
                    <a:pt x="2" y="0"/>
                  </a:cubicBezTo>
                  <a:cubicBezTo>
                    <a:pt x="67" y="0"/>
                    <a:pt x="67" y="0"/>
                    <a:pt x="67" y="0"/>
                  </a:cubicBezTo>
                  <a:cubicBezTo>
                    <a:pt x="68" y="0"/>
                    <a:pt x="69" y="1"/>
                    <a:pt x="69" y="2"/>
                  </a:cubicBezTo>
                  <a:cubicBezTo>
                    <a:pt x="69" y="3"/>
                    <a:pt x="68" y="4"/>
                    <a:pt x="67" y="4"/>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1" name="Freeform 326">
              <a:extLst>
                <a:ext uri="{FF2B5EF4-FFF2-40B4-BE49-F238E27FC236}">
                  <a16:creationId xmlns:a16="http://schemas.microsoft.com/office/drawing/2014/main" id="{27805F17-BD00-45CB-BEF9-E4EEA5E74E16}"/>
                </a:ext>
              </a:extLst>
            </p:cNvPr>
            <p:cNvSpPr>
              <a:spLocks/>
            </p:cNvSpPr>
            <p:nvPr/>
          </p:nvSpPr>
          <p:spPr bwMode="auto">
            <a:xfrm>
              <a:off x="6314" y="3327"/>
              <a:ext cx="395" cy="0"/>
            </a:xfrm>
            <a:custGeom>
              <a:avLst/>
              <a:gdLst>
                <a:gd name="T0" fmla="*/ 0 w 395"/>
                <a:gd name="T1" fmla="*/ 395 w 395"/>
                <a:gd name="T2" fmla="*/ 0 w 395"/>
              </a:gdLst>
              <a:ahLst/>
              <a:cxnLst>
                <a:cxn ang="0">
                  <a:pos x="T0" y="0"/>
                </a:cxn>
                <a:cxn ang="0">
                  <a:pos x="T1" y="0"/>
                </a:cxn>
                <a:cxn ang="0">
                  <a:pos x="T2" y="0"/>
                </a:cxn>
              </a:cxnLst>
              <a:rect l="0" t="0" r="r" b="b"/>
              <a:pathLst>
                <a:path w="395">
                  <a:moveTo>
                    <a:pt x="0" y="0"/>
                  </a:moveTo>
                  <a:lnTo>
                    <a:pt x="395"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2" name="Freeform 327">
              <a:extLst>
                <a:ext uri="{FF2B5EF4-FFF2-40B4-BE49-F238E27FC236}">
                  <a16:creationId xmlns:a16="http://schemas.microsoft.com/office/drawing/2014/main" id="{8288815D-A66F-4FA4-AC25-D78C5E5381FD}"/>
                </a:ext>
              </a:extLst>
            </p:cNvPr>
            <p:cNvSpPr>
              <a:spLocks/>
            </p:cNvSpPr>
            <p:nvPr/>
          </p:nvSpPr>
          <p:spPr bwMode="auto">
            <a:xfrm>
              <a:off x="6302" y="3314"/>
              <a:ext cx="420" cy="25"/>
            </a:xfrm>
            <a:custGeom>
              <a:avLst/>
              <a:gdLst>
                <a:gd name="T0" fmla="*/ 67 w 69"/>
                <a:gd name="T1" fmla="*/ 4 h 4"/>
                <a:gd name="T2" fmla="*/ 2 w 69"/>
                <a:gd name="T3" fmla="*/ 4 h 4"/>
                <a:gd name="T4" fmla="*/ 0 w 69"/>
                <a:gd name="T5" fmla="*/ 2 h 4"/>
                <a:gd name="T6" fmla="*/ 2 w 69"/>
                <a:gd name="T7" fmla="*/ 0 h 4"/>
                <a:gd name="T8" fmla="*/ 67 w 69"/>
                <a:gd name="T9" fmla="*/ 0 h 4"/>
                <a:gd name="T10" fmla="*/ 69 w 69"/>
                <a:gd name="T11" fmla="*/ 2 h 4"/>
                <a:gd name="T12" fmla="*/ 67 w 69"/>
                <a:gd name="T13" fmla="*/ 4 h 4"/>
              </a:gdLst>
              <a:ahLst/>
              <a:cxnLst>
                <a:cxn ang="0">
                  <a:pos x="T0" y="T1"/>
                </a:cxn>
                <a:cxn ang="0">
                  <a:pos x="T2" y="T3"/>
                </a:cxn>
                <a:cxn ang="0">
                  <a:pos x="T4" y="T5"/>
                </a:cxn>
                <a:cxn ang="0">
                  <a:pos x="T6" y="T7"/>
                </a:cxn>
                <a:cxn ang="0">
                  <a:pos x="T8" y="T9"/>
                </a:cxn>
                <a:cxn ang="0">
                  <a:pos x="T10" y="T11"/>
                </a:cxn>
                <a:cxn ang="0">
                  <a:pos x="T12" y="T13"/>
                </a:cxn>
              </a:cxnLst>
              <a:rect l="0" t="0" r="r" b="b"/>
              <a:pathLst>
                <a:path w="69" h="4">
                  <a:moveTo>
                    <a:pt x="67" y="4"/>
                  </a:moveTo>
                  <a:cubicBezTo>
                    <a:pt x="2" y="4"/>
                    <a:pt x="2" y="4"/>
                    <a:pt x="2" y="4"/>
                  </a:cubicBezTo>
                  <a:cubicBezTo>
                    <a:pt x="1" y="4"/>
                    <a:pt x="0" y="3"/>
                    <a:pt x="0" y="2"/>
                  </a:cubicBezTo>
                  <a:cubicBezTo>
                    <a:pt x="0" y="1"/>
                    <a:pt x="1" y="0"/>
                    <a:pt x="2" y="0"/>
                  </a:cubicBezTo>
                  <a:cubicBezTo>
                    <a:pt x="67" y="0"/>
                    <a:pt x="67" y="0"/>
                    <a:pt x="67" y="0"/>
                  </a:cubicBezTo>
                  <a:cubicBezTo>
                    <a:pt x="68" y="0"/>
                    <a:pt x="69" y="1"/>
                    <a:pt x="69" y="2"/>
                  </a:cubicBezTo>
                  <a:cubicBezTo>
                    <a:pt x="69" y="3"/>
                    <a:pt x="68" y="4"/>
                    <a:pt x="67" y="4"/>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368" name="サブタイトル 16">
            <a:extLst>
              <a:ext uri="{FF2B5EF4-FFF2-40B4-BE49-F238E27FC236}">
                <a16:creationId xmlns:a16="http://schemas.microsoft.com/office/drawing/2014/main" id="{6A14DFDA-3FEA-446B-8679-8FE7DDB3C265}"/>
              </a:ext>
            </a:extLst>
          </p:cNvPr>
          <p:cNvSpPr txBox="1">
            <a:spLocks/>
          </p:cNvSpPr>
          <p:nvPr/>
        </p:nvSpPr>
        <p:spPr>
          <a:xfrm>
            <a:off x="143893" y="6384873"/>
            <a:ext cx="7561543" cy="495566"/>
          </a:xfr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solidFill>
                  <a:srgbClr val="512373"/>
                </a:solidFill>
                <a:latin typeface="Calibri" panose="020F0502020204030204" pitchFamily="34" charset="0"/>
                <a:cs typeface="Calibri" panose="020F0502020204030204" pitchFamily="34" charset="0"/>
                <a:hlinkClick r:id="rId12">
                  <a:extLst>
                    <a:ext uri="{A12FA001-AC4F-418D-AE19-62706E023703}">
                      <ahyp:hlinkClr xmlns:ahyp="http://schemas.microsoft.com/office/drawing/2018/hyperlinkcolor" val="tx"/>
                    </a:ext>
                  </a:extLst>
                </a:hlinkClick>
              </a:rPr>
              <a:t>https://slidesgratis.com/</a:t>
            </a:r>
            <a:endParaRPr lang="en-US" sz="1600" dirty="0">
              <a:solidFill>
                <a:srgbClr val="512373"/>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755208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16232E2-C91E-4096-A68F-B3225EBBE3BC}"/>
              </a:ext>
            </a:extLst>
          </p:cNvPr>
          <p:cNvSpPr/>
          <p:nvPr/>
        </p:nvSpPr>
        <p:spPr>
          <a:xfrm>
            <a:off x="0" y="0"/>
            <a:ext cx="12192000" cy="6858000"/>
          </a:xfrm>
          <a:prstGeom prst="rect">
            <a:avLst/>
          </a:prstGeom>
          <a:solidFill>
            <a:srgbClr val="204B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 name="Group 5">
            <a:extLst>
              <a:ext uri="{FF2B5EF4-FFF2-40B4-BE49-F238E27FC236}">
                <a16:creationId xmlns:a16="http://schemas.microsoft.com/office/drawing/2014/main" id="{9BE7B4E2-46C4-4D92-838F-ADBB255341B5}"/>
              </a:ext>
            </a:extLst>
          </p:cNvPr>
          <p:cNvGrpSpPr>
            <a:grpSpLocks noChangeAspect="1"/>
          </p:cNvGrpSpPr>
          <p:nvPr/>
        </p:nvGrpSpPr>
        <p:grpSpPr bwMode="auto">
          <a:xfrm>
            <a:off x="5062199" y="2344342"/>
            <a:ext cx="6784975" cy="5276849"/>
            <a:chOff x="2903" y="344"/>
            <a:chExt cx="4274" cy="3324"/>
          </a:xfrm>
        </p:grpSpPr>
        <p:sp>
          <p:nvSpPr>
            <p:cNvPr id="6" name="Freeform 6">
              <a:extLst>
                <a:ext uri="{FF2B5EF4-FFF2-40B4-BE49-F238E27FC236}">
                  <a16:creationId xmlns:a16="http://schemas.microsoft.com/office/drawing/2014/main" id="{917FE6E8-C4F0-48F4-BE0F-9413A1B56EF1}"/>
                </a:ext>
              </a:extLst>
            </p:cNvPr>
            <p:cNvSpPr>
              <a:spLocks/>
            </p:cNvSpPr>
            <p:nvPr/>
          </p:nvSpPr>
          <p:spPr bwMode="auto">
            <a:xfrm>
              <a:off x="2903" y="2349"/>
              <a:ext cx="3785" cy="460"/>
            </a:xfrm>
            <a:custGeom>
              <a:avLst/>
              <a:gdLst>
                <a:gd name="T0" fmla="*/ 1399 w 1490"/>
                <a:gd name="T1" fmla="*/ 194 h 194"/>
                <a:gd name="T2" fmla="*/ 91 w 1490"/>
                <a:gd name="T3" fmla="*/ 194 h 194"/>
                <a:gd name="T4" fmla="*/ 0 w 1490"/>
                <a:gd name="T5" fmla="*/ 104 h 194"/>
                <a:gd name="T6" fmla="*/ 0 w 1490"/>
                <a:gd name="T7" fmla="*/ 90 h 194"/>
                <a:gd name="T8" fmla="*/ 91 w 1490"/>
                <a:gd name="T9" fmla="*/ 0 h 194"/>
                <a:gd name="T10" fmla="*/ 1399 w 1490"/>
                <a:gd name="T11" fmla="*/ 0 h 194"/>
                <a:gd name="T12" fmla="*/ 1490 w 1490"/>
                <a:gd name="T13" fmla="*/ 90 h 194"/>
                <a:gd name="T14" fmla="*/ 1490 w 1490"/>
                <a:gd name="T15" fmla="*/ 104 h 194"/>
                <a:gd name="T16" fmla="*/ 1399 w 1490"/>
                <a:gd name="T17" fmla="*/ 194 h 1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90" h="194">
                  <a:moveTo>
                    <a:pt x="1399" y="194"/>
                  </a:moveTo>
                  <a:cubicBezTo>
                    <a:pt x="91" y="194"/>
                    <a:pt x="91" y="194"/>
                    <a:pt x="91" y="194"/>
                  </a:cubicBezTo>
                  <a:cubicBezTo>
                    <a:pt x="41" y="194"/>
                    <a:pt x="0" y="154"/>
                    <a:pt x="0" y="104"/>
                  </a:cubicBezTo>
                  <a:cubicBezTo>
                    <a:pt x="0" y="90"/>
                    <a:pt x="0" y="90"/>
                    <a:pt x="0" y="90"/>
                  </a:cubicBezTo>
                  <a:cubicBezTo>
                    <a:pt x="0" y="41"/>
                    <a:pt x="41" y="0"/>
                    <a:pt x="91" y="0"/>
                  </a:cubicBezTo>
                  <a:cubicBezTo>
                    <a:pt x="1399" y="0"/>
                    <a:pt x="1399" y="0"/>
                    <a:pt x="1399" y="0"/>
                  </a:cubicBezTo>
                  <a:cubicBezTo>
                    <a:pt x="1449" y="0"/>
                    <a:pt x="1490" y="41"/>
                    <a:pt x="1490" y="90"/>
                  </a:cubicBezTo>
                  <a:cubicBezTo>
                    <a:pt x="1490" y="104"/>
                    <a:pt x="1490" y="104"/>
                    <a:pt x="1490" y="104"/>
                  </a:cubicBezTo>
                  <a:cubicBezTo>
                    <a:pt x="1490" y="154"/>
                    <a:pt x="1449" y="194"/>
                    <a:pt x="1399" y="194"/>
                  </a:cubicBezTo>
                </a:path>
              </a:pathLst>
            </a:custGeom>
            <a:solidFill>
              <a:srgbClr val="F7F7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 name="Freeform 7">
              <a:extLst>
                <a:ext uri="{FF2B5EF4-FFF2-40B4-BE49-F238E27FC236}">
                  <a16:creationId xmlns:a16="http://schemas.microsoft.com/office/drawing/2014/main" id="{C3C329CB-CC7D-4BC2-9B52-5B09C284AB41}"/>
                </a:ext>
              </a:extLst>
            </p:cNvPr>
            <p:cNvSpPr>
              <a:spLocks/>
            </p:cNvSpPr>
            <p:nvPr/>
          </p:nvSpPr>
          <p:spPr bwMode="auto">
            <a:xfrm>
              <a:off x="6360" y="2350"/>
              <a:ext cx="817" cy="460"/>
            </a:xfrm>
            <a:custGeom>
              <a:avLst/>
              <a:gdLst>
                <a:gd name="T0" fmla="*/ 257 w 344"/>
                <a:gd name="T1" fmla="*/ 194 h 194"/>
                <a:gd name="T2" fmla="*/ 0 w 344"/>
                <a:gd name="T3" fmla="*/ 194 h 194"/>
                <a:gd name="T4" fmla="*/ 0 w 344"/>
                <a:gd name="T5" fmla="*/ 0 h 194"/>
                <a:gd name="T6" fmla="*/ 257 w 344"/>
                <a:gd name="T7" fmla="*/ 0 h 194"/>
                <a:gd name="T8" fmla="*/ 344 w 344"/>
                <a:gd name="T9" fmla="*/ 87 h 194"/>
                <a:gd name="T10" fmla="*/ 344 w 344"/>
                <a:gd name="T11" fmla="*/ 107 h 194"/>
                <a:gd name="T12" fmla="*/ 257 w 344"/>
                <a:gd name="T13" fmla="*/ 194 h 194"/>
              </a:gdLst>
              <a:ahLst/>
              <a:cxnLst>
                <a:cxn ang="0">
                  <a:pos x="T0" y="T1"/>
                </a:cxn>
                <a:cxn ang="0">
                  <a:pos x="T2" y="T3"/>
                </a:cxn>
                <a:cxn ang="0">
                  <a:pos x="T4" y="T5"/>
                </a:cxn>
                <a:cxn ang="0">
                  <a:pos x="T6" y="T7"/>
                </a:cxn>
                <a:cxn ang="0">
                  <a:pos x="T8" y="T9"/>
                </a:cxn>
                <a:cxn ang="0">
                  <a:pos x="T10" y="T11"/>
                </a:cxn>
                <a:cxn ang="0">
                  <a:pos x="T12" y="T13"/>
                </a:cxn>
              </a:cxnLst>
              <a:rect l="0" t="0" r="r" b="b"/>
              <a:pathLst>
                <a:path w="344" h="194">
                  <a:moveTo>
                    <a:pt x="257" y="194"/>
                  </a:moveTo>
                  <a:cubicBezTo>
                    <a:pt x="0" y="194"/>
                    <a:pt x="0" y="194"/>
                    <a:pt x="0" y="194"/>
                  </a:cubicBezTo>
                  <a:cubicBezTo>
                    <a:pt x="0" y="0"/>
                    <a:pt x="0" y="0"/>
                    <a:pt x="0" y="0"/>
                  </a:cubicBezTo>
                  <a:cubicBezTo>
                    <a:pt x="257" y="0"/>
                    <a:pt x="257" y="0"/>
                    <a:pt x="257" y="0"/>
                  </a:cubicBezTo>
                  <a:cubicBezTo>
                    <a:pt x="305" y="0"/>
                    <a:pt x="344" y="39"/>
                    <a:pt x="344" y="87"/>
                  </a:cubicBezTo>
                  <a:cubicBezTo>
                    <a:pt x="344" y="107"/>
                    <a:pt x="344" y="107"/>
                    <a:pt x="344" y="107"/>
                  </a:cubicBezTo>
                  <a:cubicBezTo>
                    <a:pt x="344" y="155"/>
                    <a:pt x="305" y="194"/>
                    <a:pt x="257" y="194"/>
                  </a:cubicBezTo>
                  <a:close/>
                </a:path>
              </a:pathLst>
            </a:custGeom>
            <a:solidFill>
              <a:srgbClr val="D80F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9">
              <a:extLst>
                <a:ext uri="{FF2B5EF4-FFF2-40B4-BE49-F238E27FC236}">
                  <a16:creationId xmlns:a16="http://schemas.microsoft.com/office/drawing/2014/main" id="{24AAD286-24B1-4F86-B4A4-3119FB060689}"/>
                </a:ext>
              </a:extLst>
            </p:cNvPr>
            <p:cNvSpPr>
              <a:spLocks noEditPoints="1"/>
            </p:cNvSpPr>
            <p:nvPr/>
          </p:nvSpPr>
          <p:spPr bwMode="auto">
            <a:xfrm>
              <a:off x="6607" y="2445"/>
              <a:ext cx="199" cy="199"/>
            </a:xfrm>
            <a:custGeom>
              <a:avLst/>
              <a:gdLst>
                <a:gd name="T0" fmla="*/ 42 w 84"/>
                <a:gd name="T1" fmla="*/ 84 h 84"/>
                <a:gd name="T2" fmla="*/ 0 w 84"/>
                <a:gd name="T3" fmla="*/ 42 h 84"/>
                <a:gd name="T4" fmla="*/ 42 w 84"/>
                <a:gd name="T5" fmla="*/ 0 h 84"/>
                <a:gd name="T6" fmla="*/ 84 w 84"/>
                <a:gd name="T7" fmla="*/ 42 h 84"/>
                <a:gd name="T8" fmla="*/ 42 w 84"/>
                <a:gd name="T9" fmla="*/ 84 h 84"/>
                <a:gd name="T10" fmla="*/ 42 w 84"/>
                <a:gd name="T11" fmla="*/ 3 h 84"/>
                <a:gd name="T12" fmla="*/ 3 w 84"/>
                <a:gd name="T13" fmla="*/ 42 h 84"/>
                <a:gd name="T14" fmla="*/ 42 w 84"/>
                <a:gd name="T15" fmla="*/ 80 h 84"/>
                <a:gd name="T16" fmla="*/ 81 w 84"/>
                <a:gd name="T17" fmla="*/ 42 h 84"/>
                <a:gd name="T18" fmla="*/ 42 w 84"/>
                <a:gd name="T19" fmla="*/ 3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4" h="84">
                  <a:moveTo>
                    <a:pt x="42" y="84"/>
                  </a:moveTo>
                  <a:cubicBezTo>
                    <a:pt x="19" y="84"/>
                    <a:pt x="0" y="65"/>
                    <a:pt x="0" y="42"/>
                  </a:cubicBezTo>
                  <a:cubicBezTo>
                    <a:pt x="0" y="19"/>
                    <a:pt x="19" y="0"/>
                    <a:pt x="42" y="0"/>
                  </a:cubicBezTo>
                  <a:cubicBezTo>
                    <a:pt x="65" y="0"/>
                    <a:pt x="84" y="19"/>
                    <a:pt x="84" y="42"/>
                  </a:cubicBezTo>
                  <a:cubicBezTo>
                    <a:pt x="84" y="65"/>
                    <a:pt x="65" y="84"/>
                    <a:pt x="42" y="84"/>
                  </a:cubicBezTo>
                  <a:close/>
                  <a:moveTo>
                    <a:pt x="42" y="3"/>
                  </a:moveTo>
                  <a:cubicBezTo>
                    <a:pt x="21" y="3"/>
                    <a:pt x="3" y="20"/>
                    <a:pt x="3" y="42"/>
                  </a:cubicBezTo>
                  <a:cubicBezTo>
                    <a:pt x="3" y="63"/>
                    <a:pt x="21" y="80"/>
                    <a:pt x="42" y="80"/>
                  </a:cubicBezTo>
                  <a:cubicBezTo>
                    <a:pt x="63" y="80"/>
                    <a:pt x="81" y="63"/>
                    <a:pt x="81" y="42"/>
                  </a:cubicBezTo>
                  <a:cubicBezTo>
                    <a:pt x="81" y="20"/>
                    <a:pt x="63" y="3"/>
                    <a:pt x="42"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10">
              <a:extLst>
                <a:ext uri="{FF2B5EF4-FFF2-40B4-BE49-F238E27FC236}">
                  <a16:creationId xmlns:a16="http://schemas.microsoft.com/office/drawing/2014/main" id="{C367FE09-3C68-40B7-99C9-7149E43E52EF}"/>
                </a:ext>
              </a:extLst>
            </p:cNvPr>
            <p:cNvSpPr>
              <a:spLocks/>
            </p:cNvSpPr>
            <p:nvPr/>
          </p:nvSpPr>
          <p:spPr bwMode="auto">
            <a:xfrm>
              <a:off x="6768" y="2613"/>
              <a:ext cx="100" cy="105"/>
            </a:xfrm>
            <a:custGeom>
              <a:avLst/>
              <a:gdLst>
                <a:gd name="T0" fmla="*/ 40 w 42"/>
                <a:gd name="T1" fmla="*/ 44 h 44"/>
                <a:gd name="T2" fmla="*/ 39 w 42"/>
                <a:gd name="T3" fmla="*/ 44 h 44"/>
                <a:gd name="T4" fmla="*/ 0 w 42"/>
                <a:gd name="T5" fmla="*/ 3 h 44"/>
                <a:gd name="T6" fmla="*/ 0 w 42"/>
                <a:gd name="T7" fmla="*/ 0 h 44"/>
                <a:gd name="T8" fmla="*/ 3 w 42"/>
                <a:gd name="T9" fmla="*/ 0 h 44"/>
                <a:gd name="T10" fmla="*/ 41 w 42"/>
                <a:gd name="T11" fmla="*/ 42 h 44"/>
                <a:gd name="T12" fmla="*/ 41 w 42"/>
                <a:gd name="T13" fmla="*/ 44 h 44"/>
                <a:gd name="T14" fmla="*/ 40 w 42"/>
                <a:gd name="T15" fmla="*/ 44 h 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2" h="44">
                  <a:moveTo>
                    <a:pt x="40" y="44"/>
                  </a:moveTo>
                  <a:cubicBezTo>
                    <a:pt x="39" y="44"/>
                    <a:pt x="39" y="44"/>
                    <a:pt x="39" y="44"/>
                  </a:cubicBezTo>
                  <a:cubicBezTo>
                    <a:pt x="0" y="3"/>
                    <a:pt x="0" y="3"/>
                    <a:pt x="0" y="3"/>
                  </a:cubicBezTo>
                  <a:cubicBezTo>
                    <a:pt x="0" y="2"/>
                    <a:pt x="0" y="1"/>
                    <a:pt x="0" y="0"/>
                  </a:cubicBezTo>
                  <a:cubicBezTo>
                    <a:pt x="1" y="0"/>
                    <a:pt x="2" y="0"/>
                    <a:pt x="3" y="0"/>
                  </a:cubicBezTo>
                  <a:cubicBezTo>
                    <a:pt x="41" y="42"/>
                    <a:pt x="41" y="42"/>
                    <a:pt x="41" y="42"/>
                  </a:cubicBezTo>
                  <a:cubicBezTo>
                    <a:pt x="42" y="42"/>
                    <a:pt x="42" y="43"/>
                    <a:pt x="41" y="44"/>
                  </a:cubicBezTo>
                  <a:cubicBezTo>
                    <a:pt x="41" y="44"/>
                    <a:pt x="40" y="44"/>
                    <a:pt x="40" y="4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2">
              <a:extLst>
                <a:ext uri="{FF2B5EF4-FFF2-40B4-BE49-F238E27FC236}">
                  <a16:creationId xmlns:a16="http://schemas.microsoft.com/office/drawing/2014/main" id="{4A98658D-39F4-4053-A5AD-2F71F1A23EF0}"/>
                </a:ext>
              </a:extLst>
            </p:cNvPr>
            <p:cNvSpPr>
              <a:spLocks/>
            </p:cNvSpPr>
            <p:nvPr/>
          </p:nvSpPr>
          <p:spPr bwMode="auto">
            <a:xfrm>
              <a:off x="5379" y="760"/>
              <a:ext cx="187" cy="480"/>
            </a:xfrm>
            <a:custGeom>
              <a:avLst/>
              <a:gdLst>
                <a:gd name="T0" fmla="*/ 6 w 79"/>
                <a:gd name="T1" fmla="*/ 0 h 202"/>
                <a:gd name="T2" fmla="*/ 7 w 79"/>
                <a:gd name="T3" fmla="*/ 156 h 202"/>
                <a:gd name="T4" fmla="*/ 21 w 79"/>
                <a:gd name="T5" fmla="*/ 192 h 202"/>
                <a:gd name="T6" fmla="*/ 64 w 79"/>
                <a:gd name="T7" fmla="*/ 187 h 202"/>
                <a:gd name="T8" fmla="*/ 79 w 79"/>
                <a:gd name="T9" fmla="*/ 144 h 202"/>
                <a:gd name="T10" fmla="*/ 72 w 79"/>
                <a:gd name="T11" fmla="*/ 98 h 202"/>
                <a:gd name="T12" fmla="*/ 57 w 79"/>
                <a:gd name="T13" fmla="*/ 38 h 202"/>
                <a:gd name="T14" fmla="*/ 9 w 79"/>
                <a:gd name="T15" fmla="*/ 5 h 20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9" h="202">
                  <a:moveTo>
                    <a:pt x="6" y="0"/>
                  </a:moveTo>
                  <a:cubicBezTo>
                    <a:pt x="0" y="52"/>
                    <a:pt x="0" y="105"/>
                    <a:pt x="7" y="156"/>
                  </a:cubicBezTo>
                  <a:cubicBezTo>
                    <a:pt x="8" y="170"/>
                    <a:pt x="11" y="184"/>
                    <a:pt x="21" y="192"/>
                  </a:cubicBezTo>
                  <a:cubicBezTo>
                    <a:pt x="34" y="202"/>
                    <a:pt x="53" y="198"/>
                    <a:pt x="64" y="187"/>
                  </a:cubicBezTo>
                  <a:cubicBezTo>
                    <a:pt x="75" y="176"/>
                    <a:pt x="79" y="160"/>
                    <a:pt x="79" y="144"/>
                  </a:cubicBezTo>
                  <a:cubicBezTo>
                    <a:pt x="79" y="129"/>
                    <a:pt x="75" y="113"/>
                    <a:pt x="72" y="98"/>
                  </a:cubicBezTo>
                  <a:cubicBezTo>
                    <a:pt x="68" y="77"/>
                    <a:pt x="67" y="56"/>
                    <a:pt x="57" y="38"/>
                  </a:cubicBezTo>
                  <a:cubicBezTo>
                    <a:pt x="48" y="19"/>
                    <a:pt x="30" y="3"/>
                    <a:pt x="9" y="5"/>
                  </a:cubicBezTo>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3">
              <a:extLst>
                <a:ext uri="{FF2B5EF4-FFF2-40B4-BE49-F238E27FC236}">
                  <a16:creationId xmlns:a16="http://schemas.microsoft.com/office/drawing/2014/main" id="{FCFE0BA8-19DB-4DAF-AC49-4B9556F196EF}"/>
                </a:ext>
              </a:extLst>
            </p:cNvPr>
            <p:cNvSpPr>
              <a:spLocks/>
            </p:cNvSpPr>
            <p:nvPr/>
          </p:nvSpPr>
          <p:spPr bwMode="auto">
            <a:xfrm>
              <a:off x="5467" y="344"/>
              <a:ext cx="536" cy="1065"/>
            </a:xfrm>
            <a:custGeom>
              <a:avLst/>
              <a:gdLst>
                <a:gd name="T0" fmla="*/ 0 w 226"/>
                <a:gd name="T1" fmla="*/ 23 h 448"/>
                <a:gd name="T2" fmla="*/ 100 w 226"/>
                <a:gd name="T3" fmla="*/ 26 h 448"/>
                <a:gd name="T4" fmla="*/ 145 w 226"/>
                <a:gd name="T5" fmla="*/ 111 h 448"/>
                <a:gd name="T6" fmla="*/ 152 w 226"/>
                <a:gd name="T7" fmla="*/ 210 h 448"/>
                <a:gd name="T8" fmla="*/ 183 w 226"/>
                <a:gd name="T9" fmla="*/ 302 h 448"/>
                <a:gd name="T10" fmla="*/ 210 w 226"/>
                <a:gd name="T11" fmla="*/ 334 h 448"/>
                <a:gd name="T12" fmla="*/ 213 w 226"/>
                <a:gd name="T13" fmla="*/ 411 h 448"/>
                <a:gd name="T14" fmla="*/ 145 w 226"/>
                <a:gd name="T15" fmla="*/ 443 h 448"/>
                <a:gd name="T16" fmla="*/ 86 w 226"/>
                <a:gd name="T17" fmla="*/ 389 h 448"/>
                <a:gd name="T18" fmla="*/ 72 w 226"/>
                <a:gd name="T19" fmla="*/ 307 h 448"/>
                <a:gd name="T20" fmla="*/ 37 w 226"/>
                <a:gd name="T21" fmla="*/ 50 h 4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6" h="448">
                  <a:moveTo>
                    <a:pt x="0" y="23"/>
                  </a:moveTo>
                  <a:cubicBezTo>
                    <a:pt x="23" y="0"/>
                    <a:pt x="73" y="6"/>
                    <a:pt x="100" y="26"/>
                  </a:cubicBezTo>
                  <a:cubicBezTo>
                    <a:pt x="126" y="46"/>
                    <a:pt x="140" y="78"/>
                    <a:pt x="145" y="111"/>
                  </a:cubicBezTo>
                  <a:cubicBezTo>
                    <a:pt x="151" y="143"/>
                    <a:pt x="150" y="177"/>
                    <a:pt x="152" y="210"/>
                  </a:cubicBezTo>
                  <a:cubicBezTo>
                    <a:pt x="155" y="242"/>
                    <a:pt x="162" y="276"/>
                    <a:pt x="183" y="302"/>
                  </a:cubicBezTo>
                  <a:cubicBezTo>
                    <a:pt x="191" y="313"/>
                    <a:pt x="202" y="323"/>
                    <a:pt x="210" y="334"/>
                  </a:cubicBezTo>
                  <a:cubicBezTo>
                    <a:pt x="225" y="357"/>
                    <a:pt x="226" y="387"/>
                    <a:pt x="213" y="411"/>
                  </a:cubicBezTo>
                  <a:cubicBezTo>
                    <a:pt x="199" y="434"/>
                    <a:pt x="171" y="448"/>
                    <a:pt x="145" y="443"/>
                  </a:cubicBezTo>
                  <a:cubicBezTo>
                    <a:pt x="117" y="437"/>
                    <a:pt x="97" y="414"/>
                    <a:pt x="86" y="389"/>
                  </a:cubicBezTo>
                  <a:cubicBezTo>
                    <a:pt x="76" y="363"/>
                    <a:pt x="74" y="335"/>
                    <a:pt x="72" y="307"/>
                  </a:cubicBezTo>
                  <a:cubicBezTo>
                    <a:pt x="65" y="221"/>
                    <a:pt x="54" y="135"/>
                    <a:pt x="37" y="50"/>
                  </a:cubicBezTo>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4">
              <a:extLst>
                <a:ext uri="{FF2B5EF4-FFF2-40B4-BE49-F238E27FC236}">
                  <a16:creationId xmlns:a16="http://schemas.microsoft.com/office/drawing/2014/main" id="{E5BD14E8-3F3E-4AAD-ABDF-8B8B55D71937}"/>
                </a:ext>
              </a:extLst>
            </p:cNvPr>
            <p:cNvSpPr>
              <a:spLocks/>
            </p:cNvSpPr>
            <p:nvPr/>
          </p:nvSpPr>
          <p:spPr bwMode="auto">
            <a:xfrm>
              <a:off x="5398" y="986"/>
              <a:ext cx="451" cy="192"/>
            </a:xfrm>
            <a:custGeom>
              <a:avLst/>
              <a:gdLst>
                <a:gd name="T0" fmla="*/ 0 w 190"/>
                <a:gd name="T1" fmla="*/ 7 h 81"/>
                <a:gd name="T2" fmla="*/ 24 w 190"/>
                <a:gd name="T3" fmla="*/ 0 h 81"/>
                <a:gd name="T4" fmla="*/ 132 w 190"/>
                <a:gd name="T5" fmla="*/ 0 h 81"/>
                <a:gd name="T6" fmla="*/ 190 w 190"/>
                <a:gd name="T7" fmla="*/ 35 h 81"/>
                <a:gd name="T8" fmla="*/ 51 w 190"/>
                <a:gd name="T9" fmla="*/ 62 h 81"/>
                <a:gd name="T10" fmla="*/ 0 w 190"/>
                <a:gd name="T11" fmla="*/ 10 h 81"/>
              </a:gdLst>
              <a:ahLst/>
              <a:cxnLst>
                <a:cxn ang="0">
                  <a:pos x="T0" y="T1"/>
                </a:cxn>
                <a:cxn ang="0">
                  <a:pos x="T2" y="T3"/>
                </a:cxn>
                <a:cxn ang="0">
                  <a:pos x="T4" y="T5"/>
                </a:cxn>
                <a:cxn ang="0">
                  <a:pos x="T6" y="T7"/>
                </a:cxn>
                <a:cxn ang="0">
                  <a:pos x="T8" y="T9"/>
                </a:cxn>
                <a:cxn ang="0">
                  <a:pos x="T10" y="T11"/>
                </a:cxn>
              </a:cxnLst>
              <a:rect l="0" t="0" r="r" b="b"/>
              <a:pathLst>
                <a:path w="190" h="81">
                  <a:moveTo>
                    <a:pt x="0" y="7"/>
                  </a:moveTo>
                  <a:cubicBezTo>
                    <a:pt x="24" y="0"/>
                    <a:pt x="24" y="0"/>
                    <a:pt x="24" y="0"/>
                  </a:cubicBezTo>
                  <a:cubicBezTo>
                    <a:pt x="132" y="0"/>
                    <a:pt x="132" y="0"/>
                    <a:pt x="132" y="0"/>
                  </a:cubicBezTo>
                  <a:cubicBezTo>
                    <a:pt x="190" y="35"/>
                    <a:pt x="190" y="35"/>
                    <a:pt x="190" y="35"/>
                  </a:cubicBezTo>
                  <a:cubicBezTo>
                    <a:pt x="190" y="35"/>
                    <a:pt x="88" y="81"/>
                    <a:pt x="51" y="62"/>
                  </a:cubicBezTo>
                  <a:cubicBezTo>
                    <a:pt x="13" y="44"/>
                    <a:pt x="0" y="10"/>
                    <a:pt x="0" y="10"/>
                  </a:cubicBezTo>
                </a:path>
              </a:pathLst>
            </a:custGeom>
            <a:solidFill>
              <a:srgbClr val="C6948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5">
              <a:extLst>
                <a:ext uri="{FF2B5EF4-FFF2-40B4-BE49-F238E27FC236}">
                  <a16:creationId xmlns:a16="http://schemas.microsoft.com/office/drawing/2014/main" id="{0893A41E-ADEC-4597-B14B-FD527A516DBD}"/>
                </a:ext>
              </a:extLst>
            </p:cNvPr>
            <p:cNvSpPr>
              <a:spLocks/>
            </p:cNvSpPr>
            <p:nvPr/>
          </p:nvSpPr>
          <p:spPr bwMode="auto">
            <a:xfrm>
              <a:off x="5360" y="451"/>
              <a:ext cx="356" cy="701"/>
            </a:xfrm>
            <a:custGeom>
              <a:avLst/>
              <a:gdLst>
                <a:gd name="T0" fmla="*/ 149 w 150"/>
                <a:gd name="T1" fmla="*/ 37 h 295"/>
                <a:gd name="T2" fmla="*/ 150 w 150"/>
                <a:gd name="T3" fmla="*/ 23 h 295"/>
                <a:gd name="T4" fmla="*/ 64 w 150"/>
                <a:gd name="T5" fmla="*/ 4 h 295"/>
                <a:gd name="T6" fmla="*/ 5 w 150"/>
                <a:gd name="T7" fmla="*/ 53 h 295"/>
                <a:gd name="T8" fmla="*/ 3 w 150"/>
                <a:gd name="T9" fmla="*/ 141 h 295"/>
                <a:gd name="T10" fmla="*/ 42 w 150"/>
                <a:gd name="T11" fmla="*/ 192 h 295"/>
                <a:gd name="T12" fmla="*/ 46 w 150"/>
                <a:gd name="T13" fmla="*/ 290 h 295"/>
                <a:gd name="T14" fmla="*/ 145 w 150"/>
                <a:gd name="T15" fmla="*/ 295 h 295"/>
                <a:gd name="T16" fmla="*/ 149 w 150"/>
                <a:gd name="T17" fmla="*/ 37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0" h="295">
                  <a:moveTo>
                    <a:pt x="149" y="37"/>
                  </a:moveTo>
                  <a:cubicBezTo>
                    <a:pt x="150" y="23"/>
                    <a:pt x="150" y="23"/>
                    <a:pt x="150" y="23"/>
                  </a:cubicBezTo>
                  <a:cubicBezTo>
                    <a:pt x="64" y="4"/>
                    <a:pt x="64" y="4"/>
                    <a:pt x="64" y="4"/>
                  </a:cubicBezTo>
                  <a:cubicBezTo>
                    <a:pt x="37" y="0"/>
                    <a:pt x="7" y="26"/>
                    <a:pt x="5" y="53"/>
                  </a:cubicBezTo>
                  <a:cubicBezTo>
                    <a:pt x="2" y="82"/>
                    <a:pt x="0" y="119"/>
                    <a:pt x="3" y="141"/>
                  </a:cubicBezTo>
                  <a:cubicBezTo>
                    <a:pt x="8" y="186"/>
                    <a:pt x="42" y="192"/>
                    <a:pt x="42" y="192"/>
                  </a:cubicBezTo>
                  <a:cubicBezTo>
                    <a:pt x="46" y="290"/>
                    <a:pt x="46" y="290"/>
                    <a:pt x="46" y="290"/>
                  </a:cubicBezTo>
                  <a:cubicBezTo>
                    <a:pt x="145" y="295"/>
                    <a:pt x="145" y="295"/>
                    <a:pt x="145" y="295"/>
                  </a:cubicBezTo>
                  <a:lnTo>
                    <a:pt x="149" y="37"/>
                  </a:lnTo>
                  <a:close/>
                </a:path>
              </a:pathLst>
            </a:custGeom>
            <a:solidFill>
              <a:srgbClr val="C6948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6">
              <a:extLst>
                <a:ext uri="{FF2B5EF4-FFF2-40B4-BE49-F238E27FC236}">
                  <a16:creationId xmlns:a16="http://schemas.microsoft.com/office/drawing/2014/main" id="{27A51703-E7DC-40CE-A815-307FAEDEA7CB}"/>
                </a:ext>
              </a:extLst>
            </p:cNvPr>
            <p:cNvSpPr>
              <a:spLocks/>
            </p:cNvSpPr>
            <p:nvPr/>
          </p:nvSpPr>
          <p:spPr bwMode="auto">
            <a:xfrm>
              <a:off x="5403" y="639"/>
              <a:ext cx="26" cy="26"/>
            </a:xfrm>
            <a:custGeom>
              <a:avLst/>
              <a:gdLst>
                <a:gd name="T0" fmla="*/ 0 w 11"/>
                <a:gd name="T1" fmla="*/ 5 h 11"/>
                <a:gd name="T2" fmla="*/ 5 w 11"/>
                <a:gd name="T3" fmla="*/ 11 h 11"/>
                <a:gd name="T4" fmla="*/ 11 w 11"/>
                <a:gd name="T5" fmla="*/ 6 h 11"/>
                <a:gd name="T6" fmla="*/ 6 w 11"/>
                <a:gd name="T7" fmla="*/ 0 h 11"/>
                <a:gd name="T8" fmla="*/ 0 w 11"/>
                <a:gd name="T9" fmla="*/ 5 h 11"/>
              </a:gdLst>
              <a:ahLst/>
              <a:cxnLst>
                <a:cxn ang="0">
                  <a:pos x="T0" y="T1"/>
                </a:cxn>
                <a:cxn ang="0">
                  <a:pos x="T2" y="T3"/>
                </a:cxn>
                <a:cxn ang="0">
                  <a:pos x="T4" y="T5"/>
                </a:cxn>
                <a:cxn ang="0">
                  <a:pos x="T6" y="T7"/>
                </a:cxn>
                <a:cxn ang="0">
                  <a:pos x="T8" y="T9"/>
                </a:cxn>
              </a:cxnLst>
              <a:rect l="0" t="0" r="r" b="b"/>
              <a:pathLst>
                <a:path w="11" h="11">
                  <a:moveTo>
                    <a:pt x="0" y="5"/>
                  </a:moveTo>
                  <a:cubicBezTo>
                    <a:pt x="0" y="8"/>
                    <a:pt x="2" y="11"/>
                    <a:pt x="5" y="11"/>
                  </a:cubicBezTo>
                  <a:cubicBezTo>
                    <a:pt x="8" y="11"/>
                    <a:pt x="11" y="9"/>
                    <a:pt x="11" y="6"/>
                  </a:cubicBezTo>
                  <a:cubicBezTo>
                    <a:pt x="11" y="3"/>
                    <a:pt x="9" y="0"/>
                    <a:pt x="6" y="0"/>
                  </a:cubicBezTo>
                  <a:cubicBezTo>
                    <a:pt x="3" y="0"/>
                    <a:pt x="0" y="2"/>
                    <a:pt x="0" y="5"/>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7">
              <a:extLst>
                <a:ext uri="{FF2B5EF4-FFF2-40B4-BE49-F238E27FC236}">
                  <a16:creationId xmlns:a16="http://schemas.microsoft.com/office/drawing/2014/main" id="{4EC50C8E-D003-4F85-8E47-EFE390F59DD0}"/>
                </a:ext>
              </a:extLst>
            </p:cNvPr>
            <p:cNvSpPr>
              <a:spLocks/>
            </p:cNvSpPr>
            <p:nvPr/>
          </p:nvSpPr>
          <p:spPr bwMode="auto">
            <a:xfrm>
              <a:off x="5391" y="601"/>
              <a:ext cx="57" cy="17"/>
            </a:xfrm>
            <a:custGeom>
              <a:avLst/>
              <a:gdLst>
                <a:gd name="T0" fmla="*/ 1 w 24"/>
                <a:gd name="T1" fmla="*/ 5 h 7"/>
                <a:gd name="T2" fmla="*/ 12 w 24"/>
                <a:gd name="T3" fmla="*/ 3 h 7"/>
                <a:gd name="T4" fmla="*/ 23 w 24"/>
                <a:gd name="T5" fmla="*/ 6 h 7"/>
                <a:gd name="T6" fmla="*/ 21 w 24"/>
                <a:gd name="T7" fmla="*/ 3 h 7"/>
                <a:gd name="T8" fmla="*/ 12 w 24"/>
                <a:gd name="T9" fmla="*/ 0 h 7"/>
                <a:gd name="T10" fmla="*/ 3 w 24"/>
                <a:gd name="T11" fmla="*/ 2 h 7"/>
                <a:gd name="T12" fmla="*/ 1 w 24"/>
                <a:gd name="T13" fmla="*/ 5 h 7"/>
              </a:gdLst>
              <a:ahLst/>
              <a:cxnLst>
                <a:cxn ang="0">
                  <a:pos x="T0" y="T1"/>
                </a:cxn>
                <a:cxn ang="0">
                  <a:pos x="T2" y="T3"/>
                </a:cxn>
                <a:cxn ang="0">
                  <a:pos x="T4" y="T5"/>
                </a:cxn>
                <a:cxn ang="0">
                  <a:pos x="T6" y="T7"/>
                </a:cxn>
                <a:cxn ang="0">
                  <a:pos x="T8" y="T9"/>
                </a:cxn>
                <a:cxn ang="0">
                  <a:pos x="T10" y="T11"/>
                </a:cxn>
                <a:cxn ang="0">
                  <a:pos x="T12" y="T13"/>
                </a:cxn>
              </a:cxnLst>
              <a:rect l="0" t="0" r="r" b="b"/>
              <a:pathLst>
                <a:path w="24" h="7">
                  <a:moveTo>
                    <a:pt x="1" y="5"/>
                  </a:moveTo>
                  <a:cubicBezTo>
                    <a:pt x="1" y="6"/>
                    <a:pt x="6" y="3"/>
                    <a:pt x="12" y="3"/>
                  </a:cubicBezTo>
                  <a:cubicBezTo>
                    <a:pt x="18" y="3"/>
                    <a:pt x="23" y="7"/>
                    <a:pt x="23" y="6"/>
                  </a:cubicBezTo>
                  <a:cubicBezTo>
                    <a:pt x="24" y="6"/>
                    <a:pt x="23" y="4"/>
                    <a:pt x="21" y="3"/>
                  </a:cubicBezTo>
                  <a:cubicBezTo>
                    <a:pt x="19" y="1"/>
                    <a:pt x="16" y="0"/>
                    <a:pt x="12" y="0"/>
                  </a:cubicBezTo>
                  <a:cubicBezTo>
                    <a:pt x="8" y="0"/>
                    <a:pt x="5" y="1"/>
                    <a:pt x="3" y="2"/>
                  </a:cubicBezTo>
                  <a:cubicBezTo>
                    <a:pt x="1" y="4"/>
                    <a:pt x="0" y="5"/>
                    <a:pt x="1" y="5"/>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8">
              <a:extLst>
                <a:ext uri="{FF2B5EF4-FFF2-40B4-BE49-F238E27FC236}">
                  <a16:creationId xmlns:a16="http://schemas.microsoft.com/office/drawing/2014/main" id="{E7D79B91-66DC-4A0D-8579-FEC105905314}"/>
                </a:ext>
              </a:extLst>
            </p:cNvPr>
            <p:cNvSpPr>
              <a:spLocks/>
            </p:cNvSpPr>
            <p:nvPr/>
          </p:nvSpPr>
          <p:spPr bwMode="auto">
            <a:xfrm>
              <a:off x="5545" y="646"/>
              <a:ext cx="26" cy="26"/>
            </a:xfrm>
            <a:custGeom>
              <a:avLst/>
              <a:gdLst>
                <a:gd name="T0" fmla="*/ 0 w 11"/>
                <a:gd name="T1" fmla="*/ 5 h 11"/>
                <a:gd name="T2" fmla="*/ 5 w 11"/>
                <a:gd name="T3" fmla="*/ 11 h 11"/>
                <a:gd name="T4" fmla="*/ 11 w 11"/>
                <a:gd name="T5" fmla="*/ 6 h 11"/>
                <a:gd name="T6" fmla="*/ 6 w 11"/>
                <a:gd name="T7" fmla="*/ 0 h 11"/>
                <a:gd name="T8" fmla="*/ 0 w 11"/>
                <a:gd name="T9" fmla="*/ 5 h 11"/>
              </a:gdLst>
              <a:ahLst/>
              <a:cxnLst>
                <a:cxn ang="0">
                  <a:pos x="T0" y="T1"/>
                </a:cxn>
                <a:cxn ang="0">
                  <a:pos x="T2" y="T3"/>
                </a:cxn>
                <a:cxn ang="0">
                  <a:pos x="T4" y="T5"/>
                </a:cxn>
                <a:cxn ang="0">
                  <a:pos x="T6" y="T7"/>
                </a:cxn>
                <a:cxn ang="0">
                  <a:pos x="T8" y="T9"/>
                </a:cxn>
              </a:cxnLst>
              <a:rect l="0" t="0" r="r" b="b"/>
              <a:pathLst>
                <a:path w="11" h="11">
                  <a:moveTo>
                    <a:pt x="0" y="5"/>
                  </a:moveTo>
                  <a:cubicBezTo>
                    <a:pt x="0" y="8"/>
                    <a:pt x="2" y="11"/>
                    <a:pt x="5" y="11"/>
                  </a:cubicBezTo>
                  <a:cubicBezTo>
                    <a:pt x="8" y="11"/>
                    <a:pt x="11" y="9"/>
                    <a:pt x="11" y="6"/>
                  </a:cubicBezTo>
                  <a:cubicBezTo>
                    <a:pt x="11" y="3"/>
                    <a:pt x="9" y="0"/>
                    <a:pt x="6" y="0"/>
                  </a:cubicBezTo>
                  <a:cubicBezTo>
                    <a:pt x="3" y="0"/>
                    <a:pt x="0" y="2"/>
                    <a:pt x="0" y="5"/>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19">
              <a:extLst>
                <a:ext uri="{FF2B5EF4-FFF2-40B4-BE49-F238E27FC236}">
                  <a16:creationId xmlns:a16="http://schemas.microsoft.com/office/drawing/2014/main" id="{FBF2332A-ABF8-4756-985D-644A102DAAAF}"/>
                </a:ext>
              </a:extLst>
            </p:cNvPr>
            <p:cNvSpPr>
              <a:spLocks/>
            </p:cNvSpPr>
            <p:nvPr/>
          </p:nvSpPr>
          <p:spPr bwMode="auto">
            <a:xfrm>
              <a:off x="5536" y="608"/>
              <a:ext cx="54" cy="17"/>
            </a:xfrm>
            <a:custGeom>
              <a:avLst/>
              <a:gdLst>
                <a:gd name="T0" fmla="*/ 0 w 23"/>
                <a:gd name="T1" fmla="*/ 6 h 7"/>
                <a:gd name="T2" fmla="*/ 11 w 23"/>
                <a:gd name="T3" fmla="*/ 4 h 7"/>
                <a:gd name="T4" fmla="*/ 23 w 23"/>
                <a:gd name="T5" fmla="*/ 6 h 7"/>
                <a:gd name="T6" fmla="*/ 20 w 23"/>
                <a:gd name="T7" fmla="*/ 3 h 7"/>
                <a:gd name="T8" fmla="*/ 11 w 23"/>
                <a:gd name="T9" fmla="*/ 0 h 7"/>
                <a:gd name="T10" fmla="*/ 2 w 23"/>
                <a:gd name="T11" fmla="*/ 3 h 7"/>
                <a:gd name="T12" fmla="*/ 0 w 23"/>
                <a:gd name="T13" fmla="*/ 6 h 7"/>
              </a:gdLst>
              <a:ahLst/>
              <a:cxnLst>
                <a:cxn ang="0">
                  <a:pos x="T0" y="T1"/>
                </a:cxn>
                <a:cxn ang="0">
                  <a:pos x="T2" y="T3"/>
                </a:cxn>
                <a:cxn ang="0">
                  <a:pos x="T4" y="T5"/>
                </a:cxn>
                <a:cxn ang="0">
                  <a:pos x="T6" y="T7"/>
                </a:cxn>
                <a:cxn ang="0">
                  <a:pos x="T8" y="T9"/>
                </a:cxn>
                <a:cxn ang="0">
                  <a:pos x="T10" y="T11"/>
                </a:cxn>
                <a:cxn ang="0">
                  <a:pos x="T12" y="T13"/>
                </a:cxn>
              </a:cxnLst>
              <a:rect l="0" t="0" r="r" b="b"/>
              <a:pathLst>
                <a:path w="23" h="7">
                  <a:moveTo>
                    <a:pt x="0" y="6"/>
                  </a:moveTo>
                  <a:cubicBezTo>
                    <a:pt x="1" y="6"/>
                    <a:pt x="5" y="3"/>
                    <a:pt x="11" y="4"/>
                  </a:cubicBezTo>
                  <a:cubicBezTo>
                    <a:pt x="18" y="4"/>
                    <a:pt x="22" y="7"/>
                    <a:pt x="23" y="6"/>
                  </a:cubicBezTo>
                  <a:cubicBezTo>
                    <a:pt x="23" y="6"/>
                    <a:pt x="22" y="5"/>
                    <a:pt x="20" y="3"/>
                  </a:cubicBezTo>
                  <a:cubicBezTo>
                    <a:pt x="19" y="2"/>
                    <a:pt x="15" y="0"/>
                    <a:pt x="11" y="0"/>
                  </a:cubicBezTo>
                  <a:cubicBezTo>
                    <a:pt x="8" y="0"/>
                    <a:pt x="4" y="1"/>
                    <a:pt x="2" y="3"/>
                  </a:cubicBezTo>
                  <a:cubicBezTo>
                    <a:pt x="1" y="4"/>
                    <a:pt x="0" y="5"/>
                    <a:pt x="0" y="6"/>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20">
              <a:extLst>
                <a:ext uri="{FF2B5EF4-FFF2-40B4-BE49-F238E27FC236}">
                  <a16:creationId xmlns:a16="http://schemas.microsoft.com/office/drawing/2014/main" id="{3DF71D93-008D-472D-B384-E22D3CD26B9D}"/>
                </a:ext>
              </a:extLst>
            </p:cNvPr>
            <p:cNvSpPr>
              <a:spLocks/>
            </p:cNvSpPr>
            <p:nvPr/>
          </p:nvSpPr>
          <p:spPr bwMode="auto">
            <a:xfrm>
              <a:off x="5441" y="613"/>
              <a:ext cx="52" cy="123"/>
            </a:xfrm>
            <a:custGeom>
              <a:avLst/>
              <a:gdLst>
                <a:gd name="T0" fmla="*/ 16 w 22"/>
                <a:gd name="T1" fmla="*/ 52 h 52"/>
                <a:gd name="T2" fmla="*/ 6 w 22"/>
                <a:gd name="T3" fmla="*/ 50 h 52"/>
                <a:gd name="T4" fmla="*/ 3 w 22"/>
                <a:gd name="T5" fmla="*/ 48 h 52"/>
                <a:gd name="T6" fmla="*/ 4 w 22"/>
                <a:gd name="T7" fmla="*/ 43 h 52"/>
                <a:gd name="T8" fmla="*/ 9 w 22"/>
                <a:gd name="T9" fmla="*/ 32 h 52"/>
                <a:gd name="T10" fmla="*/ 21 w 22"/>
                <a:gd name="T11" fmla="*/ 1 h 52"/>
                <a:gd name="T12" fmla="*/ 7 w 22"/>
                <a:gd name="T13" fmla="*/ 31 h 52"/>
                <a:gd name="T14" fmla="*/ 2 w 22"/>
                <a:gd name="T15" fmla="*/ 42 h 52"/>
                <a:gd name="T16" fmla="*/ 1 w 22"/>
                <a:gd name="T17" fmla="*/ 49 h 52"/>
                <a:gd name="T18" fmla="*/ 4 w 22"/>
                <a:gd name="T19" fmla="*/ 51 h 52"/>
                <a:gd name="T20" fmla="*/ 6 w 22"/>
                <a:gd name="T21" fmla="*/ 51 h 52"/>
                <a:gd name="T22" fmla="*/ 16 w 22"/>
                <a:gd name="T23" fmla="*/ 52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2" h="52">
                  <a:moveTo>
                    <a:pt x="16" y="52"/>
                  </a:moveTo>
                  <a:cubicBezTo>
                    <a:pt x="16" y="51"/>
                    <a:pt x="13" y="51"/>
                    <a:pt x="6" y="50"/>
                  </a:cubicBezTo>
                  <a:cubicBezTo>
                    <a:pt x="5" y="49"/>
                    <a:pt x="3" y="49"/>
                    <a:pt x="3" y="48"/>
                  </a:cubicBezTo>
                  <a:cubicBezTo>
                    <a:pt x="3" y="47"/>
                    <a:pt x="4" y="45"/>
                    <a:pt x="4" y="43"/>
                  </a:cubicBezTo>
                  <a:cubicBezTo>
                    <a:pt x="6" y="40"/>
                    <a:pt x="8" y="36"/>
                    <a:pt x="9" y="32"/>
                  </a:cubicBezTo>
                  <a:cubicBezTo>
                    <a:pt x="16" y="15"/>
                    <a:pt x="22" y="1"/>
                    <a:pt x="21" y="1"/>
                  </a:cubicBezTo>
                  <a:cubicBezTo>
                    <a:pt x="20" y="0"/>
                    <a:pt x="14" y="14"/>
                    <a:pt x="7" y="31"/>
                  </a:cubicBezTo>
                  <a:cubicBezTo>
                    <a:pt x="5" y="35"/>
                    <a:pt x="4" y="39"/>
                    <a:pt x="2" y="42"/>
                  </a:cubicBezTo>
                  <a:cubicBezTo>
                    <a:pt x="1" y="44"/>
                    <a:pt x="0" y="46"/>
                    <a:pt x="1" y="49"/>
                  </a:cubicBezTo>
                  <a:cubicBezTo>
                    <a:pt x="2" y="50"/>
                    <a:pt x="3" y="51"/>
                    <a:pt x="4" y="51"/>
                  </a:cubicBezTo>
                  <a:cubicBezTo>
                    <a:pt x="5" y="51"/>
                    <a:pt x="6" y="51"/>
                    <a:pt x="6" y="51"/>
                  </a:cubicBezTo>
                  <a:cubicBezTo>
                    <a:pt x="13" y="52"/>
                    <a:pt x="16" y="52"/>
                    <a:pt x="16" y="52"/>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21">
              <a:extLst>
                <a:ext uri="{FF2B5EF4-FFF2-40B4-BE49-F238E27FC236}">
                  <a16:creationId xmlns:a16="http://schemas.microsoft.com/office/drawing/2014/main" id="{0F3D4843-19F2-44C4-B595-208C4B3C06CE}"/>
                </a:ext>
              </a:extLst>
            </p:cNvPr>
            <p:cNvSpPr>
              <a:spLocks/>
            </p:cNvSpPr>
            <p:nvPr/>
          </p:nvSpPr>
          <p:spPr bwMode="auto">
            <a:xfrm>
              <a:off x="5460" y="874"/>
              <a:ext cx="147" cy="74"/>
            </a:xfrm>
            <a:custGeom>
              <a:avLst/>
              <a:gdLst>
                <a:gd name="T0" fmla="*/ 0 w 62"/>
                <a:gd name="T1" fmla="*/ 15 h 31"/>
                <a:gd name="T2" fmla="*/ 62 w 62"/>
                <a:gd name="T3" fmla="*/ 0 h 31"/>
                <a:gd name="T4" fmla="*/ 1 w 62"/>
                <a:gd name="T5" fmla="*/ 26 h 31"/>
                <a:gd name="T6" fmla="*/ 0 w 62"/>
                <a:gd name="T7" fmla="*/ 15 h 31"/>
              </a:gdLst>
              <a:ahLst/>
              <a:cxnLst>
                <a:cxn ang="0">
                  <a:pos x="T0" y="T1"/>
                </a:cxn>
                <a:cxn ang="0">
                  <a:pos x="T2" y="T3"/>
                </a:cxn>
                <a:cxn ang="0">
                  <a:pos x="T4" y="T5"/>
                </a:cxn>
                <a:cxn ang="0">
                  <a:pos x="T6" y="T7"/>
                </a:cxn>
              </a:cxnLst>
              <a:rect l="0" t="0" r="r" b="b"/>
              <a:pathLst>
                <a:path w="62" h="31">
                  <a:moveTo>
                    <a:pt x="0" y="15"/>
                  </a:moveTo>
                  <a:cubicBezTo>
                    <a:pt x="0" y="15"/>
                    <a:pt x="32" y="17"/>
                    <a:pt x="62" y="0"/>
                  </a:cubicBezTo>
                  <a:cubicBezTo>
                    <a:pt x="62" y="0"/>
                    <a:pt x="47" y="31"/>
                    <a:pt x="1" y="26"/>
                  </a:cubicBezTo>
                  <a:lnTo>
                    <a:pt x="0" y="15"/>
                  </a:lnTo>
                  <a:close/>
                </a:path>
              </a:pathLst>
            </a:custGeom>
            <a:solidFill>
              <a:srgbClr val="9364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22">
              <a:extLst>
                <a:ext uri="{FF2B5EF4-FFF2-40B4-BE49-F238E27FC236}">
                  <a16:creationId xmlns:a16="http://schemas.microsoft.com/office/drawing/2014/main" id="{5AB2276E-4621-49F8-80C7-162BE161BB3C}"/>
                </a:ext>
              </a:extLst>
            </p:cNvPr>
            <p:cNvSpPr>
              <a:spLocks/>
            </p:cNvSpPr>
            <p:nvPr/>
          </p:nvSpPr>
          <p:spPr bwMode="auto">
            <a:xfrm>
              <a:off x="5483" y="760"/>
              <a:ext cx="45" cy="36"/>
            </a:xfrm>
            <a:custGeom>
              <a:avLst/>
              <a:gdLst>
                <a:gd name="T0" fmla="*/ 1 w 19"/>
                <a:gd name="T1" fmla="*/ 5 h 15"/>
                <a:gd name="T2" fmla="*/ 11 w 19"/>
                <a:gd name="T3" fmla="*/ 1 h 15"/>
                <a:gd name="T4" fmla="*/ 18 w 19"/>
                <a:gd name="T5" fmla="*/ 5 h 15"/>
                <a:gd name="T6" fmla="*/ 18 w 19"/>
                <a:gd name="T7" fmla="*/ 12 h 15"/>
                <a:gd name="T8" fmla="*/ 10 w 19"/>
                <a:gd name="T9" fmla="*/ 14 h 15"/>
                <a:gd name="T10" fmla="*/ 2 w 19"/>
                <a:gd name="T11" fmla="*/ 9 h 15"/>
                <a:gd name="T12" fmla="*/ 0 w 19"/>
                <a:gd name="T13" fmla="*/ 7 h 15"/>
                <a:gd name="T14" fmla="*/ 0 w 19"/>
                <a:gd name="T15" fmla="*/ 5 h 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 h="15">
                  <a:moveTo>
                    <a:pt x="1" y="5"/>
                  </a:moveTo>
                  <a:cubicBezTo>
                    <a:pt x="3" y="2"/>
                    <a:pt x="7" y="0"/>
                    <a:pt x="11" y="1"/>
                  </a:cubicBezTo>
                  <a:cubicBezTo>
                    <a:pt x="13" y="1"/>
                    <a:pt x="16" y="3"/>
                    <a:pt x="18" y="5"/>
                  </a:cubicBezTo>
                  <a:cubicBezTo>
                    <a:pt x="19" y="7"/>
                    <a:pt x="19" y="10"/>
                    <a:pt x="18" y="12"/>
                  </a:cubicBezTo>
                  <a:cubicBezTo>
                    <a:pt x="16" y="15"/>
                    <a:pt x="13" y="15"/>
                    <a:pt x="10" y="14"/>
                  </a:cubicBezTo>
                  <a:cubicBezTo>
                    <a:pt x="7" y="13"/>
                    <a:pt x="4" y="11"/>
                    <a:pt x="2" y="9"/>
                  </a:cubicBezTo>
                  <a:cubicBezTo>
                    <a:pt x="1" y="9"/>
                    <a:pt x="1" y="8"/>
                    <a:pt x="0" y="7"/>
                  </a:cubicBezTo>
                  <a:cubicBezTo>
                    <a:pt x="0" y="6"/>
                    <a:pt x="0" y="5"/>
                    <a:pt x="0" y="5"/>
                  </a:cubicBezTo>
                </a:path>
              </a:pathLst>
            </a:custGeom>
            <a:solidFill>
              <a:srgbClr val="C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23">
              <a:extLst>
                <a:ext uri="{FF2B5EF4-FFF2-40B4-BE49-F238E27FC236}">
                  <a16:creationId xmlns:a16="http://schemas.microsoft.com/office/drawing/2014/main" id="{A44F4A05-7D04-4C61-B656-198546D4B3F6}"/>
                </a:ext>
              </a:extLst>
            </p:cNvPr>
            <p:cNvSpPr>
              <a:spLocks/>
            </p:cNvSpPr>
            <p:nvPr/>
          </p:nvSpPr>
          <p:spPr bwMode="auto">
            <a:xfrm>
              <a:off x="5474" y="748"/>
              <a:ext cx="52" cy="41"/>
            </a:xfrm>
            <a:custGeom>
              <a:avLst/>
              <a:gdLst>
                <a:gd name="T0" fmla="*/ 20 w 22"/>
                <a:gd name="T1" fmla="*/ 0 h 17"/>
                <a:gd name="T2" fmla="*/ 13 w 22"/>
                <a:gd name="T3" fmla="*/ 11 h 17"/>
                <a:gd name="T4" fmla="*/ 0 w 22"/>
                <a:gd name="T5" fmla="*/ 15 h 17"/>
                <a:gd name="T6" fmla="*/ 5 w 22"/>
                <a:gd name="T7" fmla="*/ 17 h 17"/>
                <a:gd name="T8" fmla="*/ 16 w 22"/>
                <a:gd name="T9" fmla="*/ 13 h 17"/>
                <a:gd name="T10" fmla="*/ 21 w 22"/>
                <a:gd name="T11" fmla="*/ 4 h 17"/>
                <a:gd name="T12" fmla="*/ 20 w 22"/>
                <a:gd name="T13" fmla="*/ 0 h 17"/>
              </a:gdLst>
              <a:ahLst/>
              <a:cxnLst>
                <a:cxn ang="0">
                  <a:pos x="T0" y="T1"/>
                </a:cxn>
                <a:cxn ang="0">
                  <a:pos x="T2" y="T3"/>
                </a:cxn>
                <a:cxn ang="0">
                  <a:pos x="T4" y="T5"/>
                </a:cxn>
                <a:cxn ang="0">
                  <a:pos x="T6" y="T7"/>
                </a:cxn>
                <a:cxn ang="0">
                  <a:pos x="T8" y="T9"/>
                </a:cxn>
                <a:cxn ang="0">
                  <a:pos x="T10" y="T11"/>
                </a:cxn>
                <a:cxn ang="0">
                  <a:pos x="T12" y="T13"/>
                </a:cxn>
              </a:cxnLst>
              <a:rect l="0" t="0" r="r" b="b"/>
              <a:pathLst>
                <a:path w="22" h="17">
                  <a:moveTo>
                    <a:pt x="20" y="0"/>
                  </a:moveTo>
                  <a:cubicBezTo>
                    <a:pt x="19" y="0"/>
                    <a:pt x="19" y="6"/>
                    <a:pt x="13" y="11"/>
                  </a:cubicBezTo>
                  <a:cubicBezTo>
                    <a:pt x="7" y="15"/>
                    <a:pt x="0" y="14"/>
                    <a:pt x="0" y="15"/>
                  </a:cubicBezTo>
                  <a:cubicBezTo>
                    <a:pt x="0" y="16"/>
                    <a:pt x="2" y="17"/>
                    <a:pt x="5" y="17"/>
                  </a:cubicBezTo>
                  <a:cubicBezTo>
                    <a:pt x="8" y="17"/>
                    <a:pt x="12" y="16"/>
                    <a:pt x="16" y="13"/>
                  </a:cubicBezTo>
                  <a:cubicBezTo>
                    <a:pt x="19" y="11"/>
                    <a:pt x="21" y="7"/>
                    <a:pt x="21" y="4"/>
                  </a:cubicBezTo>
                  <a:cubicBezTo>
                    <a:pt x="22" y="1"/>
                    <a:pt x="21" y="0"/>
                    <a:pt x="20" y="0"/>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24">
              <a:extLst>
                <a:ext uri="{FF2B5EF4-FFF2-40B4-BE49-F238E27FC236}">
                  <a16:creationId xmlns:a16="http://schemas.microsoft.com/office/drawing/2014/main" id="{E0F35293-1E0D-414F-9F53-84424B18CF7E}"/>
                </a:ext>
              </a:extLst>
            </p:cNvPr>
            <p:cNvSpPr>
              <a:spLocks/>
            </p:cNvSpPr>
            <p:nvPr/>
          </p:nvSpPr>
          <p:spPr bwMode="auto">
            <a:xfrm>
              <a:off x="5533" y="565"/>
              <a:ext cx="69" cy="24"/>
            </a:xfrm>
            <a:custGeom>
              <a:avLst/>
              <a:gdLst>
                <a:gd name="T0" fmla="*/ 0 w 29"/>
                <a:gd name="T1" fmla="*/ 5 h 10"/>
                <a:gd name="T2" fmla="*/ 14 w 29"/>
                <a:gd name="T3" fmla="*/ 7 h 10"/>
                <a:gd name="T4" fmla="*/ 28 w 29"/>
                <a:gd name="T5" fmla="*/ 9 h 10"/>
                <a:gd name="T6" fmla="*/ 25 w 29"/>
                <a:gd name="T7" fmla="*/ 5 h 10"/>
                <a:gd name="T8" fmla="*/ 15 w 29"/>
                <a:gd name="T9" fmla="*/ 1 h 10"/>
                <a:gd name="T10" fmla="*/ 4 w 29"/>
                <a:gd name="T11" fmla="*/ 2 h 10"/>
                <a:gd name="T12" fmla="*/ 0 w 29"/>
                <a:gd name="T13" fmla="*/ 5 h 10"/>
              </a:gdLst>
              <a:ahLst/>
              <a:cxnLst>
                <a:cxn ang="0">
                  <a:pos x="T0" y="T1"/>
                </a:cxn>
                <a:cxn ang="0">
                  <a:pos x="T2" y="T3"/>
                </a:cxn>
                <a:cxn ang="0">
                  <a:pos x="T4" y="T5"/>
                </a:cxn>
                <a:cxn ang="0">
                  <a:pos x="T6" y="T7"/>
                </a:cxn>
                <a:cxn ang="0">
                  <a:pos x="T8" y="T9"/>
                </a:cxn>
                <a:cxn ang="0">
                  <a:pos x="T10" y="T11"/>
                </a:cxn>
                <a:cxn ang="0">
                  <a:pos x="T12" y="T13"/>
                </a:cxn>
              </a:cxnLst>
              <a:rect l="0" t="0" r="r" b="b"/>
              <a:pathLst>
                <a:path w="29" h="10">
                  <a:moveTo>
                    <a:pt x="0" y="5"/>
                  </a:moveTo>
                  <a:cubicBezTo>
                    <a:pt x="1" y="7"/>
                    <a:pt x="7" y="6"/>
                    <a:pt x="14" y="7"/>
                  </a:cubicBezTo>
                  <a:cubicBezTo>
                    <a:pt x="22" y="8"/>
                    <a:pt x="27" y="10"/>
                    <a:pt x="28" y="9"/>
                  </a:cubicBezTo>
                  <a:cubicBezTo>
                    <a:pt x="29" y="8"/>
                    <a:pt x="28" y="7"/>
                    <a:pt x="25" y="5"/>
                  </a:cubicBezTo>
                  <a:cubicBezTo>
                    <a:pt x="23" y="3"/>
                    <a:pt x="19" y="2"/>
                    <a:pt x="15" y="1"/>
                  </a:cubicBezTo>
                  <a:cubicBezTo>
                    <a:pt x="11" y="0"/>
                    <a:pt x="7" y="1"/>
                    <a:pt x="4" y="2"/>
                  </a:cubicBezTo>
                  <a:cubicBezTo>
                    <a:pt x="1" y="3"/>
                    <a:pt x="0" y="4"/>
                    <a:pt x="0" y="5"/>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25">
              <a:extLst>
                <a:ext uri="{FF2B5EF4-FFF2-40B4-BE49-F238E27FC236}">
                  <a16:creationId xmlns:a16="http://schemas.microsoft.com/office/drawing/2014/main" id="{004FAD25-E3A2-4618-A9C7-8ACC91A6C96E}"/>
                </a:ext>
              </a:extLst>
            </p:cNvPr>
            <p:cNvSpPr>
              <a:spLocks/>
            </p:cNvSpPr>
            <p:nvPr/>
          </p:nvSpPr>
          <p:spPr bwMode="auto">
            <a:xfrm>
              <a:off x="5393" y="549"/>
              <a:ext cx="52" cy="19"/>
            </a:xfrm>
            <a:custGeom>
              <a:avLst/>
              <a:gdLst>
                <a:gd name="T0" fmla="*/ 1 w 22"/>
                <a:gd name="T1" fmla="*/ 6 h 8"/>
                <a:gd name="T2" fmla="*/ 11 w 22"/>
                <a:gd name="T3" fmla="*/ 6 h 8"/>
                <a:gd name="T4" fmla="*/ 21 w 22"/>
                <a:gd name="T5" fmla="*/ 6 h 8"/>
                <a:gd name="T6" fmla="*/ 19 w 22"/>
                <a:gd name="T7" fmla="*/ 3 h 8"/>
                <a:gd name="T8" fmla="*/ 11 w 22"/>
                <a:gd name="T9" fmla="*/ 0 h 8"/>
                <a:gd name="T10" fmla="*/ 3 w 22"/>
                <a:gd name="T11" fmla="*/ 3 h 8"/>
                <a:gd name="T12" fmla="*/ 1 w 22"/>
                <a:gd name="T13" fmla="*/ 6 h 8"/>
              </a:gdLst>
              <a:ahLst/>
              <a:cxnLst>
                <a:cxn ang="0">
                  <a:pos x="T0" y="T1"/>
                </a:cxn>
                <a:cxn ang="0">
                  <a:pos x="T2" y="T3"/>
                </a:cxn>
                <a:cxn ang="0">
                  <a:pos x="T4" y="T5"/>
                </a:cxn>
                <a:cxn ang="0">
                  <a:pos x="T6" y="T7"/>
                </a:cxn>
                <a:cxn ang="0">
                  <a:pos x="T8" y="T9"/>
                </a:cxn>
                <a:cxn ang="0">
                  <a:pos x="T10" y="T11"/>
                </a:cxn>
                <a:cxn ang="0">
                  <a:pos x="T12" y="T13"/>
                </a:cxn>
              </a:cxnLst>
              <a:rect l="0" t="0" r="r" b="b"/>
              <a:pathLst>
                <a:path w="22" h="8">
                  <a:moveTo>
                    <a:pt x="1" y="6"/>
                  </a:moveTo>
                  <a:cubicBezTo>
                    <a:pt x="2" y="8"/>
                    <a:pt x="6" y="6"/>
                    <a:pt x="11" y="6"/>
                  </a:cubicBezTo>
                  <a:cubicBezTo>
                    <a:pt x="16" y="6"/>
                    <a:pt x="20" y="8"/>
                    <a:pt x="21" y="6"/>
                  </a:cubicBezTo>
                  <a:cubicBezTo>
                    <a:pt x="22" y="6"/>
                    <a:pt x="21" y="4"/>
                    <a:pt x="19" y="3"/>
                  </a:cubicBezTo>
                  <a:cubicBezTo>
                    <a:pt x="18" y="1"/>
                    <a:pt x="14" y="0"/>
                    <a:pt x="11" y="0"/>
                  </a:cubicBezTo>
                  <a:cubicBezTo>
                    <a:pt x="7" y="0"/>
                    <a:pt x="4" y="1"/>
                    <a:pt x="3" y="3"/>
                  </a:cubicBezTo>
                  <a:cubicBezTo>
                    <a:pt x="1" y="4"/>
                    <a:pt x="0" y="6"/>
                    <a:pt x="1" y="6"/>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26">
              <a:extLst>
                <a:ext uri="{FF2B5EF4-FFF2-40B4-BE49-F238E27FC236}">
                  <a16:creationId xmlns:a16="http://schemas.microsoft.com/office/drawing/2014/main" id="{F88626A1-2366-4EC0-86EE-593437FC3AFB}"/>
                </a:ext>
              </a:extLst>
            </p:cNvPr>
            <p:cNvSpPr>
              <a:spLocks/>
            </p:cNvSpPr>
            <p:nvPr/>
          </p:nvSpPr>
          <p:spPr bwMode="auto">
            <a:xfrm>
              <a:off x="5422" y="375"/>
              <a:ext cx="315" cy="331"/>
            </a:xfrm>
            <a:custGeom>
              <a:avLst/>
              <a:gdLst>
                <a:gd name="T0" fmla="*/ 122 w 133"/>
                <a:gd name="T1" fmla="*/ 139 h 139"/>
                <a:gd name="T2" fmla="*/ 132 w 133"/>
                <a:gd name="T3" fmla="*/ 71 h 139"/>
                <a:gd name="T4" fmla="*/ 109 w 133"/>
                <a:gd name="T5" fmla="*/ 24 h 139"/>
                <a:gd name="T6" fmla="*/ 59 w 133"/>
                <a:gd name="T7" fmla="*/ 3 h 139"/>
                <a:gd name="T8" fmla="*/ 26 w 133"/>
                <a:gd name="T9" fmla="*/ 3 h 139"/>
                <a:gd name="T10" fmla="*/ 4 w 133"/>
                <a:gd name="T11" fmla="*/ 20 h 139"/>
                <a:gd name="T12" fmla="*/ 5 w 133"/>
                <a:gd name="T13" fmla="*/ 37 h 139"/>
                <a:gd name="T14" fmla="*/ 22 w 133"/>
                <a:gd name="T15" fmla="*/ 36 h 139"/>
                <a:gd name="T16" fmla="*/ 67 w 133"/>
                <a:gd name="T17" fmla="*/ 45 h 139"/>
                <a:gd name="T18" fmla="*/ 100 w 133"/>
                <a:gd name="T19" fmla="*/ 78 h 139"/>
                <a:gd name="T20" fmla="*/ 122 w 133"/>
                <a:gd name="T21" fmla="*/ 139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3" h="139">
                  <a:moveTo>
                    <a:pt x="122" y="139"/>
                  </a:moveTo>
                  <a:cubicBezTo>
                    <a:pt x="129" y="134"/>
                    <a:pt x="133" y="90"/>
                    <a:pt x="132" y="71"/>
                  </a:cubicBezTo>
                  <a:cubicBezTo>
                    <a:pt x="132" y="53"/>
                    <a:pt x="122" y="37"/>
                    <a:pt x="109" y="24"/>
                  </a:cubicBezTo>
                  <a:cubicBezTo>
                    <a:pt x="95" y="10"/>
                    <a:pt x="79" y="5"/>
                    <a:pt x="59" y="3"/>
                  </a:cubicBezTo>
                  <a:cubicBezTo>
                    <a:pt x="48" y="2"/>
                    <a:pt x="37" y="0"/>
                    <a:pt x="26" y="3"/>
                  </a:cubicBezTo>
                  <a:cubicBezTo>
                    <a:pt x="15" y="6"/>
                    <a:pt x="9" y="10"/>
                    <a:pt x="4" y="20"/>
                  </a:cubicBezTo>
                  <a:cubicBezTo>
                    <a:pt x="1" y="25"/>
                    <a:pt x="0" y="33"/>
                    <a:pt x="5" y="37"/>
                  </a:cubicBezTo>
                  <a:cubicBezTo>
                    <a:pt x="10" y="40"/>
                    <a:pt x="17" y="37"/>
                    <a:pt x="22" y="36"/>
                  </a:cubicBezTo>
                  <a:cubicBezTo>
                    <a:pt x="37" y="31"/>
                    <a:pt x="54" y="36"/>
                    <a:pt x="67" y="45"/>
                  </a:cubicBezTo>
                  <a:cubicBezTo>
                    <a:pt x="80" y="54"/>
                    <a:pt x="90" y="66"/>
                    <a:pt x="100" y="78"/>
                  </a:cubicBezTo>
                  <a:cubicBezTo>
                    <a:pt x="113" y="93"/>
                    <a:pt x="119" y="119"/>
                    <a:pt x="122" y="139"/>
                  </a:cubicBezTo>
                </a:path>
              </a:pathLst>
            </a:custGeom>
            <a:solidFill>
              <a:srgbClr val="FFC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27">
              <a:extLst>
                <a:ext uri="{FF2B5EF4-FFF2-40B4-BE49-F238E27FC236}">
                  <a16:creationId xmlns:a16="http://schemas.microsoft.com/office/drawing/2014/main" id="{06BE900F-0520-48FA-B125-DB143EFA2637}"/>
                </a:ext>
              </a:extLst>
            </p:cNvPr>
            <p:cNvSpPr>
              <a:spLocks/>
            </p:cNvSpPr>
            <p:nvPr/>
          </p:nvSpPr>
          <p:spPr bwMode="auto">
            <a:xfrm>
              <a:off x="5329" y="363"/>
              <a:ext cx="413" cy="335"/>
            </a:xfrm>
            <a:custGeom>
              <a:avLst/>
              <a:gdLst>
                <a:gd name="T0" fmla="*/ 10 w 174"/>
                <a:gd name="T1" fmla="*/ 40 h 141"/>
                <a:gd name="T2" fmla="*/ 88 w 174"/>
                <a:gd name="T3" fmla="*/ 16 h 141"/>
                <a:gd name="T4" fmla="*/ 141 w 174"/>
                <a:gd name="T5" fmla="*/ 37 h 141"/>
                <a:gd name="T6" fmla="*/ 161 w 174"/>
                <a:gd name="T7" fmla="*/ 141 h 141"/>
                <a:gd name="T8" fmla="*/ 108 w 174"/>
                <a:gd name="T9" fmla="*/ 98 h 141"/>
                <a:gd name="T10" fmla="*/ 71 w 174"/>
                <a:gd name="T11" fmla="*/ 40 h 141"/>
                <a:gd name="T12" fmla="*/ 71 w 174"/>
                <a:gd name="T13" fmla="*/ 40 h 141"/>
                <a:gd name="T14" fmla="*/ 18 w 174"/>
                <a:gd name="T15" fmla="*/ 92 h 141"/>
                <a:gd name="T16" fmla="*/ 10 w 174"/>
                <a:gd name="T17" fmla="*/ 40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4" h="141">
                  <a:moveTo>
                    <a:pt x="10" y="40"/>
                  </a:moveTo>
                  <a:cubicBezTo>
                    <a:pt x="16" y="22"/>
                    <a:pt x="51" y="0"/>
                    <a:pt x="88" y="16"/>
                  </a:cubicBezTo>
                  <a:cubicBezTo>
                    <a:pt x="106" y="17"/>
                    <a:pt x="122" y="20"/>
                    <a:pt x="141" y="37"/>
                  </a:cubicBezTo>
                  <a:cubicBezTo>
                    <a:pt x="174" y="67"/>
                    <a:pt x="161" y="141"/>
                    <a:pt x="161" y="141"/>
                  </a:cubicBezTo>
                  <a:cubicBezTo>
                    <a:pt x="161" y="141"/>
                    <a:pt x="133" y="128"/>
                    <a:pt x="108" y="98"/>
                  </a:cubicBezTo>
                  <a:cubicBezTo>
                    <a:pt x="87" y="72"/>
                    <a:pt x="75" y="52"/>
                    <a:pt x="71" y="40"/>
                  </a:cubicBezTo>
                  <a:cubicBezTo>
                    <a:pt x="71" y="40"/>
                    <a:pt x="71" y="40"/>
                    <a:pt x="71" y="40"/>
                  </a:cubicBezTo>
                  <a:cubicBezTo>
                    <a:pt x="37" y="49"/>
                    <a:pt x="24" y="79"/>
                    <a:pt x="18" y="92"/>
                  </a:cubicBezTo>
                  <a:cubicBezTo>
                    <a:pt x="10" y="83"/>
                    <a:pt x="0" y="72"/>
                    <a:pt x="10" y="40"/>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28">
              <a:extLst>
                <a:ext uri="{FF2B5EF4-FFF2-40B4-BE49-F238E27FC236}">
                  <a16:creationId xmlns:a16="http://schemas.microsoft.com/office/drawing/2014/main" id="{E91FE3D0-540C-48F4-813F-81A57C1CBA73}"/>
                </a:ext>
              </a:extLst>
            </p:cNvPr>
            <p:cNvSpPr>
              <a:spLocks/>
            </p:cNvSpPr>
            <p:nvPr/>
          </p:nvSpPr>
          <p:spPr bwMode="auto">
            <a:xfrm>
              <a:off x="5695" y="663"/>
              <a:ext cx="71" cy="140"/>
            </a:xfrm>
            <a:custGeom>
              <a:avLst/>
              <a:gdLst>
                <a:gd name="T0" fmla="*/ 0 w 30"/>
                <a:gd name="T1" fmla="*/ 10 h 59"/>
                <a:gd name="T2" fmla="*/ 30 w 30"/>
                <a:gd name="T3" fmla="*/ 30 h 59"/>
                <a:gd name="T4" fmla="*/ 0 w 30"/>
                <a:gd name="T5" fmla="*/ 53 h 59"/>
                <a:gd name="T6" fmla="*/ 0 w 30"/>
                <a:gd name="T7" fmla="*/ 10 h 59"/>
              </a:gdLst>
              <a:ahLst/>
              <a:cxnLst>
                <a:cxn ang="0">
                  <a:pos x="T0" y="T1"/>
                </a:cxn>
                <a:cxn ang="0">
                  <a:pos x="T2" y="T3"/>
                </a:cxn>
                <a:cxn ang="0">
                  <a:pos x="T4" y="T5"/>
                </a:cxn>
                <a:cxn ang="0">
                  <a:pos x="T6" y="T7"/>
                </a:cxn>
              </a:cxnLst>
              <a:rect l="0" t="0" r="r" b="b"/>
              <a:pathLst>
                <a:path w="30" h="59">
                  <a:moveTo>
                    <a:pt x="0" y="10"/>
                  </a:moveTo>
                  <a:cubicBezTo>
                    <a:pt x="1" y="10"/>
                    <a:pt x="29" y="0"/>
                    <a:pt x="30" y="30"/>
                  </a:cubicBezTo>
                  <a:cubicBezTo>
                    <a:pt x="30" y="59"/>
                    <a:pt x="0" y="54"/>
                    <a:pt x="0" y="53"/>
                  </a:cubicBezTo>
                  <a:cubicBezTo>
                    <a:pt x="0" y="52"/>
                    <a:pt x="0" y="10"/>
                    <a:pt x="0" y="10"/>
                  </a:cubicBezTo>
                  <a:close/>
                </a:path>
              </a:pathLst>
            </a:custGeom>
            <a:solidFill>
              <a:srgbClr val="C6948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29">
              <a:extLst>
                <a:ext uri="{FF2B5EF4-FFF2-40B4-BE49-F238E27FC236}">
                  <a16:creationId xmlns:a16="http://schemas.microsoft.com/office/drawing/2014/main" id="{F578F3A5-AA1A-43D1-8233-F8800B9C908E}"/>
                </a:ext>
              </a:extLst>
            </p:cNvPr>
            <p:cNvSpPr>
              <a:spLocks/>
            </p:cNvSpPr>
            <p:nvPr/>
          </p:nvSpPr>
          <p:spPr bwMode="auto">
            <a:xfrm>
              <a:off x="5716" y="706"/>
              <a:ext cx="31" cy="61"/>
            </a:xfrm>
            <a:custGeom>
              <a:avLst/>
              <a:gdLst>
                <a:gd name="T0" fmla="*/ 0 w 13"/>
                <a:gd name="T1" fmla="*/ 23 h 26"/>
                <a:gd name="T2" fmla="*/ 1 w 13"/>
                <a:gd name="T3" fmla="*/ 24 h 26"/>
                <a:gd name="T4" fmla="*/ 5 w 13"/>
                <a:gd name="T5" fmla="*/ 24 h 26"/>
                <a:gd name="T6" fmla="*/ 11 w 13"/>
                <a:gd name="T7" fmla="*/ 13 h 26"/>
                <a:gd name="T8" fmla="*/ 9 w 13"/>
                <a:gd name="T9" fmla="*/ 5 h 26"/>
                <a:gd name="T10" fmla="*/ 5 w 13"/>
                <a:gd name="T11" fmla="*/ 1 h 26"/>
                <a:gd name="T12" fmla="*/ 2 w 13"/>
                <a:gd name="T13" fmla="*/ 3 h 26"/>
                <a:gd name="T14" fmla="*/ 2 w 13"/>
                <a:gd name="T15" fmla="*/ 4 h 26"/>
                <a:gd name="T16" fmla="*/ 2 w 13"/>
                <a:gd name="T17" fmla="*/ 2 h 26"/>
                <a:gd name="T18" fmla="*/ 3 w 13"/>
                <a:gd name="T19" fmla="*/ 1 h 26"/>
                <a:gd name="T20" fmla="*/ 6 w 13"/>
                <a:gd name="T21" fmla="*/ 0 h 26"/>
                <a:gd name="T22" fmla="*/ 11 w 13"/>
                <a:gd name="T23" fmla="*/ 4 h 26"/>
                <a:gd name="T24" fmla="*/ 13 w 13"/>
                <a:gd name="T25" fmla="*/ 13 h 26"/>
                <a:gd name="T26" fmla="*/ 6 w 13"/>
                <a:gd name="T27" fmla="*/ 26 h 26"/>
                <a:gd name="T28" fmla="*/ 1 w 13"/>
                <a:gd name="T29" fmla="*/ 25 h 26"/>
                <a:gd name="T30" fmla="*/ 0 w 13"/>
                <a:gd name="T31" fmla="*/ 23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3" h="26">
                  <a:moveTo>
                    <a:pt x="0" y="23"/>
                  </a:moveTo>
                  <a:cubicBezTo>
                    <a:pt x="0" y="23"/>
                    <a:pt x="0" y="24"/>
                    <a:pt x="1" y="24"/>
                  </a:cubicBezTo>
                  <a:cubicBezTo>
                    <a:pt x="2" y="24"/>
                    <a:pt x="4" y="25"/>
                    <a:pt x="5" y="24"/>
                  </a:cubicBezTo>
                  <a:cubicBezTo>
                    <a:pt x="8" y="23"/>
                    <a:pt x="11" y="18"/>
                    <a:pt x="11" y="13"/>
                  </a:cubicBezTo>
                  <a:cubicBezTo>
                    <a:pt x="11" y="10"/>
                    <a:pt x="10" y="7"/>
                    <a:pt x="9" y="5"/>
                  </a:cubicBezTo>
                  <a:cubicBezTo>
                    <a:pt x="8" y="3"/>
                    <a:pt x="7" y="2"/>
                    <a:pt x="5" y="1"/>
                  </a:cubicBezTo>
                  <a:cubicBezTo>
                    <a:pt x="4" y="1"/>
                    <a:pt x="3" y="2"/>
                    <a:pt x="2" y="3"/>
                  </a:cubicBezTo>
                  <a:cubicBezTo>
                    <a:pt x="2" y="4"/>
                    <a:pt x="2" y="4"/>
                    <a:pt x="2" y="4"/>
                  </a:cubicBezTo>
                  <a:cubicBezTo>
                    <a:pt x="2" y="4"/>
                    <a:pt x="1" y="4"/>
                    <a:pt x="2" y="2"/>
                  </a:cubicBezTo>
                  <a:cubicBezTo>
                    <a:pt x="2" y="2"/>
                    <a:pt x="2" y="1"/>
                    <a:pt x="3" y="1"/>
                  </a:cubicBezTo>
                  <a:cubicBezTo>
                    <a:pt x="4" y="0"/>
                    <a:pt x="5" y="0"/>
                    <a:pt x="6" y="0"/>
                  </a:cubicBezTo>
                  <a:cubicBezTo>
                    <a:pt x="8" y="0"/>
                    <a:pt x="10" y="2"/>
                    <a:pt x="11" y="4"/>
                  </a:cubicBezTo>
                  <a:cubicBezTo>
                    <a:pt x="12" y="7"/>
                    <a:pt x="13" y="10"/>
                    <a:pt x="13" y="13"/>
                  </a:cubicBezTo>
                  <a:cubicBezTo>
                    <a:pt x="13" y="19"/>
                    <a:pt x="10" y="24"/>
                    <a:pt x="6" y="26"/>
                  </a:cubicBezTo>
                  <a:cubicBezTo>
                    <a:pt x="3" y="26"/>
                    <a:pt x="2" y="25"/>
                    <a:pt x="1" y="25"/>
                  </a:cubicBezTo>
                  <a:cubicBezTo>
                    <a:pt x="0" y="24"/>
                    <a:pt x="0" y="23"/>
                    <a:pt x="0" y="23"/>
                  </a:cubicBezTo>
                  <a:close/>
                </a:path>
              </a:pathLst>
            </a:custGeom>
            <a:solidFill>
              <a:srgbClr val="9364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30">
              <a:extLst>
                <a:ext uri="{FF2B5EF4-FFF2-40B4-BE49-F238E27FC236}">
                  <a16:creationId xmlns:a16="http://schemas.microsoft.com/office/drawing/2014/main" id="{06FF066C-E114-4D50-9F69-04B5FE4F673E}"/>
                </a:ext>
              </a:extLst>
            </p:cNvPr>
            <p:cNvSpPr>
              <a:spLocks/>
            </p:cNvSpPr>
            <p:nvPr/>
          </p:nvSpPr>
          <p:spPr bwMode="auto">
            <a:xfrm>
              <a:off x="4704" y="2198"/>
              <a:ext cx="357" cy="235"/>
            </a:xfrm>
            <a:custGeom>
              <a:avLst/>
              <a:gdLst>
                <a:gd name="T0" fmla="*/ 97 w 150"/>
                <a:gd name="T1" fmla="*/ 27 h 99"/>
                <a:gd name="T2" fmla="*/ 37 w 150"/>
                <a:gd name="T3" fmla="*/ 34 h 99"/>
                <a:gd name="T4" fmla="*/ 1 w 150"/>
                <a:gd name="T5" fmla="*/ 57 h 99"/>
                <a:gd name="T6" fmla="*/ 10 w 150"/>
                <a:gd name="T7" fmla="*/ 63 h 99"/>
                <a:gd name="T8" fmla="*/ 31 w 150"/>
                <a:gd name="T9" fmla="*/ 54 h 99"/>
                <a:gd name="T10" fmla="*/ 15 w 150"/>
                <a:gd name="T11" fmla="*/ 72 h 99"/>
                <a:gd name="T12" fmla="*/ 27 w 150"/>
                <a:gd name="T13" fmla="*/ 74 h 99"/>
                <a:gd name="T14" fmla="*/ 42 w 150"/>
                <a:gd name="T15" fmla="*/ 62 h 99"/>
                <a:gd name="T16" fmla="*/ 78 w 150"/>
                <a:gd name="T17" fmla="*/ 59 h 99"/>
                <a:gd name="T18" fmla="*/ 56 w 150"/>
                <a:gd name="T19" fmla="*/ 92 h 99"/>
                <a:gd name="T20" fmla="*/ 68 w 150"/>
                <a:gd name="T21" fmla="*/ 95 h 99"/>
                <a:gd name="T22" fmla="*/ 83 w 150"/>
                <a:gd name="T23" fmla="*/ 81 h 99"/>
                <a:gd name="T24" fmla="*/ 123 w 150"/>
                <a:gd name="T25" fmla="*/ 62 h 99"/>
                <a:gd name="T26" fmla="*/ 150 w 150"/>
                <a:gd name="T27" fmla="*/ 9 h 99"/>
                <a:gd name="T28" fmla="*/ 104 w 150"/>
                <a:gd name="T29" fmla="*/ 0 h 99"/>
                <a:gd name="T30" fmla="*/ 97 w 150"/>
                <a:gd name="T31" fmla="*/ 27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50" h="99">
                  <a:moveTo>
                    <a:pt x="97" y="27"/>
                  </a:moveTo>
                  <a:cubicBezTo>
                    <a:pt x="37" y="34"/>
                    <a:pt x="37" y="34"/>
                    <a:pt x="37" y="34"/>
                  </a:cubicBezTo>
                  <a:cubicBezTo>
                    <a:pt x="1" y="57"/>
                    <a:pt x="1" y="57"/>
                    <a:pt x="1" y="57"/>
                  </a:cubicBezTo>
                  <a:cubicBezTo>
                    <a:pt x="1" y="57"/>
                    <a:pt x="0" y="64"/>
                    <a:pt x="10" y="63"/>
                  </a:cubicBezTo>
                  <a:cubicBezTo>
                    <a:pt x="31" y="54"/>
                    <a:pt x="31" y="54"/>
                    <a:pt x="31" y="54"/>
                  </a:cubicBezTo>
                  <a:cubicBezTo>
                    <a:pt x="15" y="72"/>
                    <a:pt x="15" y="72"/>
                    <a:pt x="15" y="72"/>
                  </a:cubicBezTo>
                  <a:cubicBezTo>
                    <a:pt x="15" y="72"/>
                    <a:pt x="18" y="79"/>
                    <a:pt x="27" y="74"/>
                  </a:cubicBezTo>
                  <a:cubicBezTo>
                    <a:pt x="36" y="69"/>
                    <a:pt x="42" y="62"/>
                    <a:pt x="42" y="62"/>
                  </a:cubicBezTo>
                  <a:cubicBezTo>
                    <a:pt x="78" y="59"/>
                    <a:pt x="78" y="59"/>
                    <a:pt x="78" y="59"/>
                  </a:cubicBezTo>
                  <a:cubicBezTo>
                    <a:pt x="78" y="59"/>
                    <a:pt x="51" y="85"/>
                    <a:pt x="56" y="92"/>
                  </a:cubicBezTo>
                  <a:cubicBezTo>
                    <a:pt x="61" y="99"/>
                    <a:pt x="64" y="97"/>
                    <a:pt x="68" y="95"/>
                  </a:cubicBezTo>
                  <a:cubicBezTo>
                    <a:pt x="72" y="92"/>
                    <a:pt x="74" y="84"/>
                    <a:pt x="83" y="81"/>
                  </a:cubicBezTo>
                  <a:cubicBezTo>
                    <a:pt x="92" y="78"/>
                    <a:pt x="107" y="70"/>
                    <a:pt x="123" y="62"/>
                  </a:cubicBezTo>
                  <a:cubicBezTo>
                    <a:pt x="136" y="56"/>
                    <a:pt x="150" y="9"/>
                    <a:pt x="150" y="9"/>
                  </a:cubicBezTo>
                  <a:cubicBezTo>
                    <a:pt x="104" y="0"/>
                    <a:pt x="104" y="0"/>
                    <a:pt x="104" y="0"/>
                  </a:cubicBezTo>
                  <a:lnTo>
                    <a:pt x="97" y="27"/>
                  </a:lnTo>
                  <a:close/>
                </a:path>
              </a:pathLst>
            </a:custGeom>
            <a:solidFill>
              <a:srgbClr val="C6948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31">
              <a:extLst>
                <a:ext uri="{FF2B5EF4-FFF2-40B4-BE49-F238E27FC236}">
                  <a16:creationId xmlns:a16="http://schemas.microsoft.com/office/drawing/2014/main" id="{6CE80C32-30E2-4B51-8430-5CB348FB847F}"/>
                </a:ext>
              </a:extLst>
            </p:cNvPr>
            <p:cNvSpPr>
              <a:spLocks/>
            </p:cNvSpPr>
            <p:nvPr/>
          </p:nvSpPr>
          <p:spPr bwMode="auto">
            <a:xfrm>
              <a:off x="4738" y="2297"/>
              <a:ext cx="140" cy="74"/>
            </a:xfrm>
            <a:custGeom>
              <a:avLst/>
              <a:gdLst>
                <a:gd name="T0" fmla="*/ 59 w 59"/>
                <a:gd name="T1" fmla="*/ 0 h 31"/>
                <a:gd name="T2" fmla="*/ 25 w 59"/>
                <a:gd name="T3" fmla="*/ 7 h 31"/>
                <a:gd name="T4" fmla="*/ 25 w 59"/>
                <a:gd name="T5" fmla="*/ 7 h 31"/>
                <a:gd name="T6" fmla="*/ 25 w 59"/>
                <a:gd name="T7" fmla="*/ 7 h 31"/>
                <a:gd name="T8" fmla="*/ 1 w 59"/>
                <a:gd name="T9" fmla="*/ 30 h 31"/>
                <a:gd name="T10" fmla="*/ 23 w 59"/>
                <a:gd name="T11" fmla="*/ 5 h 31"/>
                <a:gd name="T12" fmla="*/ 24 w 59"/>
                <a:gd name="T13" fmla="*/ 4 h 31"/>
                <a:gd name="T14" fmla="*/ 24 w 59"/>
                <a:gd name="T15" fmla="*/ 4 h 31"/>
                <a:gd name="T16" fmla="*/ 25 w 59"/>
                <a:gd name="T17" fmla="*/ 4 h 31"/>
                <a:gd name="T18" fmla="*/ 59 w 59"/>
                <a:gd name="T19" fmla="*/ 0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9" h="31">
                  <a:moveTo>
                    <a:pt x="59" y="0"/>
                  </a:moveTo>
                  <a:cubicBezTo>
                    <a:pt x="59" y="1"/>
                    <a:pt x="44" y="4"/>
                    <a:pt x="25" y="7"/>
                  </a:cubicBezTo>
                  <a:cubicBezTo>
                    <a:pt x="25" y="7"/>
                    <a:pt x="25" y="7"/>
                    <a:pt x="25" y="7"/>
                  </a:cubicBezTo>
                  <a:cubicBezTo>
                    <a:pt x="25" y="7"/>
                    <a:pt x="25" y="7"/>
                    <a:pt x="25" y="7"/>
                  </a:cubicBezTo>
                  <a:cubicBezTo>
                    <a:pt x="12" y="20"/>
                    <a:pt x="1" y="31"/>
                    <a:pt x="1" y="30"/>
                  </a:cubicBezTo>
                  <a:cubicBezTo>
                    <a:pt x="0" y="29"/>
                    <a:pt x="10" y="18"/>
                    <a:pt x="23" y="5"/>
                  </a:cubicBezTo>
                  <a:cubicBezTo>
                    <a:pt x="24" y="4"/>
                    <a:pt x="24" y="4"/>
                    <a:pt x="24" y="4"/>
                  </a:cubicBezTo>
                  <a:cubicBezTo>
                    <a:pt x="24" y="4"/>
                    <a:pt x="24" y="4"/>
                    <a:pt x="24" y="4"/>
                  </a:cubicBezTo>
                  <a:cubicBezTo>
                    <a:pt x="25" y="4"/>
                    <a:pt x="25" y="4"/>
                    <a:pt x="25" y="4"/>
                  </a:cubicBezTo>
                  <a:cubicBezTo>
                    <a:pt x="44" y="1"/>
                    <a:pt x="59" y="0"/>
                    <a:pt x="59" y="0"/>
                  </a:cubicBezTo>
                  <a:close/>
                </a:path>
              </a:pathLst>
            </a:custGeom>
            <a:solidFill>
              <a:srgbClr val="9364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32">
              <a:extLst>
                <a:ext uri="{FF2B5EF4-FFF2-40B4-BE49-F238E27FC236}">
                  <a16:creationId xmlns:a16="http://schemas.microsoft.com/office/drawing/2014/main" id="{763487F6-C7BC-4B09-B01A-8E8A41756477}"/>
                </a:ext>
              </a:extLst>
            </p:cNvPr>
            <p:cNvSpPr>
              <a:spLocks/>
            </p:cNvSpPr>
            <p:nvPr/>
          </p:nvSpPr>
          <p:spPr bwMode="auto">
            <a:xfrm>
              <a:off x="5547" y="2927"/>
              <a:ext cx="240" cy="280"/>
            </a:xfrm>
            <a:custGeom>
              <a:avLst/>
              <a:gdLst>
                <a:gd name="T0" fmla="*/ 240 w 240"/>
                <a:gd name="T1" fmla="*/ 230 h 280"/>
                <a:gd name="T2" fmla="*/ 214 w 240"/>
                <a:gd name="T3" fmla="*/ 0 h 280"/>
                <a:gd name="T4" fmla="*/ 0 w 240"/>
                <a:gd name="T5" fmla="*/ 59 h 280"/>
                <a:gd name="T6" fmla="*/ 55 w 240"/>
                <a:gd name="T7" fmla="*/ 280 h 280"/>
                <a:gd name="T8" fmla="*/ 240 w 240"/>
                <a:gd name="T9" fmla="*/ 230 h 280"/>
              </a:gdLst>
              <a:ahLst/>
              <a:cxnLst>
                <a:cxn ang="0">
                  <a:pos x="T0" y="T1"/>
                </a:cxn>
                <a:cxn ang="0">
                  <a:pos x="T2" y="T3"/>
                </a:cxn>
                <a:cxn ang="0">
                  <a:pos x="T4" y="T5"/>
                </a:cxn>
                <a:cxn ang="0">
                  <a:pos x="T6" y="T7"/>
                </a:cxn>
                <a:cxn ang="0">
                  <a:pos x="T8" y="T9"/>
                </a:cxn>
              </a:cxnLst>
              <a:rect l="0" t="0" r="r" b="b"/>
              <a:pathLst>
                <a:path w="240" h="280">
                  <a:moveTo>
                    <a:pt x="240" y="230"/>
                  </a:moveTo>
                  <a:lnTo>
                    <a:pt x="214" y="0"/>
                  </a:lnTo>
                  <a:lnTo>
                    <a:pt x="0" y="59"/>
                  </a:lnTo>
                  <a:lnTo>
                    <a:pt x="55" y="280"/>
                  </a:lnTo>
                  <a:lnTo>
                    <a:pt x="240" y="230"/>
                  </a:lnTo>
                  <a:close/>
                </a:path>
              </a:pathLst>
            </a:custGeom>
            <a:solidFill>
              <a:srgbClr val="C6948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33">
              <a:extLst>
                <a:ext uri="{FF2B5EF4-FFF2-40B4-BE49-F238E27FC236}">
                  <a16:creationId xmlns:a16="http://schemas.microsoft.com/office/drawing/2014/main" id="{F1123009-FFE8-490C-94D9-3DED58CABE73}"/>
                </a:ext>
              </a:extLst>
            </p:cNvPr>
            <p:cNvSpPr>
              <a:spLocks/>
            </p:cNvSpPr>
            <p:nvPr/>
          </p:nvSpPr>
          <p:spPr bwMode="auto">
            <a:xfrm>
              <a:off x="5597" y="3157"/>
              <a:ext cx="326" cy="511"/>
            </a:xfrm>
            <a:custGeom>
              <a:avLst/>
              <a:gdLst>
                <a:gd name="T0" fmla="*/ 81 w 137"/>
                <a:gd name="T1" fmla="*/ 0 h 215"/>
                <a:gd name="T2" fmla="*/ 96 w 137"/>
                <a:gd name="T3" fmla="*/ 112 h 215"/>
                <a:gd name="T4" fmla="*/ 134 w 137"/>
                <a:gd name="T5" fmla="*/ 198 h 215"/>
                <a:gd name="T6" fmla="*/ 127 w 137"/>
                <a:gd name="T7" fmla="*/ 214 h 215"/>
                <a:gd name="T8" fmla="*/ 117 w 137"/>
                <a:gd name="T9" fmla="*/ 212 h 215"/>
                <a:gd name="T10" fmla="*/ 24 w 137"/>
                <a:gd name="T11" fmla="*/ 139 h 215"/>
                <a:gd name="T12" fmla="*/ 0 w 137"/>
                <a:gd name="T13" fmla="*/ 21 h 215"/>
                <a:gd name="T14" fmla="*/ 81 w 137"/>
                <a:gd name="T15" fmla="*/ 0 h 2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7" h="215">
                  <a:moveTo>
                    <a:pt x="81" y="0"/>
                  </a:moveTo>
                  <a:cubicBezTo>
                    <a:pt x="96" y="112"/>
                    <a:pt x="96" y="112"/>
                    <a:pt x="96" y="112"/>
                  </a:cubicBezTo>
                  <a:cubicBezTo>
                    <a:pt x="134" y="198"/>
                    <a:pt x="134" y="198"/>
                    <a:pt x="134" y="198"/>
                  </a:cubicBezTo>
                  <a:cubicBezTo>
                    <a:pt x="137" y="204"/>
                    <a:pt x="134" y="211"/>
                    <a:pt x="127" y="214"/>
                  </a:cubicBezTo>
                  <a:cubicBezTo>
                    <a:pt x="124" y="215"/>
                    <a:pt x="120" y="214"/>
                    <a:pt x="117" y="212"/>
                  </a:cubicBezTo>
                  <a:cubicBezTo>
                    <a:pt x="97" y="199"/>
                    <a:pt x="25" y="148"/>
                    <a:pt x="24" y="139"/>
                  </a:cubicBezTo>
                  <a:cubicBezTo>
                    <a:pt x="23" y="130"/>
                    <a:pt x="0" y="21"/>
                    <a:pt x="0" y="21"/>
                  </a:cubicBezTo>
                  <a:cubicBezTo>
                    <a:pt x="81" y="0"/>
                    <a:pt x="81" y="0"/>
                    <a:pt x="81" y="0"/>
                  </a:cubicBezTo>
                </a:path>
              </a:pathLst>
            </a:custGeom>
            <a:solidFill>
              <a:srgbClr val="A986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34">
              <a:extLst>
                <a:ext uri="{FF2B5EF4-FFF2-40B4-BE49-F238E27FC236}">
                  <a16:creationId xmlns:a16="http://schemas.microsoft.com/office/drawing/2014/main" id="{2CF5E65A-C3A7-4393-84B3-BB983F1D9DBC}"/>
                </a:ext>
              </a:extLst>
            </p:cNvPr>
            <p:cNvSpPr>
              <a:spLocks noEditPoints="1"/>
            </p:cNvSpPr>
            <p:nvPr/>
          </p:nvSpPr>
          <p:spPr bwMode="auto">
            <a:xfrm>
              <a:off x="5652" y="3471"/>
              <a:ext cx="247" cy="195"/>
            </a:xfrm>
            <a:custGeom>
              <a:avLst/>
              <a:gdLst>
                <a:gd name="T0" fmla="*/ 2 w 104"/>
                <a:gd name="T1" fmla="*/ 10 h 82"/>
                <a:gd name="T2" fmla="*/ 6 w 104"/>
                <a:gd name="T3" fmla="*/ 15 h 82"/>
                <a:gd name="T4" fmla="*/ 93 w 104"/>
                <a:gd name="T5" fmla="*/ 80 h 82"/>
                <a:gd name="T6" fmla="*/ 100 w 104"/>
                <a:gd name="T7" fmla="*/ 82 h 82"/>
                <a:gd name="T8" fmla="*/ 104 w 104"/>
                <a:gd name="T9" fmla="*/ 82 h 82"/>
                <a:gd name="T10" fmla="*/ 100 w 104"/>
                <a:gd name="T11" fmla="*/ 82 h 82"/>
                <a:gd name="T12" fmla="*/ 94 w 104"/>
                <a:gd name="T13" fmla="*/ 80 h 82"/>
                <a:gd name="T14" fmla="*/ 2 w 104"/>
                <a:gd name="T15" fmla="*/ 10 h 82"/>
                <a:gd name="T16" fmla="*/ 0 w 104"/>
                <a:gd name="T17" fmla="*/ 0 h 82"/>
                <a:gd name="T18" fmla="*/ 1 w 104"/>
                <a:gd name="T19" fmla="*/ 5 h 82"/>
                <a:gd name="T20" fmla="*/ 1 w 104"/>
                <a:gd name="T21" fmla="*/ 6 h 82"/>
                <a:gd name="T22" fmla="*/ 0 w 104"/>
                <a:gd name="T23" fmla="*/ 0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4" h="82">
                  <a:moveTo>
                    <a:pt x="2" y="10"/>
                  </a:moveTo>
                  <a:cubicBezTo>
                    <a:pt x="3" y="12"/>
                    <a:pt x="5" y="14"/>
                    <a:pt x="6" y="15"/>
                  </a:cubicBezTo>
                  <a:cubicBezTo>
                    <a:pt x="15" y="22"/>
                    <a:pt x="39" y="42"/>
                    <a:pt x="93" y="80"/>
                  </a:cubicBezTo>
                  <a:cubicBezTo>
                    <a:pt x="95" y="82"/>
                    <a:pt x="98" y="82"/>
                    <a:pt x="100" y="82"/>
                  </a:cubicBezTo>
                  <a:cubicBezTo>
                    <a:pt x="102" y="82"/>
                    <a:pt x="103" y="82"/>
                    <a:pt x="104" y="82"/>
                  </a:cubicBezTo>
                  <a:cubicBezTo>
                    <a:pt x="103" y="82"/>
                    <a:pt x="102" y="82"/>
                    <a:pt x="100" y="82"/>
                  </a:cubicBezTo>
                  <a:cubicBezTo>
                    <a:pt x="98" y="82"/>
                    <a:pt x="96" y="82"/>
                    <a:pt x="94" y="80"/>
                  </a:cubicBezTo>
                  <a:cubicBezTo>
                    <a:pt x="76" y="68"/>
                    <a:pt x="12" y="23"/>
                    <a:pt x="2" y="10"/>
                  </a:cubicBezTo>
                  <a:moveTo>
                    <a:pt x="0" y="0"/>
                  </a:moveTo>
                  <a:cubicBezTo>
                    <a:pt x="1" y="5"/>
                    <a:pt x="1" y="5"/>
                    <a:pt x="1" y="5"/>
                  </a:cubicBezTo>
                  <a:cubicBezTo>
                    <a:pt x="1" y="5"/>
                    <a:pt x="1" y="5"/>
                    <a:pt x="1" y="6"/>
                  </a:cubicBezTo>
                  <a:cubicBezTo>
                    <a:pt x="1" y="4"/>
                    <a:pt x="0" y="2"/>
                    <a:pt x="0"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35">
              <a:extLst>
                <a:ext uri="{FF2B5EF4-FFF2-40B4-BE49-F238E27FC236}">
                  <a16:creationId xmlns:a16="http://schemas.microsoft.com/office/drawing/2014/main" id="{77A8FB30-5130-453F-B928-10C7A87800B3}"/>
                </a:ext>
              </a:extLst>
            </p:cNvPr>
            <p:cNvSpPr>
              <a:spLocks/>
            </p:cNvSpPr>
            <p:nvPr/>
          </p:nvSpPr>
          <p:spPr bwMode="auto">
            <a:xfrm>
              <a:off x="5652" y="3471"/>
              <a:ext cx="247" cy="195"/>
            </a:xfrm>
            <a:custGeom>
              <a:avLst/>
              <a:gdLst>
                <a:gd name="T0" fmla="*/ 0 w 104"/>
                <a:gd name="T1" fmla="*/ 0 h 82"/>
                <a:gd name="T2" fmla="*/ 0 w 104"/>
                <a:gd name="T3" fmla="*/ 0 h 82"/>
                <a:gd name="T4" fmla="*/ 1 w 104"/>
                <a:gd name="T5" fmla="*/ 6 h 82"/>
                <a:gd name="T6" fmla="*/ 2 w 104"/>
                <a:gd name="T7" fmla="*/ 10 h 82"/>
                <a:gd name="T8" fmla="*/ 94 w 104"/>
                <a:gd name="T9" fmla="*/ 80 h 82"/>
                <a:gd name="T10" fmla="*/ 100 w 104"/>
                <a:gd name="T11" fmla="*/ 82 h 82"/>
                <a:gd name="T12" fmla="*/ 104 w 104"/>
                <a:gd name="T13" fmla="*/ 82 h 82"/>
                <a:gd name="T14" fmla="*/ 104 w 104"/>
                <a:gd name="T15" fmla="*/ 82 h 82"/>
                <a:gd name="T16" fmla="*/ 0 w 104"/>
                <a:gd name="T17" fmla="*/ 0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4" h="82">
                  <a:moveTo>
                    <a:pt x="0" y="0"/>
                  </a:moveTo>
                  <a:cubicBezTo>
                    <a:pt x="0" y="0"/>
                    <a:pt x="0" y="0"/>
                    <a:pt x="0" y="0"/>
                  </a:cubicBezTo>
                  <a:cubicBezTo>
                    <a:pt x="0" y="2"/>
                    <a:pt x="1" y="4"/>
                    <a:pt x="1" y="6"/>
                  </a:cubicBezTo>
                  <a:cubicBezTo>
                    <a:pt x="1" y="7"/>
                    <a:pt x="2" y="9"/>
                    <a:pt x="2" y="10"/>
                  </a:cubicBezTo>
                  <a:cubicBezTo>
                    <a:pt x="12" y="23"/>
                    <a:pt x="76" y="68"/>
                    <a:pt x="94" y="80"/>
                  </a:cubicBezTo>
                  <a:cubicBezTo>
                    <a:pt x="96" y="82"/>
                    <a:pt x="98" y="82"/>
                    <a:pt x="100" y="82"/>
                  </a:cubicBezTo>
                  <a:cubicBezTo>
                    <a:pt x="102" y="82"/>
                    <a:pt x="103" y="82"/>
                    <a:pt x="104" y="82"/>
                  </a:cubicBezTo>
                  <a:cubicBezTo>
                    <a:pt x="104" y="82"/>
                    <a:pt x="104" y="82"/>
                    <a:pt x="104" y="82"/>
                  </a:cubicBezTo>
                  <a:cubicBezTo>
                    <a:pt x="0" y="0"/>
                    <a:pt x="0" y="0"/>
                    <a:pt x="0" y="0"/>
                  </a:cubicBezTo>
                </a:path>
              </a:pathLst>
            </a:custGeom>
            <a:solidFill>
              <a:srgbClr val="F6B9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36">
              <a:extLst>
                <a:ext uri="{FF2B5EF4-FFF2-40B4-BE49-F238E27FC236}">
                  <a16:creationId xmlns:a16="http://schemas.microsoft.com/office/drawing/2014/main" id="{170CD94A-A24E-430D-BC37-1619D075C253}"/>
                </a:ext>
              </a:extLst>
            </p:cNvPr>
            <p:cNvSpPr>
              <a:spLocks/>
            </p:cNvSpPr>
            <p:nvPr/>
          </p:nvSpPr>
          <p:spPr bwMode="auto">
            <a:xfrm>
              <a:off x="5669" y="3373"/>
              <a:ext cx="35" cy="34"/>
            </a:xfrm>
            <a:custGeom>
              <a:avLst/>
              <a:gdLst>
                <a:gd name="T0" fmla="*/ 8 w 15"/>
                <a:gd name="T1" fmla="*/ 0 h 14"/>
                <a:gd name="T2" fmla="*/ 1 w 15"/>
                <a:gd name="T3" fmla="*/ 4 h 14"/>
                <a:gd name="T4" fmla="*/ 5 w 15"/>
                <a:gd name="T5" fmla="*/ 13 h 14"/>
                <a:gd name="T6" fmla="*/ 7 w 15"/>
                <a:gd name="T7" fmla="*/ 14 h 14"/>
                <a:gd name="T8" fmla="*/ 13 w 15"/>
                <a:gd name="T9" fmla="*/ 10 h 14"/>
                <a:gd name="T10" fmla="*/ 11 w 15"/>
                <a:gd name="T11" fmla="*/ 1 h 14"/>
                <a:gd name="T12" fmla="*/ 8 w 15"/>
                <a:gd name="T13" fmla="*/ 0 h 14"/>
              </a:gdLst>
              <a:ahLst/>
              <a:cxnLst>
                <a:cxn ang="0">
                  <a:pos x="T0" y="T1"/>
                </a:cxn>
                <a:cxn ang="0">
                  <a:pos x="T2" y="T3"/>
                </a:cxn>
                <a:cxn ang="0">
                  <a:pos x="T4" y="T5"/>
                </a:cxn>
                <a:cxn ang="0">
                  <a:pos x="T6" y="T7"/>
                </a:cxn>
                <a:cxn ang="0">
                  <a:pos x="T8" y="T9"/>
                </a:cxn>
                <a:cxn ang="0">
                  <a:pos x="T10" y="T11"/>
                </a:cxn>
                <a:cxn ang="0">
                  <a:pos x="T12" y="T13"/>
                </a:cxn>
              </a:cxnLst>
              <a:rect l="0" t="0" r="r" b="b"/>
              <a:pathLst>
                <a:path w="15" h="14">
                  <a:moveTo>
                    <a:pt x="8" y="0"/>
                  </a:moveTo>
                  <a:cubicBezTo>
                    <a:pt x="5" y="0"/>
                    <a:pt x="2" y="2"/>
                    <a:pt x="1" y="4"/>
                  </a:cubicBezTo>
                  <a:cubicBezTo>
                    <a:pt x="0" y="7"/>
                    <a:pt x="2" y="12"/>
                    <a:pt x="5" y="13"/>
                  </a:cubicBezTo>
                  <a:cubicBezTo>
                    <a:pt x="6" y="13"/>
                    <a:pt x="6" y="14"/>
                    <a:pt x="7" y="14"/>
                  </a:cubicBezTo>
                  <a:cubicBezTo>
                    <a:pt x="10" y="14"/>
                    <a:pt x="12" y="12"/>
                    <a:pt x="13" y="10"/>
                  </a:cubicBezTo>
                  <a:cubicBezTo>
                    <a:pt x="15" y="7"/>
                    <a:pt x="13" y="3"/>
                    <a:pt x="11" y="1"/>
                  </a:cubicBezTo>
                  <a:cubicBezTo>
                    <a:pt x="10" y="1"/>
                    <a:pt x="9" y="0"/>
                    <a:pt x="8" y="0"/>
                  </a:cubicBezTo>
                </a:path>
              </a:pathLst>
            </a:custGeom>
            <a:solidFill>
              <a:srgbClr val="F6B9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37">
              <a:extLst>
                <a:ext uri="{FF2B5EF4-FFF2-40B4-BE49-F238E27FC236}">
                  <a16:creationId xmlns:a16="http://schemas.microsoft.com/office/drawing/2014/main" id="{2ABB7791-A024-4BF3-A38A-036C44EAA10B}"/>
                </a:ext>
              </a:extLst>
            </p:cNvPr>
            <p:cNvSpPr>
              <a:spLocks/>
            </p:cNvSpPr>
            <p:nvPr/>
          </p:nvSpPr>
          <p:spPr bwMode="auto">
            <a:xfrm>
              <a:off x="5821" y="3521"/>
              <a:ext cx="49" cy="38"/>
            </a:xfrm>
            <a:custGeom>
              <a:avLst/>
              <a:gdLst>
                <a:gd name="T0" fmla="*/ 0 w 21"/>
                <a:gd name="T1" fmla="*/ 16 h 16"/>
                <a:gd name="T2" fmla="*/ 8 w 21"/>
                <a:gd name="T3" fmla="*/ 5 h 16"/>
                <a:gd name="T4" fmla="*/ 21 w 21"/>
                <a:gd name="T5" fmla="*/ 1 h 16"/>
                <a:gd name="T6" fmla="*/ 17 w 21"/>
                <a:gd name="T7" fmla="*/ 0 h 16"/>
                <a:gd name="T8" fmla="*/ 7 w 21"/>
                <a:gd name="T9" fmla="*/ 3 h 16"/>
                <a:gd name="T10" fmla="*/ 0 w 21"/>
                <a:gd name="T11" fmla="*/ 11 h 16"/>
                <a:gd name="T12" fmla="*/ 0 w 21"/>
                <a:gd name="T13" fmla="*/ 16 h 16"/>
              </a:gdLst>
              <a:ahLst/>
              <a:cxnLst>
                <a:cxn ang="0">
                  <a:pos x="T0" y="T1"/>
                </a:cxn>
                <a:cxn ang="0">
                  <a:pos x="T2" y="T3"/>
                </a:cxn>
                <a:cxn ang="0">
                  <a:pos x="T4" y="T5"/>
                </a:cxn>
                <a:cxn ang="0">
                  <a:pos x="T6" y="T7"/>
                </a:cxn>
                <a:cxn ang="0">
                  <a:pos x="T8" y="T9"/>
                </a:cxn>
                <a:cxn ang="0">
                  <a:pos x="T10" y="T11"/>
                </a:cxn>
                <a:cxn ang="0">
                  <a:pos x="T12" y="T13"/>
                </a:cxn>
              </a:cxnLst>
              <a:rect l="0" t="0" r="r" b="b"/>
              <a:pathLst>
                <a:path w="21" h="16">
                  <a:moveTo>
                    <a:pt x="0" y="16"/>
                  </a:moveTo>
                  <a:cubicBezTo>
                    <a:pt x="1" y="16"/>
                    <a:pt x="2" y="10"/>
                    <a:pt x="8" y="5"/>
                  </a:cubicBezTo>
                  <a:cubicBezTo>
                    <a:pt x="14" y="1"/>
                    <a:pt x="21" y="2"/>
                    <a:pt x="21" y="1"/>
                  </a:cubicBezTo>
                  <a:cubicBezTo>
                    <a:pt x="21" y="1"/>
                    <a:pt x="19" y="0"/>
                    <a:pt x="17" y="0"/>
                  </a:cubicBezTo>
                  <a:cubicBezTo>
                    <a:pt x="14" y="0"/>
                    <a:pt x="10" y="1"/>
                    <a:pt x="7" y="3"/>
                  </a:cubicBezTo>
                  <a:cubicBezTo>
                    <a:pt x="4" y="6"/>
                    <a:pt x="1" y="9"/>
                    <a:pt x="0" y="11"/>
                  </a:cubicBezTo>
                  <a:cubicBezTo>
                    <a:pt x="0" y="14"/>
                    <a:pt x="0" y="16"/>
                    <a:pt x="0" y="16"/>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38">
              <a:extLst>
                <a:ext uri="{FF2B5EF4-FFF2-40B4-BE49-F238E27FC236}">
                  <a16:creationId xmlns:a16="http://schemas.microsoft.com/office/drawing/2014/main" id="{4AF674A6-39CE-42DF-B6D5-11922876AB5E}"/>
                </a:ext>
              </a:extLst>
            </p:cNvPr>
            <p:cNvSpPr>
              <a:spLocks/>
            </p:cNvSpPr>
            <p:nvPr/>
          </p:nvSpPr>
          <p:spPr bwMode="auto">
            <a:xfrm>
              <a:off x="5844" y="3564"/>
              <a:ext cx="48" cy="28"/>
            </a:xfrm>
            <a:custGeom>
              <a:avLst/>
              <a:gdLst>
                <a:gd name="T0" fmla="*/ 0 w 20"/>
                <a:gd name="T1" fmla="*/ 11 h 12"/>
                <a:gd name="T2" fmla="*/ 9 w 20"/>
                <a:gd name="T3" fmla="*/ 5 h 12"/>
                <a:gd name="T4" fmla="*/ 20 w 20"/>
                <a:gd name="T5" fmla="*/ 2 h 12"/>
                <a:gd name="T6" fmla="*/ 8 w 20"/>
                <a:gd name="T7" fmla="*/ 3 h 12"/>
                <a:gd name="T8" fmla="*/ 0 w 20"/>
                <a:gd name="T9" fmla="*/ 11 h 12"/>
              </a:gdLst>
              <a:ahLst/>
              <a:cxnLst>
                <a:cxn ang="0">
                  <a:pos x="T0" y="T1"/>
                </a:cxn>
                <a:cxn ang="0">
                  <a:pos x="T2" y="T3"/>
                </a:cxn>
                <a:cxn ang="0">
                  <a:pos x="T4" y="T5"/>
                </a:cxn>
                <a:cxn ang="0">
                  <a:pos x="T6" y="T7"/>
                </a:cxn>
                <a:cxn ang="0">
                  <a:pos x="T8" y="T9"/>
                </a:cxn>
              </a:cxnLst>
              <a:rect l="0" t="0" r="r" b="b"/>
              <a:pathLst>
                <a:path w="20" h="12">
                  <a:moveTo>
                    <a:pt x="0" y="11"/>
                  </a:moveTo>
                  <a:cubicBezTo>
                    <a:pt x="1" y="12"/>
                    <a:pt x="4" y="8"/>
                    <a:pt x="9" y="5"/>
                  </a:cubicBezTo>
                  <a:cubicBezTo>
                    <a:pt x="15" y="2"/>
                    <a:pt x="20" y="3"/>
                    <a:pt x="20" y="2"/>
                  </a:cubicBezTo>
                  <a:cubicBezTo>
                    <a:pt x="20" y="1"/>
                    <a:pt x="15" y="0"/>
                    <a:pt x="8" y="3"/>
                  </a:cubicBezTo>
                  <a:cubicBezTo>
                    <a:pt x="2" y="6"/>
                    <a:pt x="0" y="11"/>
                    <a:pt x="0" y="11"/>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39">
              <a:extLst>
                <a:ext uri="{FF2B5EF4-FFF2-40B4-BE49-F238E27FC236}">
                  <a16:creationId xmlns:a16="http://schemas.microsoft.com/office/drawing/2014/main" id="{D93B2F30-3774-4FA2-9CA7-D381DE72C1EE}"/>
                </a:ext>
              </a:extLst>
            </p:cNvPr>
            <p:cNvSpPr>
              <a:spLocks/>
            </p:cNvSpPr>
            <p:nvPr/>
          </p:nvSpPr>
          <p:spPr bwMode="auto">
            <a:xfrm>
              <a:off x="5775" y="3473"/>
              <a:ext cx="74" cy="45"/>
            </a:xfrm>
            <a:custGeom>
              <a:avLst/>
              <a:gdLst>
                <a:gd name="T0" fmla="*/ 1 w 31"/>
                <a:gd name="T1" fmla="*/ 19 h 19"/>
                <a:gd name="T2" fmla="*/ 14 w 31"/>
                <a:gd name="T3" fmla="*/ 8 h 19"/>
                <a:gd name="T4" fmla="*/ 31 w 31"/>
                <a:gd name="T5" fmla="*/ 1 h 19"/>
                <a:gd name="T6" fmla="*/ 13 w 31"/>
                <a:gd name="T7" fmla="*/ 6 h 19"/>
                <a:gd name="T8" fmla="*/ 1 w 31"/>
                <a:gd name="T9" fmla="*/ 19 h 19"/>
              </a:gdLst>
              <a:ahLst/>
              <a:cxnLst>
                <a:cxn ang="0">
                  <a:pos x="T0" y="T1"/>
                </a:cxn>
                <a:cxn ang="0">
                  <a:pos x="T2" y="T3"/>
                </a:cxn>
                <a:cxn ang="0">
                  <a:pos x="T4" y="T5"/>
                </a:cxn>
                <a:cxn ang="0">
                  <a:pos x="T6" y="T7"/>
                </a:cxn>
                <a:cxn ang="0">
                  <a:pos x="T8" y="T9"/>
                </a:cxn>
              </a:cxnLst>
              <a:rect l="0" t="0" r="r" b="b"/>
              <a:pathLst>
                <a:path w="31" h="19">
                  <a:moveTo>
                    <a:pt x="1" y="19"/>
                  </a:moveTo>
                  <a:cubicBezTo>
                    <a:pt x="2" y="19"/>
                    <a:pt x="6" y="13"/>
                    <a:pt x="14" y="8"/>
                  </a:cubicBezTo>
                  <a:cubicBezTo>
                    <a:pt x="23" y="3"/>
                    <a:pt x="31" y="2"/>
                    <a:pt x="31" y="1"/>
                  </a:cubicBezTo>
                  <a:cubicBezTo>
                    <a:pt x="31" y="1"/>
                    <a:pt x="22" y="0"/>
                    <a:pt x="13" y="6"/>
                  </a:cubicBezTo>
                  <a:cubicBezTo>
                    <a:pt x="4" y="11"/>
                    <a:pt x="0" y="18"/>
                    <a:pt x="1" y="19"/>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40">
              <a:extLst>
                <a:ext uri="{FF2B5EF4-FFF2-40B4-BE49-F238E27FC236}">
                  <a16:creationId xmlns:a16="http://schemas.microsoft.com/office/drawing/2014/main" id="{2CD9C4E8-6966-4D5A-B4F1-E4F8251EE808}"/>
                </a:ext>
              </a:extLst>
            </p:cNvPr>
            <p:cNvSpPr>
              <a:spLocks/>
            </p:cNvSpPr>
            <p:nvPr/>
          </p:nvSpPr>
          <p:spPr bwMode="auto">
            <a:xfrm>
              <a:off x="5759" y="3416"/>
              <a:ext cx="71" cy="22"/>
            </a:xfrm>
            <a:custGeom>
              <a:avLst/>
              <a:gdLst>
                <a:gd name="T0" fmla="*/ 1 w 30"/>
                <a:gd name="T1" fmla="*/ 9 h 9"/>
                <a:gd name="T2" fmla="*/ 15 w 30"/>
                <a:gd name="T3" fmla="*/ 4 h 9"/>
                <a:gd name="T4" fmla="*/ 30 w 30"/>
                <a:gd name="T5" fmla="*/ 3 h 9"/>
                <a:gd name="T6" fmla="*/ 14 w 30"/>
                <a:gd name="T7" fmla="*/ 2 h 9"/>
                <a:gd name="T8" fmla="*/ 1 w 30"/>
                <a:gd name="T9" fmla="*/ 9 h 9"/>
              </a:gdLst>
              <a:ahLst/>
              <a:cxnLst>
                <a:cxn ang="0">
                  <a:pos x="T0" y="T1"/>
                </a:cxn>
                <a:cxn ang="0">
                  <a:pos x="T2" y="T3"/>
                </a:cxn>
                <a:cxn ang="0">
                  <a:pos x="T4" y="T5"/>
                </a:cxn>
                <a:cxn ang="0">
                  <a:pos x="T6" y="T7"/>
                </a:cxn>
                <a:cxn ang="0">
                  <a:pos x="T8" y="T9"/>
                </a:cxn>
              </a:cxnLst>
              <a:rect l="0" t="0" r="r" b="b"/>
              <a:pathLst>
                <a:path w="30" h="9">
                  <a:moveTo>
                    <a:pt x="1" y="9"/>
                  </a:moveTo>
                  <a:cubicBezTo>
                    <a:pt x="1" y="9"/>
                    <a:pt x="7" y="6"/>
                    <a:pt x="15" y="4"/>
                  </a:cubicBezTo>
                  <a:cubicBezTo>
                    <a:pt x="23" y="3"/>
                    <a:pt x="29" y="4"/>
                    <a:pt x="30" y="3"/>
                  </a:cubicBezTo>
                  <a:cubicBezTo>
                    <a:pt x="30" y="2"/>
                    <a:pt x="23" y="0"/>
                    <a:pt x="14" y="2"/>
                  </a:cubicBezTo>
                  <a:cubicBezTo>
                    <a:pt x="6" y="4"/>
                    <a:pt x="0" y="8"/>
                    <a:pt x="1" y="9"/>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41">
              <a:extLst>
                <a:ext uri="{FF2B5EF4-FFF2-40B4-BE49-F238E27FC236}">
                  <a16:creationId xmlns:a16="http://schemas.microsoft.com/office/drawing/2014/main" id="{E312275C-2788-40B4-B398-B936952F3F13}"/>
                </a:ext>
              </a:extLst>
            </p:cNvPr>
            <p:cNvSpPr>
              <a:spLocks/>
            </p:cNvSpPr>
            <p:nvPr/>
          </p:nvSpPr>
          <p:spPr bwMode="auto">
            <a:xfrm>
              <a:off x="5747" y="3340"/>
              <a:ext cx="74" cy="19"/>
            </a:xfrm>
            <a:custGeom>
              <a:avLst/>
              <a:gdLst>
                <a:gd name="T0" fmla="*/ 0 w 31"/>
                <a:gd name="T1" fmla="*/ 8 h 8"/>
                <a:gd name="T2" fmla="*/ 15 w 31"/>
                <a:gd name="T3" fmla="*/ 3 h 8"/>
                <a:gd name="T4" fmla="*/ 30 w 31"/>
                <a:gd name="T5" fmla="*/ 4 h 8"/>
                <a:gd name="T6" fmla="*/ 26 w 31"/>
                <a:gd name="T7" fmla="*/ 2 h 8"/>
                <a:gd name="T8" fmla="*/ 15 w 31"/>
                <a:gd name="T9" fmla="*/ 0 h 8"/>
                <a:gd name="T10" fmla="*/ 4 w 31"/>
                <a:gd name="T11" fmla="*/ 4 h 8"/>
                <a:gd name="T12" fmla="*/ 0 w 31"/>
                <a:gd name="T13" fmla="*/ 8 h 8"/>
              </a:gdLst>
              <a:ahLst/>
              <a:cxnLst>
                <a:cxn ang="0">
                  <a:pos x="T0" y="T1"/>
                </a:cxn>
                <a:cxn ang="0">
                  <a:pos x="T2" y="T3"/>
                </a:cxn>
                <a:cxn ang="0">
                  <a:pos x="T4" y="T5"/>
                </a:cxn>
                <a:cxn ang="0">
                  <a:pos x="T6" y="T7"/>
                </a:cxn>
                <a:cxn ang="0">
                  <a:pos x="T8" y="T9"/>
                </a:cxn>
                <a:cxn ang="0">
                  <a:pos x="T10" y="T11"/>
                </a:cxn>
                <a:cxn ang="0">
                  <a:pos x="T12" y="T13"/>
                </a:cxn>
              </a:cxnLst>
              <a:rect l="0" t="0" r="r" b="b"/>
              <a:pathLst>
                <a:path w="31" h="8">
                  <a:moveTo>
                    <a:pt x="0" y="8"/>
                  </a:moveTo>
                  <a:cubicBezTo>
                    <a:pt x="1" y="8"/>
                    <a:pt x="6" y="4"/>
                    <a:pt x="15" y="3"/>
                  </a:cubicBezTo>
                  <a:cubicBezTo>
                    <a:pt x="23" y="2"/>
                    <a:pt x="30" y="5"/>
                    <a:pt x="30" y="4"/>
                  </a:cubicBezTo>
                  <a:cubicBezTo>
                    <a:pt x="31" y="4"/>
                    <a:pt x="29" y="3"/>
                    <a:pt x="26" y="2"/>
                  </a:cubicBezTo>
                  <a:cubicBezTo>
                    <a:pt x="23" y="0"/>
                    <a:pt x="19" y="0"/>
                    <a:pt x="15" y="0"/>
                  </a:cubicBezTo>
                  <a:cubicBezTo>
                    <a:pt x="10" y="1"/>
                    <a:pt x="6" y="3"/>
                    <a:pt x="4" y="4"/>
                  </a:cubicBezTo>
                  <a:cubicBezTo>
                    <a:pt x="1" y="6"/>
                    <a:pt x="0" y="8"/>
                    <a:pt x="0" y="8"/>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42">
              <a:extLst>
                <a:ext uri="{FF2B5EF4-FFF2-40B4-BE49-F238E27FC236}">
                  <a16:creationId xmlns:a16="http://schemas.microsoft.com/office/drawing/2014/main" id="{9BB25F27-B6B7-48CE-83B3-509315A96F80}"/>
                </a:ext>
              </a:extLst>
            </p:cNvPr>
            <p:cNvSpPr>
              <a:spLocks/>
            </p:cNvSpPr>
            <p:nvPr/>
          </p:nvSpPr>
          <p:spPr bwMode="auto">
            <a:xfrm>
              <a:off x="5735" y="3283"/>
              <a:ext cx="83" cy="50"/>
            </a:xfrm>
            <a:custGeom>
              <a:avLst/>
              <a:gdLst>
                <a:gd name="T0" fmla="*/ 19 w 35"/>
                <a:gd name="T1" fmla="*/ 20 h 21"/>
                <a:gd name="T2" fmla="*/ 18 w 35"/>
                <a:gd name="T3" fmla="*/ 16 h 21"/>
                <a:gd name="T4" fmla="*/ 13 w 35"/>
                <a:gd name="T5" fmla="*/ 6 h 21"/>
                <a:gd name="T6" fmla="*/ 6 w 35"/>
                <a:gd name="T7" fmla="*/ 0 h 21"/>
                <a:gd name="T8" fmla="*/ 1 w 35"/>
                <a:gd name="T9" fmla="*/ 2 h 21"/>
                <a:gd name="T10" fmla="*/ 0 w 35"/>
                <a:gd name="T11" fmla="*/ 7 h 21"/>
                <a:gd name="T12" fmla="*/ 17 w 35"/>
                <a:gd name="T13" fmla="*/ 20 h 21"/>
                <a:gd name="T14" fmla="*/ 34 w 35"/>
                <a:gd name="T15" fmla="*/ 7 h 21"/>
                <a:gd name="T16" fmla="*/ 34 w 35"/>
                <a:gd name="T17" fmla="*/ 2 h 21"/>
                <a:gd name="T18" fmla="*/ 28 w 35"/>
                <a:gd name="T19" fmla="*/ 0 h 21"/>
                <a:gd name="T20" fmla="*/ 22 w 35"/>
                <a:gd name="T21" fmla="*/ 5 h 21"/>
                <a:gd name="T22" fmla="*/ 15 w 35"/>
                <a:gd name="T23" fmla="*/ 15 h 21"/>
                <a:gd name="T24" fmla="*/ 14 w 35"/>
                <a:gd name="T25" fmla="*/ 19 h 21"/>
                <a:gd name="T26" fmla="*/ 23 w 35"/>
                <a:gd name="T27" fmla="*/ 7 h 21"/>
                <a:gd name="T28" fmla="*/ 29 w 35"/>
                <a:gd name="T29" fmla="*/ 2 h 21"/>
                <a:gd name="T30" fmla="*/ 32 w 35"/>
                <a:gd name="T31" fmla="*/ 3 h 21"/>
                <a:gd name="T32" fmla="*/ 32 w 35"/>
                <a:gd name="T33" fmla="*/ 7 h 21"/>
                <a:gd name="T34" fmla="*/ 17 w 35"/>
                <a:gd name="T35" fmla="*/ 18 h 21"/>
                <a:gd name="T36" fmla="*/ 3 w 35"/>
                <a:gd name="T37" fmla="*/ 7 h 21"/>
                <a:gd name="T38" fmla="*/ 3 w 35"/>
                <a:gd name="T39" fmla="*/ 3 h 21"/>
                <a:gd name="T40" fmla="*/ 6 w 35"/>
                <a:gd name="T41" fmla="*/ 2 h 21"/>
                <a:gd name="T42" fmla="*/ 12 w 35"/>
                <a:gd name="T43" fmla="*/ 7 h 21"/>
                <a:gd name="T44" fmla="*/ 19 w 35"/>
                <a:gd name="T45" fmla="*/ 2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5" h="21">
                  <a:moveTo>
                    <a:pt x="19" y="20"/>
                  </a:moveTo>
                  <a:cubicBezTo>
                    <a:pt x="19" y="20"/>
                    <a:pt x="19" y="19"/>
                    <a:pt x="18" y="16"/>
                  </a:cubicBezTo>
                  <a:cubicBezTo>
                    <a:pt x="18" y="14"/>
                    <a:pt x="16" y="10"/>
                    <a:pt x="13" y="6"/>
                  </a:cubicBezTo>
                  <a:cubicBezTo>
                    <a:pt x="12" y="4"/>
                    <a:pt x="10" y="1"/>
                    <a:pt x="6" y="0"/>
                  </a:cubicBezTo>
                  <a:cubicBezTo>
                    <a:pt x="5" y="0"/>
                    <a:pt x="3" y="0"/>
                    <a:pt x="1" y="2"/>
                  </a:cubicBezTo>
                  <a:cubicBezTo>
                    <a:pt x="0" y="4"/>
                    <a:pt x="0" y="6"/>
                    <a:pt x="0" y="7"/>
                  </a:cubicBezTo>
                  <a:cubicBezTo>
                    <a:pt x="2" y="15"/>
                    <a:pt x="9" y="21"/>
                    <a:pt x="17" y="20"/>
                  </a:cubicBezTo>
                  <a:cubicBezTo>
                    <a:pt x="25" y="20"/>
                    <a:pt x="32" y="14"/>
                    <a:pt x="34" y="7"/>
                  </a:cubicBezTo>
                  <a:cubicBezTo>
                    <a:pt x="35" y="6"/>
                    <a:pt x="35" y="4"/>
                    <a:pt x="34" y="2"/>
                  </a:cubicBezTo>
                  <a:cubicBezTo>
                    <a:pt x="32" y="0"/>
                    <a:pt x="30" y="0"/>
                    <a:pt x="28" y="0"/>
                  </a:cubicBezTo>
                  <a:cubicBezTo>
                    <a:pt x="25" y="1"/>
                    <a:pt x="23" y="4"/>
                    <a:pt x="22" y="5"/>
                  </a:cubicBezTo>
                  <a:cubicBezTo>
                    <a:pt x="18" y="9"/>
                    <a:pt x="16" y="13"/>
                    <a:pt x="15" y="15"/>
                  </a:cubicBezTo>
                  <a:cubicBezTo>
                    <a:pt x="14" y="18"/>
                    <a:pt x="14" y="19"/>
                    <a:pt x="14" y="19"/>
                  </a:cubicBezTo>
                  <a:cubicBezTo>
                    <a:pt x="15" y="20"/>
                    <a:pt x="16" y="13"/>
                    <a:pt x="23" y="7"/>
                  </a:cubicBezTo>
                  <a:cubicBezTo>
                    <a:pt x="25" y="5"/>
                    <a:pt x="27" y="3"/>
                    <a:pt x="29" y="2"/>
                  </a:cubicBezTo>
                  <a:cubicBezTo>
                    <a:pt x="30" y="2"/>
                    <a:pt x="31" y="2"/>
                    <a:pt x="32" y="3"/>
                  </a:cubicBezTo>
                  <a:cubicBezTo>
                    <a:pt x="32" y="4"/>
                    <a:pt x="32" y="5"/>
                    <a:pt x="32" y="7"/>
                  </a:cubicBezTo>
                  <a:cubicBezTo>
                    <a:pt x="30" y="12"/>
                    <a:pt x="24" y="18"/>
                    <a:pt x="17" y="18"/>
                  </a:cubicBezTo>
                  <a:cubicBezTo>
                    <a:pt x="10" y="18"/>
                    <a:pt x="4" y="13"/>
                    <a:pt x="3" y="7"/>
                  </a:cubicBezTo>
                  <a:cubicBezTo>
                    <a:pt x="2" y="6"/>
                    <a:pt x="3" y="4"/>
                    <a:pt x="3" y="3"/>
                  </a:cubicBezTo>
                  <a:cubicBezTo>
                    <a:pt x="4" y="2"/>
                    <a:pt x="5" y="2"/>
                    <a:pt x="6" y="2"/>
                  </a:cubicBezTo>
                  <a:cubicBezTo>
                    <a:pt x="8" y="3"/>
                    <a:pt x="10" y="5"/>
                    <a:pt x="12" y="7"/>
                  </a:cubicBezTo>
                  <a:cubicBezTo>
                    <a:pt x="18" y="14"/>
                    <a:pt x="18" y="21"/>
                    <a:pt x="19" y="20"/>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43">
              <a:extLst>
                <a:ext uri="{FF2B5EF4-FFF2-40B4-BE49-F238E27FC236}">
                  <a16:creationId xmlns:a16="http://schemas.microsoft.com/office/drawing/2014/main" id="{8C41E1D0-1047-4157-B0D8-8188D0001FB4}"/>
                </a:ext>
              </a:extLst>
            </p:cNvPr>
            <p:cNvSpPr>
              <a:spLocks/>
            </p:cNvSpPr>
            <p:nvPr/>
          </p:nvSpPr>
          <p:spPr bwMode="auto">
            <a:xfrm>
              <a:off x="5234" y="1817"/>
              <a:ext cx="558" cy="1236"/>
            </a:xfrm>
            <a:custGeom>
              <a:avLst/>
              <a:gdLst>
                <a:gd name="T0" fmla="*/ 26 w 235"/>
                <a:gd name="T1" fmla="*/ 10 h 520"/>
                <a:gd name="T2" fmla="*/ 24 w 235"/>
                <a:gd name="T3" fmla="*/ 34 h 520"/>
                <a:gd name="T4" fmla="*/ 2 w 235"/>
                <a:gd name="T5" fmla="*/ 108 h 520"/>
                <a:gd name="T6" fmla="*/ 0 w 235"/>
                <a:gd name="T7" fmla="*/ 180 h 520"/>
                <a:gd name="T8" fmla="*/ 14 w 235"/>
                <a:gd name="T9" fmla="*/ 229 h 520"/>
                <a:gd name="T10" fmla="*/ 55 w 235"/>
                <a:gd name="T11" fmla="*/ 295 h 520"/>
                <a:gd name="T12" fmla="*/ 49 w 235"/>
                <a:gd name="T13" fmla="*/ 370 h 520"/>
                <a:gd name="T14" fmla="*/ 124 w 235"/>
                <a:gd name="T15" fmla="*/ 520 h 520"/>
                <a:gd name="T16" fmla="*/ 235 w 235"/>
                <a:gd name="T17" fmla="*/ 492 h 520"/>
                <a:gd name="T18" fmla="*/ 222 w 235"/>
                <a:gd name="T19" fmla="*/ 215 h 520"/>
                <a:gd name="T20" fmla="*/ 177 w 235"/>
                <a:gd name="T21" fmla="*/ 69 h 520"/>
                <a:gd name="T22" fmla="*/ 169 w 235"/>
                <a:gd name="T23" fmla="*/ 0 h 520"/>
                <a:gd name="T24" fmla="*/ 26 w 235"/>
                <a:gd name="T25" fmla="*/ 10 h 5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35" h="520">
                  <a:moveTo>
                    <a:pt x="26" y="10"/>
                  </a:moveTo>
                  <a:cubicBezTo>
                    <a:pt x="24" y="34"/>
                    <a:pt x="24" y="34"/>
                    <a:pt x="24" y="34"/>
                  </a:cubicBezTo>
                  <a:cubicBezTo>
                    <a:pt x="24" y="34"/>
                    <a:pt x="4" y="73"/>
                    <a:pt x="2" y="108"/>
                  </a:cubicBezTo>
                  <a:cubicBezTo>
                    <a:pt x="1" y="129"/>
                    <a:pt x="0" y="158"/>
                    <a:pt x="0" y="180"/>
                  </a:cubicBezTo>
                  <a:cubicBezTo>
                    <a:pt x="0" y="197"/>
                    <a:pt x="5" y="214"/>
                    <a:pt x="14" y="229"/>
                  </a:cubicBezTo>
                  <a:cubicBezTo>
                    <a:pt x="55" y="295"/>
                    <a:pt x="55" y="295"/>
                    <a:pt x="55" y="295"/>
                  </a:cubicBezTo>
                  <a:cubicBezTo>
                    <a:pt x="49" y="370"/>
                    <a:pt x="49" y="370"/>
                    <a:pt x="49" y="370"/>
                  </a:cubicBezTo>
                  <a:cubicBezTo>
                    <a:pt x="124" y="520"/>
                    <a:pt x="124" y="520"/>
                    <a:pt x="124" y="520"/>
                  </a:cubicBezTo>
                  <a:cubicBezTo>
                    <a:pt x="235" y="492"/>
                    <a:pt x="235" y="492"/>
                    <a:pt x="235" y="492"/>
                  </a:cubicBezTo>
                  <a:cubicBezTo>
                    <a:pt x="222" y="215"/>
                    <a:pt x="222" y="215"/>
                    <a:pt x="222" y="215"/>
                  </a:cubicBezTo>
                  <a:cubicBezTo>
                    <a:pt x="177" y="69"/>
                    <a:pt x="177" y="69"/>
                    <a:pt x="177" y="69"/>
                  </a:cubicBezTo>
                  <a:cubicBezTo>
                    <a:pt x="169" y="0"/>
                    <a:pt x="169" y="0"/>
                    <a:pt x="169" y="0"/>
                  </a:cubicBezTo>
                  <a:lnTo>
                    <a:pt x="26" y="10"/>
                  </a:ln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44">
              <a:extLst>
                <a:ext uri="{FF2B5EF4-FFF2-40B4-BE49-F238E27FC236}">
                  <a16:creationId xmlns:a16="http://schemas.microsoft.com/office/drawing/2014/main" id="{A78B9BEA-6E50-442A-A4CB-EB03085379BE}"/>
                </a:ext>
              </a:extLst>
            </p:cNvPr>
            <p:cNvSpPr>
              <a:spLocks/>
            </p:cNvSpPr>
            <p:nvPr/>
          </p:nvSpPr>
          <p:spPr bwMode="auto">
            <a:xfrm>
              <a:off x="5626" y="1337"/>
              <a:ext cx="964" cy="1010"/>
            </a:xfrm>
            <a:custGeom>
              <a:avLst/>
              <a:gdLst>
                <a:gd name="T0" fmla="*/ 84 w 406"/>
                <a:gd name="T1" fmla="*/ 197 h 425"/>
                <a:gd name="T2" fmla="*/ 86 w 406"/>
                <a:gd name="T3" fmla="*/ 228 h 425"/>
                <a:gd name="T4" fmla="*/ 296 w 406"/>
                <a:gd name="T5" fmla="*/ 16 h 425"/>
                <a:gd name="T6" fmla="*/ 378 w 406"/>
                <a:gd name="T7" fmla="*/ 155 h 425"/>
                <a:gd name="T8" fmla="*/ 293 w 406"/>
                <a:gd name="T9" fmla="*/ 276 h 425"/>
                <a:gd name="T10" fmla="*/ 247 w 406"/>
                <a:gd name="T11" fmla="*/ 312 h 425"/>
                <a:gd name="T12" fmla="*/ 177 w 406"/>
                <a:gd name="T13" fmla="*/ 414 h 425"/>
                <a:gd name="T14" fmla="*/ 51 w 406"/>
                <a:gd name="T15" fmla="*/ 421 h 425"/>
                <a:gd name="T16" fmla="*/ 14 w 406"/>
                <a:gd name="T17" fmla="*/ 346 h 425"/>
                <a:gd name="T18" fmla="*/ 0 w 406"/>
                <a:gd name="T19" fmla="*/ 202 h 425"/>
                <a:gd name="T20" fmla="*/ 84 w 406"/>
                <a:gd name="T21" fmla="*/ 197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06" h="425">
                  <a:moveTo>
                    <a:pt x="84" y="197"/>
                  </a:moveTo>
                  <a:cubicBezTo>
                    <a:pt x="86" y="228"/>
                    <a:pt x="86" y="228"/>
                    <a:pt x="86" y="228"/>
                  </a:cubicBezTo>
                  <a:cubicBezTo>
                    <a:pt x="86" y="228"/>
                    <a:pt x="175" y="39"/>
                    <a:pt x="296" y="16"/>
                  </a:cubicBezTo>
                  <a:cubicBezTo>
                    <a:pt x="375" y="0"/>
                    <a:pt x="406" y="86"/>
                    <a:pt x="378" y="155"/>
                  </a:cubicBezTo>
                  <a:cubicBezTo>
                    <a:pt x="362" y="196"/>
                    <a:pt x="293" y="274"/>
                    <a:pt x="293" y="276"/>
                  </a:cubicBezTo>
                  <a:cubicBezTo>
                    <a:pt x="290" y="318"/>
                    <a:pt x="247" y="312"/>
                    <a:pt x="247" y="312"/>
                  </a:cubicBezTo>
                  <a:cubicBezTo>
                    <a:pt x="247" y="312"/>
                    <a:pt x="193" y="397"/>
                    <a:pt x="177" y="414"/>
                  </a:cubicBezTo>
                  <a:cubicBezTo>
                    <a:pt x="166" y="425"/>
                    <a:pt x="51" y="421"/>
                    <a:pt x="51" y="421"/>
                  </a:cubicBezTo>
                  <a:cubicBezTo>
                    <a:pt x="14" y="346"/>
                    <a:pt x="14" y="346"/>
                    <a:pt x="14" y="346"/>
                  </a:cubicBezTo>
                  <a:cubicBezTo>
                    <a:pt x="0" y="202"/>
                    <a:pt x="0" y="202"/>
                    <a:pt x="0" y="202"/>
                  </a:cubicBezTo>
                  <a:cubicBezTo>
                    <a:pt x="84" y="197"/>
                    <a:pt x="84" y="197"/>
                    <a:pt x="84" y="197"/>
                  </a:cubicBezTo>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45">
              <a:extLst>
                <a:ext uri="{FF2B5EF4-FFF2-40B4-BE49-F238E27FC236}">
                  <a16:creationId xmlns:a16="http://schemas.microsoft.com/office/drawing/2014/main" id="{BD0A5254-CD8D-42AE-A89A-097309CFEE49}"/>
                </a:ext>
              </a:extLst>
            </p:cNvPr>
            <p:cNvSpPr>
              <a:spLocks/>
            </p:cNvSpPr>
            <p:nvPr/>
          </p:nvSpPr>
          <p:spPr bwMode="auto">
            <a:xfrm>
              <a:off x="5346" y="2276"/>
              <a:ext cx="114" cy="416"/>
            </a:xfrm>
            <a:custGeom>
              <a:avLst/>
              <a:gdLst>
                <a:gd name="T0" fmla="*/ 48 w 48"/>
                <a:gd name="T1" fmla="*/ 0 h 175"/>
                <a:gd name="T2" fmla="*/ 46 w 48"/>
                <a:gd name="T3" fmla="*/ 7 h 175"/>
                <a:gd name="T4" fmla="*/ 40 w 48"/>
                <a:gd name="T5" fmla="*/ 25 h 175"/>
                <a:gd name="T6" fmla="*/ 21 w 48"/>
                <a:gd name="T7" fmla="*/ 86 h 175"/>
                <a:gd name="T8" fmla="*/ 6 w 48"/>
                <a:gd name="T9" fmla="*/ 149 h 175"/>
                <a:gd name="T10" fmla="*/ 2 w 48"/>
                <a:gd name="T11" fmla="*/ 168 h 175"/>
                <a:gd name="T12" fmla="*/ 1 w 48"/>
                <a:gd name="T13" fmla="*/ 175 h 175"/>
                <a:gd name="T14" fmla="*/ 1 w 48"/>
                <a:gd name="T15" fmla="*/ 167 h 175"/>
                <a:gd name="T16" fmla="*/ 4 w 48"/>
                <a:gd name="T17" fmla="*/ 148 h 175"/>
                <a:gd name="T18" fmla="*/ 19 w 48"/>
                <a:gd name="T19" fmla="*/ 86 h 175"/>
                <a:gd name="T20" fmla="*/ 38 w 48"/>
                <a:gd name="T21" fmla="*/ 25 h 175"/>
                <a:gd name="T22" fmla="*/ 45 w 48"/>
                <a:gd name="T23" fmla="*/ 7 h 175"/>
                <a:gd name="T24" fmla="*/ 48 w 48"/>
                <a:gd name="T25" fmla="*/ 0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8" h="175">
                  <a:moveTo>
                    <a:pt x="48" y="0"/>
                  </a:moveTo>
                  <a:cubicBezTo>
                    <a:pt x="48" y="0"/>
                    <a:pt x="48" y="3"/>
                    <a:pt x="46" y="7"/>
                  </a:cubicBezTo>
                  <a:cubicBezTo>
                    <a:pt x="44" y="12"/>
                    <a:pt x="42" y="18"/>
                    <a:pt x="40" y="25"/>
                  </a:cubicBezTo>
                  <a:cubicBezTo>
                    <a:pt x="34" y="41"/>
                    <a:pt x="28" y="62"/>
                    <a:pt x="21" y="86"/>
                  </a:cubicBezTo>
                  <a:cubicBezTo>
                    <a:pt x="14" y="111"/>
                    <a:pt x="9" y="133"/>
                    <a:pt x="6" y="149"/>
                  </a:cubicBezTo>
                  <a:cubicBezTo>
                    <a:pt x="5" y="156"/>
                    <a:pt x="3" y="163"/>
                    <a:pt x="2" y="168"/>
                  </a:cubicBezTo>
                  <a:cubicBezTo>
                    <a:pt x="1" y="172"/>
                    <a:pt x="1" y="175"/>
                    <a:pt x="1" y="175"/>
                  </a:cubicBezTo>
                  <a:cubicBezTo>
                    <a:pt x="0" y="175"/>
                    <a:pt x="1" y="172"/>
                    <a:pt x="1" y="167"/>
                  </a:cubicBezTo>
                  <a:cubicBezTo>
                    <a:pt x="2" y="163"/>
                    <a:pt x="3" y="156"/>
                    <a:pt x="4" y="148"/>
                  </a:cubicBezTo>
                  <a:cubicBezTo>
                    <a:pt x="7" y="132"/>
                    <a:pt x="12" y="110"/>
                    <a:pt x="19" y="86"/>
                  </a:cubicBezTo>
                  <a:cubicBezTo>
                    <a:pt x="25" y="62"/>
                    <a:pt x="32" y="40"/>
                    <a:pt x="38" y="25"/>
                  </a:cubicBezTo>
                  <a:cubicBezTo>
                    <a:pt x="41" y="17"/>
                    <a:pt x="43" y="11"/>
                    <a:pt x="45" y="7"/>
                  </a:cubicBezTo>
                  <a:cubicBezTo>
                    <a:pt x="47" y="3"/>
                    <a:pt x="48" y="0"/>
                    <a:pt x="48" y="0"/>
                  </a:cubicBezTo>
                  <a:close/>
                </a:path>
              </a:pathLst>
            </a:custGeom>
            <a:solidFill>
              <a:srgbClr val="455A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46">
              <a:extLst>
                <a:ext uri="{FF2B5EF4-FFF2-40B4-BE49-F238E27FC236}">
                  <a16:creationId xmlns:a16="http://schemas.microsoft.com/office/drawing/2014/main" id="{7FC24AFF-26FD-4143-AC7F-43C754A4C556}"/>
                </a:ext>
              </a:extLst>
            </p:cNvPr>
            <p:cNvSpPr>
              <a:spLocks/>
            </p:cNvSpPr>
            <p:nvPr/>
          </p:nvSpPr>
          <p:spPr bwMode="auto">
            <a:xfrm>
              <a:off x="5374" y="2205"/>
              <a:ext cx="21" cy="294"/>
            </a:xfrm>
            <a:custGeom>
              <a:avLst/>
              <a:gdLst>
                <a:gd name="T0" fmla="*/ 8 w 9"/>
                <a:gd name="T1" fmla="*/ 0 h 124"/>
                <a:gd name="T2" fmla="*/ 7 w 9"/>
                <a:gd name="T3" fmla="*/ 18 h 124"/>
                <a:gd name="T4" fmla="*/ 3 w 9"/>
                <a:gd name="T5" fmla="*/ 62 h 124"/>
                <a:gd name="T6" fmla="*/ 2 w 9"/>
                <a:gd name="T7" fmla="*/ 105 h 124"/>
                <a:gd name="T8" fmla="*/ 2 w 9"/>
                <a:gd name="T9" fmla="*/ 124 h 124"/>
                <a:gd name="T10" fmla="*/ 2 w 9"/>
                <a:gd name="T11" fmla="*/ 119 h 124"/>
                <a:gd name="T12" fmla="*/ 1 w 9"/>
                <a:gd name="T13" fmla="*/ 106 h 124"/>
                <a:gd name="T14" fmla="*/ 1 w 9"/>
                <a:gd name="T15" fmla="*/ 62 h 124"/>
                <a:gd name="T16" fmla="*/ 5 w 9"/>
                <a:gd name="T17" fmla="*/ 18 h 124"/>
                <a:gd name="T18" fmla="*/ 7 w 9"/>
                <a:gd name="T19" fmla="*/ 5 h 124"/>
                <a:gd name="T20" fmla="*/ 8 w 9"/>
                <a:gd name="T21" fmla="*/ 0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 h="124">
                  <a:moveTo>
                    <a:pt x="8" y="0"/>
                  </a:moveTo>
                  <a:cubicBezTo>
                    <a:pt x="9" y="0"/>
                    <a:pt x="8" y="7"/>
                    <a:pt x="7" y="18"/>
                  </a:cubicBezTo>
                  <a:cubicBezTo>
                    <a:pt x="5" y="30"/>
                    <a:pt x="4" y="45"/>
                    <a:pt x="3" y="62"/>
                  </a:cubicBezTo>
                  <a:cubicBezTo>
                    <a:pt x="2" y="79"/>
                    <a:pt x="2" y="94"/>
                    <a:pt x="2" y="105"/>
                  </a:cubicBezTo>
                  <a:cubicBezTo>
                    <a:pt x="3" y="117"/>
                    <a:pt x="3" y="124"/>
                    <a:pt x="2" y="124"/>
                  </a:cubicBezTo>
                  <a:cubicBezTo>
                    <a:pt x="2" y="124"/>
                    <a:pt x="2" y="122"/>
                    <a:pt x="2" y="119"/>
                  </a:cubicBezTo>
                  <a:cubicBezTo>
                    <a:pt x="1" y="116"/>
                    <a:pt x="1" y="111"/>
                    <a:pt x="1" y="106"/>
                  </a:cubicBezTo>
                  <a:cubicBezTo>
                    <a:pt x="0" y="94"/>
                    <a:pt x="0" y="79"/>
                    <a:pt x="1" y="62"/>
                  </a:cubicBezTo>
                  <a:cubicBezTo>
                    <a:pt x="1" y="45"/>
                    <a:pt x="3" y="29"/>
                    <a:pt x="5" y="18"/>
                  </a:cubicBezTo>
                  <a:cubicBezTo>
                    <a:pt x="6" y="13"/>
                    <a:pt x="7" y="8"/>
                    <a:pt x="7" y="5"/>
                  </a:cubicBezTo>
                  <a:cubicBezTo>
                    <a:pt x="8" y="2"/>
                    <a:pt x="8" y="0"/>
                    <a:pt x="8" y="0"/>
                  </a:cubicBezTo>
                  <a:close/>
                </a:path>
              </a:pathLst>
            </a:custGeom>
            <a:solidFill>
              <a:srgbClr val="455A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47">
              <a:extLst>
                <a:ext uri="{FF2B5EF4-FFF2-40B4-BE49-F238E27FC236}">
                  <a16:creationId xmlns:a16="http://schemas.microsoft.com/office/drawing/2014/main" id="{69E7C93F-7DFB-4814-87CA-F09886D2A4FA}"/>
                </a:ext>
              </a:extLst>
            </p:cNvPr>
            <p:cNvSpPr>
              <a:spLocks/>
            </p:cNvSpPr>
            <p:nvPr/>
          </p:nvSpPr>
          <p:spPr bwMode="auto">
            <a:xfrm>
              <a:off x="5384" y="1960"/>
              <a:ext cx="408" cy="1012"/>
            </a:xfrm>
            <a:custGeom>
              <a:avLst/>
              <a:gdLst>
                <a:gd name="T0" fmla="*/ 172 w 172"/>
                <a:gd name="T1" fmla="*/ 426 h 426"/>
                <a:gd name="T2" fmla="*/ 172 w 172"/>
                <a:gd name="T3" fmla="*/ 425 h 426"/>
                <a:gd name="T4" fmla="*/ 171 w 172"/>
                <a:gd name="T5" fmla="*/ 421 h 426"/>
                <a:gd name="T6" fmla="*/ 170 w 172"/>
                <a:gd name="T7" fmla="*/ 405 h 426"/>
                <a:gd name="T8" fmla="*/ 167 w 172"/>
                <a:gd name="T9" fmla="*/ 349 h 426"/>
                <a:gd name="T10" fmla="*/ 158 w 172"/>
                <a:gd name="T11" fmla="*/ 165 h 426"/>
                <a:gd name="T12" fmla="*/ 153 w 172"/>
                <a:gd name="T13" fmla="*/ 113 h 426"/>
                <a:gd name="T14" fmla="*/ 135 w 172"/>
                <a:gd name="T15" fmla="*/ 68 h 426"/>
                <a:gd name="T16" fmla="*/ 107 w 172"/>
                <a:gd name="T17" fmla="*/ 35 h 426"/>
                <a:gd name="T18" fmla="*/ 74 w 172"/>
                <a:gd name="T19" fmla="*/ 14 h 426"/>
                <a:gd name="T20" fmla="*/ 20 w 172"/>
                <a:gd name="T21" fmla="*/ 1 h 426"/>
                <a:gd name="T22" fmla="*/ 5 w 172"/>
                <a:gd name="T23" fmla="*/ 1 h 426"/>
                <a:gd name="T24" fmla="*/ 1 w 172"/>
                <a:gd name="T25" fmla="*/ 1 h 426"/>
                <a:gd name="T26" fmla="*/ 0 w 172"/>
                <a:gd name="T27" fmla="*/ 1 h 426"/>
                <a:gd name="T28" fmla="*/ 20 w 172"/>
                <a:gd name="T29" fmla="*/ 0 h 426"/>
                <a:gd name="T30" fmla="*/ 75 w 172"/>
                <a:gd name="T31" fmla="*/ 12 h 426"/>
                <a:gd name="T32" fmla="*/ 108 w 172"/>
                <a:gd name="T33" fmla="*/ 33 h 426"/>
                <a:gd name="T34" fmla="*/ 137 w 172"/>
                <a:gd name="T35" fmla="*/ 67 h 426"/>
                <a:gd name="T36" fmla="*/ 156 w 172"/>
                <a:gd name="T37" fmla="*/ 112 h 426"/>
                <a:gd name="T38" fmla="*/ 161 w 172"/>
                <a:gd name="T39" fmla="*/ 165 h 426"/>
                <a:gd name="T40" fmla="*/ 169 w 172"/>
                <a:gd name="T41" fmla="*/ 349 h 426"/>
                <a:gd name="T42" fmla="*/ 171 w 172"/>
                <a:gd name="T43" fmla="*/ 405 h 426"/>
                <a:gd name="T44" fmla="*/ 172 w 172"/>
                <a:gd name="T45" fmla="*/ 421 h 426"/>
                <a:gd name="T46" fmla="*/ 172 w 172"/>
                <a:gd name="T47" fmla="*/ 425 h 426"/>
                <a:gd name="T48" fmla="*/ 172 w 172"/>
                <a:gd name="T49" fmla="*/ 426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72" h="426">
                  <a:moveTo>
                    <a:pt x="172" y="426"/>
                  </a:moveTo>
                  <a:cubicBezTo>
                    <a:pt x="172" y="426"/>
                    <a:pt x="172" y="425"/>
                    <a:pt x="172" y="425"/>
                  </a:cubicBezTo>
                  <a:cubicBezTo>
                    <a:pt x="172" y="424"/>
                    <a:pt x="172" y="422"/>
                    <a:pt x="171" y="421"/>
                  </a:cubicBezTo>
                  <a:cubicBezTo>
                    <a:pt x="171" y="417"/>
                    <a:pt x="171" y="412"/>
                    <a:pt x="170" y="405"/>
                  </a:cubicBezTo>
                  <a:cubicBezTo>
                    <a:pt x="170" y="392"/>
                    <a:pt x="169" y="373"/>
                    <a:pt x="167" y="349"/>
                  </a:cubicBezTo>
                  <a:cubicBezTo>
                    <a:pt x="165" y="302"/>
                    <a:pt x="162" y="237"/>
                    <a:pt x="158" y="165"/>
                  </a:cubicBezTo>
                  <a:cubicBezTo>
                    <a:pt x="157" y="147"/>
                    <a:pt x="157" y="129"/>
                    <a:pt x="153" y="113"/>
                  </a:cubicBezTo>
                  <a:cubicBezTo>
                    <a:pt x="150" y="96"/>
                    <a:pt x="143" y="81"/>
                    <a:pt x="135" y="68"/>
                  </a:cubicBezTo>
                  <a:cubicBezTo>
                    <a:pt x="127" y="55"/>
                    <a:pt x="117" y="43"/>
                    <a:pt x="107" y="35"/>
                  </a:cubicBezTo>
                  <a:cubicBezTo>
                    <a:pt x="96" y="26"/>
                    <a:pt x="85" y="19"/>
                    <a:pt x="74" y="14"/>
                  </a:cubicBezTo>
                  <a:cubicBezTo>
                    <a:pt x="53" y="4"/>
                    <a:pt x="33" y="2"/>
                    <a:pt x="20" y="1"/>
                  </a:cubicBezTo>
                  <a:cubicBezTo>
                    <a:pt x="14" y="1"/>
                    <a:pt x="9" y="1"/>
                    <a:pt x="5" y="1"/>
                  </a:cubicBezTo>
                  <a:cubicBezTo>
                    <a:pt x="4" y="1"/>
                    <a:pt x="2" y="1"/>
                    <a:pt x="1" y="1"/>
                  </a:cubicBezTo>
                  <a:cubicBezTo>
                    <a:pt x="0" y="1"/>
                    <a:pt x="0" y="1"/>
                    <a:pt x="0" y="1"/>
                  </a:cubicBezTo>
                  <a:cubicBezTo>
                    <a:pt x="0" y="1"/>
                    <a:pt x="7" y="0"/>
                    <a:pt x="20" y="0"/>
                  </a:cubicBezTo>
                  <a:cubicBezTo>
                    <a:pt x="34" y="0"/>
                    <a:pt x="53" y="3"/>
                    <a:pt x="75" y="12"/>
                  </a:cubicBezTo>
                  <a:cubicBezTo>
                    <a:pt x="86" y="17"/>
                    <a:pt x="97" y="24"/>
                    <a:pt x="108" y="33"/>
                  </a:cubicBezTo>
                  <a:cubicBezTo>
                    <a:pt x="119" y="42"/>
                    <a:pt x="129" y="53"/>
                    <a:pt x="137" y="67"/>
                  </a:cubicBezTo>
                  <a:cubicBezTo>
                    <a:pt x="145" y="80"/>
                    <a:pt x="152" y="95"/>
                    <a:pt x="156" y="112"/>
                  </a:cubicBezTo>
                  <a:cubicBezTo>
                    <a:pt x="160" y="129"/>
                    <a:pt x="159" y="147"/>
                    <a:pt x="161" y="165"/>
                  </a:cubicBezTo>
                  <a:cubicBezTo>
                    <a:pt x="164" y="237"/>
                    <a:pt x="167" y="302"/>
                    <a:pt x="169" y="349"/>
                  </a:cubicBezTo>
                  <a:cubicBezTo>
                    <a:pt x="170" y="373"/>
                    <a:pt x="171" y="392"/>
                    <a:pt x="171" y="405"/>
                  </a:cubicBezTo>
                  <a:cubicBezTo>
                    <a:pt x="172" y="412"/>
                    <a:pt x="172" y="417"/>
                    <a:pt x="172" y="421"/>
                  </a:cubicBezTo>
                  <a:cubicBezTo>
                    <a:pt x="172" y="422"/>
                    <a:pt x="172" y="423"/>
                    <a:pt x="172" y="425"/>
                  </a:cubicBezTo>
                  <a:cubicBezTo>
                    <a:pt x="172" y="425"/>
                    <a:pt x="172" y="426"/>
                    <a:pt x="172" y="426"/>
                  </a:cubicBezTo>
                  <a:close/>
                </a:path>
              </a:pathLst>
            </a:custGeom>
            <a:solidFill>
              <a:srgbClr val="455A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48">
              <a:extLst>
                <a:ext uri="{FF2B5EF4-FFF2-40B4-BE49-F238E27FC236}">
                  <a16:creationId xmlns:a16="http://schemas.microsoft.com/office/drawing/2014/main" id="{F63332D7-A9B6-4C25-9DAF-2A5C4E638EB3}"/>
                </a:ext>
              </a:extLst>
            </p:cNvPr>
            <p:cNvSpPr>
              <a:spLocks/>
            </p:cNvSpPr>
            <p:nvPr/>
          </p:nvSpPr>
          <p:spPr bwMode="auto">
            <a:xfrm>
              <a:off x="5671" y="1893"/>
              <a:ext cx="119" cy="145"/>
            </a:xfrm>
            <a:custGeom>
              <a:avLst/>
              <a:gdLst>
                <a:gd name="T0" fmla="*/ 0 w 50"/>
                <a:gd name="T1" fmla="*/ 60 h 61"/>
                <a:gd name="T2" fmla="*/ 24 w 50"/>
                <a:gd name="T3" fmla="*/ 30 h 61"/>
                <a:gd name="T4" fmla="*/ 50 w 50"/>
                <a:gd name="T5" fmla="*/ 1 h 61"/>
                <a:gd name="T6" fmla="*/ 26 w 50"/>
                <a:gd name="T7" fmla="*/ 31 h 61"/>
                <a:gd name="T8" fmla="*/ 0 w 50"/>
                <a:gd name="T9" fmla="*/ 60 h 61"/>
              </a:gdLst>
              <a:ahLst/>
              <a:cxnLst>
                <a:cxn ang="0">
                  <a:pos x="T0" y="T1"/>
                </a:cxn>
                <a:cxn ang="0">
                  <a:pos x="T2" y="T3"/>
                </a:cxn>
                <a:cxn ang="0">
                  <a:pos x="T4" y="T5"/>
                </a:cxn>
                <a:cxn ang="0">
                  <a:pos x="T6" y="T7"/>
                </a:cxn>
                <a:cxn ang="0">
                  <a:pos x="T8" y="T9"/>
                </a:cxn>
              </a:cxnLst>
              <a:rect l="0" t="0" r="r" b="b"/>
              <a:pathLst>
                <a:path w="50" h="61">
                  <a:moveTo>
                    <a:pt x="0" y="60"/>
                  </a:moveTo>
                  <a:cubicBezTo>
                    <a:pt x="0" y="60"/>
                    <a:pt x="10" y="46"/>
                    <a:pt x="24" y="30"/>
                  </a:cubicBezTo>
                  <a:cubicBezTo>
                    <a:pt x="38" y="13"/>
                    <a:pt x="49" y="0"/>
                    <a:pt x="50" y="1"/>
                  </a:cubicBezTo>
                  <a:cubicBezTo>
                    <a:pt x="50" y="1"/>
                    <a:pt x="40" y="15"/>
                    <a:pt x="26" y="31"/>
                  </a:cubicBezTo>
                  <a:cubicBezTo>
                    <a:pt x="12" y="48"/>
                    <a:pt x="1" y="61"/>
                    <a:pt x="0" y="60"/>
                  </a:cubicBezTo>
                  <a:close/>
                </a:path>
              </a:pathLst>
            </a:custGeom>
            <a:solidFill>
              <a:srgbClr val="455A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48" name="Freeform 49">
              <a:extLst>
                <a:ext uri="{FF2B5EF4-FFF2-40B4-BE49-F238E27FC236}">
                  <a16:creationId xmlns:a16="http://schemas.microsoft.com/office/drawing/2014/main" id="{78D55FDE-9E37-4D72-9F53-755A78D6F8F8}"/>
                </a:ext>
              </a:extLst>
            </p:cNvPr>
            <p:cNvSpPr>
              <a:spLocks/>
            </p:cNvSpPr>
            <p:nvPr/>
          </p:nvSpPr>
          <p:spPr bwMode="auto">
            <a:xfrm>
              <a:off x="6030" y="1608"/>
              <a:ext cx="185" cy="352"/>
            </a:xfrm>
            <a:custGeom>
              <a:avLst/>
              <a:gdLst>
                <a:gd name="T0" fmla="*/ 26 w 78"/>
                <a:gd name="T1" fmla="*/ 68 h 148"/>
                <a:gd name="T2" fmla="*/ 61 w 78"/>
                <a:gd name="T3" fmla="*/ 19 h 148"/>
                <a:gd name="T4" fmla="*/ 77 w 78"/>
                <a:gd name="T5" fmla="*/ 0 h 148"/>
                <a:gd name="T6" fmla="*/ 63 w 78"/>
                <a:gd name="T7" fmla="*/ 21 h 148"/>
                <a:gd name="T8" fmla="*/ 30 w 78"/>
                <a:gd name="T9" fmla="*/ 70 h 148"/>
                <a:gd name="T10" fmla="*/ 4 w 78"/>
                <a:gd name="T11" fmla="*/ 124 h 148"/>
                <a:gd name="T12" fmla="*/ 6 w 78"/>
                <a:gd name="T13" fmla="*/ 148 h 148"/>
                <a:gd name="T14" fmla="*/ 3 w 78"/>
                <a:gd name="T15" fmla="*/ 142 h 148"/>
                <a:gd name="T16" fmla="*/ 1 w 78"/>
                <a:gd name="T17" fmla="*/ 123 h 148"/>
                <a:gd name="T18" fmla="*/ 10 w 78"/>
                <a:gd name="T19" fmla="*/ 97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8" h="148">
                  <a:moveTo>
                    <a:pt x="26" y="68"/>
                  </a:moveTo>
                  <a:cubicBezTo>
                    <a:pt x="39" y="48"/>
                    <a:pt x="51" y="31"/>
                    <a:pt x="61" y="19"/>
                  </a:cubicBezTo>
                  <a:cubicBezTo>
                    <a:pt x="71" y="7"/>
                    <a:pt x="77" y="0"/>
                    <a:pt x="77" y="0"/>
                  </a:cubicBezTo>
                  <a:cubicBezTo>
                    <a:pt x="78" y="1"/>
                    <a:pt x="72" y="8"/>
                    <a:pt x="63" y="21"/>
                  </a:cubicBezTo>
                  <a:cubicBezTo>
                    <a:pt x="54" y="33"/>
                    <a:pt x="42" y="50"/>
                    <a:pt x="30" y="70"/>
                  </a:cubicBezTo>
                  <a:cubicBezTo>
                    <a:pt x="18" y="90"/>
                    <a:pt x="6" y="109"/>
                    <a:pt x="4" y="124"/>
                  </a:cubicBezTo>
                  <a:cubicBezTo>
                    <a:pt x="1" y="139"/>
                    <a:pt x="7" y="148"/>
                    <a:pt x="6" y="148"/>
                  </a:cubicBezTo>
                  <a:cubicBezTo>
                    <a:pt x="6" y="148"/>
                    <a:pt x="4" y="147"/>
                    <a:pt x="3" y="142"/>
                  </a:cubicBezTo>
                  <a:cubicBezTo>
                    <a:pt x="1" y="138"/>
                    <a:pt x="0" y="131"/>
                    <a:pt x="1" y="123"/>
                  </a:cubicBezTo>
                  <a:cubicBezTo>
                    <a:pt x="2" y="115"/>
                    <a:pt x="5" y="106"/>
                    <a:pt x="10" y="97"/>
                  </a:cubicBezTo>
                </a:path>
              </a:pathLst>
            </a:custGeom>
            <a:solidFill>
              <a:srgbClr val="455A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49" name="Freeform 50">
              <a:extLst>
                <a:ext uri="{FF2B5EF4-FFF2-40B4-BE49-F238E27FC236}">
                  <a16:creationId xmlns:a16="http://schemas.microsoft.com/office/drawing/2014/main" id="{723A36EE-F3F4-4199-A7C5-39AA3C364B8B}"/>
                </a:ext>
              </a:extLst>
            </p:cNvPr>
            <p:cNvSpPr>
              <a:spLocks/>
            </p:cNvSpPr>
            <p:nvPr/>
          </p:nvSpPr>
          <p:spPr bwMode="auto">
            <a:xfrm>
              <a:off x="6210" y="1549"/>
              <a:ext cx="31" cy="71"/>
            </a:xfrm>
            <a:custGeom>
              <a:avLst/>
              <a:gdLst>
                <a:gd name="T0" fmla="*/ 12 w 13"/>
                <a:gd name="T1" fmla="*/ 1 h 30"/>
                <a:gd name="T2" fmla="*/ 6 w 13"/>
                <a:gd name="T3" fmla="*/ 15 h 30"/>
                <a:gd name="T4" fmla="*/ 2 w 13"/>
                <a:gd name="T5" fmla="*/ 29 h 30"/>
                <a:gd name="T6" fmla="*/ 3 w 13"/>
                <a:gd name="T7" fmla="*/ 14 h 30"/>
                <a:gd name="T8" fmla="*/ 12 w 13"/>
                <a:gd name="T9" fmla="*/ 1 h 30"/>
              </a:gdLst>
              <a:ahLst/>
              <a:cxnLst>
                <a:cxn ang="0">
                  <a:pos x="T0" y="T1"/>
                </a:cxn>
                <a:cxn ang="0">
                  <a:pos x="T2" y="T3"/>
                </a:cxn>
                <a:cxn ang="0">
                  <a:pos x="T4" y="T5"/>
                </a:cxn>
                <a:cxn ang="0">
                  <a:pos x="T6" y="T7"/>
                </a:cxn>
                <a:cxn ang="0">
                  <a:pos x="T8" y="T9"/>
                </a:cxn>
              </a:cxnLst>
              <a:rect l="0" t="0" r="r" b="b"/>
              <a:pathLst>
                <a:path w="13" h="30">
                  <a:moveTo>
                    <a:pt x="12" y="1"/>
                  </a:moveTo>
                  <a:cubicBezTo>
                    <a:pt x="13" y="1"/>
                    <a:pt x="8" y="7"/>
                    <a:pt x="6" y="15"/>
                  </a:cubicBezTo>
                  <a:cubicBezTo>
                    <a:pt x="3" y="23"/>
                    <a:pt x="3" y="29"/>
                    <a:pt x="2" y="29"/>
                  </a:cubicBezTo>
                  <a:cubicBezTo>
                    <a:pt x="2" y="30"/>
                    <a:pt x="0" y="22"/>
                    <a:pt x="3" y="14"/>
                  </a:cubicBezTo>
                  <a:cubicBezTo>
                    <a:pt x="6" y="5"/>
                    <a:pt x="12" y="0"/>
                    <a:pt x="12" y="1"/>
                  </a:cubicBezTo>
                  <a:close/>
                </a:path>
              </a:pathLst>
            </a:custGeom>
            <a:solidFill>
              <a:srgbClr val="455A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1" name="Freeform 51">
              <a:extLst>
                <a:ext uri="{FF2B5EF4-FFF2-40B4-BE49-F238E27FC236}">
                  <a16:creationId xmlns:a16="http://schemas.microsoft.com/office/drawing/2014/main" id="{FD66AD37-6F88-4471-AA02-64DACA78D883}"/>
                </a:ext>
              </a:extLst>
            </p:cNvPr>
            <p:cNvSpPr>
              <a:spLocks/>
            </p:cNvSpPr>
            <p:nvPr/>
          </p:nvSpPr>
          <p:spPr bwMode="auto">
            <a:xfrm>
              <a:off x="5642" y="2369"/>
              <a:ext cx="67" cy="135"/>
            </a:xfrm>
            <a:custGeom>
              <a:avLst/>
              <a:gdLst>
                <a:gd name="T0" fmla="*/ 1 w 28"/>
                <a:gd name="T1" fmla="*/ 57 h 57"/>
                <a:gd name="T2" fmla="*/ 13 w 28"/>
                <a:gd name="T3" fmla="*/ 28 h 57"/>
                <a:gd name="T4" fmla="*/ 28 w 28"/>
                <a:gd name="T5" fmla="*/ 0 h 57"/>
                <a:gd name="T6" fmla="*/ 15 w 28"/>
                <a:gd name="T7" fmla="*/ 29 h 57"/>
                <a:gd name="T8" fmla="*/ 1 w 28"/>
                <a:gd name="T9" fmla="*/ 57 h 57"/>
              </a:gdLst>
              <a:ahLst/>
              <a:cxnLst>
                <a:cxn ang="0">
                  <a:pos x="T0" y="T1"/>
                </a:cxn>
                <a:cxn ang="0">
                  <a:pos x="T2" y="T3"/>
                </a:cxn>
                <a:cxn ang="0">
                  <a:pos x="T4" y="T5"/>
                </a:cxn>
                <a:cxn ang="0">
                  <a:pos x="T6" y="T7"/>
                </a:cxn>
                <a:cxn ang="0">
                  <a:pos x="T8" y="T9"/>
                </a:cxn>
              </a:cxnLst>
              <a:rect l="0" t="0" r="r" b="b"/>
              <a:pathLst>
                <a:path w="28" h="57">
                  <a:moveTo>
                    <a:pt x="1" y="57"/>
                  </a:moveTo>
                  <a:cubicBezTo>
                    <a:pt x="0" y="56"/>
                    <a:pt x="5" y="43"/>
                    <a:pt x="13" y="28"/>
                  </a:cubicBezTo>
                  <a:cubicBezTo>
                    <a:pt x="20" y="12"/>
                    <a:pt x="27" y="0"/>
                    <a:pt x="28" y="0"/>
                  </a:cubicBezTo>
                  <a:cubicBezTo>
                    <a:pt x="28" y="0"/>
                    <a:pt x="23" y="13"/>
                    <a:pt x="15" y="29"/>
                  </a:cubicBezTo>
                  <a:cubicBezTo>
                    <a:pt x="8" y="45"/>
                    <a:pt x="1" y="57"/>
                    <a:pt x="1" y="57"/>
                  </a:cubicBezTo>
                  <a:close/>
                </a:path>
              </a:pathLst>
            </a:custGeom>
            <a:solidFill>
              <a:srgbClr val="455A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2" name="Freeform 52">
              <a:extLst>
                <a:ext uri="{FF2B5EF4-FFF2-40B4-BE49-F238E27FC236}">
                  <a16:creationId xmlns:a16="http://schemas.microsoft.com/office/drawing/2014/main" id="{2AC85238-9B03-446E-8D46-5C7FF5C7B6FA}"/>
                </a:ext>
              </a:extLst>
            </p:cNvPr>
            <p:cNvSpPr>
              <a:spLocks/>
            </p:cNvSpPr>
            <p:nvPr/>
          </p:nvSpPr>
          <p:spPr bwMode="auto">
            <a:xfrm>
              <a:off x="5493" y="2402"/>
              <a:ext cx="28" cy="66"/>
            </a:xfrm>
            <a:custGeom>
              <a:avLst/>
              <a:gdLst>
                <a:gd name="T0" fmla="*/ 1 w 12"/>
                <a:gd name="T1" fmla="*/ 0 h 28"/>
                <a:gd name="T2" fmla="*/ 7 w 12"/>
                <a:gd name="T3" fmla="*/ 13 h 28"/>
                <a:gd name="T4" fmla="*/ 11 w 12"/>
                <a:gd name="T5" fmla="*/ 28 h 28"/>
                <a:gd name="T6" fmla="*/ 5 w 12"/>
                <a:gd name="T7" fmla="*/ 14 h 28"/>
                <a:gd name="T8" fmla="*/ 1 w 12"/>
                <a:gd name="T9" fmla="*/ 0 h 28"/>
              </a:gdLst>
              <a:ahLst/>
              <a:cxnLst>
                <a:cxn ang="0">
                  <a:pos x="T0" y="T1"/>
                </a:cxn>
                <a:cxn ang="0">
                  <a:pos x="T2" y="T3"/>
                </a:cxn>
                <a:cxn ang="0">
                  <a:pos x="T4" y="T5"/>
                </a:cxn>
                <a:cxn ang="0">
                  <a:pos x="T6" y="T7"/>
                </a:cxn>
                <a:cxn ang="0">
                  <a:pos x="T8" y="T9"/>
                </a:cxn>
              </a:cxnLst>
              <a:rect l="0" t="0" r="r" b="b"/>
              <a:pathLst>
                <a:path w="12" h="28">
                  <a:moveTo>
                    <a:pt x="1" y="0"/>
                  </a:moveTo>
                  <a:cubicBezTo>
                    <a:pt x="2" y="0"/>
                    <a:pt x="4" y="6"/>
                    <a:pt x="7" y="13"/>
                  </a:cubicBezTo>
                  <a:cubicBezTo>
                    <a:pt x="10" y="21"/>
                    <a:pt x="12" y="27"/>
                    <a:pt x="11" y="28"/>
                  </a:cubicBezTo>
                  <a:cubicBezTo>
                    <a:pt x="10" y="28"/>
                    <a:pt x="8" y="22"/>
                    <a:pt x="5" y="14"/>
                  </a:cubicBezTo>
                  <a:cubicBezTo>
                    <a:pt x="2" y="6"/>
                    <a:pt x="0" y="0"/>
                    <a:pt x="1" y="0"/>
                  </a:cubicBezTo>
                  <a:close/>
                </a:path>
              </a:pathLst>
            </a:custGeom>
            <a:solidFill>
              <a:srgbClr val="455A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3" name="Freeform 53">
              <a:extLst>
                <a:ext uri="{FF2B5EF4-FFF2-40B4-BE49-F238E27FC236}">
                  <a16:creationId xmlns:a16="http://schemas.microsoft.com/office/drawing/2014/main" id="{262A1FF0-76F9-4CF8-B853-0A38542C73EB}"/>
                </a:ext>
              </a:extLst>
            </p:cNvPr>
            <p:cNvSpPr>
              <a:spLocks/>
            </p:cNvSpPr>
            <p:nvPr/>
          </p:nvSpPr>
          <p:spPr bwMode="auto">
            <a:xfrm>
              <a:off x="4859" y="1041"/>
              <a:ext cx="406" cy="1256"/>
            </a:xfrm>
            <a:custGeom>
              <a:avLst/>
              <a:gdLst>
                <a:gd name="T0" fmla="*/ 124 w 171"/>
                <a:gd name="T1" fmla="*/ 67 h 529"/>
                <a:gd name="T2" fmla="*/ 166 w 171"/>
                <a:gd name="T3" fmla="*/ 0 h 529"/>
                <a:gd name="T4" fmla="*/ 171 w 171"/>
                <a:gd name="T5" fmla="*/ 327 h 529"/>
                <a:gd name="T6" fmla="*/ 130 w 171"/>
                <a:gd name="T7" fmla="*/ 496 h 529"/>
                <a:gd name="T8" fmla="*/ 82 w 171"/>
                <a:gd name="T9" fmla="*/ 523 h 529"/>
                <a:gd name="T10" fmla="*/ 0 w 171"/>
                <a:gd name="T11" fmla="*/ 498 h 529"/>
                <a:gd name="T12" fmla="*/ 124 w 171"/>
                <a:gd name="T13" fmla="*/ 67 h 529"/>
              </a:gdLst>
              <a:ahLst/>
              <a:cxnLst>
                <a:cxn ang="0">
                  <a:pos x="T0" y="T1"/>
                </a:cxn>
                <a:cxn ang="0">
                  <a:pos x="T2" y="T3"/>
                </a:cxn>
                <a:cxn ang="0">
                  <a:pos x="T4" y="T5"/>
                </a:cxn>
                <a:cxn ang="0">
                  <a:pos x="T6" y="T7"/>
                </a:cxn>
                <a:cxn ang="0">
                  <a:pos x="T8" y="T9"/>
                </a:cxn>
                <a:cxn ang="0">
                  <a:pos x="T10" y="T11"/>
                </a:cxn>
                <a:cxn ang="0">
                  <a:pos x="T12" y="T13"/>
                </a:cxn>
              </a:cxnLst>
              <a:rect l="0" t="0" r="r" b="b"/>
              <a:pathLst>
                <a:path w="171" h="529">
                  <a:moveTo>
                    <a:pt x="124" y="67"/>
                  </a:moveTo>
                  <a:cubicBezTo>
                    <a:pt x="130" y="12"/>
                    <a:pt x="166" y="0"/>
                    <a:pt x="166" y="0"/>
                  </a:cubicBezTo>
                  <a:cubicBezTo>
                    <a:pt x="171" y="327"/>
                    <a:pt x="171" y="327"/>
                    <a:pt x="171" y="327"/>
                  </a:cubicBezTo>
                  <a:cubicBezTo>
                    <a:pt x="130" y="496"/>
                    <a:pt x="130" y="496"/>
                    <a:pt x="130" y="496"/>
                  </a:cubicBezTo>
                  <a:cubicBezTo>
                    <a:pt x="125" y="517"/>
                    <a:pt x="103" y="529"/>
                    <a:pt x="82" y="523"/>
                  </a:cubicBezTo>
                  <a:cubicBezTo>
                    <a:pt x="0" y="498"/>
                    <a:pt x="0" y="498"/>
                    <a:pt x="0" y="498"/>
                  </a:cubicBezTo>
                  <a:cubicBezTo>
                    <a:pt x="0" y="498"/>
                    <a:pt x="118" y="123"/>
                    <a:pt x="124" y="67"/>
                  </a:cubicBezTo>
                  <a:close/>
                </a:path>
              </a:pathLst>
            </a:custGeom>
            <a:solidFill>
              <a:srgbClr val="FFC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4" name="Freeform 54">
              <a:extLst>
                <a:ext uri="{FF2B5EF4-FFF2-40B4-BE49-F238E27FC236}">
                  <a16:creationId xmlns:a16="http://schemas.microsoft.com/office/drawing/2014/main" id="{2C6EC715-1DFC-4903-918A-255A0A0F4ADD}"/>
                </a:ext>
              </a:extLst>
            </p:cNvPr>
            <p:cNvSpPr>
              <a:spLocks/>
            </p:cNvSpPr>
            <p:nvPr/>
          </p:nvSpPr>
          <p:spPr bwMode="auto">
            <a:xfrm>
              <a:off x="5564" y="1133"/>
              <a:ext cx="515" cy="763"/>
            </a:xfrm>
            <a:custGeom>
              <a:avLst/>
              <a:gdLst>
                <a:gd name="T0" fmla="*/ 172 w 217"/>
                <a:gd name="T1" fmla="*/ 0 h 321"/>
                <a:gd name="T2" fmla="*/ 192 w 217"/>
                <a:gd name="T3" fmla="*/ 71 h 321"/>
                <a:gd name="T4" fmla="*/ 192 w 217"/>
                <a:gd name="T5" fmla="*/ 288 h 321"/>
                <a:gd name="T6" fmla="*/ 106 w 217"/>
                <a:gd name="T7" fmla="*/ 319 h 321"/>
                <a:gd name="T8" fmla="*/ 4 w 217"/>
                <a:gd name="T9" fmla="*/ 154 h 321"/>
                <a:gd name="T10" fmla="*/ 53 w 217"/>
                <a:gd name="T11" fmla="*/ 143 h 321"/>
                <a:gd name="T12" fmla="*/ 103 w 217"/>
                <a:gd name="T13" fmla="*/ 159 h 321"/>
                <a:gd name="T14" fmla="*/ 136 w 217"/>
                <a:gd name="T15" fmla="*/ 157 h 321"/>
                <a:gd name="T16" fmla="*/ 170 w 217"/>
                <a:gd name="T17" fmla="*/ 9 h 321"/>
                <a:gd name="T18" fmla="*/ 172 w 217"/>
                <a:gd name="T19" fmla="*/ 0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7" h="321">
                  <a:moveTo>
                    <a:pt x="172" y="0"/>
                  </a:moveTo>
                  <a:cubicBezTo>
                    <a:pt x="172" y="0"/>
                    <a:pt x="192" y="46"/>
                    <a:pt x="192" y="71"/>
                  </a:cubicBezTo>
                  <a:cubicBezTo>
                    <a:pt x="192" y="95"/>
                    <a:pt x="217" y="254"/>
                    <a:pt x="192" y="288"/>
                  </a:cubicBezTo>
                  <a:cubicBezTo>
                    <a:pt x="168" y="321"/>
                    <a:pt x="120" y="320"/>
                    <a:pt x="106" y="319"/>
                  </a:cubicBezTo>
                  <a:cubicBezTo>
                    <a:pt x="87" y="317"/>
                    <a:pt x="0" y="156"/>
                    <a:pt x="4" y="154"/>
                  </a:cubicBezTo>
                  <a:cubicBezTo>
                    <a:pt x="53" y="143"/>
                    <a:pt x="53" y="143"/>
                    <a:pt x="53" y="143"/>
                  </a:cubicBezTo>
                  <a:cubicBezTo>
                    <a:pt x="53" y="143"/>
                    <a:pt x="87" y="145"/>
                    <a:pt x="103" y="159"/>
                  </a:cubicBezTo>
                  <a:cubicBezTo>
                    <a:pt x="120" y="173"/>
                    <a:pt x="136" y="157"/>
                    <a:pt x="136" y="157"/>
                  </a:cubicBezTo>
                  <a:cubicBezTo>
                    <a:pt x="170" y="9"/>
                    <a:pt x="170" y="9"/>
                    <a:pt x="170" y="9"/>
                  </a:cubicBezTo>
                  <a:cubicBezTo>
                    <a:pt x="172" y="0"/>
                    <a:pt x="172" y="0"/>
                    <a:pt x="172" y="0"/>
                  </a:cubicBezTo>
                </a:path>
              </a:pathLst>
            </a:custGeom>
            <a:solidFill>
              <a:srgbClr val="FFC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5" name="Freeform 55">
              <a:extLst>
                <a:ext uri="{FF2B5EF4-FFF2-40B4-BE49-F238E27FC236}">
                  <a16:creationId xmlns:a16="http://schemas.microsoft.com/office/drawing/2014/main" id="{62828601-AC31-4B20-8AE6-CC73DB272FE2}"/>
                </a:ext>
              </a:extLst>
            </p:cNvPr>
            <p:cNvSpPr>
              <a:spLocks/>
            </p:cNvSpPr>
            <p:nvPr/>
          </p:nvSpPr>
          <p:spPr bwMode="auto">
            <a:xfrm>
              <a:off x="5229" y="986"/>
              <a:ext cx="772" cy="855"/>
            </a:xfrm>
            <a:custGeom>
              <a:avLst/>
              <a:gdLst>
                <a:gd name="T0" fmla="*/ 245 w 325"/>
                <a:gd name="T1" fmla="*/ 23 h 360"/>
                <a:gd name="T2" fmla="*/ 313 w 325"/>
                <a:gd name="T3" fmla="*/ 62 h 360"/>
                <a:gd name="T4" fmla="*/ 254 w 325"/>
                <a:gd name="T5" fmla="*/ 344 h 360"/>
                <a:gd name="T6" fmla="*/ 28 w 325"/>
                <a:gd name="T7" fmla="*/ 360 h 360"/>
                <a:gd name="T8" fmla="*/ 5 w 325"/>
                <a:gd name="T9" fmla="*/ 340 h 360"/>
                <a:gd name="T10" fmla="*/ 10 w 325"/>
                <a:gd name="T11" fmla="*/ 23 h 360"/>
                <a:gd name="T12" fmla="*/ 73 w 325"/>
                <a:gd name="T13" fmla="*/ 0 h 360"/>
                <a:gd name="T14" fmla="*/ 120 w 325"/>
                <a:gd name="T15" fmla="*/ 34 h 360"/>
                <a:gd name="T16" fmla="*/ 245 w 325"/>
                <a:gd name="T17" fmla="*/ 23 h 3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5" h="360">
                  <a:moveTo>
                    <a:pt x="245" y="23"/>
                  </a:moveTo>
                  <a:cubicBezTo>
                    <a:pt x="245" y="23"/>
                    <a:pt x="301" y="42"/>
                    <a:pt x="313" y="62"/>
                  </a:cubicBezTo>
                  <a:cubicBezTo>
                    <a:pt x="325" y="82"/>
                    <a:pt x="254" y="344"/>
                    <a:pt x="254" y="344"/>
                  </a:cubicBezTo>
                  <a:cubicBezTo>
                    <a:pt x="28" y="360"/>
                    <a:pt x="28" y="360"/>
                    <a:pt x="28" y="360"/>
                  </a:cubicBezTo>
                  <a:cubicBezTo>
                    <a:pt x="28" y="360"/>
                    <a:pt x="10" y="357"/>
                    <a:pt x="5" y="340"/>
                  </a:cubicBezTo>
                  <a:cubicBezTo>
                    <a:pt x="0" y="324"/>
                    <a:pt x="10" y="23"/>
                    <a:pt x="10" y="23"/>
                  </a:cubicBezTo>
                  <a:cubicBezTo>
                    <a:pt x="73" y="0"/>
                    <a:pt x="73" y="0"/>
                    <a:pt x="73" y="0"/>
                  </a:cubicBezTo>
                  <a:cubicBezTo>
                    <a:pt x="73" y="0"/>
                    <a:pt x="100" y="28"/>
                    <a:pt x="120" y="34"/>
                  </a:cubicBezTo>
                  <a:cubicBezTo>
                    <a:pt x="139" y="40"/>
                    <a:pt x="245" y="23"/>
                    <a:pt x="245" y="23"/>
                  </a:cubicBezTo>
                </a:path>
              </a:pathLst>
            </a:custGeom>
            <a:solidFill>
              <a:srgbClr val="FFC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56" name="Freeform 56">
              <a:extLst>
                <a:ext uri="{FF2B5EF4-FFF2-40B4-BE49-F238E27FC236}">
                  <a16:creationId xmlns:a16="http://schemas.microsoft.com/office/drawing/2014/main" id="{D32E4E22-72CD-462F-8652-6CE486708196}"/>
                </a:ext>
              </a:extLst>
            </p:cNvPr>
            <p:cNvSpPr>
              <a:spLocks/>
            </p:cNvSpPr>
            <p:nvPr/>
          </p:nvSpPr>
          <p:spPr bwMode="auto">
            <a:xfrm>
              <a:off x="5234" y="1209"/>
              <a:ext cx="55" cy="620"/>
            </a:xfrm>
            <a:custGeom>
              <a:avLst/>
              <a:gdLst>
                <a:gd name="T0" fmla="*/ 22 w 23"/>
                <a:gd name="T1" fmla="*/ 0 h 261"/>
                <a:gd name="T2" fmla="*/ 22 w 23"/>
                <a:gd name="T3" fmla="*/ 3 h 261"/>
                <a:gd name="T4" fmla="*/ 23 w 23"/>
                <a:gd name="T5" fmla="*/ 11 h 261"/>
                <a:gd name="T6" fmla="*/ 22 w 23"/>
                <a:gd name="T7" fmla="*/ 39 h 261"/>
                <a:gd name="T8" fmla="*/ 15 w 23"/>
                <a:gd name="T9" fmla="*/ 133 h 261"/>
                <a:gd name="T10" fmla="*/ 8 w 23"/>
                <a:gd name="T11" fmla="*/ 184 h 261"/>
                <a:gd name="T12" fmla="*/ 2 w 23"/>
                <a:gd name="T13" fmla="*/ 225 h 261"/>
                <a:gd name="T14" fmla="*/ 9 w 23"/>
                <a:gd name="T15" fmla="*/ 252 h 261"/>
                <a:gd name="T16" fmla="*/ 14 w 23"/>
                <a:gd name="T17" fmla="*/ 261 h 261"/>
                <a:gd name="T18" fmla="*/ 12 w 23"/>
                <a:gd name="T19" fmla="*/ 259 h 261"/>
                <a:gd name="T20" fmla="*/ 8 w 23"/>
                <a:gd name="T21" fmla="*/ 253 h 261"/>
                <a:gd name="T22" fmla="*/ 0 w 23"/>
                <a:gd name="T23" fmla="*/ 225 h 261"/>
                <a:gd name="T24" fmla="*/ 5 w 23"/>
                <a:gd name="T25" fmla="*/ 183 h 261"/>
                <a:gd name="T26" fmla="*/ 13 w 23"/>
                <a:gd name="T27" fmla="*/ 132 h 261"/>
                <a:gd name="T28" fmla="*/ 21 w 23"/>
                <a:gd name="T29" fmla="*/ 39 h 261"/>
                <a:gd name="T30" fmla="*/ 22 w 23"/>
                <a:gd name="T31" fmla="*/ 11 h 261"/>
                <a:gd name="T32" fmla="*/ 22 w 23"/>
                <a:gd name="T33" fmla="*/ 3 h 261"/>
                <a:gd name="T34" fmla="*/ 22 w 23"/>
                <a:gd name="T35" fmla="*/ 0 h 2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 h="261">
                  <a:moveTo>
                    <a:pt x="22" y="0"/>
                  </a:moveTo>
                  <a:cubicBezTo>
                    <a:pt x="22" y="0"/>
                    <a:pt x="22" y="1"/>
                    <a:pt x="22" y="3"/>
                  </a:cubicBezTo>
                  <a:cubicBezTo>
                    <a:pt x="22" y="5"/>
                    <a:pt x="22" y="8"/>
                    <a:pt x="23" y="11"/>
                  </a:cubicBezTo>
                  <a:cubicBezTo>
                    <a:pt x="23" y="18"/>
                    <a:pt x="23" y="27"/>
                    <a:pt x="22" y="39"/>
                  </a:cubicBezTo>
                  <a:cubicBezTo>
                    <a:pt x="22" y="63"/>
                    <a:pt x="20" y="96"/>
                    <a:pt x="15" y="133"/>
                  </a:cubicBezTo>
                  <a:cubicBezTo>
                    <a:pt x="13" y="151"/>
                    <a:pt x="10" y="168"/>
                    <a:pt x="8" y="184"/>
                  </a:cubicBezTo>
                  <a:cubicBezTo>
                    <a:pt x="5" y="199"/>
                    <a:pt x="2" y="213"/>
                    <a:pt x="2" y="225"/>
                  </a:cubicBezTo>
                  <a:cubicBezTo>
                    <a:pt x="2" y="237"/>
                    <a:pt x="5" y="246"/>
                    <a:pt x="9" y="252"/>
                  </a:cubicBezTo>
                  <a:cubicBezTo>
                    <a:pt x="12" y="258"/>
                    <a:pt x="15" y="261"/>
                    <a:pt x="14" y="261"/>
                  </a:cubicBezTo>
                  <a:cubicBezTo>
                    <a:pt x="14" y="261"/>
                    <a:pt x="14" y="260"/>
                    <a:pt x="12" y="259"/>
                  </a:cubicBezTo>
                  <a:cubicBezTo>
                    <a:pt x="11" y="258"/>
                    <a:pt x="9" y="256"/>
                    <a:pt x="8" y="253"/>
                  </a:cubicBezTo>
                  <a:cubicBezTo>
                    <a:pt x="4" y="247"/>
                    <a:pt x="1" y="237"/>
                    <a:pt x="0" y="225"/>
                  </a:cubicBezTo>
                  <a:cubicBezTo>
                    <a:pt x="0" y="213"/>
                    <a:pt x="3" y="199"/>
                    <a:pt x="5" y="183"/>
                  </a:cubicBezTo>
                  <a:cubicBezTo>
                    <a:pt x="8" y="168"/>
                    <a:pt x="11" y="151"/>
                    <a:pt x="13" y="132"/>
                  </a:cubicBezTo>
                  <a:cubicBezTo>
                    <a:pt x="17" y="96"/>
                    <a:pt x="20" y="63"/>
                    <a:pt x="21" y="39"/>
                  </a:cubicBezTo>
                  <a:cubicBezTo>
                    <a:pt x="21" y="27"/>
                    <a:pt x="21" y="18"/>
                    <a:pt x="22" y="11"/>
                  </a:cubicBezTo>
                  <a:cubicBezTo>
                    <a:pt x="22" y="8"/>
                    <a:pt x="22" y="5"/>
                    <a:pt x="22" y="3"/>
                  </a:cubicBezTo>
                  <a:cubicBezTo>
                    <a:pt x="22" y="1"/>
                    <a:pt x="22" y="0"/>
                    <a:pt x="22" y="0"/>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7" name="Freeform 57">
              <a:extLst>
                <a:ext uri="{FF2B5EF4-FFF2-40B4-BE49-F238E27FC236}">
                  <a16:creationId xmlns:a16="http://schemas.microsoft.com/office/drawing/2014/main" id="{F3E6A824-CA5C-4B97-A2D2-C211A3D2FE63}"/>
                </a:ext>
              </a:extLst>
            </p:cNvPr>
            <p:cNvSpPr>
              <a:spLocks/>
            </p:cNvSpPr>
            <p:nvPr/>
          </p:nvSpPr>
          <p:spPr bwMode="auto">
            <a:xfrm>
              <a:off x="5635" y="1482"/>
              <a:ext cx="176" cy="62"/>
            </a:xfrm>
            <a:custGeom>
              <a:avLst/>
              <a:gdLst>
                <a:gd name="T0" fmla="*/ 73 w 74"/>
                <a:gd name="T1" fmla="*/ 25 h 26"/>
                <a:gd name="T2" fmla="*/ 66 w 74"/>
                <a:gd name="T3" fmla="*/ 16 h 26"/>
                <a:gd name="T4" fmla="*/ 55 w 74"/>
                <a:gd name="T5" fmla="*/ 8 h 26"/>
                <a:gd name="T6" fmla="*/ 39 w 74"/>
                <a:gd name="T7" fmla="*/ 4 h 26"/>
                <a:gd name="T8" fmla="*/ 10 w 74"/>
                <a:gd name="T9" fmla="*/ 6 h 26"/>
                <a:gd name="T10" fmla="*/ 3 w 74"/>
                <a:gd name="T11" fmla="*/ 10 h 26"/>
                <a:gd name="T12" fmla="*/ 0 w 74"/>
                <a:gd name="T13" fmla="*/ 13 h 26"/>
                <a:gd name="T14" fmla="*/ 2 w 74"/>
                <a:gd name="T15" fmla="*/ 10 h 26"/>
                <a:gd name="T16" fmla="*/ 9 w 74"/>
                <a:gd name="T17" fmla="*/ 4 h 26"/>
                <a:gd name="T18" fmla="*/ 40 w 74"/>
                <a:gd name="T19" fmla="*/ 2 h 26"/>
                <a:gd name="T20" fmla="*/ 56 w 74"/>
                <a:gd name="T21" fmla="*/ 6 h 26"/>
                <a:gd name="T22" fmla="*/ 67 w 74"/>
                <a:gd name="T23" fmla="*/ 15 h 26"/>
                <a:gd name="T24" fmla="*/ 72 w 74"/>
                <a:gd name="T25" fmla="*/ 22 h 26"/>
                <a:gd name="T26" fmla="*/ 73 w 74"/>
                <a:gd name="T27" fmla="*/ 25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4" h="26">
                  <a:moveTo>
                    <a:pt x="73" y="25"/>
                  </a:moveTo>
                  <a:cubicBezTo>
                    <a:pt x="73" y="26"/>
                    <a:pt x="71" y="21"/>
                    <a:pt x="66" y="16"/>
                  </a:cubicBezTo>
                  <a:cubicBezTo>
                    <a:pt x="63" y="13"/>
                    <a:pt x="59" y="11"/>
                    <a:pt x="55" y="8"/>
                  </a:cubicBezTo>
                  <a:cubicBezTo>
                    <a:pt x="50" y="6"/>
                    <a:pt x="45" y="5"/>
                    <a:pt x="39" y="4"/>
                  </a:cubicBezTo>
                  <a:cubicBezTo>
                    <a:pt x="28" y="3"/>
                    <a:pt x="17" y="3"/>
                    <a:pt x="10" y="6"/>
                  </a:cubicBezTo>
                  <a:cubicBezTo>
                    <a:pt x="7" y="7"/>
                    <a:pt x="4" y="9"/>
                    <a:pt x="3" y="10"/>
                  </a:cubicBezTo>
                  <a:cubicBezTo>
                    <a:pt x="1" y="12"/>
                    <a:pt x="0" y="13"/>
                    <a:pt x="0" y="13"/>
                  </a:cubicBezTo>
                  <a:cubicBezTo>
                    <a:pt x="0" y="12"/>
                    <a:pt x="0" y="11"/>
                    <a:pt x="2" y="10"/>
                  </a:cubicBezTo>
                  <a:cubicBezTo>
                    <a:pt x="3" y="8"/>
                    <a:pt x="6" y="6"/>
                    <a:pt x="9" y="4"/>
                  </a:cubicBezTo>
                  <a:cubicBezTo>
                    <a:pt x="17" y="1"/>
                    <a:pt x="28" y="0"/>
                    <a:pt x="40" y="2"/>
                  </a:cubicBezTo>
                  <a:cubicBezTo>
                    <a:pt x="46" y="3"/>
                    <a:pt x="51" y="4"/>
                    <a:pt x="56" y="6"/>
                  </a:cubicBezTo>
                  <a:cubicBezTo>
                    <a:pt x="61" y="9"/>
                    <a:pt x="64" y="12"/>
                    <a:pt x="67" y="15"/>
                  </a:cubicBezTo>
                  <a:cubicBezTo>
                    <a:pt x="70" y="18"/>
                    <a:pt x="71" y="20"/>
                    <a:pt x="72" y="22"/>
                  </a:cubicBezTo>
                  <a:cubicBezTo>
                    <a:pt x="73" y="24"/>
                    <a:pt x="74" y="25"/>
                    <a:pt x="73" y="25"/>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8" name="Freeform 58">
              <a:extLst>
                <a:ext uri="{FF2B5EF4-FFF2-40B4-BE49-F238E27FC236}">
                  <a16:creationId xmlns:a16="http://schemas.microsoft.com/office/drawing/2014/main" id="{046FE320-0097-4E1F-AA1F-B7474157C279}"/>
                </a:ext>
              </a:extLst>
            </p:cNvPr>
            <p:cNvSpPr>
              <a:spLocks/>
            </p:cNvSpPr>
            <p:nvPr/>
          </p:nvSpPr>
          <p:spPr bwMode="auto">
            <a:xfrm>
              <a:off x="5669" y="1661"/>
              <a:ext cx="147" cy="230"/>
            </a:xfrm>
            <a:custGeom>
              <a:avLst/>
              <a:gdLst>
                <a:gd name="T0" fmla="*/ 1 w 62"/>
                <a:gd name="T1" fmla="*/ 0 h 97"/>
                <a:gd name="T2" fmla="*/ 7 w 62"/>
                <a:gd name="T3" fmla="*/ 16 h 97"/>
                <a:gd name="T4" fmla="*/ 26 w 62"/>
                <a:gd name="T5" fmla="*/ 52 h 97"/>
                <a:gd name="T6" fmla="*/ 50 w 62"/>
                <a:gd name="T7" fmla="*/ 85 h 97"/>
                <a:gd name="T8" fmla="*/ 58 w 62"/>
                <a:gd name="T9" fmla="*/ 94 h 97"/>
                <a:gd name="T10" fmla="*/ 62 w 62"/>
                <a:gd name="T11" fmla="*/ 97 h 97"/>
                <a:gd name="T12" fmla="*/ 58 w 62"/>
                <a:gd name="T13" fmla="*/ 95 h 97"/>
                <a:gd name="T14" fmla="*/ 48 w 62"/>
                <a:gd name="T15" fmla="*/ 87 h 97"/>
                <a:gd name="T16" fmla="*/ 24 w 62"/>
                <a:gd name="T17" fmla="*/ 54 h 97"/>
                <a:gd name="T18" fmla="*/ 5 w 62"/>
                <a:gd name="T19" fmla="*/ 17 h 97"/>
                <a:gd name="T20" fmla="*/ 1 w 62"/>
                <a:gd name="T21" fmla="*/ 5 h 97"/>
                <a:gd name="T22" fmla="*/ 1 w 62"/>
                <a:gd name="T23" fmla="*/ 0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2" h="97">
                  <a:moveTo>
                    <a:pt x="1" y="0"/>
                  </a:moveTo>
                  <a:cubicBezTo>
                    <a:pt x="1" y="0"/>
                    <a:pt x="3" y="7"/>
                    <a:pt x="7" y="16"/>
                  </a:cubicBezTo>
                  <a:cubicBezTo>
                    <a:pt x="11" y="26"/>
                    <a:pt x="18" y="39"/>
                    <a:pt x="26" y="52"/>
                  </a:cubicBezTo>
                  <a:cubicBezTo>
                    <a:pt x="34" y="66"/>
                    <a:pt x="43" y="77"/>
                    <a:pt x="50" y="85"/>
                  </a:cubicBezTo>
                  <a:cubicBezTo>
                    <a:pt x="53" y="89"/>
                    <a:pt x="56" y="92"/>
                    <a:pt x="58" y="94"/>
                  </a:cubicBezTo>
                  <a:cubicBezTo>
                    <a:pt x="60" y="96"/>
                    <a:pt x="62" y="97"/>
                    <a:pt x="62" y="97"/>
                  </a:cubicBezTo>
                  <a:cubicBezTo>
                    <a:pt x="62" y="97"/>
                    <a:pt x="60" y="97"/>
                    <a:pt x="58" y="95"/>
                  </a:cubicBezTo>
                  <a:cubicBezTo>
                    <a:pt x="55" y="93"/>
                    <a:pt x="52" y="91"/>
                    <a:pt x="48" y="87"/>
                  </a:cubicBezTo>
                  <a:cubicBezTo>
                    <a:pt x="41" y="79"/>
                    <a:pt x="32" y="67"/>
                    <a:pt x="24" y="54"/>
                  </a:cubicBezTo>
                  <a:cubicBezTo>
                    <a:pt x="15" y="40"/>
                    <a:pt x="9" y="27"/>
                    <a:pt x="5" y="17"/>
                  </a:cubicBezTo>
                  <a:cubicBezTo>
                    <a:pt x="3" y="12"/>
                    <a:pt x="2" y="8"/>
                    <a:pt x="1" y="5"/>
                  </a:cubicBezTo>
                  <a:cubicBezTo>
                    <a:pt x="1" y="2"/>
                    <a:pt x="0" y="0"/>
                    <a:pt x="1" y="0"/>
                  </a:cubicBezTo>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9" name="Freeform 59">
              <a:extLst>
                <a:ext uri="{FF2B5EF4-FFF2-40B4-BE49-F238E27FC236}">
                  <a16:creationId xmlns:a16="http://schemas.microsoft.com/office/drawing/2014/main" id="{006ED9D2-7E95-4C55-9DA4-777A62C945C3}"/>
                </a:ext>
              </a:extLst>
            </p:cNvPr>
            <p:cNvSpPr>
              <a:spLocks/>
            </p:cNvSpPr>
            <p:nvPr/>
          </p:nvSpPr>
          <p:spPr bwMode="auto">
            <a:xfrm>
              <a:off x="5873" y="1124"/>
              <a:ext cx="76" cy="71"/>
            </a:xfrm>
            <a:custGeom>
              <a:avLst/>
              <a:gdLst>
                <a:gd name="T0" fmla="*/ 1 w 32"/>
                <a:gd name="T1" fmla="*/ 30 h 30"/>
                <a:gd name="T2" fmla="*/ 14 w 32"/>
                <a:gd name="T3" fmla="*/ 13 h 30"/>
                <a:gd name="T4" fmla="*/ 31 w 32"/>
                <a:gd name="T5" fmla="*/ 0 h 30"/>
                <a:gd name="T6" fmla="*/ 16 w 32"/>
                <a:gd name="T7" fmla="*/ 15 h 30"/>
                <a:gd name="T8" fmla="*/ 1 w 32"/>
                <a:gd name="T9" fmla="*/ 30 h 30"/>
              </a:gdLst>
              <a:ahLst/>
              <a:cxnLst>
                <a:cxn ang="0">
                  <a:pos x="T0" y="T1"/>
                </a:cxn>
                <a:cxn ang="0">
                  <a:pos x="T2" y="T3"/>
                </a:cxn>
                <a:cxn ang="0">
                  <a:pos x="T4" y="T5"/>
                </a:cxn>
                <a:cxn ang="0">
                  <a:pos x="T6" y="T7"/>
                </a:cxn>
                <a:cxn ang="0">
                  <a:pos x="T8" y="T9"/>
                </a:cxn>
              </a:cxnLst>
              <a:rect l="0" t="0" r="r" b="b"/>
              <a:pathLst>
                <a:path w="32" h="30">
                  <a:moveTo>
                    <a:pt x="1" y="30"/>
                  </a:moveTo>
                  <a:cubicBezTo>
                    <a:pt x="0" y="30"/>
                    <a:pt x="6" y="21"/>
                    <a:pt x="14" y="13"/>
                  </a:cubicBezTo>
                  <a:cubicBezTo>
                    <a:pt x="23" y="5"/>
                    <a:pt x="31" y="0"/>
                    <a:pt x="31" y="0"/>
                  </a:cubicBezTo>
                  <a:cubicBezTo>
                    <a:pt x="32" y="1"/>
                    <a:pt x="24" y="7"/>
                    <a:pt x="16" y="15"/>
                  </a:cubicBezTo>
                  <a:cubicBezTo>
                    <a:pt x="8" y="23"/>
                    <a:pt x="2" y="30"/>
                    <a:pt x="1" y="30"/>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0" name="Freeform 60">
              <a:extLst>
                <a:ext uri="{FF2B5EF4-FFF2-40B4-BE49-F238E27FC236}">
                  <a16:creationId xmlns:a16="http://schemas.microsoft.com/office/drawing/2014/main" id="{F9F44927-FDFD-4884-8820-9335C0256A66}"/>
                </a:ext>
              </a:extLst>
            </p:cNvPr>
            <p:cNvSpPr>
              <a:spLocks/>
            </p:cNvSpPr>
            <p:nvPr/>
          </p:nvSpPr>
          <p:spPr bwMode="auto">
            <a:xfrm>
              <a:off x="5234" y="1060"/>
              <a:ext cx="71" cy="85"/>
            </a:xfrm>
            <a:custGeom>
              <a:avLst/>
              <a:gdLst>
                <a:gd name="T0" fmla="*/ 0 w 30"/>
                <a:gd name="T1" fmla="*/ 0 h 36"/>
                <a:gd name="T2" fmla="*/ 18 w 30"/>
                <a:gd name="T3" fmla="*/ 15 h 36"/>
                <a:gd name="T4" fmla="*/ 29 w 30"/>
                <a:gd name="T5" fmla="*/ 36 h 36"/>
                <a:gd name="T6" fmla="*/ 16 w 30"/>
                <a:gd name="T7" fmla="*/ 17 h 36"/>
                <a:gd name="T8" fmla="*/ 0 w 30"/>
                <a:gd name="T9" fmla="*/ 0 h 36"/>
              </a:gdLst>
              <a:ahLst/>
              <a:cxnLst>
                <a:cxn ang="0">
                  <a:pos x="T0" y="T1"/>
                </a:cxn>
                <a:cxn ang="0">
                  <a:pos x="T2" y="T3"/>
                </a:cxn>
                <a:cxn ang="0">
                  <a:pos x="T4" y="T5"/>
                </a:cxn>
                <a:cxn ang="0">
                  <a:pos x="T6" y="T7"/>
                </a:cxn>
                <a:cxn ang="0">
                  <a:pos x="T8" y="T9"/>
                </a:cxn>
              </a:cxnLst>
              <a:rect l="0" t="0" r="r" b="b"/>
              <a:pathLst>
                <a:path w="30" h="36">
                  <a:moveTo>
                    <a:pt x="0" y="0"/>
                  </a:moveTo>
                  <a:cubicBezTo>
                    <a:pt x="0" y="0"/>
                    <a:pt x="10" y="5"/>
                    <a:pt x="18" y="15"/>
                  </a:cubicBezTo>
                  <a:cubicBezTo>
                    <a:pt x="26" y="26"/>
                    <a:pt x="30" y="36"/>
                    <a:pt x="29" y="36"/>
                  </a:cubicBezTo>
                  <a:cubicBezTo>
                    <a:pt x="28" y="36"/>
                    <a:pt x="24" y="27"/>
                    <a:pt x="16" y="17"/>
                  </a:cubicBezTo>
                  <a:cubicBezTo>
                    <a:pt x="8" y="7"/>
                    <a:pt x="0" y="1"/>
                    <a:pt x="0" y="0"/>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1" name="Freeform 61">
              <a:extLst>
                <a:ext uri="{FF2B5EF4-FFF2-40B4-BE49-F238E27FC236}">
                  <a16:creationId xmlns:a16="http://schemas.microsoft.com/office/drawing/2014/main" id="{02048C11-84BE-44A1-BCE0-E41BE17822A0}"/>
                </a:ext>
              </a:extLst>
            </p:cNvPr>
            <p:cNvSpPr>
              <a:spLocks/>
            </p:cNvSpPr>
            <p:nvPr/>
          </p:nvSpPr>
          <p:spPr bwMode="auto">
            <a:xfrm>
              <a:off x="5666" y="1511"/>
              <a:ext cx="69" cy="233"/>
            </a:xfrm>
            <a:custGeom>
              <a:avLst/>
              <a:gdLst>
                <a:gd name="T0" fmla="*/ 28 w 29"/>
                <a:gd name="T1" fmla="*/ 98 h 98"/>
                <a:gd name="T2" fmla="*/ 20 w 29"/>
                <a:gd name="T3" fmla="*/ 85 h 98"/>
                <a:gd name="T4" fmla="*/ 7 w 29"/>
                <a:gd name="T5" fmla="*/ 51 h 98"/>
                <a:gd name="T6" fmla="*/ 0 w 29"/>
                <a:gd name="T7" fmla="*/ 15 h 98"/>
                <a:gd name="T8" fmla="*/ 0 w 29"/>
                <a:gd name="T9" fmla="*/ 0 h 98"/>
                <a:gd name="T10" fmla="*/ 2 w 29"/>
                <a:gd name="T11" fmla="*/ 15 h 98"/>
                <a:gd name="T12" fmla="*/ 9 w 29"/>
                <a:gd name="T13" fmla="*/ 50 h 98"/>
                <a:gd name="T14" fmla="*/ 22 w 29"/>
                <a:gd name="T15" fmla="*/ 84 h 98"/>
                <a:gd name="T16" fmla="*/ 28 w 29"/>
                <a:gd name="T17" fmla="*/ 98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98">
                  <a:moveTo>
                    <a:pt x="28" y="98"/>
                  </a:moveTo>
                  <a:cubicBezTo>
                    <a:pt x="28" y="98"/>
                    <a:pt x="25" y="93"/>
                    <a:pt x="20" y="85"/>
                  </a:cubicBezTo>
                  <a:cubicBezTo>
                    <a:pt x="16" y="77"/>
                    <a:pt x="11" y="65"/>
                    <a:pt x="7" y="51"/>
                  </a:cubicBezTo>
                  <a:cubicBezTo>
                    <a:pt x="3" y="37"/>
                    <a:pt x="1" y="25"/>
                    <a:pt x="0" y="15"/>
                  </a:cubicBezTo>
                  <a:cubicBezTo>
                    <a:pt x="0" y="6"/>
                    <a:pt x="0" y="0"/>
                    <a:pt x="0" y="0"/>
                  </a:cubicBezTo>
                  <a:cubicBezTo>
                    <a:pt x="1" y="0"/>
                    <a:pt x="1" y="6"/>
                    <a:pt x="2" y="15"/>
                  </a:cubicBezTo>
                  <a:cubicBezTo>
                    <a:pt x="3" y="24"/>
                    <a:pt x="6" y="37"/>
                    <a:pt x="9" y="50"/>
                  </a:cubicBezTo>
                  <a:cubicBezTo>
                    <a:pt x="13" y="64"/>
                    <a:pt x="18" y="76"/>
                    <a:pt x="22" y="84"/>
                  </a:cubicBezTo>
                  <a:cubicBezTo>
                    <a:pt x="26" y="92"/>
                    <a:pt x="29" y="97"/>
                    <a:pt x="28" y="98"/>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2" name="Freeform 62">
              <a:extLst>
                <a:ext uri="{FF2B5EF4-FFF2-40B4-BE49-F238E27FC236}">
                  <a16:creationId xmlns:a16="http://schemas.microsoft.com/office/drawing/2014/main" id="{292EBD7F-BDC0-4143-97C1-81AF01FD7E75}"/>
                </a:ext>
              </a:extLst>
            </p:cNvPr>
            <p:cNvSpPr>
              <a:spLocks/>
            </p:cNvSpPr>
            <p:nvPr/>
          </p:nvSpPr>
          <p:spPr bwMode="auto">
            <a:xfrm>
              <a:off x="5785" y="1490"/>
              <a:ext cx="150" cy="92"/>
            </a:xfrm>
            <a:custGeom>
              <a:avLst/>
              <a:gdLst>
                <a:gd name="T0" fmla="*/ 62 w 63"/>
                <a:gd name="T1" fmla="*/ 39 h 39"/>
                <a:gd name="T2" fmla="*/ 54 w 63"/>
                <a:gd name="T3" fmla="*/ 31 h 39"/>
                <a:gd name="T4" fmla="*/ 33 w 63"/>
                <a:gd name="T5" fmla="*/ 12 h 39"/>
                <a:gd name="T6" fmla="*/ 20 w 63"/>
                <a:gd name="T7" fmla="*/ 4 h 39"/>
                <a:gd name="T8" fmla="*/ 8 w 63"/>
                <a:gd name="T9" fmla="*/ 3 h 39"/>
                <a:gd name="T10" fmla="*/ 2 w 63"/>
                <a:gd name="T11" fmla="*/ 7 h 39"/>
                <a:gd name="T12" fmla="*/ 0 w 63"/>
                <a:gd name="T13" fmla="*/ 10 h 39"/>
                <a:gd name="T14" fmla="*/ 1 w 63"/>
                <a:gd name="T15" fmla="*/ 7 h 39"/>
                <a:gd name="T16" fmla="*/ 8 w 63"/>
                <a:gd name="T17" fmla="*/ 1 h 39"/>
                <a:gd name="T18" fmla="*/ 21 w 63"/>
                <a:gd name="T19" fmla="*/ 2 h 39"/>
                <a:gd name="T20" fmla="*/ 34 w 63"/>
                <a:gd name="T21" fmla="*/ 10 h 39"/>
                <a:gd name="T22" fmla="*/ 55 w 63"/>
                <a:gd name="T23" fmla="*/ 29 h 39"/>
                <a:gd name="T24" fmla="*/ 62 w 63"/>
                <a:gd name="T25" fmla="*/ 3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3" h="39">
                  <a:moveTo>
                    <a:pt x="62" y="39"/>
                  </a:moveTo>
                  <a:cubicBezTo>
                    <a:pt x="62" y="39"/>
                    <a:pt x="59" y="36"/>
                    <a:pt x="54" y="31"/>
                  </a:cubicBezTo>
                  <a:cubicBezTo>
                    <a:pt x="49" y="26"/>
                    <a:pt x="42" y="19"/>
                    <a:pt x="33" y="12"/>
                  </a:cubicBezTo>
                  <a:cubicBezTo>
                    <a:pt x="28" y="9"/>
                    <a:pt x="24" y="6"/>
                    <a:pt x="20" y="4"/>
                  </a:cubicBezTo>
                  <a:cubicBezTo>
                    <a:pt x="16" y="2"/>
                    <a:pt x="11" y="2"/>
                    <a:pt x="8" y="3"/>
                  </a:cubicBezTo>
                  <a:cubicBezTo>
                    <a:pt x="5" y="4"/>
                    <a:pt x="3" y="6"/>
                    <a:pt x="2" y="7"/>
                  </a:cubicBezTo>
                  <a:cubicBezTo>
                    <a:pt x="1" y="9"/>
                    <a:pt x="0" y="10"/>
                    <a:pt x="0" y="10"/>
                  </a:cubicBezTo>
                  <a:cubicBezTo>
                    <a:pt x="0" y="10"/>
                    <a:pt x="0" y="9"/>
                    <a:pt x="1" y="7"/>
                  </a:cubicBezTo>
                  <a:cubicBezTo>
                    <a:pt x="2" y="5"/>
                    <a:pt x="4" y="3"/>
                    <a:pt x="8" y="1"/>
                  </a:cubicBezTo>
                  <a:cubicBezTo>
                    <a:pt x="11" y="0"/>
                    <a:pt x="16" y="0"/>
                    <a:pt x="21" y="2"/>
                  </a:cubicBezTo>
                  <a:cubicBezTo>
                    <a:pt x="25" y="4"/>
                    <a:pt x="30" y="7"/>
                    <a:pt x="34" y="10"/>
                  </a:cubicBezTo>
                  <a:cubicBezTo>
                    <a:pt x="43" y="17"/>
                    <a:pt x="50" y="24"/>
                    <a:pt x="55" y="29"/>
                  </a:cubicBezTo>
                  <a:cubicBezTo>
                    <a:pt x="60" y="35"/>
                    <a:pt x="63" y="39"/>
                    <a:pt x="62" y="39"/>
                  </a:cubicBezTo>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4" name="Freeform 64">
              <a:extLst>
                <a:ext uri="{FF2B5EF4-FFF2-40B4-BE49-F238E27FC236}">
                  <a16:creationId xmlns:a16="http://schemas.microsoft.com/office/drawing/2014/main" id="{2D3FB398-CBBC-4FC9-BD45-BCEB9A20288F}"/>
                </a:ext>
              </a:extLst>
            </p:cNvPr>
            <p:cNvSpPr>
              <a:spLocks noEditPoints="1"/>
            </p:cNvSpPr>
            <p:nvPr/>
          </p:nvSpPr>
          <p:spPr bwMode="auto">
            <a:xfrm>
              <a:off x="5669" y="1661"/>
              <a:ext cx="11" cy="40"/>
            </a:xfrm>
            <a:custGeom>
              <a:avLst/>
              <a:gdLst>
                <a:gd name="T0" fmla="*/ 1 w 5"/>
                <a:gd name="T1" fmla="*/ 0 h 17"/>
                <a:gd name="T2" fmla="*/ 1 w 5"/>
                <a:gd name="T3" fmla="*/ 0 h 17"/>
                <a:gd name="T4" fmla="*/ 1 w 5"/>
                <a:gd name="T5" fmla="*/ 5 h 17"/>
                <a:gd name="T6" fmla="*/ 5 w 5"/>
                <a:gd name="T7" fmla="*/ 17 h 17"/>
                <a:gd name="T8" fmla="*/ 5 w 5"/>
                <a:gd name="T9" fmla="*/ 17 h 17"/>
                <a:gd name="T10" fmla="*/ 1 w 5"/>
                <a:gd name="T11" fmla="*/ 0 h 17"/>
                <a:gd name="T12" fmla="*/ 1 w 5"/>
                <a:gd name="T13" fmla="*/ 0 h 17"/>
                <a:gd name="T14" fmla="*/ 1 w 5"/>
                <a:gd name="T15" fmla="*/ 0 h 17"/>
                <a:gd name="T16" fmla="*/ 1 w 5"/>
                <a:gd name="T17" fmla="*/ 0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17">
                  <a:moveTo>
                    <a:pt x="1" y="0"/>
                  </a:moveTo>
                  <a:cubicBezTo>
                    <a:pt x="1" y="0"/>
                    <a:pt x="1" y="0"/>
                    <a:pt x="1" y="0"/>
                  </a:cubicBezTo>
                  <a:cubicBezTo>
                    <a:pt x="0" y="0"/>
                    <a:pt x="1" y="2"/>
                    <a:pt x="1" y="5"/>
                  </a:cubicBezTo>
                  <a:cubicBezTo>
                    <a:pt x="2" y="8"/>
                    <a:pt x="3" y="12"/>
                    <a:pt x="5" y="17"/>
                  </a:cubicBezTo>
                  <a:cubicBezTo>
                    <a:pt x="5" y="17"/>
                    <a:pt x="5" y="17"/>
                    <a:pt x="5" y="17"/>
                  </a:cubicBezTo>
                  <a:cubicBezTo>
                    <a:pt x="1" y="0"/>
                    <a:pt x="1" y="0"/>
                    <a:pt x="1" y="0"/>
                  </a:cubicBezTo>
                  <a:moveTo>
                    <a:pt x="1" y="0"/>
                  </a:moveTo>
                  <a:cubicBezTo>
                    <a:pt x="1" y="0"/>
                    <a:pt x="1" y="0"/>
                    <a:pt x="1" y="0"/>
                  </a:cubicBezTo>
                  <a:cubicBezTo>
                    <a:pt x="1" y="0"/>
                    <a:pt x="1" y="0"/>
                    <a:pt x="1" y="0"/>
                  </a:cubicBezTo>
                </a:path>
              </a:pathLst>
            </a:custGeom>
            <a:solidFill>
              <a:srgbClr val="1B23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5" name="Freeform 65">
              <a:extLst>
                <a:ext uri="{FF2B5EF4-FFF2-40B4-BE49-F238E27FC236}">
                  <a16:creationId xmlns:a16="http://schemas.microsoft.com/office/drawing/2014/main" id="{063F6DEC-AA25-4E56-BF98-DD5CAF5DD796}"/>
                </a:ext>
              </a:extLst>
            </p:cNvPr>
            <p:cNvSpPr>
              <a:spLocks/>
            </p:cNvSpPr>
            <p:nvPr/>
          </p:nvSpPr>
          <p:spPr bwMode="auto">
            <a:xfrm>
              <a:off x="5840" y="1494"/>
              <a:ext cx="4" cy="5"/>
            </a:xfrm>
            <a:custGeom>
              <a:avLst/>
              <a:gdLst>
                <a:gd name="T0" fmla="*/ 0 w 2"/>
                <a:gd name="T1" fmla="*/ 0 h 2"/>
                <a:gd name="T2" fmla="*/ 1 w 2"/>
                <a:gd name="T3" fmla="*/ 1 h 2"/>
                <a:gd name="T4" fmla="*/ 2 w 2"/>
                <a:gd name="T5" fmla="*/ 2 h 2"/>
                <a:gd name="T6" fmla="*/ 0 w 2"/>
                <a:gd name="T7" fmla="*/ 0 h 2"/>
              </a:gdLst>
              <a:ahLst/>
              <a:cxnLst>
                <a:cxn ang="0">
                  <a:pos x="T0" y="T1"/>
                </a:cxn>
                <a:cxn ang="0">
                  <a:pos x="T2" y="T3"/>
                </a:cxn>
                <a:cxn ang="0">
                  <a:pos x="T4" y="T5"/>
                </a:cxn>
                <a:cxn ang="0">
                  <a:pos x="T6" y="T7"/>
                </a:cxn>
              </a:cxnLst>
              <a:rect l="0" t="0" r="r" b="b"/>
              <a:pathLst>
                <a:path w="2" h="2">
                  <a:moveTo>
                    <a:pt x="0" y="0"/>
                  </a:moveTo>
                  <a:cubicBezTo>
                    <a:pt x="1" y="1"/>
                    <a:pt x="1" y="1"/>
                    <a:pt x="1" y="1"/>
                  </a:cubicBezTo>
                  <a:cubicBezTo>
                    <a:pt x="1" y="1"/>
                    <a:pt x="2" y="2"/>
                    <a:pt x="2" y="2"/>
                  </a:cubicBezTo>
                  <a:cubicBezTo>
                    <a:pt x="1" y="1"/>
                    <a:pt x="1" y="0"/>
                    <a:pt x="0" y="0"/>
                  </a:cubicBezTo>
                </a:path>
              </a:pathLst>
            </a:custGeom>
            <a:solidFill>
              <a:srgbClr val="A238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7" name="Freeform 67">
              <a:extLst>
                <a:ext uri="{FF2B5EF4-FFF2-40B4-BE49-F238E27FC236}">
                  <a16:creationId xmlns:a16="http://schemas.microsoft.com/office/drawing/2014/main" id="{DD6C3CA2-617A-4455-B13D-EBF41AF2F268}"/>
                </a:ext>
              </a:extLst>
            </p:cNvPr>
            <p:cNvSpPr>
              <a:spLocks/>
            </p:cNvSpPr>
            <p:nvPr/>
          </p:nvSpPr>
          <p:spPr bwMode="auto">
            <a:xfrm>
              <a:off x="5844" y="1499"/>
              <a:ext cx="62" cy="43"/>
            </a:xfrm>
            <a:custGeom>
              <a:avLst/>
              <a:gdLst>
                <a:gd name="T0" fmla="*/ 0 w 26"/>
                <a:gd name="T1" fmla="*/ 0 h 18"/>
                <a:gd name="T2" fmla="*/ 3 w 26"/>
                <a:gd name="T3" fmla="*/ 2 h 18"/>
                <a:gd name="T4" fmla="*/ 9 w 26"/>
                <a:gd name="T5" fmla="*/ 6 h 18"/>
                <a:gd name="T6" fmla="*/ 23 w 26"/>
                <a:gd name="T7" fmla="*/ 18 h 18"/>
                <a:gd name="T8" fmla="*/ 26 w 26"/>
                <a:gd name="T9" fmla="*/ 9 h 18"/>
                <a:gd name="T10" fmla="*/ 0 w 26"/>
                <a:gd name="T11" fmla="*/ 0 h 18"/>
              </a:gdLst>
              <a:ahLst/>
              <a:cxnLst>
                <a:cxn ang="0">
                  <a:pos x="T0" y="T1"/>
                </a:cxn>
                <a:cxn ang="0">
                  <a:pos x="T2" y="T3"/>
                </a:cxn>
                <a:cxn ang="0">
                  <a:pos x="T4" y="T5"/>
                </a:cxn>
                <a:cxn ang="0">
                  <a:pos x="T6" y="T7"/>
                </a:cxn>
                <a:cxn ang="0">
                  <a:pos x="T8" y="T9"/>
                </a:cxn>
                <a:cxn ang="0">
                  <a:pos x="T10" y="T11"/>
                </a:cxn>
              </a:cxnLst>
              <a:rect l="0" t="0" r="r" b="b"/>
              <a:pathLst>
                <a:path w="26" h="18">
                  <a:moveTo>
                    <a:pt x="0" y="0"/>
                  </a:moveTo>
                  <a:cubicBezTo>
                    <a:pt x="1" y="0"/>
                    <a:pt x="2" y="1"/>
                    <a:pt x="3" y="2"/>
                  </a:cubicBezTo>
                  <a:cubicBezTo>
                    <a:pt x="5" y="3"/>
                    <a:pt x="7" y="5"/>
                    <a:pt x="9" y="6"/>
                  </a:cubicBezTo>
                  <a:cubicBezTo>
                    <a:pt x="15" y="10"/>
                    <a:pt x="19" y="14"/>
                    <a:pt x="23" y="18"/>
                  </a:cubicBezTo>
                  <a:cubicBezTo>
                    <a:pt x="24" y="15"/>
                    <a:pt x="25" y="12"/>
                    <a:pt x="26" y="9"/>
                  </a:cubicBezTo>
                  <a:cubicBezTo>
                    <a:pt x="18" y="4"/>
                    <a:pt x="9" y="1"/>
                    <a:pt x="0" y="0"/>
                  </a:cubicBezTo>
                </a:path>
              </a:pathLst>
            </a:custGeom>
            <a:solidFill>
              <a:srgbClr val="A238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8" name="Freeform 68">
              <a:extLst>
                <a:ext uri="{FF2B5EF4-FFF2-40B4-BE49-F238E27FC236}">
                  <a16:creationId xmlns:a16="http://schemas.microsoft.com/office/drawing/2014/main" id="{C3CFDF5D-6085-459D-A3CE-B82A1A02BB56}"/>
                </a:ext>
              </a:extLst>
            </p:cNvPr>
            <p:cNvSpPr>
              <a:spLocks/>
            </p:cNvSpPr>
            <p:nvPr/>
          </p:nvSpPr>
          <p:spPr bwMode="auto">
            <a:xfrm>
              <a:off x="5851" y="1504"/>
              <a:ext cx="62" cy="52"/>
            </a:xfrm>
            <a:custGeom>
              <a:avLst/>
              <a:gdLst>
                <a:gd name="T0" fmla="*/ 0 w 26"/>
                <a:gd name="T1" fmla="*/ 0 h 22"/>
                <a:gd name="T2" fmla="*/ 26 w 26"/>
                <a:gd name="T3" fmla="*/ 22 h 22"/>
                <a:gd name="T4" fmla="*/ 20 w 26"/>
                <a:gd name="T5" fmla="*/ 16 h 22"/>
                <a:gd name="T6" fmla="*/ 6 w 26"/>
                <a:gd name="T7" fmla="*/ 4 h 22"/>
                <a:gd name="T8" fmla="*/ 0 w 26"/>
                <a:gd name="T9" fmla="*/ 0 h 22"/>
              </a:gdLst>
              <a:ahLst/>
              <a:cxnLst>
                <a:cxn ang="0">
                  <a:pos x="T0" y="T1"/>
                </a:cxn>
                <a:cxn ang="0">
                  <a:pos x="T2" y="T3"/>
                </a:cxn>
                <a:cxn ang="0">
                  <a:pos x="T4" y="T5"/>
                </a:cxn>
                <a:cxn ang="0">
                  <a:pos x="T6" y="T7"/>
                </a:cxn>
                <a:cxn ang="0">
                  <a:pos x="T8" y="T9"/>
                </a:cxn>
              </a:cxnLst>
              <a:rect l="0" t="0" r="r" b="b"/>
              <a:pathLst>
                <a:path w="26" h="22">
                  <a:moveTo>
                    <a:pt x="0" y="0"/>
                  </a:moveTo>
                  <a:cubicBezTo>
                    <a:pt x="9" y="7"/>
                    <a:pt x="17" y="15"/>
                    <a:pt x="26" y="22"/>
                  </a:cubicBezTo>
                  <a:cubicBezTo>
                    <a:pt x="25" y="20"/>
                    <a:pt x="23" y="18"/>
                    <a:pt x="20" y="16"/>
                  </a:cubicBezTo>
                  <a:cubicBezTo>
                    <a:pt x="16" y="12"/>
                    <a:pt x="12" y="8"/>
                    <a:pt x="6" y="4"/>
                  </a:cubicBezTo>
                  <a:cubicBezTo>
                    <a:pt x="4" y="3"/>
                    <a:pt x="2" y="1"/>
                    <a:pt x="0" y="0"/>
                  </a:cubicBezTo>
                </a:path>
              </a:pathLst>
            </a:custGeom>
            <a:solidFill>
              <a:srgbClr val="1B23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9" name="Freeform 69">
              <a:extLst>
                <a:ext uri="{FF2B5EF4-FFF2-40B4-BE49-F238E27FC236}">
                  <a16:creationId xmlns:a16="http://schemas.microsoft.com/office/drawing/2014/main" id="{10229541-0D6F-43EA-A88B-A4C0322C63C0}"/>
                </a:ext>
              </a:extLst>
            </p:cNvPr>
            <p:cNvSpPr>
              <a:spLocks/>
            </p:cNvSpPr>
            <p:nvPr/>
          </p:nvSpPr>
          <p:spPr bwMode="auto">
            <a:xfrm>
              <a:off x="5842" y="1231"/>
              <a:ext cx="26" cy="268"/>
            </a:xfrm>
            <a:custGeom>
              <a:avLst/>
              <a:gdLst>
                <a:gd name="T0" fmla="*/ 11 w 11"/>
                <a:gd name="T1" fmla="*/ 0 h 113"/>
                <a:gd name="T2" fmla="*/ 11 w 11"/>
                <a:gd name="T3" fmla="*/ 17 h 113"/>
                <a:gd name="T4" fmla="*/ 9 w 11"/>
                <a:gd name="T5" fmla="*/ 57 h 113"/>
                <a:gd name="T6" fmla="*/ 4 w 11"/>
                <a:gd name="T7" fmla="*/ 96 h 113"/>
                <a:gd name="T8" fmla="*/ 0 w 11"/>
                <a:gd name="T9" fmla="*/ 113 h 113"/>
                <a:gd name="T10" fmla="*/ 2 w 11"/>
                <a:gd name="T11" fmla="*/ 96 h 113"/>
                <a:gd name="T12" fmla="*/ 6 w 11"/>
                <a:gd name="T13" fmla="*/ 56 h 113"/>
                <a:gd name="T14" fmla="*/ 9 w 11"/>
                <a:gd name="T15" fmla="*/ 17 h 113"/>
                <a:gd name="T16" fmla="*/ 11 w 11"/>
                <a:gd name="T17" fmla="*/ 0 h 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113">
                  <a:moveTo>
                    <a:pt x="11" y="0"/>
                  </a:moveTo>
                  <a:cubicBezTo>
                    <a:pt x="11" y="0"/>
                    <a:pt x="11" y="7"/>
                    <a:pt x="11" y="17"/>
                  </a:cubicBezTo>
                  <a:cubicBezTo>
                    <a:pt x="11" y="27"/>
                    <a:pt x="10" y="41"/>
                    <a:pt x="9" y="57"/>
                  </a:cubicBezTo>
                  <a:cubicBezTo>
                    <a:pt x="7" y="72"/>
                    <a:pt x="5" y="86"/>
                    <a:pt x="4" y="96"/>
                  </a:cubicBezTo>
                  <a:cubicBezTo>
                    <a:pt x="2" y="106"/>
                    <a:pt x="0" y="113"/>
                    <a:pt x="0" y="113"/>
                  </a:cubicBezTo>
                  <a:cubicBezTo>
                    <a:pt x="0" y="112"/>
                    <a:pt x="1" y="106"/>
                    <a:pt x="2" y="96"/>
                  </a:cubicBezTo>
                  <a:cubicBezTo>
                    <a:pt x="3" y="86"/>
                    <a:pt x="5" y="72"/>
                    <a:pt x="6" y="56"/>
                  </a:cubicBezTo>
                  <a:cubicBezTo>
                    <a:pt x="8" y="41"/>
                    <a:pt x="9" y="27"/>
                    <a:pt x="9" y="17"/>
                  </a:cubicBezTo>
                  <a:cubicBezTo>
                    <a:pt x="10" y="6"/>
                    <a:pt x="10" y="0"/>
                    <a:pt x="11" y="0"/>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0" name="Freeform 70">
              <a:extLst>
                <a:ext uri="{FF2B5EF4-FFF2-40B4-BE49-F238E27FC236}">
                  <a16:creationId xmlns:a16="http://schemas.microsoft.com/office/drawing/2014/main" id="{C88DC931-7479-4170-8F6E-FB5ABEF22A17}"/>
                </a:ext>
              </a:extLst>
            </p:cNvPr>
            <p:cNvSpPr>
              <a:spLocks/>
            </p:cNvSpPr>
            <p:nvPr/>
          </p:nvSpPr>
          <p:spPr bwMode="auto">
            <a:xfrm>
              <a:off x="5191" y="1364"/>
              <a:ext cx="323" cy="297"/>
            </a:xfrm>
            <a:custGeom>
              <a:avLst/>
              <a:gdLst>
                <a:gd name="T0" fmla="*/ 257 w 323"/>
                <a:gd name="T1" fmla="*/ 133 h 297"/>
                <a:gd name="T2" fmla="*/ 200 w 323"/>
                <a:gd name="T3" fmla="*/ 12 h 297"/>
                <a:gd name="T4" fmla="*/ 7 w 323"/>
                <a:gd name="T5" fmla="*/ 0 h 297"/>
                <a:gd name="T6" fmla="*/ 0 w 323"/>
                <a:gd name="T7" fmla="*/ 12 h 297"/>
                <a:gd name="T8" fmla="*/ 147 w 323"/>
                <a:gd name="T9" fmla="*/ 294 h 297"/>
                <a:gd name="T10" fmla="*/ 323 w 323"/>
                <a:gd name="T11" fmla="*/ 297 h 297"/>
                <a:gd name="T12" fmla="*/ 257 w 323"/>
                <a:gd name="T13" fmla="*/ 133 h 297"/>
              </a:gdLst>
              <a:ahLst/>
              <a:cxnLst>
                <a:cxn ang="0">
                  <a:pos x="T0" y="T1"/>
                </a:cxn>
                <a:cxn ang="0">
                  <a:pos x="T2" y="T3"/>
                </a:cxn>
                <a:cxn ang="0">
                  <a:pos x="T4" y="T5"/>
                </a:cxn>
                <a:cxn ang="0">
                  <a:pos x="T6" y="T7"/>
                </a:cxn>
                <a:cxn ang="0">
                  <a:pos x="T8" y="T9"/>
                </a:cxn>
                <a:cxn ang="0">
                  <a:pos x="T10" y="T11"/>
                </a:cxn>
                <a:cxn ang="0">
                  <a:pos x="T12" y="T13"/>
                </a:cxn>
              </a:cxnLst>
              <a:rect l="0" t="0" r="r" b="b"/>
              <a:pathLst>
                <a:path w="323" h="297">
                  <a:moveTo>
                    <a:pt x="257" y="133"/>
                  </a:moveTo>
                  <a:lnTo>
                    <a:pt x="200" y="12"/>
                  </a:lnTo>
                  <a:lnTo>
                    <a:pt x="7" y="0"/>
                  </a:lnTo>
                  <a:lnTo>
                    <a:pt x="0" y="12"/>
                  </a:lnTo>
                  <a:lnTo>
                    <a:pt x="147" y="294"/>
                  </a:lnTo>
                  <a:lnTo>
                    <a:pt x="323" y="297"/>
                  </a:lnTo>
                  <a:lnTo>
                    <a:pt x="257" y="133"/>
                  </a:lnTo>
                  <a:close/>
                </a:path>
              </a:pathLst>
            </a:custGeom>
            <a:solidFill>
              <a:srgbClr val="455A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1" name="Freeform 71">
              <a:extLst>
                <a:ext uri="{FF2B5EF4-FFF2-40B4-BE49-F238E27FC236}">
                  <a16:creationId xmlns:a16="http://schemas.microsoft.com/office/drawing/2014/main" id="{893A7BFA-4A6B-44AD-9F02-21A32B492524}"/>
                </a:ext>
              </a:extLst>
            </p:cNvPr>
            <p:cNvSpPr>
              <a:spLocks/>
            </p:cNvSpPr>
            <p:nvPr/>
          </p:nvSpPr>
          <p:spPr bwMode="auto">
            <a:xfrm>
              <a:off x="5191" y="1376"/>
              <a:ext cx="323" cy="294"/>
            </a:xfrm>
            <a:custGeom>
              <a:avLst/>
              <a:gdLst>
                <a:gd name="T0" fmla="*/ 105 w 136"/>
                <a:gd name="T1" fmla="*/ 56 h 124"/>
                <a:gd name="T2" fmla="*/ 82 w 136"/>
                <a:gd name="T3" fmla="*/ 5 h 124"/>
                <a:gd name="T4" fmla="*/ 0 w 136"/>
                <a:gd name="T5" fmla="*/ 0 h 124"/>
                <a:gd name="T6" fmla="*/ 59 w 136"/>
                <a:gd name="T7" fmla="*/ 124 h 124"/>
                <a:gd name="T8" fmla="*/ 125 w 136"/>
                <a:gd name="T9" fmla="*/ 124 h 124"/>
                <a:gd name="T10" fmla="*/ 136 w 136"/>
                <a:gd name="T11" fmla="*/ 120 h 124"/>
                <a:gd name="T12" fmla="*/ 136 w 136"/>
                <a:gd name="T13" fmla="*/ 120 h 124"/>
                <a:gd name="T14" fmla="*/ 105 w 136"/>
                <a:gd name="T15" fmla="*/ 56 h 12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6" h="124">
                  <a:moveTo>
                    <a:pt x="105" y="56"/>
                  </a:moveTo>
                  <a:cubicBezTo>
                    <a:pt x="82" y="5"/>
                    <a:pt x="82" y="5"/>
                    <a:pt x="82" y="5"/>
                  </a:cubicBezTo>
                  <a:cubicBezTo>
                    <a:pt x="0" y="0"/>
                    <a:pt x="0" y="0"/>
                    <a:pt x="0" y="0"/>
                  </a:cubicBezTo>
                  <a:cubicBezTo>
                    <a:pt x="59" y="124"/>
                    <a:pt x="59" y="124"/>
                    <a:pt x="59" y="124"/>
                  </a:cubicBezTo>
                  <a:cubicBezTo>
                    <a:pt x="125" y="124"/>
                    <a:pt x="125" y="124"/>
                    <a:pt x="125" y="124"/>
                  </a:cubicBezTo>
                  <a:cubicBezTo>
                    <a:pt x="129" y="124"/>
                    <a:pt x="133" y="123"/>
                    <a:pt x="136" y="120"/>
                  </a:cubicBezTo>
                  <a:cubicBezTo>
                    <a:pt x="136" y="120"/>
                    <a:pt x="136" y="120"/>
                    <a:pt x="136" y="120"/>
                  </a:cubicBezTo>
                  <a:lnTo>
                    <a:pt x="105" y="56"/>
                  </a:lnTo>
                  <a:close/>
                </a:path>
              </a:pathLst>
            </a:custGeom>
            <a:solidFill>
              <a:srgbClr val="455A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2" name="Freeform 72">
              <a:extLst>
                <a:ext uri="{FF2B5EF4-FFF2-40B4-BE49-F238E27FC236}">
                  <a16:creationId xmlns:a16="http://schemas.microsoft.com/office/drawing/2014/main" id="{A97E82B7-DF6B-4B41-9BD3-21E9680477AB}"/>
                </a:ext>
              </a:extLst>
            </p:cNvPr>
            <p:cNvSpPr>
              <a:spLocks/>
            </p:cNvSpPr>
            <p:nvPr/>
          </p:nvSpPr>
          <p:spPr bwMode="auto">
            <a:xfrm>
              <a:off x="5291" y="1414"/>
              <a:ext cx="21" cy="21"/>
            </a:xfrm>
            <a:custGeom>
              <a:avLst/>
              <a:gdLst>
                <a:gd name="T0" fmla="*/ 1 w 9"/>
                <a:gd name="T1" fmla="*/ 8 h 9"/>
                <a:gd name="T2" fmla="*/ 7 w 9"/>
                <a:gd name="T3" fmla="*/ 8 h 9"/>
                <a:gd name="T4" fmla="*/ 7 w 9"/>
                <a:gd name="T5" fmla="*/ 2 h 9"/>
                <a:gd name="T6" fmla="*/ 1 w 9"/>
                <a:gd name="T7" fmla="*/ 2 h 9"/>
                <a:gd name="T8" fmla="*/ 1 w 9"/>
                <a:gd name="T9" fmla="*/ 8 h 9"/>
              </a:gdLst>
              <a:ahLst/>
              <a:cxnLst>
                <a:cxn ang="0">
                  <a:pos x="T0" y="T1"/>
                </a:cxn>
                <a:cxn ang="0">
                  <a:pos x="T2" y="T3"/>
                </a:cxn>
                <a:cxn ang="0">
                  <a:pos x="T4" y="T5"/>
                </a:cxn>
                <a:cxn ang="0">
                  <a:pos x="T6" y="T7"/>
                </a:cxn>
                <a:cxn ang="0">
                  <a:pos x="T8" y="T9"/>
                </a:cxn>
              </a:cxnLst>
              <a:rect l="0" t="0" r="r" b="b"/>
              <a:pathLst>
                <a:path w="9" h="9">
                  <a:moveTo>
                    <a:pt x="1" y="8"/>
                  </a:moveTo>
                  <a:cubicBezTo>
                    <a:pt x="3" y="9"/>
                    <a:pt x="6" y="9"/>
                    <a:pt x="7" y="8"/>
                  </a:cubicBezTo>
                  <a:cubicBezTo>
                    <a:pt x="9" y="6"/>
                    <a:pt x="9" y="3"/>
                    <a:pt x="7" y="2"/>
                  </a:cubicBezTo>
                  <a:cubicBezTo>
                    <a:pt x="5" y="0"/>
                    <a:pt x="3" y="0"/>
                    <a:pt x="1" y="2"/>
                  </a:cubicBezTo>
                  <a:cubicBezTo>
                    <a:pt x="0" y="4"/>
                    <a:pt x="0" y="6"/>
                    <a:pt x="1" y="8"/>
                  </a:cubicBezTo>
                  <a:close/>
                </a:path>
              </a:pathLst>
            </a:custGeom>
            <a:solidFill>
              <a:srgbClr val="EBEBE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3" name="Freeform 73">
              <a:extLst>
                <a:ext uri="{FF2B5EF4-FFF2-40B4-BE49-F238E27FC236}">
                  <a16:creationId xmlns:a16="http://schemas.microsoft.com/office/drawing/2014/main" id="{3E5FD002-A1EF-4439-B8A4-FCF420AC59EC}"/>
                </a:ext>
              </a:extLst>
            </p:cNvPr>
            <p:cNvSpPr>
              <a:spLocks/>
            </p:cNvSpPr>
            <p:nvPr/>
          </p:nvSpPr>
          <p:spPr bwMode="auto">
            <a:xfrm>
              <a:off x="5312" y="1473"/>
              <a:ext cx="378" cy="190"/>
            </a:xfrm>
            <a:custGeom>
              <a:avLst/>
              <a:gdLst>
                <a:gd name="T0" fmla="*/ 150 w 159"/>
                <a:gd name="T1" fmla="*/ 18 h 80"/>
                <a:gd name="T2" fmla="*/ 118 w 159"/>
                <a:gd name="T3" fmla="*/ 19 h 80"/>
                <a:gd name="T4" fmla="*/ 84 w 159"/>
                <a:gd name="T5" fmla="*/ 1 h 80"/>
                <a:gd name="T6" fmla="*/ 73 w 159"/>
                <a:gd name="T7" fmla="*/ 0 h 80"/>
                <a:gd name="T8" fmla="*/ 65 w 159"/>
                <a:gd name="T9" fmla="*/ 8 h 80"/>
                <a:gd name="T10" fmla="*/ 7 w 159"/>
                <a:gd name="T11" fmla="*/ 14 h 80"/>
                <a:gd name="T12" fmla="*/ 7 w 159"/>
                <a:gd name="T13" fmla="*/ 16 h 80"/>
                <a:gd name="T14" fmla="*/ 7 w 159"/>
                <a:gd name="T15" fmla="*/ 17 h 80"/>
                <a:gd name="T16" fmla="*/ 54 w 159"/>
                <a:gd name="T17" fmla="*/ 23 h 80"/>
                <a:gd name="T18" fmla="*/ 11 w 159"/>
                <a:gd name="T19" fmla="*/ 21 h 80"/>
                <a:gd name="T20" fmla="*/ 0 w 159"/>
                <a:gd name="T21" fmla="*/ 24 h 80"/>
                <a:gd name="T22" fmla="*/ 11 w 159"/>
                <a:gd name="T23" fmla="*/ 33 h 80"/>
                <a:gd name="T24" fmla="*/ 49 w 159"/>
                <a:gd name="T25" fmla="*/ 38 h 80"/>
                <a:gd name="T26" fmla="*/ 10 w 159"/>
                <a:gd name="T27" fmla="*/ 36 h 80"/>
                <a:gd name="T28" fmla="*/ 9 w 159"/>
                <a:gd name="T29" fmla="*/ 43 h 80"/>
                <a:gd name="T30" fmla="*/ 59 w 159"/>
                <a:gd name="T31" fmla="*/ 61 h 80"/>
                <a:gd name="T32" fmla="*/ 44 w 159"/>
                <a:gd name="T33" fmla="*/ 66 h 80"/>
                <a:gd name="T34" fmla="*/ 23 w 159"/>
                <a:gd name="T35" fmla="*/ 59 h 80"/>
                <a:gd name="T36" fmla="*/ 22 w 159"/>
                <a:gd name="T37" fmla="*/ 67 h 80"/>
                <a:gd name="T38" fmla="*/ 44 w 159"/>
                <a:gd name="T39" fmla="*/ 79 h 80"/>
                <a:gd name="T40" fmla="*/ 103 w 159"/>
                <a:gd name="T41" fmla="*/ 78 h 80"/>
                <a:gd name="T42" fmla="*/ 159 w 159"/>
                <a:gd name="T43" fmla="*/ 80 h 80"/>
                <a:gd name="T44" fmla="*/ 150 w 159"/>
                <a:gd name="T45" fmla="*/ 18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9" h="80">
                  <a:moveTo>
                    <a:pt x="150" y="18"/>
                  </a:moveTo>
                  <a:cubicBezTo>
                    <a:pt x="118" y="19"/>
                    <a:pt x="118" y="19"/>
                    <a:pt x="118" y="19"/>
                  </a:cubicBezTo>
                  <a:cubicBezTo>
                    <a:pt x="110" y="8"/>
                    <a:pt x="98" y="1"/>
                    <a:pt x="84" y="1"/>
                  </a:cubicBezTo>
                  <a:cubicBezTo>
                    <a:pt x="73" y="0"/>
                    <a:pt x="73" y="0"/>
                    <a:pt x="73" y="0"/>
                  </a:cubicBezTo>
                  <a:cubicBezTo>
                    <a:pt x="65" y="8"/>
                    <a:pt x="65" y="8"/>
                    <a:pt x="65" y="8"/>
                  </a:cubicBezTo>
                  <a:cubicBezTo>
                    <a:pt x="65" y="8"/>
                    <a:pt x="10" y="7"/>
                    <a:pt x="7" y="14"/>
                  </a:cubicBezTo>
                  <a:cubicBezTo>
                    <a:pt x="7" y="16"/>
                    <a:pt x="7" y="16"/>
                    <a:pt x="7" y="16"/>
                  </a:cubicBezTo>
                  <a:cubicBezTo>
                    <a:pt x="7" y="17"/>
                    <a:pt x="7" y="17"/>
                    <a:pt x="7" y="17"/>
                  </a:cubicBezTo>
                  <a:cubicBezTo>
                    <a:pt x="54" y="23"/>
                    <a:pt x="54" y="23"/>
                    <a:pt x="54" y="23"/>
                  </a:cubicBezTo>
                  <a:cubicBezTo>
                    <a:pt x="54" y="23"/>
                    <a:pt x="14" y="21"/>
                    <a:pt x="11" y="21"/>
                  </a:cubicBezTo>
                  <a:cubicBezTo>
                    <a:pt x="9" y="21"/>
                    <a:pt x="0" y="19"/>
                    <a:pt x="0" y="24"/>
                  </a:cubicBezTo>
                  <a:cubicBezTo>
                    <a:pt x="0" y="28"/>
                    <a:pt x="4" y="31"/>
                    <a:pt x="11" y="33"/>
                  </a:cubicBezTo>
                  <a:cubicBezTo>
                    <a:pt x="14" y="33"/>
                    <a:pt x="49" y="38"/>
                    <a:pt x="49" y="38"/>
                  </a:cubicBezTo>
                  <a:cubicBezTo>
                    <a:pt x="49" y="38"/>
                    <a:pt x="12" y="36"/>
                    <a:pt x="10" y="36"/>
                  </a:cubicBezTo>
                  <a:cubicBezTo>
                    <a:pt x="6" y="35"/>
                    <a:pt x="6" y="42"/>
                    <a:pt x="9" y="43"/>
                  </a:cubicBezTo>
                  <a:cubicBezTo>
                    <a:pt x="11" y="44"/>
                    <a:pt x="59" y="61"/>
                    <a:pt x="59" y="61"/>
                  </a:cubicBezTo>
                  <a:cubicBezTo>
                    <a:pt x="59" y="61"/>
                    <a:pt x="50" y="66"/>
                    <a:pt x="44" y="66"/>
                  </a:cubicBezTo>
                  <a:cubicBezTo>
                    <a:pt x="37" y="65"/>
                    <a:pt x="26" y="55"/>
                    <a:pt x="23" y="59"/>
                  </a:cubicBezTo>
                  <a:cubicBezTo>
                    <a:pt x="21" y="63"/>
                    <a:pt x="21" y="66"/>
                    <a:pt x="22" y="67"/>
                  </a:cubicBezTo>
                  <a:cubicBezTo>
                    <a:pt x="24" y="68"/>
                    <a:pt x="39" y="77"/>
                    <a:pt x="44" y="79"/>
                  </a:cubicBezTo>
                  <a:cubicBezTo>
                    <a:pt x="49" y="80"/>
                    <a:pt x="103" y="78"/>
                    <a:pt x="103" y="78"/>
                  </a:cubicBezTo>
                  <a:cubicBezTo>
                    <a:pt x="159" y="80"/>
                    <a:pt x="159" y="80"/>
                    <a:pt x="159" y="80"/>
                  </a:cubicBezTo>
                  <a:lnTo>
                    <a:pt x="150" y="18"/>
                  </a:lnTo>
                  <a:close/>
                </a:path>
              </a:pathLst>
            </a:custGeom>
            <a:solidFill>
              <a:srgbClr val="C6948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4" name="Freeform 74">
              <a:extLst>
                <a:ext uri="{FF2B5EF4-FFF2-40B4-BE49-F238E27FC236}">
                  <a16:creationId xmlns:a16="http://schemas.microsoft.com/office/drawing/2014/main" id="{16C7A441-9632-42F9-856E-5A24F7A14061}"/>
                </a:ext>
              </a:extLst>
            </p:cNvPr>
            <p:cNvSpPr>
              <a:spLocks/>
            </p:cNvSpPr>
            <p:nvPr/>
          </p:nvSpPr>
          <p:spPr bwMode="auto">
            <a:xfrm>
              <a:off x="5422" y="1490"/>
              <a:ext cx="92" cy="7"/>
            </a:xfrm>
            <a:custGeom>
              <a:avLst/>
              <a:gdLst>
                <a:gd name="T0" fmla="*/ 0 w 39"/>
                <a:gd name="T1" fmla="*/ 1 h 3"/>
                <a:gd name="T2" fmla="*/ 20 w 39"/>
                <a:gd name="T3" fmla="*/ 1 h 3"/>
                <a:gd name="T4" fmla="*/ 39 w 39"/>
                <a:gd name="T5" fmla="*/ 3 h 3"/>
                <a:gd name="T6" fmla="*/ 20 w 39"/>
                <a:gd name="T7" fmla="*/ 2 h 3"/>
                <a:gd name="T8" fmla="*/ 0 w 39"/>
                <a:gd name="T9" fmla="*/ 1 h 3"/>
              </a:gdLst>
              <a:ahLst/>
              <a:cxnLst>
                <a:cxn ang="0">
                  <a:pos x="T0" y="T1"/>
                </a:cxn>
                <a:cxn ang="0">
                  <a:pos x="T2" y="T3"/>
                </a:cxn>
                <a:cxn ang="0">
                  <a:pos x="T4" y="T5"/>
                </a:cxn>
                <a:cxn ang="0">
                  <a:pos x="T6" y="T7"/>
                </a:cxn>
                <a:cxn ang="0">
                  <a:pos x="T8" y="T9"/>
                </a:cxn>
              </a:cxnLst>
              <a:rect l="0" t="0" r="r" b="b"/>
              <a:pathLst>
                <a:path w="39" h="3">
                  <a:moveTo>
                    <a:pt x="0" y="1"/>
                  </a:moveTo>
                  <a:cubicBezTo>
                    <a:pt x="0" y="0"/>
                    <a:pt x="9" y="0"/>
                    <a:pt x="20" y="1"/>
                  </a:cubicBezTo>
                  <a:cubicBezTo>
                    <a:pt x="30" y="2"/>
                    <a:pt x="39" y="2"/>
                    <a:pt x="39" y="3"/>
                  </a:cubicBezTo>
                  <a:cubicBezTo>
                    <a:pt x="39" y="3"/>
                    <a:pt x="30" y="3"/>
                    <a:pt x="20" y="2"/>
                  </a:cubicBezTo>
                  <a:cubicBezTo>
                    <a:pt x="9" y="2"/>
                    <a:pt x="0" y="1"/>
                    <a:pt x="0" y="1"/>
                  </a:cubicBezTo>
                  <a:close/>
                </a:path>
              </a:pathLst>
            </a:custGeom>
            <a:solidFill>
              <a:srgbClr val="9364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5" name="Freeform 75">
              <a:extLst>
                <a:ext uri="{FF2B5EF4-FFF2-40B4-BE49-F238E27FC236}">
                  <a16:creationId xmlns:a16="http://schemas.microsoft.com/office/drawing/2014/main" id="{40A09727-4531-4E78-BE8B-8C21EF649EEC}"/>
                </a:ext>
              </a:extLst>
            </p:cNvPr>
            <p:cNvSpPr>
              <a:spLocks/>
            </p:cNvSpPr>
            <p:nvPr/>
          </p:nvSpPr>
          <p:spPr bwMode="auto">
            <a:xfrm>
              <a:off x="5191" y="1376"/>
              <a:ext cx="240" cy="109"/>
            </a:xfrm>
            <a:custGeom>
              <a:avLst/>
              <a:gdLst>
                <a:gd name="T0" fmla="*/ 101 w 101"/>
                <a:gd name="T1" fmla="*/ 46 h 46"/>
                <a:gd name="T2" fmla="*/ 99 w 101"/>
                <a:gd name="T3" fmla="*/ 43 h 46"/>
                <a:gd name="T4" fmla="*/ 95 w 101"/>
                <a:gd name="T5" fmla="*/ 35 h 46"/>
                <a:gd name="T6" fmla="*/ 82 w 101"/>
                <a:gd name="T7" fmla="*/ 5 h 46"/>
                <a:gd name="T8" fmla="*/ 82 w 101"/>
                <a:gd name="T9" fmla="*/ 5 h 46"/>
                <a:gd name="T10" fmla="*/ 64 w 101"/>
                <a:gd name="T11" fmla="*/ 4 h 46"/>
                <a:gd name="T12" fmla="*/ 19 w 101"/>
                <a:gd name="T13" fmla="*/ 1 h 46"/>
                <a:gd name="T14" fmla="*/ 5 w 101"/>
                <a:gd name="T15" fmla="*/ 0 h 46"/>
                <a:gd name="T16" fmla="*/ 1 w 101"/>
                <a:gd name="T17" fmla="*/ 0 h 46"/>
                <a:gd name="T18" fmla="*/ 0 w 101"/>
                <a:gd name="T19" fmla="*/ 0 h 46"/>
                <a:gd name="T20" fmla="*/ 1 w 101"/>
                <a:gd name="T21" fmla="*/ 0 h 46"/>
                <a:gd name="T22" fmla="*/ 5 w 101"/>
                <a:gd name="T23" fmla="*/ 0 h 46"/>
                <a:gd name="T24" fmla="*/ 19 w 101"/>
                <a:gd name="T25" fmla="*/ 1 h 46"/>
                <a:gd name="T26" fmla="*/ 64 w 101"/>
                <a:gd name="T27" fmla="*/ 3 h 46"/>
                <a:gd name="T28" fmla="*/ 82 w 101"/>
                <a:gd name="T29" fmla="*/ 5 h 46"/>
                <a:gd name="T30" fmla="*/ 83 w 101"/>
                <a:gd name="T31" fmla="*/ 5 h 46"/>
                <a:gd name="T32" fmla="*/ 83 w 101"/>
                <a:gd name="T33" fmla="*/ 5 h 46"/>
                <a:gd name="T34" fmla="*/ 96 w 101"/>
                <a:gd name="T35" fmla="*/ 35 h 46"/>
                <a:gd name="T36" fmla="*/ 99 w 101"/>
                <a:gd name="T37" fmla="*/ 43 h 46"/>
                <a:gd name="T38" fmla="*/ 101 w 101"/>
                <a:gd name="T39" fmla="*/ 46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1" h="46">
                  <a:moveTo>
                    <a:pt x="101" y="46"/>
                  </a:moveTo>
                  <a:cubicBezTo>
                    <a:pt x="101" y="46"/>
                    <a:pt x="100" y="45"/>
                    <a:pt x="99" y="43"/>
                  </a:cubicBezTo>
                  <a:cubicBezTo>
                    <a:pt x="98" y="41"/>
                    <a:pt x="97" y="38"/>
                    <a:pt x="95" y="35"/>
                  </a:cubicBezTo>
                  <a:cubicBezTo>
                    <a:pt x="92" y="27"/>
                    <a:pt x="87" y="17"/>
                    <a:pt x="82" y="5"/>
                  </a:cubicBezTo>
                  <a:cubicBezTo>
                    <a:pt x="82" y="5"/>
                    <a:pt x="82" y="5"/>
                    <a:pt x="82" y="5"/>
                  </a:cubicBezTo>
                  <a:cubicBezTo>
                    <a:pt x="77" y="5"/>
                    <a:pt x="70" y="5"/>
                    <a:pt x="64" y="4"/>
                  </a:cubicBezTo>
                  <a:cubicBezTo>
                    <a:pt x="46" y="3"/>
                    <a:pt x="31" y="2"/>
                    <a:pt x="19" y="1"/>
                  </a:cubicBezTo>
                  <a:cubicBezTo>
                    <a:pt x="13" y="1"/>
                    <a:pt x="9" y="0"/>
                    <a:pt x="5" y="0"/>
                  </a:cubicBezTo>
                  <a:cubicBezTo>
                    <a:pt x="4" y="0"/>
                    <a:pt x="2" y="0"/>
                    <a:pt x="1" y="0"/>
                  </a:cubicBezTo>
                  <a:cubicBezTo>
                    <a:pt x="0" y="0"/>
                    <a:pt x="0" y="0"/>
                    <a:pt x="0" y="0"/>
                  </a:cubicBezTo>
                  <a:cubicBezTo>
                    <a:pt x="0" y="0"/>
                    <a:pt x="0" y="0"/>
                    <a:pt x="1" y="0"/>
                  </a:cubicBezTo>
                  <a:cubicBezTo>
                    <a:pt x="2" y="0"/>
                    <a:pt x="4" y="0"/>
                    <a:pt x="5" y="0"/>
                  </a:cubicBezTo>
                  <a:cubicBezTo>
                    <a:pt x="9" y="0"/>
                    <a:pt x="13" y="0"/>
                    <a:pt x="19" y="1"/>
                  </a:cubicBezTo>
                  <a:cubicBezTo>
                    <a:pt x="31" y="1"/>
                    <a:pt x="46" y="2"/>
                    <a:pt x="64" y="3"/>
                  </a:cubicBezTo>
                  <a:cubicBezTo>
                    <a:pt x="70" y="4"/>
                    <a:pt x="77" y="4"/>
                    <a:pt x="82" y="5"/>
                  </a:cubicBezTo>
                  <a:cubicBezTo>
                    <a:pt x="83" y="5"/>
                    <a:pt x="83" y="5"/>
                    <a:pt x="83" y="5"/>
                  </a:cubicBezTo>
                  <a:cubicBezTo>
                    <a:pt x="83" y="5"/>
                    <a:pt x="83" y="5"/>
                    <a:pt x="83" y="5"/>
                  </a:cubicBezTo>
                  <a:cubicBezTo>
                    <a:pt x="88" y="17"/>
                    <a:pt x="92" y="27"/>
                    <a:pt x="96" y="35"/>
                  </a:cubicBezTo>
                  <a:cubicBezTo>
                    <a:pt x="97" y="38"/>
                    <a:pt x="98" y="41"/>
                    <a:pt x="99" y="43"/>
                  </a:cubicBezTo>
                  <a:cubicBezTo>
                    <a:pt x="100" y="45"/>
                    <a:pt x="101" y="46"/>
                    <a:pt x="101" y="46"/>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6" name="Freeform 76">
              <a:extLst>
                <a:ext uri="{FF2B5EF4-FFF2-40B4-BE49-F238E27FC236}">
                  <a16:creationId xmlns:a16="http://schemas.microsoft.com/office/drawing/2014/main" id="{B23BF86B-B109-4876-B2B9-DA82A79F7F5C}"/>
                </a:ext>
              </a:extLst>
            </p:cNvPr>
            <p:cNvSpPr>
              <a:spLocks/>
            </p:cNvSpPr>
            <p:nvPr/>
          </p:nvSpPr>
          <p:spPr bwMode="auto">
            <a:xfrm>
              <a:off x="5828" y="2015"/>
              <a:ext cx="351" cy="487"/>
            </a:xfrm>
            <a:custGeom>
              <a:avLst/>
              <a:gdLst>
                <a:gd name="T0" fmla="*/ 148 w 148"/>
                <a:gd name="T1" fmla="*/ 50 h 205"/>
                <a:gd name="T2" fmla="*/ 93 w 148"/>
                <a:gd name="T3" fmla="*/ 119 h 205"/>
                <a:gd name="T4" fmla="*/ 140 w 148"/>
                <a:gd name="T5" fmla="*/ 205 h 205"/>
                <a:gd name="T6" fmla="*/ 0 w 148"/>
                <a:gd name="T7" fmla="*/ 110 h 205"/>
                <a:gd name="T8" fmla="*/ 80 w 148"/>
                <a:gd name="T9" fmla="*/ 0 h 205"/>
                <a:gd name="T10" fmla="*/ 148 w 148"/>
                <a:gd name="T11" fmla="*/ 50 h 205"/>
              </a:gdLst>
              <a:ahLst/>
              <a:cxnLst>
                <a:cxn ang="0">
                  <a:pos x="T0" y="T1"/>
                </a:cxn>
                <a:cxn ang="0">
                  <a:pos x="T2" y="T3"/>
                </a:cxn>
                <a:cxn ang="0">
                  <a:pos x="T4" y="T5"/>
                </a:cxn>
                <a:cxn ang="0">
                  <a:pos x="T6" y="T7"/>
                </a:cxn>
                <a:cxn ang="0">
                  <a:pos x="T8" y="T9"/>
                </a:cxn>
                <a:cxn ang="0">
                  <a:pos x="T10" y="T11"/>
                </a:cxn>
              </a:cxnLst>
              <a:rect l="0" t="0" r="r" b="b"/>
              <a:pathLst>
                <a:path w="148" h="205">
                  <a:moveTo>
                    <a:pt x="148" y="50"/>
                  </a:moveTo>
                  <a:cubicBezTo>
                    <a:pt x="93" y="119"/>
                    <a:pt x="93" y="119"/>
                    <a:pt x="93" y="119"/>
                  </a:cubicBezTo>
                  <a:cubicBezTo>
                    <a:pt x="93" y="119"/>
                    <a:pt x="148" y="192"/>
                    <a:pt x="140" y="205"/>
                  </a:cubicBezTo>
                  <a:cubicBezTo>
                    <a:pt x="0" y="110"/>
                    <a:pt x="0" y="110"/>
                    <a:pt x="0" y="110"/>
                  </a:cubicBezTo>
                  <a:cubicBezTo>
                    <a:pt x="80" y="0"/>
                    <a:pt x="80" y="0"/>
                    <a:pt x="80" y="0"/>
                  </a:cubicBezTo>
                  <a:cubicBezTo>
                    <a:pt x="148" y="50"/>
                    <a:pt x="148" y="50"/>
                    <a:pt x="148" y="50"/>
                  </a:cubicBezTo>
                </a:path>
              </a:pathLst>
            </a:custGeom>
            <a:solidFill>
              <a:srgbClr val="A986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7" name="Freeform 77">
              <a:extLst>
                <a:ext uri="{FF2B5EF4-FFF2-40B4-BE49-F238E27FC236}">
                  <a16:creationId xmlns:a16="http://schemas.microsoft.com/office/drawing/2014/main" id="{F3ADC450-3261-4B2D-84FF-966B6FBE5E55}"/>
                </a:ext>
              </a:extLst>
            </p:cNvPr>
            <p:cNvSpPr>
              <a:spLocks/>
            </p:cNvSpPr>
            <p:nvPr/>
          </p:nvSpPr>
          <p:spPr bwMode="auto">
            <a:xfrm>
              <a:off x="5937" y="2207"/>
              <a:ext cx="36" cy="31"/>
            </a:xfrm>
            <a:custGeom>
              <a:avLst/>
              <a:gdLst>
                <a:gd name="T0" fmla="*/ 7 w 15"/>
                <a:gd name="T1" fmla="*/ 0 h 13"/>
                <a:gd name="T2" fmla="*/ 1 w 15"/>
                <a:gd name="T3" fmla="*/ 4 h 13"/>
                <a:gd name="T4" fmla="*/ 5 w 15"/>
                <a:gd name="T5" fmla="*/ 13 h 13"/>
                <a:gd name="T6" fmla="*/ 7 w 15"/>
                <a:gd name="T7" fmla="*/ 13 h 13"/>
                <a:gd name="T8" fmla="*/ 14 w 15"/>
                <a:gd name="T9" fmla="*/ 9 h 13"/>
                <a:gd name="T10" fmla="*/ 9 w 15"/>
                <a:gd name="T11" fmla="*/ 1 h 13"/>
                <a:gd name="T12" fmla="*/ 7 w 15"/>
                <a:gd name="T13" fmla="*/ 0 h 13"/>
              </a:gdLst>
              <a:ahLst/>
              <a:cxnLst>
                <a:cxn ang="0">
                  <a:pos x="T0" y="T1"/>
                </a:cxn>
                <a:cxn ang="0">
                  <a:pos x="T2" y="T3"/>
                </a:cxn>
                <a:cxn ang="0">
                  <a:pos x="T4" y="T5"/>
                </a:cxn>
                <a:cxn ang="0">
                  <a:pos x="T6" y="T7"/>
                </a:cxn>
                <a:cxn ang="0">
                  <a:pos x="T8" y="T9"/>
                </a:cxn>
                <a:cxn ang="0">
                  <a:pos x="T10" y="T11"/>
                </a:cxn>
                <a:cxn ang="0">
                  <a:pos x="T12" y="T13"/>
                </a:cxn>
              </a:cxnLst>
              <a:rect l="0" t="0" r="r" b="b"/>
              <a:pathLst>
                <a:path w="15" h="13">
                  <a:moveTo>
                    <a:pt x="7" y="0"/>
                  </a:moveTo>
                  <a:cubicBezTo>
                    <a:pt x="5" y="0"/>
                    <a:pt x="2" y="2"/>
                    <a:pt x="1" y="4"/>
                  </a:cubicBezTo>
                  <a:cubicBezTo>
                    <a:pt x="0" y="7"/>
                    <a:pt x="1" y="11"/>
                    <a:pt x="5" y="13"/>
                  </a:cubicBezTo>
                  <a:cubicBezTo>
                    <a:pt x="5" y="13"/>
                    <a:pt x="6" y="13"/>
                    <a:pt x="7" y="13"/>
                  </a:cubicBezTo>
                  <a:cubicBezTo>
                    <a:pt x="10" y="13"/>
                    <a:pt x="13" y="12"/>
                    <a:pt x="14" y="9"/>
                  </a:cubicBezTo>
                  <a:cubicBezTo>
                    <a:pt x="15" y="6"/>
                    <a:pt x="12" y="1"/>
                    <a:pt x="9" y="1"/>
                  </a:cubicBezTo>
                  <a:cubicBezTo>
                    <a:pt x="9" y="0"/>
                    <a:pt x="8" y="0"/>
                    <a:pt x="7" y="0"/>
                  </a:cubicBezTo>
                </a:path>
              </a:pathLst>
            </a:custGeom>
            <a:solidFill>
              <a:srgbClr val="F6B9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8" name="Freeform 78">
              <a:extLst>
                <a:ext uri="{FF2B5EF4-FFF2-40B4-BE49-F238E27FC236}">
                  <a16:creationId xmlns:a16="http://schemas.microsoft.com/office/drawing/2014/main" id="{9414CCF7-7D12-4014-A29F-9E8A2988C508}"/>
                </a:ext>
              </a:extLst>
            </p:cNvPr>
            <p:cNvSpPr>
              <a:spLocks/>
            </p:cNvSpPr>
            <p:nvPr/>
          </p:nvSpPr>
          <p:spPr bwMode="auto">
            <a:xfrm>
              <a:off x="5918" y="2340"/>
              <a:ext cx="17" cy="10"/>
            </a:xfrm>
            <a:custGeom>
              <a:avLst/>
              <a:gdLst>
                <a:gd name="T0" fmla="*/ 1 w 7"/>
                <a:gd name="T1" fmla="*/ 0 h 4"/>
                <a:gd name="T2" fmla="*/ 0 w 7"/>
                <a:gd name="T3" fmla="*/ 0 h 4"/>
                <a:gd name="T4" fmla="*/ 6 w 7"/>
                <a:gd name="T5" fmla="*/ 4 h 4"/>
                <a:gd name="T6" fmla="*/ 7 w 7"/>
                <a:gd name="T7" fmla="*/ 4 h 4"/>
                <a:gd name="T8" fmla="*/ 1 w 7"/>
                <a:gd name="T9" fmla="*/ 0 h 4"/>
              </a:gdLst>
              <a:ahLst/>
              <a:cxnLst>
                <a:cxn ang="0">
                  <a:pos x="T0" y="T1"/>
                </a:cxn>
                <a:cxn ang="0">
                  <a:pos x="T2" y="T3"/>
                </a:cxn>
                <a:cxn ang="0">
                  <a:pos x="T4" y="T5"/>
                </a:cxn>
                <a:cxn ang="0">
                  <a:pos x="T6" y="T7"/>
                </a:cxn>
                <a:cxn ang="0">
                  <a:pos x="T8" y="T9"/>
                </a:cxn>
              </a:cxnLst>
              <a:rect l="0" t="0" r="r" b="b"/>
              <a:pathLst>
                <a:path w="7" h="4">
                  <a:moveTo>
                    <a:pt x="1" y="0"/>
                  </a:moveTo>
                  <a:cubicBezTo>
                    <a:pt x="0" y="0"/>
                    <a:pt x="0" y="0"/>
                    <a:pt x="0" y="0"/>
                  </a:cubicBezTo>
                  <a:cubicBezTo>
                    <a:pt x="6" y="4"/>
                    <a:pt x="6" y="4"/>
                    <a:pt x="6" y="4"/>
                  </a:cubicBezTo>
                  <a:cubicBezTo>
                    <a:pt x="6" y="4"/>
                    <a:pt x="6" y="4"/>
                    <a:pt x="7" y="4"/>
                  </a:cubicBezTo>
                  <a:cubicBezTo>
                    <a:pt x="1" y="0"/>
                    <a:pt x="1" y="0"/>
                    <a:pt x="1"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9" name="Freeform 79">
              <a:extLst>
                <a:ext uri="{FF2B5EF4-FFF2-40B4-BE49-F238E27FC236}">
                  <a16:creationId xmlns:a16="http://schemas.microsoft.com/office/drawing/2014/main" id="{5E226762-C3D1-4A8C-A5F0-51EABDC5A993}"/>
                </a:ext>
              </a:extLst>
            </p:cNvPr>
            <p:cNvSpPr>
              <a:spLocks/>
            </p:cNvSpPr>
            <p:nvPr/>
          </p:nvSpPr>
          <p:spPr bwMode="auto">
            <a:xfrm>
              <a:off x="5937" y="2352"/>
              <a:ext cx="230" cy="154"/>
            </a:xfrm>
            <a:custGeom>
              <a:avLst/>
              <a:gdLst>
                <a:gd name="T0" fmla="*/ 1 w 97"/>
                <a:gd name="T1" fmla="*/ 0 h 65"/>
                <a:gd name="T2" fmla="*/ 0 w 97"/>
                <a:gd name="T3" fmla="*/ 0 h 65"/>
                <a:gd name="T4" fmla="*/ 94 w 97"/>
                <a:gd name="T5" fmla="*/ 65 h 65"/>
                <a:gd name="T6" fmla="*/ 94 w 97"/>
                <a:gd name="T7" fmla="*/ 54 h 65"/>
                <a:gd name="T8" fmla="*/ 94 w 97"/>
                <a:gd name="T9" fmla="*/ 63 h 65"/>
                <a:gd name="T10" fmla="*/ 1 w 97"/>
                <a:gd name="T11" fmla="*/ 0 h 65"/>
              </a:gdLst>
              <a:ahLst/>
              <a:cxnLst>
                <a:cxn ang="0">
                  <a:pos x="T0" y="T1"/>
                </a:cxn>
                <a:cxn ang="0">
                  <a:pos x="T2" y="T3"/>
                </a:cxn>
                <a:cxn ang="0">
                  <a:pos x="T4" y="T5"/>
                </a:cxn>
                <a:cxn ang="0">
                  <a:pos x="T6" y="T7"/>
                </a:cxn>
                <a:cxn ang="0">
                  <a:pos x="T8" y="T9"/>
                </a:cxn>
                <a:cxn ang="0">
                  <a:pos x="T10" y="T11"/>
                </a:cxn>
              </a:cxnLst>
              <a:rect l="0" t="0" r="r" b="b"/>
              <a:pathLst>
                <a:path w="97" h="65">
                  <a:moveTo>
                    <a:pt x="1" y="0"/>
                  </a:moveTo>
                  <a:cubicBezTo>
                    <a:pt x="0" y="0"/>
                    <a:pt x="0" y="0"/>
                    <a:pt x="0" y="0"/>
                  </a:cubicBezTo>
                  <a:cubicBezTo>
                    <a:pt x="94" y="65"/>
                    <a:pt x="94" y="65"/>
                    <a:pt x="94" y="65"/>
                  </a:cubicBezTo>
                  <a:cubicBezTo>
                    <a:pt x="97" y="59"/>
                    <a:pt x="94" y="54"/>
                    <a:pt x="94" y="54"/>
                  </a:cubicBezTo>
                  <a:cubicBezTo>
                    <a:pt x="95" y="58"/>
                    <a:pt x="95" y="61"/>
                    <a:pt x="94" y="63"/>
                  </a:cubicBezTo>
                  <a:cubicBezTo>
                    <a:pt x="1" y="0"/>
                    <a:pt x="1" y="0"/>
                    <a:pt x="1" y="0"/>
                  </a:cubicBezTo>
                </a:path>
              </a:pathLst>
            </a:custGeom>
            <a:solidFill>
              <a:srgbClr val="FCFC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0" name="Freeform 80">
              <a:extLst>
                <a:ext uri="{FF2B5EF4-FFF2-40B4-BE49-F238E27FC236}">
                  <a16:creationId xmlns:a16="http://schemas.microsoft.com/office/drawing/2014/main" id="{F08D41BF-8774-4ACE-AEF0-DC9F24BB0F64}"/>
                </a:ext>
              </a:extLst>
            </p:cNvPr>
            <p:cNvSpPr>
              <a:spLocks/>
            </p:cNvSpPr>
            <p:nvPr/>
          </p:nvSpPr>
          <p:spPr bwMode="auto">
            <a:xfrm>
              <a:off x="5932" y="2350"/>
              <a:ext cx="7" cy="2"/>
            </a:xfrm>
            <a:custGeom>
              <a:avLst/>
              <a:gdLst>
                <a:gd name="T0" fmla="*/ 0 w 3"/>
                <a:gd name="T1" fmla="*/ 0 h 1"/>
                <a:gd name="T2" fmla="*/ 2 w 3"/>
                <a:gd name="T3" fmla="*/ 1 h 1"/>
                <a:gd name="T4" fmla="*/ 3 w 3"/>
                <a:gd name="T5" fmla="*/ 1 h 1"/>
                <a:gd name="T6" fmla="*/ 1 w 3"/>
                <a:gd name="T7" fmla="*/ 0 h 1"/>
                <a:gd name="T8" fmla="*/ 0 w 3"/>
                <a:gd name="T9" fmla="*/ 0 h 1"/>
              </a:gdLst>
              <a:ahLst/>
              <a:cxnLst>
                <a:cxn ang="0">
                  <a:pos x="T0" y="T1"/>
                </a:cxn>
                <a:cxn ang="0">
                  <a:pos x="T2" y="T3"/>
                </a:cxn>
                <a:cxn ang="0">
                  <a:pos x="T4" y="T5"/>
                </a:cxn>
                <a:cxn ang="0">
                  <a:pos x="T6" y="T7"/>
                </a:cxn>
                <a:cxn ang="0">
                  <a:pos x="T8" y="T9"/>
                </a:cxn>
              </a:cxnLst>
              <a:rect l="0" t="0" r="r" b="b"/>
              <a:pathLst>
                <a:path w="3" h="1">
                  <a:moveTo>
                    <a:pt x="0" y="0"/>
                  </a:moveTo>
                  <a:cubicBezTo>
                    <a:pt x="2" y="1"/>
                    <a:pt x="2" y="1"/>
                    <a:pt x="2" y="1"/>
                  </a:cubicBezTo>
                  <a:cubicBezTo>
                    <a:pt x="2" y="1"/>
                    <a:pt x="2" y="1"/>
                    <a:pt x="3" y="1"/>
                  </a:cubicBezTo>
                  <a:cubicBezTo>
                    <a:pt x="1" y="0"/>
                    <a:pt x="1" y="0"/>
                    <a:pt x="1" y="0"/>
                  </a:cubicBezTo>
                  <a:cubicBezTo>
                    <a:pt x="0" y="0"/>
                    <a:pt x="0" y="0"/>
                    <a:pt x="0" y="0"/>
                  </a:cubicBezTo>
                </a:path>
              </a:pathLst>
            </a:custGeom>
            <a:solidFill>
              <a:srgbClr val="A8ADA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1" name="Freeform 81">
              <a:extLst>
                <a:ext uri="{FF2B5EF4-FFF2-40B4-BE49-F238E27FC236}">
                  <a16:creationId xmlns:a16="http://schemas.microsoft.com/office/drawing/2014/main" id="{A04B9AB3-B2CD-4967-B61C-191A86500EAD}"/>
                </a:ext>
              </a:extLst>
            </p:cNvPr>
            <p:cNvSpPr>
              <a:spLocks/>
            </p:cNvSpPr>
            <p:nvPr/>
          </p:nvSpPr>
          <p:spPr bwMode="auto">
            <a:xfrm>
              <a:off x="5828" y="2276"/>
              <a:ext cx="92" cy="64"/>
            </a:xfrm>
            <a:custGeom>
              <a:avLst/>
              <a:gdLst>
                <a:gd name="T0" fmla="*/ 0 w 39"/>
                <a:gd name="T1" fmla="*/ 0 h 27"/>
                <a:gd name="T2" fmla="*/ 0 w 39"/>
                <a:gd name="T3" fmla="*/ 0 h 27"/>
                <a:gd name="T4" fmla="*/ 38 w 39"/>
                <a:gd name="T5" fmla="*/ 27 h 27"/>
                <a:gd name="T6" fmla="*/ 39 w 39"/>
                <a:gd name="T7" fmla="*/ 27 h 27"/>
                <a:gd name="T8" fmla="*/ 0 w 39"/>
                <a:gd name="T9" fmla="*/ 0 h 27"/>
              </a:gdLst>
              <a:ahLst/>
              <a:cxnLst>
                <a:cxn ang="0">
                  <a:pos x="T0" y="T1"/>
                </a:cxn>
                <a:cxn ang="0">
                  <a:pos x="T2" y="T3"/>
                </a:cxn>
                <a:cxn ang="0">
                  <a:pos x="T4" y="T5"/>
                </a:cxn>
                <a:cxn ang="0">
                  <a:pos x="T6" y="T7"/>
                </a:cxn>
                <a:cxn ang="0">
                  <a:pos x="T8" y="T9"/>
                </a:cxn>
              </a:cxnLst>
              <a:rect l="0" t="0" r="r" b="b"/>
              <a:pathLst>
                <a:path w="39" h="27">
                  <a:moveTo>
                    <a:pt x="0" y="0"/>
                  </a:moveTo>
                  <a:cubicBezTo>
                    <a:pt x="0" y="0"/>
                    <a:pt x="0" y="0"/>
                    <a:pt x="0" y="0"/>
                  </a:cubicBezTo>
                  <a:cubicBezTo>
                    <a:pt x="38" y="27"/>
                    <a:pt x="38" y="27"/>
                    <a:pt x="38" y="27"/>
                  </a:cubicBezTo>
                  <a:cubicBezTo>
                    <a:pt x="38" y="27"/>
                    <a:pt x="38" y="27"/>
                    <a:pt x="39" y="27"/>
                  </a:cubicBezTo>
                  <a:cubicBezTo>
                    <a:pt x="0" y="0"/>
                    <a:pt x="0" y="0"/>
                    <a:pt x="0" y="0"/>
                  </a:cubicBezTo>
                </a:path>
              </a:pathLst>
            </a:custGeom>
            <a:solidFill>
              <a:srgbClr val="A8ADA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2" name="Freeform 82">
              <a:extLst>
                <a:ext uri="{FF2B5EF4-FFF2-40B4-BE49-F238E27FC236}">
                  <a16:creationId xmlns:a16="http://schemas.microsoft.com/office/drawing/2014/main" id="{7E590D26-A4B2-4CBA-9350-7CE6E5E190B2}"/>
                </a:ext>
              </a:extLst>
            </p:cNvPr>
            <p:cNvSpPr>
              <a:spLocks/>
            </p:cNvSpPr>
            <p:nvPr/>
          </p:nvSpPr>
          <p:spPr bwMode="auto">
            <a:xfrm>
              <a:off x="5828" y="2250"/>
              <a:ext cx="335" cy="252"/>
            </a:xfrm>
            <a:custGeom>
              <a:avLst/>
              <a:gdLst>
                <a:gd name="T0" fmla="*/ 8 w 141"/>
                <a:gd name="T1" fmla="*/ 0 h 106"/>
                <a:gd name="T2" fmla="*/ 0 w 141"/>
                <a:gd name="T3" fmla="*/ 11 h 106"/>
                <a:gd name="T4" fmla="*/ 39 w 141"/>
                <a:gd name="T5" fmla="*/ 38 h 106"/>
                <a:gd name="T6" fmla="*/ 45 w 141"/>
                <a:gd name="T7" fmla="*/ 42 h 106"/>
                <a:gd name="T8" fmla="*/ 47 w 141"/>
                <a:gd name="T9" fmla="*/ 43 h 106"/>
                <a:gd name="T10" fmla="*/ 140 w 141"/>
                <a:gd name="T11" fmla="*/ 106 h 106"/>
                <a:gd name="T12" fmla="*/ 140 w 141"/>
                <a:gd name="T13" fmla="*/ 97 h 106"/>
                <a:gd name="T14" fmla="*/ 140 w 141"/>
                <a:gd name="T15" fmla="*/ 97 h 106"/>
                <a:gd name="T16" fmla="*/ 8 w 141"/>
                <a:gd name="T17" fmla="*/ 0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1" h="106">
                  <a:moveTo>
                    <a:pt x="8" y="0"/>
                  </a:moveTo>
                  <a:cubicBezTo>
                    <a:pt x="0" y="11"/>
                    <a:pt x="0" y="11"/>
                    <a:pt x="0" y="11"/>
                  </a:cubicBezTo>
                  <a:cubicBezTo>
                    <a:pt x="39" y="38"/>
                    <a:pt x="39" y="38"/>
                    <a:pt x="39" y="38"/>
                  </a:cubicBezTo>
                  <a:cubicBezTo>
                    <a:pt x="45" y="42"/>
                    <a:pt x="45" y="42"/>
                    <a:pt x="45" y="42"/>
                  </a:cubicBezTo>
                  <a:cubicBezTo>
                    <a:pt x="47" y="43"/>
                    <a:pt x="47" y="43"/>
                    <a:pt x="47" y="43"/>
                  </a:cubicBezTo>
                  <a:cubicBezTo>
                    <a:pt x="140" y="106"/>
                    <a:pt x="140" y="106"/>
                    <a:pt x="140" y="106"/>
                  </a:cubicBezTo>
                  <a:cubicBezTo>
                    <a:pt x="141" y="104"/>
                    <a:pt x="141" y="101"/>
                    <a:pt x="140" y="97"/>
                  </a:cubicBezTo>
                  <a:cubicBezTo>
                    <a:pt x="140" y="97"/>
                    <a:pt x="140" y="97"/>
                    <a:pt x="140" y="97"/>
                  </a:cubicBezTo>
                  <a:cubicBezTo>
                    <a:pt x="8" y="0"/>
                    <a:pt x="8" y="0"/>
                    <a:pt x="8" y="0"/>
                  </a:cubicBezTo>
                </a:path>
              </a:pathLst>
            </a:custGeom>
            <a:solidFill>
              <a:srgbClr val="F6B9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3" name="Freeform 83">
              <a:extLst>
                <a:ext uri="{FF2B5EF4-FFF2-40B4-BE49-F238E27FC236}">
                  <a16:creationId xmlns:a16="http://schemas.microsoft.com/office/drawing/2014/main" id="{B2CAAB0A-80C4-455D-B74D-5653F9053045}"/>
                </a:ext>
              </a:extLst>
            </p:cNvPr>
            <p:cNvSpPr>
              <a:spLocks/>
            </p:cNvSpPr>
            <p:nvPr/>
          </p:nvSpPr>
          <p:spPr bwMode="auto">
            <a:xfrm>
              <a:off x="6013" y="2288"/>
              <a:ext cx="45" cy="12"/>
            </a:xfrm>
            <a:custGeom>
              <a:avLst/>
              <a:gdLst>
                <a:gd name="T0" fmla="*/ 18 w 19"/>
                <a:gd name="T1" fmla="*/ 5 h 5"/>
                <a:gd name="T2" fmla="*/ 9 w 19"/>
                <a:gd name="T3" fmla="*/ 3 h 5"/>
                <a:gd name="T4" fmla="*/ 0 w 19"/>
                <a:gd name="T5" fmla="*/ 3 h 5"/>
                <a:gd name="T6" fmla="*/ 9 w 19"/>
                <a:gd name="T7" fmla="*/ 0 h 5"/>
                <a:gd name="T8" fmla="*/ 18 w 19"/>
                <a:gd name="T9" fmla="*/ 5 h 5"/>
              </a:gdLst>
              <a:ahLst/>
              <a:cxnLst>
                <a:cxn ang="0">
                  <a:pos x="T0" y="T1"/>
                </a:cxn>
                <a:cxn ang="0">
                  <a:pos x="T2" y="T3"/>
                </a:cxn>
                <a:cxn ang="0">
                  <a:pos x="T4" y="T5"/>
                </a:cxn>
                <a:cxn ang="0">
                  <a:pos x="T6" y="T7"/>
                </a:cxn>
                <a:cxn ang="0">
                  <a:pos x="T8" y="T9"/>
                </a:cxn>
              </a:cxnLst>
              <a:rect l="0" t="0" r="r" b="b"/>
              <a:pathLst>
                <a:path w="19" h="5">
                  <a:moveTo>
                    <a:pt x="18" y="5"/>
                  </a:moveTo>
                  <a:cubicBezTo>
                    <a:pt x="18" y="5"/>
                    <a:pt x="14" y="3"/>
                    <a:pt x="9" y="3"/>
                  </a:cubicBezTo>
                  <a:cubicBezTo>
                    <a:pt x="4" y="3"/>
                    <a:pt x="1" y="4"/>
                    <a:pt x="0" y="3"/>
                  </a:cubicBezTo>
                  <a:cubicBezTo>
                    <a:pt x="0" y="3"/>
                    <a:pt x="4" y="0"/>
                    <a:pt x="9" y="0"/>
                  </a:cubicBezTo>
                  <a:cubicBezTo>
                    <a:pt x="15" y="0"/>
                    <a:pt x="19" y="4"/>
                    <a:pt x="18" y="5"/>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4" name="Freeform 84">
              <a:extLst>
                <a:ext uri="{FF2B5EF4-FFF2-40B4-BE49-F238E27FC236}">
                  <a16:creationId xmlns:a16="http://schemas.microsoft.com/office/drawing/2014/main" id="{527F8878-763B-4E3F-9225-3C017CCB0780}"/>
                </a:ext>
              </a:extLst>
            </p:cNvPr>
            <p:cNvSpPr>
              <a:spLocks/>
            </p:cNvSpPr>
            <p:nvPr/>
          </p:nvSpPr>
          <p:spPr bwMode="auto">
            <a:xfrm>
              <a:off x="6039" y="2331"/>
              <a:ext cx="43" cy="19"/>
            </a:xfrm>
            <a:custGeom>
              <a:avLst/>
              <a:gdLst>
                <a:gd name="T0" fmla="*/ 17 w 18"/>
                <a:gd name="T1" fmla="*/ 3 h 8"/>
                <a:gd name="T2" fmla="*/ 9 w 18"/>
                <a:gd name="T3" fmla="*/ 4 h 8"/>
                <a:gd name="T4" fmla="*/ 1 w 18"/>
                <a:gd name="T5" fmla="*/ 7 h 8"/>
                <a:gd name="T6" fmla="*/ 8 w 18"/>
                <a:gd name="T7" fmla="*/ 1 h 8"/>
                <a:gd name="T8" fmla="*/ 17 w 18"/>
                <a:gd name="T9" fmla="*/ 3 h 8"/>
              </a:gdLst>
              <a:ahLst/>
              <a:cxnLst>
                <a:cxn ang="0">
                  <a:pos x="T0" y="T1"/>
                </a:cxn>
                <a:cxn ang="0">
                  <a:pos x="T2" y="T3"/>
                </a:cxn>
                <a:cxn ang="0">
                  <a:pos x="T4" y="T5"/>
                </a:cxn>
                <a:cxn ang="0">
                  <a:pos x="T6" y="T7"/>
                </a:cxn>
                <a:cxn ang="0">
                  <a:pos x="T8" y="T9"/>
                </a:cxn>
              </a:cxnLst>
              <a:rect l="0" t="0" r="r" b="b"/>
              <a:pathLst>
                <a:path w="18" h="8">
                  <a:moveTo>
                    <a:pt x="17" y="3"/>
                  </a:moveTo>
                  <a:cubicBezTo>
                    <a:pt x="17" y="4"/>
                    <a:pt x="13" y="3"/>
                    <a:pt x="9" y="4"/>
                  </a:cubicBezTo>
                  <a:cubicBezTo>
                    <a:pt x="4" y="5"/>
                    <a:pt x="2" y="8"/>
                    <a:pt x="1" y="7"/>
                  </a:cubicBezTo>
                  <a:cubicBezTo>
                    <a:pt x="0" y="7"/>
                    <a:pt x="3" y="3"/>
                    <a:pt x="8" y="1"/>
                  </a:cubicBezTo>
                  <a:cubicBezTo>
                    <a:pt x="13" y="0"/>
                    <a:pt x="18" y="3"/>
                    <a:pt x="17" y="3"/>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5" name="Freeform 85">
              <a:extLst>
                <a:ext uri="{FF2B5EF4-FFF2-40B4-BE49-F238E27FC236}">
                  <a16:creationId xmlns:a16="http://schemas.microsoft.com/office/drawing/2014/main" id="{46CF042F-47A2-423C-8E4F-BD4952F21A78}"/>
                </a:ext>
              </a:extLst>
            </p:cNvPr>
            <p:cNvSpPr>
              <a:spLocks/>
            </p:cNvSpPr>
            <p:nvPr/>
          </p:nvSpPr>
          <p:spPr bwMode="auto">
            <a:xfrm>
              <a:off x="6068" y="2371"/>
              <a:ext cx="33" cy="24"/>
            </a:xfrm>
            <a:custGeom>
              <a:avLst/>
              <a:gdLst>
                <a:gd name="T0" fmla="*/ 1 w 14"/>
                <a:gd name="T1" fmla="*/ 9 h 10"/>
                <a:gd name="T2" fmla="*/ 6 w 14"/>
                <a:gd name="T3" fmla="*/ 3 h 10"/>
                <a:gd name="T4" fmla="*/ 14 w 14"/>
                <a:gd name="T5" fmla="*/ 2 h 10"/>
                <a:gd name="T6" fmla="*/ 7 w 14"/>
                <a:gd name="T7" fmla="*/ 5 h 10"/>
                <a:gd name="T8" fmla="*/ 1 w 14"/>
                <a:gd name="T9" fmla="*/ 9 h 10"/>
              </a:gdLst>
              <a:ahLst/>
              <a:cxnLst>
                <a:cxn ang="0">
                  <a:pos x="T0" y="T1"/>
                </a:cxn>
                <a:cxn ang="0">
                  <a:pos x="T2" y="T3"/>
                </a:cxn>
                <a:cxn ang="0">
                  <a:pos x="T4" y="T5"/>
                </a:cxn>
                <a:cxn ang="0">
                  <a:pos x="T6" y="T7"/>
                </a:cxn>
                <a:cxn ang="0">
                  <a:pos x="T8" y="T9"/>
                </a:cxn>
              </a:cxnLst>
              <a:rect l="0" t="0" r="r" b="b"/>
              <a:pathLst>
                <a:path w="14" h="10">
                  <a:moveTo>
                    <a:pt x="1" y="9"/>
                  </a:moveTo>
                  <a:cubicBezTo>
                    <a:pt x="0" y="9"/>
                    <a:pt x="1" y="5"/>
                    <a:pt x="6" y="3"/>
                  </a:cubicBezTo>
                  <a:cubicBezTo>
                    <a:pt x="10" y="0"/>
                    <a:pt x="14" y="1"/>
                    <a:pt x="14" y="2"/>
                  </a:cubicBezTo>
                  <a:cubicBezTo>
                    <a:pt x="14" y="3"/>
                    <a:pt x="11" y="3"/>
                    <a:pt x="7" y="5"/>
                  </a:cubicBezTo>
                  <a:cubicBezTo>
                    <a:pt x="4" y="7"/>
                    <a:pt x="1" y="10"/>
                    <a:pt x="1" y="9"/>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6" name="Freeform 86">
              <a:extLst>
                <a:ext uri="{FF2B5EF4-FFF2-40B4-BE49-F238E27FC236}">
                  <a16:creationId xmlns:a16="http://schemas.microsoft.com/office/drawing/2014/main" id="{4D3044AA-3CD4-4FB3-9693-3BD22B3A20D9}"/>
                </a:ext>
              </a:extLst>
            </p:cNvPr>
            <p:cNvSpPr>
              <a:spLocks/>
            </p:cNvSpPr>
            <p:nvPr/>
          </p:nvSpPr>
          <p:spPr bwMode="auto">
            <a:xfrm>
              <a:off x="6046" y="2233"/>
              <a:ext cx="38" cy="26"/>
            </a:xfrm>
            <a:custGeom>
              <a:avLst/>
              <a:gdLst>
                <a:gd name="T0" fmla="*/ 15 w 16"/>
                <a:gd name="T1" fmla="*/ 11 h 11"/>
                <a:gd name="T2" fmla="*/ 8 w 16"/>
                <a:gd name="T3" fmla="*/ 5 h 11"/>
                <a:gd name="T4" fmla="*/ 0 w 16"/>
                <a:gd name="T5" fmla="*/ 1 h 11"/>
                <a:gd name="T6" fmla="*/ 9 w 16"/>
                <a:gd name="T7" fmla="*/ 3 h 11"/>
                <a:gd name="T8" fmla="*/ 15 w 16"/>
                <a:gd name="T9" fmla="*/ 11 h 11"/>
              </a:gdLst>
              <a:ahLst/>
              <a:cxnLst>
                <a:cxn ang="0">
                  <a:pos x="T0" y="T1"/>
                </a:cxn>
                <a:cxn ang="0">
                  <a:pos x="T2" y="T3"/>
                </a:cxn>
                <a:cxn ang="0">
                  <a:pos x="T4" y="T5"/>
                </a:cxn>
                <a:cxn ang="0">
                  <a:pos x="T6" y="T7"/>
                </a:cxn>
                <a:cxn ang="0">
                  <a:pos x="T8" y="T9"/>
                </a:cxn>
              </a:cxnLst>
              <a:rect l="0" t="0" r="r" b="b"/>
              <a:pathLst>
                <a:path w="16" h="11">
                  <a:moveTo>
                    <a:pt x="15" y="11"/>
                  </a:moveTo>
                  <a:cubicBezTo>
                    <a:pt x="14" y="11"/>
                    <a:pt x="12" y="8"/>
                    <a:pt x="8" y="5"/>
                  </a:cubicBezTo>
                  <a:cubicBezTo>
                    <a:pt x="4" y="3"/>
                    <a:pt x="0" y="2"/>
                    <a:pt x="0" y="1"/>
                  </a:cubicBezTo>
                  <a:cubicBezTo>
                    <a:pt x="0" y="0"/>
                    <a:pt x="5" y="0"/>
                    <a:pt x="9" y="3"/>
                  </a:cubicBezTo>
                  <a:cubicBezTo>
                    <a:pt x="14" y="6"/>
                    <a:pt x="16" y="10"/>
                    <a:pt x="15" y="11"/>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7" name="Freeform 87">
              <a:extLst>
                <a:ext uri="{FF2B5EF4-FFF2-40B4-BE49-F238E27FC236}">
                  <a16:creationId xmlns:a16="http://schemas.microsoft.com/office/drawing/2014/main" id="{84438BDF-8451-43B3-A1A6-12107ED89AF0}"/>
                </a:ext>
              </a:extLst>
            </p:cNvPr>
            <p:cNvSpPr>
              <a:spLocks/>
            </p:cNvSpPr>
            <p:nvPr/>
          </p:nvSpPr>
          <p:spPr bwMode="auto">
            <a:xfrm>
              <a:off x="6070" y="2167"/>
              <a:ext cx="38" cy="59"/>
            </a:xfrm>
            <a:custGeom>
              <a:avLst/>
              <a:gdLst>
                <a:gd name="T0" fmla="*/ 16 w 16"/>
                <a:gd name="T1" fmla="*/ 25 h 25"/>
                <a:gd name="T2" fmla="*/ 9 w 16"/>
                <a:gd name="T3" fmla="*/ 20 h 25"/>
                <a:gd name="T4" fmla="*/ 3 w 16"/>
                <a:gd name="T5" fmla="*/ 12 h 25"/>
                <a:gd name="T6" fmla="*/ 1 w 16"/>
                <a:gd name="T7" fmla="*/ 7 h 25"/>
                <a:gd name="T8" fmla="*/ 0 w 16"/>
                <a:gd name="T9" fmla="*/ 4 h 25"/>
                <a:gd name="T10" fmla="*/ 2 w 16"/>
                <a:gd name="T11" fmla="*/ 0 h 25"/>
                <a:gd name="T12" fmla="*/ 6 w 16"/>
                <a:gd name="T13" fmla="*/ 1 h 25"/>
                <a:gd name="T14" fmla="*/ 9 w 16"/>
                <a:gd name="T15" fmla="*/ 3 h 25"/>
                <a:gd name="T16" fmla="*/ 12 w 16"/>
                <a:gd name="T17" fmla="*/ 8 h 25"/>
                <a:gd name="T18" fmla="*/ 15 w 16"/>
                <a:gd name="T19" fmla="*/ 17 h 25"/>
                <a:gd name="T20" fmla="*/ 15 w 16"/>
                <a:gd name="T21" fmla="*/ 25 h 25"/>
                <a:gd name="T22" fmla="*/ 13 w 16"/>
                <a:gd name="T23" fmla="*/ 17 h 25"/>
                <a:gd name="T24" fmla="*/ 9 w 16"/>
                <a:gd name="T25" fmla="*/ 9 h 25"/>
                <a:gd name="T26" fmla="*/ 6 w 16"/>
                <a:gd name="T27" fmla="*/ 5 h 25"/>
                <a:gd name="T28" fmla="*/ 3 w 16"/>
                <a:gd name="T29" fmla="*/ 3 h 25"/>
                <a:gd name="T30" fmla="*/ 3 w 16"/>
                <a:gd name="T31" fmla="*/ 4 h 25"/>
                <a:gd name="T32" fmla="*/ 3 w 16"/>
                <a:gd name="T33" fmla="*/ 6 h 25"/>
                <a:gd name="T34" fmla="*/ 6 w 16"/>
                <a:gd name="T35" fmla="*/ 11 h 25"/>
                <a:gd name="T36" fmla="*/ 10 w 16"/>
                <a:gd name="T37" fmla="*/ 18 h 25"/>
                <a:gd name="T38" fmla="*/ 16 w 16"/>
                <a:gd name="T39" fmla="*/ 25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6" h="25">
                  <a:moveTo>
                    <a:pt x="16" y="25"/>
                  </a:moveTo>
                  <a:cubicBezTo>
                    <a:pt x="15" y="25"/>
                    <a:pt x="12" y="24"/>
                    <a:pt x="9" y="20"/>
                  </a:cubicBezTo>
                  <a:cubicBezTo>
                    <a:pt x="7" y="18"/>
                    <a:pt x="5" y="15"/>
                    <a:pt x="3" y="12"/>
                  </a:cubicBezTo>
                  <a:cubicBezTo>
                    <a:pt x="2" y="11"/>
                    <a:pt x="2" y="9"/>
                    <a:pt x="1" y="7"/>
                  </a:cubicBezTo>
                  <a:cubicBezTo>
                    <a:pt x="1" y="6"/>
                    <a:pt x="0" y="5"/>
                    <a:pt x="0" y="4"/>
                  </a:cubicBezTo>
                  <a:cubicBezTo>
                    <a:pt x="0" y="3"/>
                    <a:pt x="1" y="1"/>
                    <a:pt x="2" y="0"/>
                  </a:cubicBezTo>
                  <a:cubicBezTo>
                    <a:pt x="4" y="0"/>
                    <a:pt x="5" y="0"/>
                    <a:pt x="6" y="1"/>
                  </a:cubicBezTo>
                  <a:cubicBezTo>
                    <a:pt x="7" y="2"/>
                    <a:pt x="8" y="3"/>
                    <a:pt x="9" y="3"/>
                  </a:cubicBezTo>
                  <a:cubicBezTo>
                    <a:pt x="10" y="5"/>
                    <a:pt x="11" y="6"/>
                    <a:pt x="12" y="8"/>
                  </a:cubicBezTo>
                  <a:cubicBezTo>
                    <a:pt x="14" y="11"/>
                    <a:pt x="15" y="14"/>
                    <a:pt x="15" y="17"/>
                  </a:cubicBezTo>
                  <a:cubicBezTo>
                    <a:pt x="16" y="22"/>
                    <a:pt x="15" y="25"/>
                    <a:pt x="15" y="25"/>
                  </a:cubicBezTo>
                  <a:cubicBezTo>
                    <a:pt x="14" y="25"/>
                    <a:pt x="14" y="22"/>
                    <a:pt x="13" y="17"/>
                  </a:cubicBezTo>
                  <a:cubicBezTo>
                    <a:pt x="12" y="15"/>
                    <a:pt x="11" y="12"/>
                    <a:pt x="9" y="9"/>
                  </a:cubicBezTo>
                  <a:cubicBezTo>
                    <a:pt x="9" y="8"/>
                    <a:pt x="8" y="6"/>
                    <a:pt x="6" y="5"/>
                  </a:cubicBezTo>
                  <a:cubicBezTo>
                    <a:pt x="5" y="4"/>
                    <a:pt x="4" y="3"/>
                    <a:pt x="3" y="3"/>
                  </a:cubicBezTo>
                  <a:cubicBezTo>
                    <a:pt x="3" y="3"/>
                    <a:pt x="3" y="3"/>
                    <a:pt x="3" y="4"/>
                  </a:cubicBezTo>
                  <a:cubicBezTo>
                    <a:pt x="3" y="5"/>
                    <a:pt x="3" y="5"/>
                    <a:pt x="3" y="6"/>
                  </a:cubicBezTo>
                  <a:cubicBezTo>
                    <a:pt x="4" y="8"/>
                    <a:pt x="5" y="10"/>
                    <a:pt x="6" y="11"/>
                  </a:cubicBezTo>
                  <a:cubicBezTo>
                    <a:pt x="7" y="14"/>
                    <a:pt x="9" y="16"/>
                    <a:pt x="10" y="18"/>
                  </a:cubicBezTo>
                  <a:cubicBezTo>
                    <a:pt x="13" y="22"/>
                    <a:pt x="16" y="24"/>
                    <a:pt x="16" y="25"/>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8" name="Freeform 88">
              <a:extLst>
                <a:ext uri="{FF2B5EF4-FFF2-40B4-BE49-F238E27FC236}">
                  <a16:creationId xmlns:a16="http://schemas.microsoft.com/office/drawing/2014/main" id="{AFDC7B5E-B7E1-43E0-BC1A-343C6991D497}"/>
                </a:ext>
              </a:extLst>
            </p:cNvPr>
            <p:cNvSpPr>
              <a:spLocks/>
            </p:cNvSpPr>
            <p:nvPr/>
          </p:nvSpPr>
          <p:spPr bwMode="auto">
            <a:xfrm>
              <a:off x="6103" y="2181"/>
              <a:ext cx="55" cy="45"/>
            </a:xfrm>
            <a:custGeom>
              <a:avLst/>
              <a:gdLst>
                <a:gd name="T0" fmla="*/ 0 w 23"/>
                <a:gd name="T1" fmla="*/ 19 h 19"/>
                <a:gd name="T2" fmla="*/ 3 w 23"/>
                <a:gd name="T3" fmla="*/ 11 h 19"/>
                <a:gd name="T4" fmla="*/ 9 w 23"/>
                <a:gd name="T5" fmla="*/ 4 h 19"/>
                <a:gd name="T6" fmla="*/ 14 w 23"/>
                <a:gd name="T7" fmla="*/ 2 h 19"/>
                <a:gd name="T8" fmla="*/ 21 w 23"/>
                <a:gd name="T9" fmla="*/ 1 h 19"/>
                <a:gd name="T10" fmla="*/ 23 w 23"/>
                <a:gd name="T11" fmla="*/ 5 h 19"/>
                <a:gd name="T12" fmla="*/ 21 w 23"/>
                <a:gd name="T13" fmla="*/ 8 h 19"/>
                <a:gd name="T14" fmla="*/ 18 w 23"/>
                <a:gd name="T15" fmla="*/ 13 h 19"/>
                <a:gd name="T16" fmla="*/ 10 w 23"/>
                <a:gd name="T17" fmla="*/ 18 h 19"/>
                <a:gd name="T18" fmla="*/ 1 w 23"/>
                <a:gd name="T19" fmla="*/ 18 h 19"/>
                <a:gd name="T20" fmla="*/ 9 w 23"/>
                <a:gd name="T21" fmla="*/ 16 h 19"/>
                <a:gd name="T22" fmla="*/ 16 w 23"/>
                <a:gd name="T23" fmla="*/ 11 h 19"/>
                <a:gd name="T24" fmla="*/ 19 w 23"/>
                <a:gd name="T25" fmla="*/ 7 h 19"/>
                <a:gd name="T26" fmla="*/ 19 w 23"/>
                <a:gd name="T27" fmla="*/ 4 h 19"/>
                <a:gd name="T28" fmla="*/ 15 w 23"/>
                <a:gd name="T29" fmla="*/ 4 h 19"/>
                <a:gd name="T30" fmla="*/ 11 w 23"/>
                <a:gd name="T31" fmla="*/ 7 h 19"/>
                <a:gd name="T32" fmla="*/ 5 w 23"/>
                <a:gd name="T33" fmla="*/ 12 h 19"/>
                <a:gd name="T34" fmla="*/ 0 w 23"/>
                <a:gd name="T35" fmla="*/ 19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 h="19">
                  <a:moveTo>
                    <a:pt x="0" y="19"/>
                  </a:moveTo>
                  <a:cubicBezTo>
                    <a:pt x="0" y="19"/>
                    <a:pt x="0" y="16"/>
                    <a:pt x="3" y="11"/>
                  </a:cubicBezTo>
                  <a:cubicBezTo>
                    <a:pt x="5" y="9"/>
                    <a:pt x="7" y="7"/>
                    <a:pt x="9" y="4"/>
                  </a:cubicBezTo>
                  <a:cubicBezTo>
                    <a:pt x="11" y="3"/>
                    <a:pt x="13" y="2"/>
                    <a:pt x="14" y="2"/>
                  </a:cubicBezTo>
                  <a:cubicBezTo>
                    <a:pt x="16" y="1"/>
                    <a:pt x="18" y="0"/>
                    <a:pt x="21" y="1"/>
                  </a:cubicBezTo>
                  <a:cubicBezTo>
                    <a:pt x="23" y="2"/>
                    <a:pt x="23" y="4"/>
                    <a:pt x="23" y="5"/>
                  </a:cubicBezTo>
                  <a:cubicBezTo>
                    <a:pt x="22" y="7"/>
                    <a:pt x="22" y="7"/>
                    <a:pt x="21" y="8"/>
                  </a:cubicBezTo>
                  <a:cubicBezTo>
                    <a:pt x="21" y="10"/>
                    <a:pt x="19" y="12"/>
                    <a:pt x="18" y="13"/>
                  </a:cubicBezTo>
                  <a:cubicBezTo>
                    <a:pt x="16" y="15"/>
                    <a:pt x="13" y="17"/>
                    <a:pt x="10" y="18"/>
                  </a:cubicBezTo>
                  <a:cubicBezTo>
                    <a:pt x="5" y="19"/>
                    <a:pt x="1" y="18"/>
                    <a:pt x="1" y="18"/>
                  </a:cubicBezTo>
                  <a:cubicBezTo>
                    <a:pt x="1" y="17"/>
                    <a:pt x="5" y="18"/>
                    <a:pt x="9" y="16"/>
                  </a:cubicBezTo>
                  <a:cubicBezTo>
                    <a:pt x="12" y="15"/>
                    <a:pt x="14" y="13"/>
                    <a:pt x="16" y="11"/>
                  </a:cubicBezTo>
                  <a:cubicBezTo>
                    <a:pt x="17" y="10"/>
                    <a:pt x="18" y="9"/>
                    <a:pt x="19" y="7"/>
                  </a:cubicBezTo>
                  <a:cubicBezTo>
                    <a:pt x="20" y="5"/>
                    <a:pt x="20" y="4"/>
                    <a:pt x="19" y="4"/>
                  </a:cubicBezTo>
                  <a:cubicBezTo>
                    <a:pt x="19" y="3"/>
                    <a:pt x="17" y="3"/>
                    <a:pt x="15" y="4"/>
                  </a:cubicBezTo>
                  <a:cubicBezTo>
                    <a:pt x="14" y="5"/>
                    <a:pt x="12" y="6"/>
                    <a:pt x="11" y="7"/>
                  </a:cubicBezTo>
                  <a:cubicBezTo>
                    <a:pt x="8" y="8"/>
                    <a:pt x="6" y="10"/>
                    <a:pt x="5" y="12"/>
                  </a:cubicBezTo>
                  <a:cubicBezTo>
                    <a:pt x="2" y="16"/>
                    <a:pt x="0" y="19"/>
                    <a:pt x="0" y="19"/>
                  </a:cubicBezTo>
                  <a:close/>
                </a:path>
              </a:pathLst>
            </a:custGeom>
            <a:solidFill>
              <a:srgbClr val="2632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9" name="Freeform 89">
              <a:extLst>
                <a:ext uri="{FF2B5EF4-FFF2-40B4-BE49-F238E27FC236}">
                  <a16:creationId xmlns:a16="http://schemas.microsoft.com/office/drawing/2014/main" id="{2195BA08-D952-40D6-B2F1-C3CF2B7C1552}"/>
                </a:ext>
              </a:extLst>
            </p:cNvPr>
            <p:cNvSpPr>
              <a:spLocks/>
            </p:cNvSpPr>
            <p:nvPr/>
          </p:nvSpPr>
          <p:spPr bwMode="auto">
            <a:xfrm>
              <a:off x="6020" y="1974"/>
              <a:ext cx="192" cy="157"/>
            </a:xfrm>
            <a:custGeom>
              <a:avLst/>
              <a:gdLst>
                <a:gd name="T0" fmla="*/ 192 w 192"/>
                <a:gd name="T1" fmla="*/ 105 h 157"/>
                <a:gd name="T2" fmla="*/ 152 w 192"/>
                <a:gd name="T3" fmla="*/ 157 h 157"/>
                <a:gd name="T4" fmla="*/ 0 w 192"/>
                <a:gd name="T5" fmla="*/ 43 h 157"/>
                <a:gd name="T6" fmla="*/ 29 w 192"/>
                <a:gd name="T7" fmla="*/ 0 h 157"/>
                <a:gd name="T8" fmla="*/ 192 w 192"/>
                <a:gd name="T9" fmla="*/ 105 h 157"/>
              </a:gdLst>
              <a:ahLst/>
              <a:cxnLst>
                <a:cxn ang="0">
                  <a:pos x="T0" y="T1"/>
                </a:cxn>
                <a:cxn ang="0">
                  <a:pos x="T2" y="T3"/>
                </a:cxn>
                <a:cxn ang="0">
                  <a:pos x="T4" y="T5"/>
                </a:cxn>
                <a:cxn ang="0">
                  <a:pos x="T6" y="T7"/>
                </a:cxn>
                <a:cxn ang="0">
                  <a:pos x="T8" y="T9"/>
                </a:cxn>
              </a:cxnLst>
              <a:rect l="0" t="0" r="r" b="b"/>
              <a:pathLst>
                <a:path w="192" h="157">
                  <a:moveTo>
                    <a:pt x="192" y="105"/>
                  </a:moveTo>
                  <a:lnTo>
                    <a:pt x="152" y="157"/>
                  </a:lnTo>
                  <a:lnTo>
                    <a:pt x="0" y="43"/>
                  </a:lnTo>
                  <a:lnTo>
                    <a:pt x="29" y="0"/>
                  </a:lnTo>
                  <a:lnTo>
                    <a:pt x="192" y="105"/>
                  </a:lnTo>
                  <a:close/>
                </a:path>
              </a:pathLst>
            </a:custGeom>
            <a:solidFill>
              <a:srgbClr val="C6948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090" name="TextBox 2089">
            <a:extLst>
              <a:ext uri="{FF2B5EF4-FFF2-40B4-BE49-F238E27FC236}">
                <a16:creationId xmlns:a16="http://schemas.microsoft.com/office/drawing/2014/main" id="{2608EC29-A5A5-438E-9FED-BECB56817E02}"/>
              </a:ext>
            </a:extLst>
          </p:cNvPr>
          <p:cNvSpPr txBox="1"/>
          <p:nvPr/>
        </p:nvSpPr>
        <p:spPr>
          <a:xfrm>
            <a:off x="5317163" y="5641579"/>
            <a:ext cx="3475661" cy="461665"/>
          </a:xfrm>
          <a:prstGeom prst="rect">
            <a:avLst/>
          </a:prstGeom>
          <a:noFill/>
        </p:spPr>
        <p:txBody>
          <a:bodyPr wrap="square" rtlCol="0">
            <a:spAutoFit/>
          </a:bodyPr>
          <a:lstStyle/>
          <a:p>
            <a:r>
              <a:rPr lang="en-US" sz="2400" b="1" dirty="0"/>
              <a:t>https://slidesgratis.com</a:t>
            </a:r>
            <a:endParaRPr lang="en-US" sz="1400" dirty="0"/>
          </a:p>
        </p:txBody>
      </p:sp>
      <p:sp>
        <p:nvSpPr>
          <p:cNvPr id="125" name="TextBox 205">
            <a:extLst>
              <a:ext uri="{FF2B5EF4-FFF2-40B4-BE49-F238E27FC236}">
                <a16:creationId xmlns:a16="http://schemas.microsoft.com/office/drawing/2014/main" id="{152248EB-936D-4813-B61F-320B188EF4D6}"/>
              </a:ext>
            </a:extLst>
          </p:cNvPr>
          <p:cNvSpPr txBox="1">
            <a:spLocks noChangeArrowheads="1"/>
          </p:cNvSpPr>
          <p:nvPr/>
        </p:nvSpPr>
        <p:spPr bwMode="auto">
          <a:xfrm>
            <a:off x="3358414" y="3653247"/>
            <a:ext cx="911688"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2000" b="1" dirty="0">
                <a:solidFill>
                  <a:schemeClr val="bg1"/>
                </a:solidFill>
                <a:latin typeface="Source Sans Pro" panose="020B0503030403020204" pitchFamily="34" charset="0"/>
              </a:rPr>
              <a:t>Paso</a:t>
            </a:r>
            <a:r>
              <a:rPr lang="en-US" altLang="es-MX" sz="2000" b="1" dirty="0">
                <a:solidFill>
                  <a:schemeClr val="bg1"/>
                </a:solidFill>
                <a:latin typeface="Source Sans Pro" panose="020B0503030403020204" pitchFamily="34" charset="0"/>
              </a:rPr>
              <a:t> 5</a:t>
            </a:r>
            <a:endParaRPr lang="id-ID" altLang="es-MX" sz="2000" b="1" dirty="0">
              <a:solidFill>
                <a:schemeClr val="bg1"/>
              </a:solidFill>
              <a:latin typeface="Source Sans Pro" panose="020B0503030403020204" pitchFamily="34" charset="0"/>
            </a:endParaRPr>
          </a:p>
        </p:txBody>
      </p:sp>
      <p:sp>
        <p:nvSpPr>
          <p:cNvPr id="126" name="TextBox 206">
            <a:extLst>
              <a:ext uri="{FF2B5EF4-FFF2-40B4-BE49-F238E27FC236}">
                <a16:creationId xmlns:a16="http://schemas.microsoft.com/office/drawing/2014/main" id="{ECA44D24-386B-45F6-822E-1A4E267B044E}"/>
              </a:ext>
            </a:extLst>
          </p:cNvPr>
          <p:cNvSpPr txBox="1">
            <a:spLocks noChangeArrowheads="1"/>
          </p:cNvSpPr>
          <p:nvPr/>
        </p:nvSpPr>
        <p:spPr bwMode="auto">
          <a:xfrm>
            <a:off x="3336189" y="3901691"/>
            <a:ext cx="2348707" cy="909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sz="1600" dirty="0">
                <a:solidFill>
                  <a:schemeClr val="bg1"/>
                </a:solidFill>
                <a:latin typeface="Calibri Light" panose="020F0302020204030204" pitchFamily="34" charset="0"/>
                <a:cs typeface="Calibri Light" panose="020F0302020204030204" pitchFamily="34" charset="0"/>
              </a:rPr>
              <a:t>Lorem ipsum dolor sit amet, consectetur adipiscing elit. </a:t>
            </a:r>
            <a:endParaRPr lang="en-US" altLang="es-MX" sz="1600" dirty="0">
              <a:solidFill>
                <a:schemeClr val="bg1"/>
              </a:solidFill>
              <a:latin typeface="Calibri Light" panose="020F0302020204030204" pitchFamily="34" charset="0"/>
              <a:cs typeface="Calibri Light" panose="020F0302020204030204" pitchFamily="34" charset="0"/>
            </a:endParaRPr>
          </a:p>
        </p:txBody>
      </p:sp>
      <p:sp>
        <p:nvSpPr>
          <p:cNvPr id="127" name="Rectangle 126">
            <a:extLst>
              <a:ext uri="{FF2B5EF4-FFF2-40B4-BE49-F238E27FC236}">
                <a16:creationId xmlns:a16="http://schemas.microsoft.com/office/drawing/2014/main" id="{741F2593-0D69-41F4-959E-B073EBB287D1}"/>
              </a:ext>
            </a:extLst>
          </p:cNvPr>
          <p:cNvSpPr/>
          <p:nvPr/>
        </p:nvSpPr>
        <p:spPr>
          <a:xfrm flipV="1">
            <a:off x="3439377" y="4827891"/>
            <a:ext cx="2143125" cy="45244"/>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1050">
              <a:solidFill>
                <a:schemeClr val="bg1"/>
              </a:solidFill>
              <a:latin typeface="Calibri Light"/>
            </a:endParaRPr>
          </a:p>
        </p:txBody>
      </p:sp>
      <p:sp>
        <p:nvSpPr>
          <p:cNvPr id="128" name="TextBox 214">
            <a:extLst>
              <a:ext uri="{FF2B5EF4-FFF2-40B4-BE49-F238E27FC236}">
                <a16:creationId xmlns:a16="http://schemas.microsoft.com/office/drawing/2014/main" id="{A840BE9F-BC85-4C0A-8FFB-8B0A62DE3D6E}"/>
              </a:ext>
            </a:extLst>
          </p:cNvPr>
          <p:cNvSpPr txBox="1">
            <a:spLocks noChangeArrowheads="1"/>
          </p:cNvSpPr>
          <p:nvPr/>
        </p:nvSpPr>
        <p:spPr bwMode="auto">
          <a:xfrm>
            <a:off x="805714" y="3653247"/>
            <a:ext cx="964587"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2000" b="1" dirty="0">
                <a:solidFill>
                  <a:schemeClr val="bg1"/>
                </a:solidFill>
                <a:latin typeface="Source Sans Pro" panose="020B0503030403020204" pitchFamily="34" charset="0"/>
              </a:rPr>
              <a:t>Paso</a:t>
            </a:r>
            <a:r>
              <a:rPr lang="en-US" altLang="es-MX" sz="2000" b="1" dirty="0">
                <a:solidFill>
                  <a:schemeClr val="bg1"/>
                </a:solidFill>
                <a:latin typeface="Source Sans Pro" panose="020B0503030403020204" pitchFamily="34" charset="0"/>
              </a:rPr>
              <a:t> 5 </a:t>
            </a:r>
            <a:endParaRPr lang="id-ID" altLang="es-MX" sz="2000" b="1" dirty="0">
              <a:solidFill>
                <a:schemeClr val="bg1"/>
              </a:solidFill>
              <a:latin typeface="Source Sans Pro" panose="020B0503030403020204" pitchFamily="34" charset="0"/>
            </a:endParaRPr>
          </a:p>
        </p:txBody>
      </p:sp>
      <p:sp>
        <p:nvSpPr>
          <p:cNvPr id="129" name="TextBox 215">
            <a:extLst>
              <a:ext uri="{FF2B5EF4-FFF2-40B4-BE49-F238E27FC236}">
                <a16:creationId xmlns:a16="http://schemas.microsoft.com/office/drawing/2014/main" id="{324046E9-078A-4870-A1D0-5D09726AFDAE}"/>
              </a:ext>
            </a:extLst>
          </p:cNvPr>
          <p:cNvSpPr txBox="1">
            <a:spLocks noChangeArrowheads="1"/>
          </p:cNvSpPr>
          <p:nvPr/>
        </p:nvSpPr>
        <p:spPr bwMode="auto">
          <a:xfrm>
            <a:off x="783489" y="3901691"/>
            <a:ext cx="2348707" cy="909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sz="1600" dirty="0">
                <a:solidFill>
                  <a:schemeClr val="bg1"/>
                </a:solidFill>
                <a:latin typeface="Calibri Light" panose="020F0302020204030204" pitchFamily="34" charset="0"/>
                <a:cs typeface="Calibri Light" panose="020F0302020204030204" pitchFamily="34" charset="0"/>
              </a:rPr>
              <a:t>Lorem ipsum dolor sit amet, consectetur adipiscing elit. </a:t>
            </a:r>
            <a:endParaRPr lang="en-US" altLang="es-MX" sz="1600" dirty="0">
              <a:solidFill>
                <a:schemeClr val="bg1"/>
              </a:solidFill>
              <a:latin typeface="Calibri Light" panose="020F0302020204030204" pitchFamily="34" charset="0"/>
              <a:cs typeface="Calibri Light" panose="020F0302020204030204" pitchFamily="34" charset="0"/>
            </a:endParaRPr>
          </a:p>
        </p:txBody>
      </p:sp>
      <p:sp>
        <p:nvSpPr>
          <p:cNvPr id="130" name="Rectangle 129">
            <a:extLst>
              <a:ext uri="{FF2B5EF4-FFF2-40B4-BE49-F238E27FC236}">
                <a16:creationId xmlns:a16="http://schemas.microsoft.com/office/drawing/2014/main" id="{C7974FEC-1846-46D6-B2C5-075B8DA2056F}"/>
              </a:ext>
            </a:extLst>
          </p:cNvPr>
          <p:cNvSpPr/>
          <p:nvPr/>
        </p:nvSpPr>
        <p:spPr>
          <a:xfrm flipV="1">
            <a:off x="886677" y="4827891"/>
            <a:ext cx="2143125" cy="45244"/>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1050">
              <a:solidFill>
                <a:schemeClr val="bg1"/>
              </a:solidFill>
              <a:latin typeface="Calibri Light"/>
            </a:endParaRPr>
          </a:p>
        </p:txBody>
      </p:sp>
      <p:sp>
        <p:nvSpPr>
          <p:cNvPr id="131" name="TextBox 223">
            <a:extLst>
              <a:ext uri="{FF2B5EF4-FFF2-40B4-BE49-F238E27FC236}">
                <a16:creationId xmlns:a16="http://schemas.microsoft.com/office/drawing/2014/main" id="{6E25C350-F250-467D-9779-21FA8AF4B95E}"/>
              </a:ext>
            </a:extLst>
          </p:cNvPr>
          <p:cNvSpPr txBox="1">
            <a:spLocks noChangeArrowheads="1"/>
          </p:cNvSpPr>
          <p:nvPr/>
        </p:nvSpPr>
        <p:spPr bwMode="auto">
          <a:xfrm>
            <a:off x="3358414" y="1064024"/>
            <a:ext cx="911688"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2000" b="1" dirty="0">
                <a:solidFill>
                  <a:schemeClr val="bg1"/>
                </a:solidFill>
                <a:latin typeface="Source Sans Pro" panose="020B0503030403020204" pitchFamily="34" charset="0"/>
              </a:rPr>
              <a:t>Paso</a:t>
            </a:r>
            <a:r>
              <a:rPr lang="en-US" altLang="es-MX" sz="2000" b="1" dirty="0">
                <a:solidFill>
                  <a:schemeClr val="bg1"/>
                </a:solidFill>
                <a:latin typeface="Source Sans Pro" panose="020B0503030403020204" pitchFamily="34" charset="0"/>
              </a:rPr>
              <a:t> 2</a:t>
            </a:r>
            <a:endParaRPr lang="id-ID" altLang="es-MX" sz="2000" b="1" dirty="0">
              <a:solidFill>
                <a:schemeClr val="bg1"/>
              </a:solidFill>
              <a:latin typeface="Source Sans Pro" panose="020B0503030403020204" pitchFamily="34" charset="0"/>
            </a:endParaRPr>
          </a:p>
        </p:txBody>
      </p:sp>
      <p:sp>
        <p:nvSpPr>
          <p:cNvPr id="132" name="TextBox 224">
            <a:extLst>
              <a:ext uri="{FF2B5EF4-FFF2-40B4-BE49-F238E27FC236}">
                <a16:creationId xmlns:a16="http://schemas.microsoft.com/office/drawing/2014/main" id="{459C9F6A-29A6-49FA-BD85-5DD6DAC19A94}"/>
              </a:ext>
            </a:extLst>
          </p:cNvPr>
          <p:cNvSpPr txBox="1">
            <a:spLocks noChangeArrowheads="1"/>
          </p:cNvSpPr>
          <p:nvPr/>
        </p:nvSpPr>
        <p:spPr bwMode="auto">
          <a:xfrm>
            <a:off x="3336189" y="1311674"/>
            <a:ext cx="2348707" cy="909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sz="1600" dirty="0">
                <a:solidFill>
                  <a:schemeClr val="bg1"/>
                </a:solidFill>
                <a:latin typeface="Calibri Light" panose="020F0302020204030204" pitchFamily="34" charset="0"/>
                <a:cs typeface="Calibri Light" panose="020F0302020204030204" pitchFamily="34" charset="0"/>
              </a:rPr>
              <a:t>Lorem ipsum dolor sit amet, consectetur adipiscing elit. </a:t>
            </a:r>
            <a:endParaRPr lang="en-US" altLang="es-MX" sz="1600" dirty="0">
              <a:solidFill>
                <a:schemeClr val="bg1"/>
              </a:solidFill>
              <a:latin typeface="Calibri Light" panose="020F0302020204030204" pitchFamily="34" charset="0"/>
              <a:cs typeface="Calibri Light" panose="020F0302020204030204" pitchFamily="34" charset="0"/>
            </a:endParaRPr>
          </a:p>
        </p:txBody>
      </p:sp>
      <p:sp>
        <p:nvSpPr>
          <p:cNvPr id="133" name="Rectangle 132">
            <a:extLst>
              <a:ext uri="{FF2B5EF4-FFF2-40B4-BE49-F238E27FC236}">
                <a16:creationId xmlns:a16="http://schemas.microsoft.com/office/drawing/2014/main" id="{5F95A47B-8776-4A9C-B2AD-C08ED41A946F}"/>
              </a:ext>
            </a:extLst>
          </p:cNvPr>
          <p:cNvSpPr/>
          <p:nvPr/>
        </p:nvSpPr>
        <p:spPr>
          <a:xfrm flipV="1">
            <a:off x="3439377" y="2195912"/>
            <a:ext cx="2143125" cy="45244"/>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1050">
              <a:solidFill>
                <a:schemeClr val="bg1"/>
              </a:solidFill>
              <a:latin typeface="Calibri Light"/>
            </a:endParaRPr>
          </a:p>
        </p:txBody>
      </p:sp>
      <p:sp>
        <p:nvSpPr>
          <p:cNvPr id="134" name="TextBox 226">
            <a:extLst>
              <a:ext uri="{FF2B5EF4-FFF2-40B4-BE49-F238E27FC236}">
                <a16:creationId xmlns:a16="http://schemas.microsoft.com/office/drawing/2014/main" id="{9C7458E4-C1D7-4A2F-AE84-6086A727F8B9}"/>
              </a:ext>
            </a:extLst>
          </p:cNvPr>
          <p:cNvSpPr txBox="1">
            <a:spLocks noChangeArrowheads="1"/>
          </p:cNvSpPr>
          <p:nvPr/>
        </p:nvSpPr>
        <p:spPr bwMode="auto">
          <a:xfrm>
            <a:off x="805714" y="1064024"/>
            <a:ext cx="911688"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2000" b="1" dirty="0">
                <a:solidFill>
                  <a:schemeClr val="bg1"/>
                </a:solidFill>
                <a:latin typeface="Source Sans Pro" panose="020B0503030403020204" pitchFamily="34" charset="0"/>
              </a:rPr>
              <a:t>Paso</a:t>
            </a:r>
            <a:r>
              <a:rPr lang="en-US" altLang="es-MX" sz="2000" b="1" dirty="0">
                <a:solidFill>
                  <a:schemeClr val="bg1"/>
                </a:solidFill>
                <a:latin typeface="Source Sans Pro" panose="020B0503030403020204" pitchFamily="34" charset="0"/>
              </a:rPr>
              <a:t> 1</a:t>
            </a:r>
            <a:endParaRPr lang="id-ID" altLang="es-MX" sz="2000" b="1" dirty="0">
              <a:solidFill>
                <a:schemeClr val="bg1"/>
              </a:solidFill>
              <a:latin typeface="Source Sans Pro" panose="020B0503030403020204" pitchFamily="34" charset="0"/>
            </a:endParaRPr>
          </a:p>
        </p:txBody>
      </p:sp>
      <p:sp>
        <p:nvSpPr>
          <p:cNvPr id="135" name="TextBox 227">
            <a:extLst>
              <a:ext uri="{FF2B5EF4-FFF2-40B4-BE49-F238E27FC236}">
                <a16:creationId xmlns:a16="http://schemas.microsoft.com/office/drawing/2014/main" id="{36F2983E-21BE-48E0-92CD-956D1C645DA2}"/>
              </a:ext>
            </a:extLst>
          </p:cNvPr>
          <p:cNvSpPr txBox="1">
            <a:spLocks noChangeArrowheads="1"/>
          </p:cNvSpPr>
          <p:nvPr/>
        </p:nvSpPr>
        <p:spPr bwMode="auto">
          <a:xfrm>
            <a:off x="783489" y="1311674"/>
            <a:ext cx="2348707" cy="909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sz="1600" dirty="0">
                <a:solidFill>
                  <a:schemeClr val="bg1"/>
                </a:solidFill>
                <a:latin typeface="Calibri Light" panose="020F0302020204030204" pitchFamily="34" charset="0"/>
                <a:cs typeface="Calibri Light" panose="020F0302020204030204" pitchFamily="34" charset="0"/>
              </a:rPr>
              <a:t>Lorem ipsum dolor sit amet, consectetur adipiscing elit. </a:t>
            </a:r>
            <a:endParaRPr lang="en-US" altLang="es-MX" sz="1600" dirty="0">
              <a:solidFill>
                <a:schemeClr val="bg1"/>
              </a:solidFill>
              <a:latin typeface="Calibri Light" panose="020F0302020204030204" pitchFamily="34" charset="0"/>
              <a:cs typeface="Calibri Light" panose="020F0302020204030204" pitchFamily="34" charset="0"/>
            </a:endParaRPr>
          </a:p>
        </p:txBody>
      </p:sp>
      <p:sp>
        <p:nvSpPr>
          <p:cNvPr id="136" name="Rectangle 135">
            <a:extLst>
              <a:ext uri="{FF2B5EF4-FFF2-40B4-BE49-F238E27FC236}">
                <a16:creationId xmlns:a16="http://schemas.microsoft.com/office/drawing/2014/main" id="{61508419-0CD9-4225-9EDF-A6BFC75BFCC9}"/>
              </a:ext>
            </a:extLst>
          </p:cNvPr>
          <p:cNvSpPr/>
          <p:nvPr/>
        </p:nvSpPr>
        <p:spPr>
          <a:xfrm flipV="1">
            <a:off x="886677" y="2209010"/>
            <a:ext cx="2143125" cy="45244"/>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1050">
              <a:solidFill>
                <a:schemeClr val="bg1"/>
              </a:solidFill>
              <a:latin typeface="Calibri Light"/>
            </a:endParaRPr>
          </a:p>
        </p:txBody>
      </p:sp>
      <p:sp>
        <p:nvSpPr>
          <p:cNvPr id="137" name="TextBox 229">
            <a:extLst>
              <a:ext uri="{FF2B5EF4-FFF2-40B4-BE49-F238E27FC236}">
                <a16:creationId xmlns:a16="http://schemas.microsoft.com/office/drawing/2014/main" id="{AD302CF5-5225-4647-A948-4C9850E9F1FF}"/>
              </a:ext>
            </a:extLst>
          </p:cNvPr>
          <p:cNvSpPr txBox="1">
            <a:spLocks noChangeArrowheads="1"/>
          </p:cNvSpPr>
          <p:nvPr/>
        </p:nvSpPr>
        <p:spPr bwMode="auto">
          <a:xfrm>
            <a:off x="3358414" y="2374512"/>
            <a:ext cx="911688"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2000" b="1" dirty="0">
                <a:solidFill>
                  <a:schemeClr val="bg1"/>
                </a:solidFill>
                <a:latin typeface="Source Sans Pro" panose="020B0503030403020204" pitchFamily="34" charset="0"/>
              </a:rPr>
              <a:t>Paso</a:t>
            </a:r>
            <a:r>
              <a:rPr lang="en-US" altLang="es-MX" sz="2000" b="1" dirty="0">
                <a:solidFill>
                  <a:schemeClr val="bg1"/>
                </a:solidFill>
                <a:latin typeface="Source Sans Pro" panose="020B0503030403020204" pitchFamily="34" charset="0"/>
              </a:rPr>
              <a:t> 4</a:t>
            </a:r>
            <a:endParaRPr lang="id-ID" altLang="es-MX" sz="2000" b="1" dirty="0">
              <a:solidFill>
                <a:schemeClr val="bg1"/>
              </a:solidFill>
              <a:latin typeface="Source Sans Pro" panose="020B0503030403020204" pitchFamily="34" charset="0"/>
            </a:endParaRPr>
          </a:p>
        </p:txBody>
      </p:sp>
      <p:sp>
        <p:nvSpPr>
          <p:cNvPr id="138" name="TextBox 230">
            <a:extLst>
              <a:ext uri="{FF2B5EF4-FFF2-40B4-BE49-F238E27FC236}">
                <a16:creationId xmlns:a16="http://schemas.microsoft.com/office/drawing/2014/main" id="{92E0DDB4-1E47-4737-83F1-4D96BD768F96}"/>
              </a:ext>
            </a:extLst>
          </p:cNvPr>
          <p:cNvSpPr txBox="1">
            <a:spLocks noChangeArrowheads="1"/>
          </p:cNvSpPr>
          <p:nvPr/>
        </p:nvSpPr>
        <p:spPr bwMode="auto">
          <a:xfrm>
            <a:off x="3336189" y="2622162"/>
            <a:ext cx="2348707" cy="909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sz="1600" dirty="0">
                <a:solidFill>
                  <a:schemeClr val="bg1"/>
                </a:solidFill>
                <a:latin typeface="Calibri Light" panose="020F0302020204030204" pitchFamily="34" charset="0"/>
                <a:cs typeface="Calibri Light" panose="020F0302020204030204" pitchFamily="34" charset="0"/>
              </a:rPr>
              <a:t>Lorem ipsum dolor sit amet, consectetur adipiscing elit. </a:t>
            </a:r>
            <a:endParaRPr lang="en-US" altLang="es-MX" sz="1600" dirty="0">
              <a:solidFill>
                <a:schemeClr val="bg1"/>
              </a:solidFill>
              <a:latin typeface="Calibri Light" panose="020F0302020204030204" pitchFamily="34" charset="0"/>
              <a:cs typeface="Calibri Light" panose="020F0302020204030204" pitchFamily="34" charset="0"/>
            </a:endParaRPr>
          </a:p>
        </p:txBody>
      </p:sp>
      <p:sp>
        <p:nvSpPr>
          <p:cNvPr id="139" name="Rectangle 138">
            <a:extLst>
              <a:ext uri="{FF2B5EF4-FFF2-40B4-BE49-F238E27FC236}">
                <a16:creationId xmlns:a16="http://schemas.microsoft.com/office/drawing/2014/main" id="{D1518DE9-C662-44E3-A3B8-7BB8C3A862E5}"/>
              </a:ext>
            </a:extLst>
          </p:cNvPr>
          <p:cNvSpPr/>
          <p:nvPr/>
        </p:nvSpPr>
        <p:spPr>
          <a:xfrm flipV="1">
            <a:off x="3439377" y="3508780"/>
            <a:ext cx="2143125" cy="46038"/>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1050">
              <a:solidFill>
                <a:schemeClr val="bg1"/>
              </a:solidFill>
              <a:latin typeface="Calibri Light"/>
            </a:endParaRPr>
          </a:p>
        </p:txBody>
      </p:sp>
      <p:sp>
        <p:nvSpPr>
          <p:cNvPr id="140" name="TextBox 232">
            <a:extLst>
              <a:ext uri="{FF2B5EF4-FFF2-40B4-BE49-F238E27FC236}">
                <a16:creationId xmlns:a16="http://schemas.microsoft.com/office/drawing/2014/main" id="{FE726E9E-105F-4D75-BF76-E3CEF6EF2F04}"/>
              </a:ext>
            </a:extLst>
          </p:cNvPr>
          <p:cNvSpPr txBox="1">
            <a:spLocks noChangeArrowheads="1"/>
          </p:cNvSpPr>
          <p:nvPr/>
        </p:nvSpPr>
        <p:spPr bwMode="auto">
          <a:xfrm>
            <a:off x="805714" y="2374512"/>
            <a:ext cx="911688"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2000" b="1" dirty="0">
                <a:solidFill>
                  <a:schemeClr val="bg1"/>
                </a:solidFill>
                <a:latin typeface="Source Sans Pro" panose="020B0503030403020204" pitchFamily="34" charset="0"/>
              </a:rPr>
              <a:t>Paso</a:t>
            </a:r>
            <a:r>
              <a:rPr lang="en-US" altLang="es-MX" sz="2000" b="1" dirty="0">
                <a:solidFill>
                  <a:schemeClr val="bg1"/>
                </a:solidFill>
                <a:latin typeface="Source Sans Pro" panose="020B0503030403020204" pitchFamily="34" charset="0"/>
              </a:rPr>
              <a:t> 3</a:t>
            </a:r>
            <a:endParaRPr lang="id-ID" altLang="es-MX" sz="2000" b="1" dirty="0">
              <a:solidFill>
                <a:schemeClr val="bg1"/>
              </a:solidFill>
              <a:latin typeface="Source Sans Pro" panose="020B0503030403020204" pitchFamily="34" charset="0"/>
            </a:endParaRPr>
          </a:p>
        </p:txBody>
      </p:sp>
      <p:sp>
        <p:nvSpPr>
          <p:cNvPr id="141" name="TextBox 233">
            <a:extLst>
              <a:ext uri="{FF2B5EF4-FFF2-40B4-BE49-F238E27FC236}">
                <a16:creationId xmlns:a16="http://schemas.microsoft.com/office/drawing/2014/main" id="{EAE0C582-042F-48DB-9045-CCAE5E4DC713}"/>
              </a:ext>
            </a:extLst>
          </p:cNvPr>
          <p:cNvSpPr txBox="1">
            <a:spLocks noChangeArrowheads="1"/>
          </p:cNvSpPr>
          <p:nvPr/>
        </p:nvSpPr>
        <p:spPr bwMode="auto">
          <a:xfrm>
            <a:off x="783489" y="2622162"/>
            <a:ext cx="2348707" cy="909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sz="1600" dirty="0">
                <a:solidFill>
                  <a:schemeClr val="bg1"/>
                </a:solidFill>
                <a:latin typeface="Calibri Light" panose="020F0302020204030204" pitchFamily="34" charset="0"/>
                <a:cs typeface="Calibri Light" panose="020F0302020204030204" pitchFamily="34" charset="0"/>
              </a:rPr>
              <a:t>Lorem ipsum dolor sit amet, consectetur adipiscing elit. </a:t>
            </a:r>
            <a:endParaRPr lang="en-US" altLang="es-MX" sz="1600" dirty="0">
              <a:solidFill>
                <a:schemeClr val="bg1"/>
              </a:solidFill>
              <a:latin typeface="Calibri Light" panose="020F0302020204030204" pitchFamily="34" charset="0"/>
              <a:cs typeface="Calibri Light" panose="020F0302020204030204" pitchFamily="34" charset="0"/>
            </a:endParaRPr>
          </a:p>
        </p:txBody>
      </p:sp>
      <p:sp>
        <p:nvSpPr>
          <p:cNvPr id="142" name="Rectangle 141">
            <a:extLst>
              <a:ext uri="{FF2B5EF4-FFF2-40B4-BE49-F238E27FC236}">
                <a16:creationId xmlns:a16="http://schemas.microsoft.com/office/drawing/2014/main" id="{8C6DD666-E4E8-49BC-8B37-82E256290A0D}"/>
              </a:ext>
            </a:extLst>
          </p:cNvPr>
          <p:cNvSpPr/>
          <p:nvPr/>
        </p:nvSpPr>
        <p:spPr>
          <a:xfrm flipV="1">
            <a:off x="886677" y="3508861"/>
            <a:ext cx="2143125" cy="46038"/>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1050">
              <a:solidFill>
                <a:schemeClr val="bg1"/>
              </a:solidFill>
              <a:latin typeface="Calibri Light"/>
            </a:endParaRPr>
          </a:p>
        </p:txBody>
      </p:sp>
      <p:sp>
        <p:nvSpPr>
          <p:cNvPr id="2091" name="TextBox 2090">
            <a:extLst>
              <a:ext uri="{FF2B5EF4-FFF2-40B4-BE49-F238E27FC236}">
                <a16:creationId xmlns:a16="http://schemas.microsoft.com/office/drawing/2014/main" id="{A741E165-461B-4016-8938-C095441EB514}"/>
              </a:ext>
            </a:extLst>
          </p:cNvPr>
          <p:cNvSpPr txBox="1"/>
          <p:nvPr/>
        </p:nvSpPr>
        <p:spPr>
          <a:xfrm>
            <a:off x="5392400" y="264463"/>
            <a:ext cx="6191249" cy="1938992"/>
          </a:xfrm>
          <a:prstGeom prst="rect">
            <a:avLst/>
          </a:prstGeom>
          <a:noFill/>
        </p:spPr>
        <p:txBody>
          <a:bodyPr wrap="square" rtlCol="0">
            <a:spAutoFit/>
          </a:bodyPr>
          <a:lstStyle/>
          <a:p>
            <a:pPr algn="r"/>
            <a:r>
              <a:rPr lang="es-CO" sz="6000" dirty="0">
                <a:solidFill>
                  <a:srgbClr val="FFC000"/>
                </a:solidFill>
                <a:latin typeface="Impact" panose="020B0806030902050204" pitchFamily="34" charset="0"/>
              </a:rPr>
              <a:t>Proceso de</a:t>
            </a:r>
          </a:p>
          <a:p>
            <a:pPr algn="r"/>
            <a:r>
              <a:rPr lang="es-CO" sz="6000" dirty="0" err="1">
                <a:solidFill>
                  <a:srgbClr val="FFC000"/>
                </a:solidFill>
                <a:latin typeface="Impact" panose="020B0806030902050204" pitchFamily="34" charset="0"/>
              </a:rPr>
              <a:t>comp</a:t>
            </a:r>
            <a:r>
              <a:rPr lang="en-US" sz="6000" dirty="0">
                <a:solidFill>
                  <a:srgbClr val="FFC000"/>
                </a:solidFill>
                <a:latin typeface="Impact" panose="020B0806030902050204" pitchFamily="34" charset="0"/>
              </a:rPr>
              <a:t>ra</a:t>
            </a:r>
          </a:p>
        </p:txBody>
      </p:sp>
    </p:spTree>
    <p:extLst>
      <p:ext uri="{BB962C8B-B14F-4D97-AF65-F5344CB8AC3E}">
        <p14:creationId xmlns:p14="http://schemas.microsoft.com/office/powerpoint/2010/main" val="24561128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6D61311-3A0F-4F49-AE04-0CE507224983}"/>
              </a:ext>
            </a:extLst>
          </p:cNvPr>
          <p:cNvSpPr/>
          <p:nvPr/>
        </p:nvSpPr>
        <p:spPr>
          <a:xfrm>
            <a:off x="0" y="-537"/>
            <a:ext cx="12192000" cy="6858000"/>
          </a:xfrm>
          <a:prstGeom prst="rect">
            <a:avLst/>
          </a:prstGeom>
          <a:solidFill>
            <a:srgbClr val="65D9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553" name="Group 123"/>
          <p:cNvGrpSpPr>
            <a:grpSpLocks/>
          </p:cNvGrpSpPr>
          <p:nvPr/>
        </p:nvGrpSpPr>
        <p:grpSpPr bwMode="auto">
          <a:xfrm>
            <a:off x="4599782" y="1659165"/>
            <a:ext cx="2992438" cy="4558507"/>
            <a:chOff x="9467714" y="4125760"/>
            <a:chExt cx="5442228" cy="7535333"/>
          </a:xfrm>
          <a:solidFill>
            <a:srgbClr val="00C6B6"/>
          </a:solidFill>
        </p:grpSpPr>
        <p:sp>
          <p:nvSpPr>
            <p:cNvPr id="23592" name="Freeform 6"/>
            <p:cNvSpPr>
              <a:spLocks/>
            </p:cNvSpPr>
            <p:nvPr/>
          </p:nvSpPr>
          <p:spPr bwMode="auto">
            <a:xfrm>
              <a:off x="9686521" y="4125760"/>
              <a:ext cx="5004614" cy="7535333"/>
            </a:xfrm>
            <a:prstGeom prst="rect">
              <a:avLst/>
            </a:prstGeom>
            <a:grpFill/>
            <a:ln>
              <a:noFill/>
            </a:ln>
            <a:effectLst>
              <a:outerShdw sx="102000" sy="102000" algn="ctr" rotWithShape="0">
                <a:schemeClr val="bg1"/>
              </a:outerShdw>
            </a:effectLst>
            <a:extLs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endParaRPr lang="es-MX" altLang="es-MX" sz="1800"/>
            </a:p>
          </p:txBody>
        </p:sp>
        <p:sp>
          <p:nvSpPr>
            <p:cNvPr id="14" name="Rectangle 13"/>
            <p:cNvSpPr>
              <a:spLocks noChangeArrowheads="1"/>
            </p:cNvSpPr>
            <p:nvPr/>
          </p:nvSpPr>
          <p:spPr bwMode="auto">
            <a:xfrm>
              <a:off x="9467714" y="5136069"/>
              <a:ext cx="5442228" cy="1229429"/>
            </a:xfrm>
            <a:prstGeom prst="rect">
              <a:avLst/>
            </a:prstGeom>
            <a:solidFill>
              <a:srgbClr val="00686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pPr algn="ctr" defTabSz="914217">
                <a:defRPr/>
              </a:pPr>
              <a:endParaRPr lang="en-US" sz="900"/>
            </a:p>
          </p:txBody>
        </p:sp>
        <p:sp>
          <p:nvSpPr>
            <p:cNvPr id="16" name="Freeform 22"/>
            <p:cNvSpPr>
              <a:spLocks/>
            </p:cNvSpPr>
            <p:nvPr/>
          </p:nvSpPr>
          <p:spPr bwMode="auto">
            <a:xfrm>
              <a:off x="9467714" y="6353689"/>
              <a:ext cx="219421" cy="352953"/>
            </a:xfrm>
            <a:custGeom>
              <a:avLst/>
              <a:gdLst>
                <a:gd name="T0" fmla="*/ 0 w 47"/>
                <a:gd name="T1" fmla="*/ 0 h 47"/>
                <a:gd name="T2" fmla="*/ 47 w 47"/>
                <a:gd name="T3" fmla="*/ 47 h 47"/>
                <a:gd name="T4" fmla="*/ 47 w 47"/>
                <a:gd name="T5" fmla="*/ 0 h 47"/>
                <a:gd name="T6" fmla="*/ 0 w 47"/>
                <a:gd name="T7" fmla="*/ 0 h 47"/>
              </a:gdLst>
              <a:ahLst/>
              <a:cxnLst>
                <a:cxn ang="0">
                  <a:pos x="T0" y="T1"/>
                </a:cxn>
                <a:cxn ang="0">
                  <a:pos x="T2" y="T3"/>
                </a:cxn>
                <a:cxn ang="0">
                  <a:pos x="T4" y="T5"/>
                </a:cxn>
                <a:cxn ang="0">
                  <a:pos x="T6" y="T7"/>
                </a:cxn>
              </a:cxnLst>
              <a:rect l="0" t="0" r="r" b="b"/>
              <a:pathLst>
                <a:path w="47" h="47">
                  <a:moveTo>
                    <a:pt x="0" y="0"/>
                  </a:moveTo>
                  <a:lnTo>
                    <a:pt x="47" y="47"/>
                  </a:lnTo>
                  <a:lnTo>
                    <a:pt x="47" y="0"/>
                  </a:lnTo>
                  <a:lnTo>
                    <a:pt x="0" y="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algn="ctr" defTabSz="914217">
                <a:defRPr/>
              </a:pPr>
              <a:endParaRPr lang="en-US" sz="900"/>
            </a:p>
          </p:txBody>
        </p:sp>
        <p:sp>
          <p:nvSpPr>
            <p:cNvPr id="17" name="Freeform 23"/>
            <p:cNvSpPr>
              <a:spLocks/>
            </p:cNvSpPr>
            <p:nvPr/>
          </p:nvSpPr>
          <p:spPr bwMode="auto">
            <a:xfrm>
              <a:off x="14686189" y="6353689"/>
              <a:ext cx="223753" cy="352953"/>
            </a:xfrm>
            <a:custGeom>
              <a:avLst/>
              <a:gdLst>
                <a:gd name="T0" fmla="*/ 48 w 48"/>
                <a:gd name="T1" fmla="*/ 0 h 47"/>
                <a:gd name="T2" fmla="*/ 0 w 48"/>
                <a:gd name="T3" fmla="*/ 47 h 47"/>
                <a:gd name="T4" fmla="*/ 0 w 48"/>
                <a:gd name="T5" fmla="*/ 0 h 47"/>
                <a:gd name="T6" fmla="*/ 48 w 48"/>
                <a:gd name="T7" fmla="*/ 0 h 47"/>
              </a:gdLst>
              <a:ahLst/>
              <a:cxnLst>
                <a:cxn ang="0">
                  <a:pos x="T0" y="T1"/>
                </a:cxn>
                <a:cxn ang="0">
                  <a:pos x="T2" y="T3"/>
                </a:cxn>
                <a:cxn ang="0">
                  <a:pos x="T4" y="T5"/>
                </a:cxn>
                <a:cxn ang="0">
                  <a:pos x="T6" y="T7"/>
                </a:cxn>
              </a:cxnLst>
              <a:rect l="0" t="0" r="r" b="b"/>
              <a:pathLst>
                <a:path w="48" h="47">
                  <a:moveTo>
                    <a:pt x="48" y="0"/>
                  </a:moveTo>
                  <a:lnTo>
                    <a:pt x="0" y="47"/>
                  </a:lnTo>
                  <a:lnTo>
                    <a:pt x="0" y="0"/>
                  </a:lnTo>
                  <a:lnTo>
                    <a:pt x="48" y="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algn="ctr" defTabSz="914217">
                <a:defRPr/>
              </a:pPr>
              <a:endParaRPr lang="en-US" sz="900"/>
            </a:p>
          </p:txBody>
        </p:sp>
      </p:grpSp>
      <p:grpSp>
        <p:nvGrpSpPr>
          <p:cNvPr id="23554" name="Group 130"/>
          <p:cNvGrpSpPr>
            <a:grpSpLocks/>
          </p:cNvGrpSpPr>
          <p:nvPr/>
        </p:nvGrpSpPr>
        <p:grpSpPr bwMode="auto">
          <a:xfrm>
            <a:off x="8220869" y="2225903"/>
            <a:ext cx="2248694" cy="3425032"/>
            <a:chOff x="16438286" y="4035955"/>
            <a:chExt cx="4497709" cy="6850303"/>
          </a:xfrm>
          <a:solidFill>
            <a:srgbClr val="F1A821"/>
          </a:solidFill>
        </p:grpSpPr>
        <p:sp>
          <p:nvSpPr>
            <p:cNvPr id="6" name="Freeform 6"/>
            <p:cNvSpPr>
              <a:spLocks/>
            </p:cNvSpPr>
            <p:nvPr/>
          </p:nvSpPr>
          <p:spPr bwMode="auto">
            <a:xfrm>
              <a:off x="16619118" y="4035955"/>
              <a:ext cx="4136045" cy="6850303"/>
            </a:xfrm>
            <a:prstGeom prst="rect">
              <a:avLst/>
            </a:prstGeom>
            <a:grpFill/>
            <a:ln>
              <a:noFill/>
            </a:ln>
            <a:effectLst>
              <a:outerShdw sx="102000" sy="102000" algn="ctr" rotWithShape="0">
                <a:schemeClr val="bg1"/>
              </a:outerShdw>
            </a:effectLst>
            <a:extLst>
              <a:ext uri="{91240B29-F687-4F45-9708-019B960494DF}">
                <a14:hiddenLine xmlns:a14="http://schemas.microsoft.com/office/drawing/2010/main" w="9525">
                  <a:solidFill>
                    <a:srgbClr val="000000"/>
                  </a:solidFill>
                  <a:miter lim="800000"/>
                  <a:headEnd/>
                  <a:tailEnd/>
                </a14:hiddenLine>
              </a:ext>
            </a:extLst>
          </p:spPr>
          <p:txBody>
            <a:bodyPr/>
            <a:lstStyle/>
            <a:p>
              <a:pPr algn="ctr" defTabSz="914217">
                <a:defRPr/>
              </a:pPr>
              <a:endParaRPr lang="en-US" sz="900"/>
            </a:p>
          </p:txBody>
        </p:sp>
        <p:sp>
          <p:nvSpPr>
            <p:cNvPr id="21" name="Rectangle 12"/>
            <p:cNvSpPr>
              <a:spLocks noChangeArrowheads="1"/>
            </p:cNvSpPr>
            <p:nvPr/>
          </p:nvSpPr>
          <p:spPr bwMode="auto">
            <a:xfrm>
              <a:off x="16438286" y="5207571"/>
              <a:ext cx="4497709" cy="1117639"/>
            </a:xfrm>
            <a:prstGeom prst="rect">
              <a:avLst/>
            </a:prstGeom>
            <a:solidFill>
              <a:srgbClr val="A26C0A"/>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pPr algn="ctr" defTabSz="914217">
                <a:defRPr/>
              </a:pPr>
              <a:endParaRPr lang="en-US" sz="900"/>
            </a:p>
          </p:txBody>
        </p:sp>
        <p:sp>
          <p:nvSpPr>
            <p:cNvPr id="23" name="Freeform 22"/>
            <p:cNvSpPr>
              <a:spLocks/>
            </p:cNvSpPr>
            <p:nvPr/>
          </p:nvSpPr>
          <p:spPr bwMode="auto">
            <a:xfrm>
              <a:off x="16438286" y="6315685"/>
              <a:ext cx="180988" cy="320686"/>
            </a:xfrm>
            <a:custGeom>
              <a:avLst/>
              <a:gdLst>
                <a:gd name="T0" fmla="*/ 0 w 47"/>
                <a:gd name="T1" fmla="*/ 0 h 47"/>
                <a:gd name="T2" fmla="*/ 47 w 47"/>
                <a:gd name="T3" fmla="*/ 47 h 47"/>
                <a:gd name="T4" fmla="*/ 47 w 47"/>
                <a:gd name="T5" fmla="*/ 0 h 47"/>
                <a:gd name="T6" fmla="*/ 0 w 47"/>
                <a:gd name="T7" fmla="*/ 0 h 47"/>
              </a:gdLst>
              <a:ahLst/>
              <a:cxnLst>
                <a:cxn ang="0">
                  <a:pos x="T0" y="T1"/>
                </a:cxn>
                <a:cxn ang="0">
                  <a:pos x="T2" y="T3"/>
                </a:cxn>
                <a:cxn ang="0">
                  <a:pos x="T4" y="T5"/>
                </a:cxn>
                <a:cxn ang="0">
                  <a:pos x="T6" y="T7"/>
                </a:cxn>
              </a:cxnLst>
              <a:rect l="0" t="0" r="r" b="b"/>
              <a:pathLst>
                <a:path w="47" h="47">
                  <a:moveTo>
                    <a:pt x="0" y="0"/>
                  </a:moveTo>
                  <a:lnTo>
                    <a:pt x="47" y="47"/>
                  </a:lnTo>
                  <a:lnTo>
                    <a:pt x="47" y="0"/>
                  </a:lnTo>
                  <a:lnTo>
                    <a:pt x="0" y="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algn="ctr" defTabSz="914217">
                <a:defRPr/>
              </a:pPr>
              <a:endParaRPr lang="en-US" sz="900"/>
            </a:p>
          </p:txBody>
        </p:sp>
        <p:sp>
          <p:nvSpPr>
            <p:cNvPr id="24" name="Freeform 23"/>
            <p:cNvSpPr>
              <a:spLocks/>
            </p:cNvSpPr>
            <p:nvPr/>
          </p:nvSpPr>
          <p:spPr bwMode="auto">
            <a:xfrm>
              <a:off x="20751832" y="6315685"/>
              <a:ext cx="184163" cy="320686"/>
            </a:xfrm>
            <a:custGeom>
              <a:avLst/>
              <a:gdLst>
                <a:gd name="T0" fmla="*/ 48 w 48"/>
                <a:gd name="T1" fmla="*/ 0 h 47"/>
                <a:gd name="T2" fmla="*/ 0 w 48"/>
                <a:gd name="T3" fmla="*/ 47 h 47"/>
                <a:gd name="T4" fmla="*/ 0 w 48"/>
                <a:gd name="T5" fmla="*/ 0 h 47"/>
                <a:gd name="T6" fmla="*/ 48 w 48"/>
                <a:gd name="T7" fmla="*/ 0 h 47"/>
              </a:gdLst>
              <a:ahLst/>
              <a:cxnLst>
                <a:cxn ang="0">
                  <a:pos x="T0" y="T1"/>
                </a:cxn>
                <a:cxn ang="0">
                  <a:pos x="T2" y="T3"/>
                </a:cxn>
                <a:cxn ang="0">
                  <a:pos x="T4" y="T5"/>
                </a:cxn>
                <a:cxn ang="0">
                  <a:pos x="T6" y="T7"/>
                </a:cxn>
              </a:cxnLst>
              <a:rect l="0" t="0" r="r" b="b"/>
              <a:pathLst>
                <a:path w="48" h="47">
                  <a:moveTo>
                    <a:pt x="48" y="0"/>
                  </a:moveTo>
                  <a:lnTo>
                    <a:pt x="0" y="47"/>
                  </a:lnTo>
                  <a:lnTo>
                    <a:pt x="0" y="0"/>
                  </a:lnTo>
                  <a:lnTo>
                    <a:pt x="48" y="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algn="ctr" defTabSz="914217">
                <a:defRPr/>
              </a:pPr>
              <a:endParaRPr lang="en-US" sz="900"/>
            </a:p>
          </p:txBody>
        </p:sp>
      </p:grpSp>
      <p:sp>
        <p:nvSpPr>
          <p:cNvPr id="23555" name="Freeform 6"/>
          <p:cNvSpPr>
            <a:spLocks/>
          </p:cNvSpPr>
          <p:nvPr/>
        </p:nvSpPr>
        <p:spPr bwMode="auto">
          <a:xfrm>
            <a:off x="1834357" y="2225903"/>
            <a:ext cx="2068513" cy="3425032"/>
          </a:xfrm>
          <a:prstGeom prst="rect">
            <a:avLst/>
          </a:prstGeom>
          <a:solidFill>
            <a:srgbClr val="003B6D"/>
          </a:solidFill>
          <a:ln>
            <a:noFill/>
          </a:ln>
          <a:effectLst>
            <a:outerShdw sx="102000" sy="102000" algn="ctr" rotWithShape="0">
              <a:schemeClr val="bg1"/>
            </a:outerShdw>
          </a:effec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endParaRPr lang="es-MX" altLang="es-MX" sz="1800"/>
          </a:p>
        </p:txBody>
      </p:sp>
      <p:sp>
        <p:nvSpPr>
          <p:cNvPr id="69" name="Rectangle 12"/>
          <p:cNvSpPr>
            <a:spLocks noChangeArrowheads="1"/>
          </p:cNvSpPr>
          <p:nvPr/>
        </p:nvSpPr>
        <p:spPr bwMode="auto">
          <a:xfrm>
            <a:off x="1745457" y="2817247"/>
            <a:ext cx="2248694" cy="558800"/>
          </a:xfrm>
          <a:prstGeom prst="rect">
            <a:avLst/>
          </a:prstGeom>
          <a:solidFill>
            <a:srgbClr val="002646"/>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pPr algn="ctr" defTabSz="914217">
              <a:defRPr/>
            </a:pPr>
            <a:endParaRPr lang="en-US" sz="900"/>
          </a:p>
        </p:txBody>
      </p:sp>
      <p:sp>
        <p:nvSpPr>
          <p:cNvPr id="71" name="Freeform 22"/>
          <p:cNvSpPr>
            <a:spLocks/>
          </p:cNvSpPr>
          <p:nvPr/>
        </p:nvSpPr>
        <p:spPr bwMode="auto">
          <a:xfrm>
            <a:off x="1745457" y="3371284"/>
            <a:ext cx="90488" cy="159544"/>
          </a:xfrm>
          <a:custGeom>
            <a:avLst/>
            <a:gdLst>
              <a:gd name="T0" fmla="*/ 0 w 47"/>
              <a:gd name="T1" fmla="*/ 0 h 47"/>
              <a:gd name="T2" fmla="*/ 47 w 47"/>
              <a:gd name="T3" fmla="*/ 47 h 47"/>
              <a:gd name="T4" fmla="*/ 47 w 47"/>
              <a:gd name="T5" fmla="*/ 0 h 47"/>
              <a:gd name="T6" fmla="*/ 0 w 47"/>
              <a:gd name="T7" fmla="*/ 0 h 47"/>
            </a:gdLst>
            <a:ahLst/>
            <a:cxnLst>
              <a:cxn ang="0">
                <a:pos x="T0" y="T1"/>
              </a:cxn>
              <a:cxn ang="0">
                <a:pos x="T2" y="T3"/>
              </a:cxn>
              <a:cxn ang="0">
                <a:pos x="T4" y="T5"/>
              </a:cxn>
              <a:cxn ang="0">
                <a:pos x="T6" y="T7"/>
              </a:cxn>
            </a:cxnLst>
            <a:rect l="0" t="0" r="r" b="b"/>
            <a:pathLst>
              <a:path w="47" h="47">
                <a:moveTo>
                  <a:pt x="0" y="0"/>
                </a:moveTo>
                <a:lnTo>
                  <a:pt x="47" y="47"/>
                </a:lnTo>
                <a:lnTo>
                  <a:pt x="47" y="0"/>
                </a:lnTo>
                <a:lnTo>
                  <a:pt x="0" y="0"/>
                </a:lnTo>
                <a:close/>
              </a:path>
            </a:pathLst>
          </a:custGeom>
          <a:solidFill>
            <a:schemeClr val="accent1">
              <a:lumMod val="50000"/>
            </a:schemeClr>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algn="ctr" defTabSz="914217">
              <a:defRPr/>
            </a:pPr>
            <a:endParaRPr lang="en-US" sz="900"/>
          </a:p>
        </p:txBody>
      </p:sp>
      <p:sp>
        <p:nvSpPr>
          <p:cNvPr id="72" name="Freeform 23"/>
          <p:cNvSpPr>
            <a:spLocks/>
          </p:cNvSpPr>
          <p:nvPr/>
        </p:nvSpPr>
        <p:spPr bwMode="auto">
          <a:xfrm>
            <a:off x="3902075" y="3371284"/>
            <a:ext cx="92075" cy="159544"/>
          </a:xfrm>
          <a:custGeom>
            <a:avLst/>
            <a:gdLst>
              <a:gd name="T0" fmla="*/ 48 w 48"/>
              <a:gd name="T1" fmla="*/ 0 h 47"/>
              <a:gd name="T2" fmla="*/ 0 w 48"/>
              <a:gd name="T3" fmla="*/ 47 h 47"/>
              <a:gd name="T4" fmla="*/ 0 w 48"/>
              <a:gd name="T5" fmla="*/ 0 h 47"/>
              <a:gd name="T6" fmla="*/ 48 w 48"/>
              <a:gd name="T7" fmla="*/ 0 h 47"/>
            </a:gdLst>
            <a:ahLst/>
            <a:cxnLst>
              <a:cxn ang="0">
                <a:pos x="T0" y="T1"/>
              </a:cxn>
              <a:cxn ang="0">
                <a:pos x="T2" y="T3"/>
              </a:cxn>
              <a:cxn ang="0">
                <a:pos x="T4" y="T5"/>
              </a:cxn>
              <a:cxn ang="0">
                <a:pos x="T6" y="T7"/>
              </a:cxn>
            </a:cxnLst>
            <a:rect l="0" t="0" r="r" b="b"/>
            <a:pathLst>
              <a:path w="48" h="47">
                <a:moveTo>
                  <a:pt x="48" y="0"/>
                </a:moveTo>
                <a:lnTo>
                  <a:pt x="0" y="47"/>
                </a:lnTo>
                <a:lnTo>
                  <a:pt x="0" y="0"/>
                </a:lnTo>
                <a:lnTo>
                  <a:pt x="48" y="0"/>
                </a:lnTo>
                <a:close/>
              </a:path>
            </a:pathLst>
          </a:custGeom>
          <a:solidFill>
            <a:schemeClr val="accent1">
              <a:lumMod val="50000"/>
            </a:schemeClr>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algn="ctr" defTabSz="914217">
              <a:defRPr/>
            </a:pPr>
            <a:endParaRPr lang="en-US" sz="900"/>
          </a:p>
        </p:txBody>
      </p:sp>
      <p:sp>
        <p:nvSpPr>
          <p:cNvPr id="23561" name="Rectangle 127"/>
          <p:cNvSpPr>
            <a:spLocks noChangeArrowheads="1"/>
          </p:cNvSpPr>
          <p:nvPr/>
        </p:nvSpPr>
        <p:spPr bwMode="auto">
          <a:xfrm>
            <a:off x="5414580" y="1783784"/>
            <a:ext cx="135966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2400" dirty="0">
                <a:solidFill>
                  <a:schemeClr val="bg1"/>
                </a:solidFill>
              </a:rPr>
              <a:t>Opción</a:t>
            </a:r>
            <a:r>
              <a:rPr lang="en-US" altLang="es-MX" sz="2200" dirty="0">
                <a:solidFill>
                  <a:schemeClr val="bg1"/>
                </a:solidFill>
              </a:rPr>
              <a:t> 2</a:t>
            </a:r>
          </a:p>
        </p:txBody>
      </p:sp>
      <p:sp>
        <p:nvSpPr>
          <p:cNvPr id="23562" name="Rectangle 128"/>
          <p:cNvSpPr>
            <a:spLocks noChangeArrowheads="1"/>
          </p:cNvSpPr>
          <p:nvPr/>
        </p:nvSpPr>
        <p:spPr bwMode="auto">
          <a:xfrm>
            <a:off x="2362473" y="2394972"/>
            <a:ext cx="97815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1600" dirty="0">
                <a:solidFill>
                  <a:schemeClr val="bg1"/>
                </a:solidFill>
              </a:rPr>
              <a:t>Opción</a:t>
            </a:r>
            <a:r>
              <a:rPr lang="en-US" altLang="es-MX" sz="1600" dirty="0">
                <a:solidFill>
                  <a:schemeClr val="bg1"/>
                </a:solidFill>
              </a:rPr>
              <a:t> 1</a:t>
            </a:r>
          </a:p>
        </p:txBody>
      </p:sp>
      <p:sp>
        <p:nvSpPr>
          <p:cNvPr id="23563" name="Rectangle 131"/>
          <p:cNvSpPr>
            <a:spLocks noChangeArrowheads="1"/>
          </p:cNvSpPr>
          <p:nvPr/>
        </p:nvSpPr>
        <p:spPr bwMode="auto">
          <a:xfrm>
            <a:off x="8848203" y="2394972"/>
            <a:ext cx="97815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1600" dirty="0">
                <a:solidFill>
                  <a:schemeClr val="bg1"/>
                </a:solidFill>
              </a:rPr>
              <a:t>Opción</a:t>
            </a:r>
            <a:r>
              <a:rPr lang="en-US" altLang="es-MX" sz="1600" dirty="0">
                <a:solidFill>
                  <a:schemeClr val="bg1"/>
                </a:solidFill>
              </a:rPr>
              <a:t> 3</a:t>
            </a:r>
          </a:p>
        </p:txBody>
      </p:sp>
      <p:grpSp>
        <p:nvGrpSpPr>
          <p:cNvPr id="23564" name="Group 147"/>
          <p:cNvGrpSpPr>
            <a:grpSpLocks/>
          </p:cNvGrpSpPr>
          <p:nvPr/>
        </p:nvGrpSpPr>
        <p:grpSpPr bwMode="auto">
          <a:xfrm>
            <a:off x="5354638" y="2458472"/>
            <a:ext cx="1504950" cy="283369"/>
            <a:chOff x="10776825" y="4414325"/>
            <a:chExt cx="3641242" cy="686031"/>
          </a:xfrm>
        </p:grpSpPr>
        <p:sp>
          <p:nvSpPr>
            <p:cNvPr id="23583" name="Freeform 116"/>
            <p:cNvSpPr>
              <a:spLocks/>
            </p:cNvSpPr>
            <p:nvPr/>
          </p:nvSpPr>
          <p:spPr bwMode="auto">
            <a:xfrm>
              <a:off x="10776825" y="4414325"/>
              <a:ext cx="728248" cy="686031"/>
            </a:xfrm>
            <a:custGeom>
              <a:avLst/>
              <a:gdLst>
                <a:gd name="T0" fmla="*/ 63 w 64"/>
                <a:gd name="T1" fmla="*/ 25 h 60"/>
                <a:gd name="T2" fmla="*/ 49 w 64"/>
                <a:gd name="T3" fmla="*/ 39 h 60"/>
                <a:gd name="T4" fmla="*/ 52 w 64"/>
                <a:gd name="T5" fmla="*/ 57 h 60"/>
                <a:gd name="T6" fmla="*/ 52 w 64"/>
                <a:gd name="T7" fmla="*/ 58 h 60"/>
                <a:gd name="T8" fmla="*/ 51 w 64"/>
                <a:gd name="T9" fmla="*/ 60 h 60"/>
                <a:gd name="T10" fmla="*/ 49 w 64"/>
                <a:gd name="T11" fmla="*/ 60 h 60"/>
                <a:gd name="T12" fmla="*/ 32 w 64"/>
                <a:gd name="T13" fmla="*/ 51 h 60"/>
                <a:gd name="T14" fmla="*/ 15 w 64"/>
                <a:gd name="T15" fmla="*/ 60 h 60"/>
                <a:gd name="T16" fmla="*/ 13 w 64"/>
                <a:gd name="T17" fmla="*/ 60 h 60"/>
                <a:gd name="T18" fmla="*/ 12 w 64"/>
                <a:gd name="T19" fmla="*/ 58 h 60"/>
                <a:gd name="T20" fmla="*/ 12 w 64"/>
                <a:gd name="T21" fmla="*/ 57 h 60"/>
                <a:gd name="T22" fmla="*/ 15 w 64"/>
                <a:gd name="T23" fmla="*/ 39 h 60"/>
                <a:gd name="T24" fmla="*/ 1 w 64"/>
                <a:gd name="T25" fmla="*/ 25 h 60"/>
                <a:gd name="T26" fmla="*/ 0 w 64"/>
                <a:gd name="T27" fmla="*/ 23 h 60"/>
                <a:gd name="T28" fmla="*/ 3 w 64"/>
                <a:gd name="T29" fmla="*/ 22 h 60"/>
                <a:gd name="T30" fmla="*/ 22 w 64"/>
                <a:gd name="T31" fmla="*/ 19 h 60"/>
                <a:gd name="T32" fmla="*/ 30 w 64"/>
                <a:gd name="T33" fmla="*/ 1 h 60"/>
                <a:gd name="T34" fmla="*/ 32 w 64"/>
                <a:gd name="T35" fmla="*/ 0 h 60"/>
                <a:gd name="T36" fmla="*/ 34 w 64"/>
                <a:gd name="T37" fmla="*/ 1 h 60"/>
                <a:gd name="T38" fmla="*/ 42 w 64"/>
                <a:gd name="T39" fmla="*/ 19 h 60"/>
                <a:gd name="T40" fmla="*/ 61 w 64"/>
                <a:gd name="T41" fmla="*/ 22 h 60"/>
                <a:gd name="T42" fmla="*/ 64 w 64"/>
                <a:gd name="T43" fmla="*/ 23 h 60"/>
                <a:gd name="T44" fmla="*/ 63 w 64"/>
                <a:gd name="T45" fmla="*/ 25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64" h="60">
                  <a:moveTo>
                    <a:pt x="63" y="25"/>
                  </a:moveTo>
                  <a:cubicBezTo>
                    <a:pt x="49" y="39"/>
                    <a:pt x="49" y="39"/>
                    <a:pt x="49" y="39"/>
                  </a:cubicBezTo>
                  <a:cubicBezTo>
                    <a:pt x="52" y="57"/>
                    <a:pt x="52" y="57"/>
                    <a:pt x="52" y="57"/>
                  </a:cubicBezTo>
                  <a:cubicBezTo>
                    <a:pt x="52" y="58"/>
                    <a:pt x="52" y="58"/>
                    <a:pt x="52" y="58"/>
                  </a:cubicBezTo>
                  <a:cubicBezTo>
                    <a:pt x="52" y="59"/>
                    <a:pt x="52" y="60"/>
                    <a:pt x="51" y="60"/>
                  </a:cubicBezTo>
                  <a:cubicBezTo>
                    <a:pt x="50" y="60"/>
                    <a:pt x="50" y="60"/>
                    <a:pt x="49" y="60"/>
                  </a:cubicBezTo>
                  <a:cubicBezTo>
                    <a:pt x="32" y="51"/>
                    <a:pt x="32" y="51"/>
                    <a:pt x="32" y="51"/>
                  </a:cubicBezTo>
                  <a:cubicBezTo>
                    <a:pt x="15" y="60"/>
                    <a:pt x="15" y="60"/>
                    <a:pt x="15" y="60"/>
                  </a:cubicBezTo>
                  <a:cubicBezTo>
                    <a:pt x="14" y="60"/>
                    <a:pt x="14" y="60"/>
                    <a:pt x="13" y="60"/>
                  </a:cubicBezTo>
                  <a:cubicBezTo>
                    <a:pt x="12" y="60"/>
                    <a:pt x="12" y="59"/>
                    <a:pt x="12" y="58"/>
                  </a:cubicBezTo>
                  <a:cubicBezTo>
                    <a:pt x="12" y="58"/>
                    <a:pt x="12" y="58"/>
                    <a:pt x="12" y="57"/>
                  </a:cubicBezTo>
                  <a:cubicBezTo>
                    <a:pt x="15" y="39"/>
                    <a:pt x="15" y="39"/>
                    <a:pt x="15" y="39"/>
                  </a:cubicBezTo>
                  <a:cubicBezTo>
                    <a:pt x="1" y="25"/>
                    <a:pt x="1" y="25"/>
                    <a:pt x="1" y="25"/>
                  </a:cubicBezTo>
                  <a:cubicBezTo>
                    <a:pt x="1" y="25"/>
                    <a:pt x="0" y="24"/>
                    <a:pt x="0" y="23"/>
                  </a:cubicBezTo>
                  <a:cubicBezTo>
                    <a:pt x="0" y="22"/>
                    <a:pt x="2" y="22"/>
                    <a:pt x="3" y="22"/>
                  </a:cubicBezTo>
                  <a:cubicBezTo>
                    <a:pt x="22" y="19"/>
                    <a:pt x="22" y="19"/>
                    <a:pt x="22" y="19"/>
                  </a:cubicBezTo>
                  <a:cubicBezTo>
                    <a:pt x="30" y="1"/>
                    <a:pt x="30" y="1"/>
                    <a:pt x="30" y="1"/>
                  </a:cubicBezTo>
                  <a:cubicBezTo>
                    <a:pt x="31" y="1"/>
                    <a:pt x="31" y="0"/>
                    <a:pt x="32" y="0"/>
                  </a:cubicBezTo>
                  <a:cubicBezTo>
                    <a:pt x="33" y="0"/>
                    <a:pt x="34" y="1"/>
                    <a:pt x="34" y="1"/>
                  </a:cubicBezTo>
                  <a:cubicBezTo>
                    <a:pt x="42" y="19"/>
                    <a:pt x="42" y="19"/>
                    <a:pt x="42" y="19"/>
                  </a:cubicBezTo>
                  <a:cubicBezTo>
                    <a:pt x="61" y="22"/>
                    <a:pt x="61" y="22"/>
                    <a:pt x="61" y="22"/>
                  </a:cubicBezTo>
                  <a:cubicBezTo>
                    <a:pt x="62" y="22"/>
                    <a:pt x="64" y="22"/>
                    <a:pt x="64" y="23"/>
                  </a:cubicBezTo>
                  <a:cubicBezTo>
                    <a:pt x="64" y="24"/>
                    <a:pt x="63" y="25"/>
                    <a:pt x="63" y="25"/>
                  </a:cubicBezTo>
                  <a:close/>
                </a:path>
              </a:pathLst>
            </a:custGeom>
            <a:solidFill>
              <a:srgbClr val="F1CB1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23584" name="Freeform 116"/>
            <p:cNvSpPr>
              <a:spLocks/>
            </p:cNvSpPr>
            <p:nvPr/>
          </p:nvSpPr>
          <p:spPr bwMode="auto">
            <a:xfrm>
              <a:off x="11505073" y="4414325"/>
              <a:ext cx="728248" cy="686031"/>
            </a:xfrm>
            <a:custGeom>
              <a:avLst/>
              <a:gdLst>
                <a:gd name="T0" fmla="*/ 63 w 64"/>
                <a:gd name="T1" fmla="*/ 25 h 60"/>
                <a:gd name="T2" fmla="*/ 49 w 64"/>
                <a:gd name="T3" fmla="*/ 39 h 60"/>
                <a:gd name="T4" fmla="*/ 52 w 64"/>
                <a:gd name="T5" fmla="*/ 57 h 60"/>
                <a:gd name="T6" fmla="*/ 52 w 64"/>
                <a:gd name="T7" fmla="*/ 58 h 60"/>
                <a:gd name="T8" fmla="*/ 51 w 64"/>
                <a:gd name="T9" fmla="*/ 60 h 60"/>
                <a:gd name="T10" fmla="*/ 49 w 64"/>
                <a:gd name="T11" fmla="*/ 60 h 60"/>
                <a:gd name="T12" fmla="*/ 32 w 64"/>
                <a:gd name="T13" fmla="*/ 51 h 60"/>
                <a:gd name="T14" fmla="*/ 15 w 64"/>
                <a:gd name="T15" fmla="*/ 60 h 60"/>
                <a:gd name="T16" fmla="*/ 13 w 64"/>
                <a:gd name="T17" fmla="*/ 60 h 60"/>
                <a:gd name="T18" fmla="*/ 12 w 64"/>
                <a:gd name="T19" fmla="*/ 58 h 60"/>
                <a:gd name="T20" fmla="*/ 12 w 64"/>
                <a:gd name="T21" fmla="*/ 57 h 60"/>
                <a:gd name="T22" fmla="*/ 15 w 64"/>
                <a:gd name="T23" fmla="*/ 39 h 60"/>
                <a:gd name="T24" fmla="*/ 1 w 64"/>
                <a:gd name="T25" fmla="*/ 25 h 60"/>
                <a:gd name="T26" fmla="*/ 0 w 64"/>
                <a:gd name="T27" fmla="*/ 23 h 60"/>
                <a:gd name="T28" fmla="*/ 3 w 64"/>
                <a:gd name="T29" fmla="*/ 22 h 60"/>
                <a:gd name="T30" fmla="*/ 22 w 64"/>
                <a:gd name="T31" fmla="*/ 19 h 60"/>
                <a:gd name="T32" fmla="*/ 30 w 64"/>
                <a:gd name="T33" fmla="*/ 1 h 60"/>
                <a:gd name="T34" fmla="*/ 32 w 64"/>
                <a:gd name="T35" fmla="*/ 0 h 60"/>
                <a:gd name="T36" fmla="*/ 34 w 64"/>
                <a:gd name="T37" fmla="*/ 1 h 60"/>
                <a:gd name="T38" fmla="*/ 42 w 64"/>
                <a:gd name="T39" fmla="*/ 19 h 60"/>
                <a:gd name="T40" fmla="*/ 61 w 64"/>
                <a:gd name="T41" fmla="*/ 22 h 60"/>
                <a:gd name="T42" fmla="*/ 64 w 64"/>
                <a:gd name="T43" fmla="*/ 23 h 60"/>
                <a:gd name="T44" fmla="*/ 63 w 64"/>
                <a:gd name="T45" fmla="*/ 25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64" h="60">
                  <a:moveTo>
                    <a:pt x="63" y="25"/>
                  </a:moveTo>
                  <a:cubicBezTo>
                    <a:pt x="49" y="39"/>
                    <a:pt x="49" y="39"/>
                    <a:pt x="49" y="39"/>
                  </a:cubicBezTo>
                  <a:cubicBezTo>
                    <a:pt x="52" y="57"/>
                    <a:pt x="52" y="57"/>
                    <a:pt x="52" y="57"/>
                  </a:cubicBezTo>
                  <a:cubicBezTo>
                    <a:pt x="52" y="58"/>
                    <a:pt x="52" y="58"/>
                    <a:pt x="52" y="58"/>
                  </a:cubicBezTo>
                  <a:cubicBezTo>
                    <a:pt x="52" y="59"/>
                    <a:pt x="52" y="60"/>
                    <a:pt x="51" y="60"/>
                  </a:cubicBezTo>
                  <a:cubicBezTo>
                    <a:pt x="50" y="60"/>
                    <a:pt x="50" y="60"/>
                    <a:pt x="49" y="60"/>
                  </a:cubicBezTo>
                  <a:cubicBezTo>
                    <a:pt x="32" y="51"/>
                    <a:pt x="32" y="51"/>
                    <a:pt x="32" y="51"/>
                  </a:cubicBezTo>
                  <a:cubicBezTo>
                    <a:pt x="15" y="60"/>
                    <a:pt x="15" y="60"/>
                    <a:pt x="15" y="60"/>
                  </a:cubicBezTo>
                  <a:cubicBezTo>
                    <a:pt x="14" y="60"/>
                    <a:pt x="14" y="60"/>
                    <a:pt x="13" y="60"/>
                  </a:cubicBezTo>
                  <a:cubicBezTo>
                    <a:pt x="12" y="60"/>
                    <a:pt x="12" y="59"/>
                    <a:pt x="12" y="58"/>
                  </a:cubicBezTo>
                  <a:cubicBezTo>
                    <a:pt x="12" y="58"/>
                    <a:pt x="12" y="58"/>
                    <a:pt x="12" y="57"/>
                  </a:cubicBezTo>
                  <a:cubicBezTo>
                    <a:pt x="15" y="39"/>
                    <a:pt x="15" y="39"/>
                    <a:pt x="15" y="39"/>
                  </a:cubicBezTo>
                  <a:cubicBezTo>
                    <a:pt x="1" y="25"/>
                    <a:pt x="1" y="25"/>
                    <a:pt x="1" y="25"/>
                  </a:cubicBezTo>
                  <a:cubicBezTo>
                    <a:pt x="1" y="25"/>
                    <a:pt x="0" y="24"/>
                    <a:pt x="0" y="23"/>
                  </a:cubicBezTo>
                  <a:cubicBezTo>
                    <a:pt x="0" y="22"/>
                    <a:pt x="2" y="22"/>
                    <a:pt x="3" y="22"/>
                  </a:cubicBezTo>
                  <a:cubicBezTo>
                    <a:pt x="22" y="19"/>
                    <a:pt x="22" y="19"/>
                    <a:pt x="22" y="19"/>
                  </a:cubicBezTo>
                  <a:cubicBezTo>
                    <a:pt x="30" y="1"/>
                    <a:pt x="30" y="1"/>
                    <a:pt x="30" y="1"/>
                  </a:cubicBezTo>
                  <a:cubicBezTo>
                    <a:pt x="31" y="1"/>
                    <a:pt x="31" y="0"/>
                    <a:pt x="32" y="0"/>
                  </a:cubicBezTo>
                  <a:cubicBezTo>
                    <a:pt x="33" y="0"/>
                    <a:pt x="34" y="1"/>
                    <a:pt x="34" y="1"/>
                  </a:cubicBezTo>
                  <a:cubicBezTo>
                    <a:pt x="42" y="19"/>
                    <a:pt x="42" y="19"/>
                    <a:pt x="42" y="19"/>
                  </a:cubicBezTo>
                  <a:cubicBezTo>
                    <a:pt x="61" y="22"/>
                    <a:pt x="61" y="22"/>
                    <a:pt x="61" y="22"/>
                  </a:cubicBezTo>
                  <a:cubicBezTo>
                    <a:pt x="62" y="22"/>
                    <a:pt x="64" y="22"/>
                    <a:pt x="64" y="23"/>
                  </a:cubicBezTo>
                  <a:cubicBezTo>
                    <a:pt x="64" y="24"/>
                    <a:pt x="63" y="25"/>
                    <a:pt x="63" y="25"/>
                  </a:cubicBezTo>
                  <a:close/>
                </a:path>
              </a:pathLst>
            </a:custGeom>
            <a:solidFill>
              <a:srgbClr val="F1CB1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23585" name="Freeform 116"/>
            <p:cNvSpPr>
              <a:spLocks/>
            </p:cNvSpPr>
            <p:nvPr/>
          </p:nvSpPr>
          <p:spPr bwMode="auto">
            <a:xfrm>
              <a:off x="12233322" y="4414325"/>
              <a:ext cx="728248" cy="686031"/>
            </a:xfrm>
            <a:custGeom>
              <a:avLst/>
              <a:gdLst>
                <a:gd name="T0" fmla="*/ 63 w 64"/>
                <a:gd name="T1" fmla="*/ 25 h 60"/>
                <a:gd name="T2" fmla="*/ 49 w 64"/>
                <a:gd name="T3" fmla="*/ 39 h 60"/>
                <a:gd name="T4" fmla="*/ 52 w 64"/>
                <a:gd name="T5" fmla="*/ 57 h 60"/>
                <a:gd name="T6" fmla="*/ 52 w 64"/>
                <a:gd name="T7" fmla="*/ 58 h 60"/>
                <a:gd name="T8" fmla="*/ 51 w 64"/>
                <a:gd name="T9" fmla="*/ 60 h 60"/>
                <a:gd name="T10" fmla="*/ 49 w 64"/>
                <a:gd name="T11" fmla="*/ 60 h 60"/>
                <a:gd name="T12" fmla="*/ 32 w 64"/>
                <a:gd name="T13" fmla="*/ 51 h 60"/>
                <a:gd name="T14" fmla="*/ 15 w 64"/>
                <a:gd name="T15" fmla="*/ 60 h 60"/>
                <a:gd name="T16" fmla="*/ 13 w 64"/>
                <a:gd name="T17" fmla="*/ 60 h 60"/>
                <a:gd name="T18" fmla="*/ 12 w 64"/>
                <a:gd name="T19" fmla="*/ 58 h 60"/>
                <a:gd name="T20" fmla="*/ 12 w 64"/>
                <a:gd name="T21" fmla="*/ 57 h 60"/>
                <a:gd name="T22" fmla="*/ 15 w 64"/>
                <a:gd name="T23" fmla="*/ 39 h 60"/>
                <a:gd name="T24" fmla="*/ 1 w 64"/>
                <a:gd name="T25" fmla="*/ 25 h 60"/>
                <a:gd name="T26" fmla="*/ 0 w 64"/>
                <a:gd name="T27" fmla="*/ 23 h 60"/>
                <a:gd name="T28" fmla="*/ 3 w 64"/>
                <a:gd name="T29" fmla="*/ 22 h 60"/>
                <a:gd name="T30" fmla="*/ 22 w 64"/>
                <a:gd name="T31" fmla="*/ 19 h 60"/>
                <a:gd name="T32" fmla="*/ 30 w 64"/>
                <a:gd name="T33" fmla="*/ 1 h 60"/>
                <a:gd name="T34" fmla="*/ 32 w 64"/>
                <a:gd name="T35" fmla="*/ 0 h 60"/>
                <a:gd name="T36" fmla="*/ 34 w 64"/>
                <a:gd name="T37" fmla="*/ 1 h 60"/>
                <a:gd name="T38" fmla="*/ 42 w 64"/>
                <a:gd name="T39" fmla="*/ 19 h 60"/>
                <a:gd name="T40" fmla="*/ 61 w 64"/>
                <a:gd name="T41" fmla="*/ 22 h 60"/>
                <a:gd name="T42" fmla="*/ 64 w 64"/>
                <a:gd name="T43" fmla="*/ 23 h 60"/>
                <a:gd name="T44" fmla="*/ 63 w 64"/>
                <a:gd name="T45" fmla="*/ 25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64" h="60">
                  <a:moveTo>
                    <a:pt x="63" y="25"/>
                  </a:moveTo>
                  <a:cubicBezTo>
                    <a:pt x="49" y="39"/>
                    <a:pt x="49" y="39"/>
                    <a:pt x="49" y="39"/>
                  </a:cubicBezTo>
                  <a:cubicBezTo>
                    <a:pt x="52" y="57"/>
                    <a:pt x="52" y="57"/>
                    <a:pt x="52" y="57"/>
                  </a:cubicBezTo>
                  <a:cubicBezTo>
                    <a:pt x="52" y="58"/>
                    <a:pt x="52" y="58"/>
                    <a:pt x="52" y="58"/>
                  </a:cubicBezTo>
                  <a:cubicBezTo>
                    <a:pt x="52" y="59"/>
                    <a:pt x="52" y="60"/>
                    <a:pt x="51" y="60"/>
                  </a:cubicBezTo>
                  <a:cubicBezTo>
                    <a:pt x="50" y="60"/>
                    <a:pt x="50" y="60"/>
                    <a:pt x="49" y="60"/>
                  </a:cubicBezTo>
                  <a:cubicBezTo>
                    <a:pt x="32" y="51"/>
                    <a:pt x="32" y="51"/>
                    <a:pt x="32" y="51"/>
                  </a:cubicBezTo>
                  <a:cubicBezTo>
                    <a:pt x="15" y="60"/>
                    <a:pt x="15" y="60"/>
                    <a:pt x="15" y="60"/>
                  </a:cubicBezTo>
                  <a:cubicBezTo>
                    <a:pt x="14" y="60"/>
                    <a:pt x="14" y="60"/>
                    <a:pt x="13" y="60"/>
                  </a:cubicBezTo>
                  <a:cubicBezTo>
                    <a:pt x="12" y="60"/>
                    <a:pt x="12" y="59"/>
                    <a:pt x="12" y="58"/>
                  </a:cubicBezTo>
                  <a:cubicBezTo>
                    <a:pt x="12" y="58"/>
                    <a:pt x="12" y="58"/>
                    <a:pt x="12" y="57"/>
                  </a:cubicBezTo>
                  <a:cubicBezTo>
                    <a:pt x="15" y="39"/>
                    <a:pt x="15" y="39"/>
                    <a:pt x="15" y="39"/>
                  </a:cubicBezTo>
                  <a:cubicBezTo>
                    <a:pt x="1" y="25"/>
                    <a:pt x="1" y="25"/>
                    <a:pt x="1" y="25"/>
                  </a:cubicBezTo>
                  <a:cubicBezTo>
                    <a:pt x="1" y="25"/>
                    <a:pt x="0" y="24"/>
                    <a:pt x="0" y="23"/>
                  </a:cubicBezTo>
                  <a:cubicBezTo>
                    <a:pt x="0" y="22"/>
                    <a:pt x="2" y="22"/>
                    <a:pt x="3" y="22"/>
                  </a:cubicBezTo>
                  <a:cubicBezTo>
                    <a:pt x="22" y="19"/>
                    <a:pt x="22" y="19"/>
                    <a:pt x="22" y="19"/>
                  </a:cubicBezTo>
                  <a:cubicBezTo>
                    <a:pt x="30" y="1"/>
                    <a:pt x="30" y="1"/>
                    <a:pt x="30" y="1"/>
                  </a:cubicBezTo>
                  <a:cubicBezTo>
                    <a:pt x="31" y="1"/>
                    <a:pt x="31" y="0"/>
                    <a:pt x="32" y="0"/>
                  </a:cubicBezTo>
                  <a:cubicBezTo>
                    <a:pt x="33" y="0"/>
                    <a:pt x="34" y="1"/>
                    <a:pt x="34" y="1"/>
                  </a:cubicBezTo>
                  <a:cubicBezTo>
                    <a:pt x="42" y="19"/>
                    <a:pt x="42" y="19"/>
                    <a:pt x="42" y="19"/>
                  </a:cubicBezTo>
                  <a:cubicBezTo>
                    <a:pt x="61" y="22"/>
                    <a:pt x="61" y="22"/>
                    <a:pt x="61" y="22"/>
                  </a:cubicBezTo>
                  <a:cubicBezTo>
                    <a:pt x="62" y="22"/>
                    <a:pt x="64" y="22"/>
                    <a:pt x="64" y="23"/>
                  </a:cubicBezTo>
                  <a:cubicBezTo>
                    <a:pt x="64" y="24"/>
                    <a:pt x="63" y="25"/>
                    <a:pt x="63" y="25"/>
                  </a:cubicBezTo>
                  <a:close/>
                </a:path>
              </a:pathLst>
            </a:custGeom>
            <a:solidFill>
              <a:srgbClr val="F1CB1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23586" name="Freeform 116"/>
            <p:cNvSpPr>
              <a:spLocks/>
            </p:cNvSpPr>
            <p:nvPr/>
          </p:nvSpPr>
          <p:spPr bwMode="auto">
            <a:xfrm>
              <a:off x="12961570" y="4414325"/>
              <a:ext cx="728248" cy="686031"/>
            </a:xfrm>
            <a:custGeom>
              <a:avLst/>
              <a:gdLst>
                <a:gd name="T0" fmla="*/ 63 w 64"/>
                <a:gd name="T1" fmla="*/ 25 h 60"/>
                <a:gd name="T2" fmla="*/ 49 w 64"/>
                <a:gd name="T3" fmla="*/ 39 h 60"/>
                <a:gd name="T4" fmla="*/ 52 w 64"/>
                <a:gd name="T5" fmla="*/ 57 h 60"/>
                <a:gd name="T6" fmla="*/ 52 w 64"/>
                <a:gd name="T7" fmla="*/ 58 h 60"/>
                <a:gd name="T8" fmla="*/ 51 w 64"/>
                <a:gd name="T9" fmla="*/ 60 h 60"/>
                <a:gd name="T10" fmla="*/ 49 w 64"/>
                <a:gd name="T11" fmla="*/ 60 h 60"/>
                <a:gd name="T12" fmla="*/ 32 w 64"/>
                <a:gd name="T13" fmla="*/ 51 h 60"/>
                <a:gd name="T14" fmla="*/ 15 w 64"/>
                <a:gd name="T15" fmla="*/ 60 h 60"/>
                <a:gd name="T16" fmla="*/ 13 w 64"/>
                <a:gd name="T17" fmla="*/ 60 h 60"/>
                <a:gd name="T18" fmla="*/ 12 w 64"/>
                <a:gd name="T19" fmla="*/ 58 h 60"/>
                <a:gd name="T20" fmla="*/ 12 w 64"/>
                <a:gd name="T21" fmla="*/ 57 h 60"/>
                <a:gd name="T22" fmla="*/ 15 w 64"/>
                <a:gd name="T23" fmla="*/ 39 h 60"/>
                <a:gd name="T24" fmla="*/ 1 w 64"/>
                <a:gd name="T25" fmla="*/ 25 h 60"/>
                <a:gd name="T26" fmla="*/ 0 w 64"/>
                <a:gd name="T27" fmla="*/ 23 h 60"/>
                <a:gd name="T28" fmla="*/ 3 w 64"/>
                <a:gd name="T29" fmla="*/ 22 h 60"/>
                <a:gd name="T30" fmla="*/ 22 w 64"/>
                <a:gd name="T31" fmla="*/ 19 h 60"/>
                <a:gd name="T32" fmla="*/ 30 w 64"/>
                <a:gd name="T33" fmla="*/ 1 h 60"/>
                <a:gd name="T34" fmla="*/ 32 w 64"/>
                <a:gd name="T35" fmla="*/ 0 h 60"/>
                <a:gd name="T36" fmla="*/ 34 w 64"/>
                <a:gd name="T37" fmla="*/ 1 h 60"/>
                <a:gd name="T38" fmla="*/ 42 w 64"/>
                <a:gd name="T39" fmla="*/ 19 h 60"/>
                <a:gd name="T40" fmla="*/ 61 w 64"/>
                <a:gd name="T41" fmla="*/ 22 h 60"/>
                <a:gd name="T42" fmla="*/ 64 w 64"/>
                <a:gd name="T43" fmla="*/ 23 h 60"/>
                <a:gd name="T44" fmla="*/ 63 w 64"/>
                <a:gd name="T45" fmla="*/ 25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64" h="60">
                  <a:moveTo>
                    <a:pt x="63" y="25"/>
                  </a:moveTo>
                  <a:cubicBezTo>
                    <a:pt x="49" y="39"/>
                    <a:pt x="49" y="39"/>
                    <a:pt x="49" y="39"/>
                  </a:cubicBezTo>
                  <a:cubicBezTo>
                    <a:pt x="52" y="57"/>
                    <a:pt x="52" y="57"/>
                    <a:pt x="52" y="57"/>
                  </a:cubicBezTo>
                  <a:cubicBezTo>
                    <a:pt x="52" y="58"/>
                    <a:pt x="52" y="58"/>
                    <a:pt x="52" y="58"/>
                  </a:cubicBezTo>
                  <a:cubicBezTo>
                    <a:pt x="52" y="59"/>
                    <a:pt x="52" y="60"/>
                    <a:pt x="51" y="60"/>
                  </a:cubicBezTo>
                  <a:cubicBezTo>
                    <a:pt x="50" y="60"/>
                    <a:pt x="50" y="60"/>
                    <a:pt x="49" y="60"/>
                  </a:cubicBezTo>
                  <a:cubicBezTo>
                    <a:pt x="32" y="51"/>
                    <a:pt x="32" y="51"/>
                    <a:pt x="32" y="51"/>
                  </a:cubicBezTo>
                  <a:cubicBezTo>
                    <a:pt x="15" y="60"/>
                    <a:pt x="15" y="60"/>
                    <a:pt x="15" y="60"/>
                  </a:cubicBezTo>
                  <a:cubicBezTo>
                    <a:pt x="14" y="60"/>
                    <a:pt x="14" y="60"/>
                    <a:pt x="13" y="60"/>
                  </a:cubicBezTo>
                  <a:cubicBezTo>
                    <a:pt x="12" y="60"/>
                    <a:pt x="12" y="59"/>
                    <a:pt x="12" y="58"/>
                  </a:cubicBezTo>
                  <a:cubicBezTo>
                    <a:pt x="12" y="58"/>
                    <a:pt x="12" y="58"/>
                    <a:pt x="12" y="57"/>
                  </a:cubicBezTo>
                  <a:cubicBezTo>
                    <a:pt x="15" y="39"/>
                    <a:pt x="15" y="39"/>
                    <a:pt x="15" y="39"/>
                  </a:cubicBezTo>
                  <a:cubicBezTo>
                    <a:pt x="1" y="25"/>
                    <a:pt x="1" y="25"/>
                    <a:pt x="1" y="25"/>
                  </a:cubicBezTo>
                  <a:cubicBezTo>
                    <a:pt x="1" y="25"/>
                    <a:pt x="0" y="24"/>
                    <a:pt x="0" y="23"/>
                  </a:cubicBezTo>
                  <a:cubicBezTo>
                    <a:pt x="0" y="22"/>
                    <a:pt x="2" y="22"/>
                    <a:pt x="3" y="22"/>
                  </a:cubicBezTo>
                  <a:cubicBezTo>
                    <a:pt x="22" y="19"/>
                    <a:pt x="22" y="19"/>
                    <a:pt x="22" y="19"/>
                  </a:cubicBezTo>
                  <a:cubicBezTo>
                    <a:pt x="30" y="1"/>
                    <a:pt x="30" y="1"/>
                    <a:pt x="30" y="1"/>
                  </a:cubicBezTo>
                  <a:cubicBezTo>
                    <a:pt x="31" y="1"/>
                    <a:pt x="31" y="0"/>
                    <a:pt x="32" y="0"/>
                  </a:cubicBezTo>
                  <a:cubicBezTo>
                    <a:pt x="33" y="0"/>
                    <a:pt x="34" y="1"/>
                    <a:pt x="34" y="1"/>
                  </a:cubicBezTo>
                  <a:cubicBezTo>
                    <a:pt x="42" y="19"/>
                    <a:pt x="42" y="19"/>
                    <a:pt x="42" y="19"/>
                  </a:cubicBezTo>
                  <a:cubicBezTo>
                    <a:pt x="61" y="22"/>
                    <a:pt x="61" y="22"/>
                    <a:pt x="61" y="22"/>
                  </a:cubicBezTo>
                  <a:cubicBezTo>
                    <a:pt x="62" y="22"/>
                    <a:pt x="64" y="22"/>
                    <a:pt x="64" y="23"/>
                  </a:cubicBezTo>
                  <a:cubicBezTo>
                    <a:pt x="64" y="24"/>
                    <a:pt x="63" y="25"/>
                    <a:pt x="63" y="25"/>
                  </a:cubicBezTo>
                  <a:close/>
                </a:path>
              </a:pathLst>
            </a:custGeom>
            <a:solidFill>
              <a:srgbClr val="F1CB1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23587" name="Freeform 116"/>
            <p:cNvSpPr>
              <a:spLocks/>
            </p:cNvSpPr>
            <p:nvPr/>
          </p:nvSpPr>
          <p:spPr bwMode="auto">
            <a:xfrm>
              <a:off x="13689819" y="4414325"/>
              <a:ext cx="728248" cy="686031"/>
            </a:xfrm>
            <a:custGeom>
              <a:avLst/>
              <a:gdLst>
                <a:gd name="T0" fmla="*/ 63 w 64"/>
                <a:gd name="T1" fmla="*/ 25 h 60"/>
                <a:gd name="T2" fmla="*/ 49 w 64"/>
                <a:gd name="T3" fmla="*/ 39 h 60"/>
                <a:gd name="T4" fmla="*/ 52 w 64"/>
                <a:gd name="T5" fmla="*/ 57 h 60"/>
                <a:gd name="T6" fmla="*/ 52 w 64"/>
                <a:gd name="T7" fmla="*/ 58 h 60"/>
                <a:gd name="T8" fmla="*/ 51 w 64"/>
                <a:gd name="T9" fmla="*/ 60 h 60"/>
                <a:gd name="T10" fmla="*/ 49 w 64"/>
                <a:gd name="T11" fmla="*/ 60 h 60"/>
                <a:gd name="T12" fmla="*/ 32 w 64"/>
                <a:gd name="T13" fmla="*/ 51 h 60"/>
                <a:gd name="T14" fmla="*/ 15 w 64"/>
                <a:gd name="T15" fmla="*/ 60 h 60"/>
                <a:gd name="T16" fmla="*/ 13 w 64"/>
                <a:gd name="T17" fmla="*/ 60 h 60"/>
                <a:gd name="T18" fmla="*/ 12 w 64"/>
                <a:gd name="T19" fmla="*/ 58 h 60"/>
                <a:gd name="T20" fmla="*/ 12 w 64"/>
                <a:gd name="T21" fmla="*/ 57 h 60"/>
                <a:gd name="T22" fmla="*/ 15 w 64"/>
                <a:gd name="T23" fmla="*/ 39 h 60"/>
                <a:gd name="T24" fmla="*/ 1 w 64"/>
                <a:gd name="T25" fmla="*/ 25 h 60"/>
                <a:gd name="T26" fmla="*/ 0 w 64"/>
                <a:gd name="T27" fmla="*/ 23 h 60"/>
                <a:gd name="T28" fmla="*/ 3 w 64"/>
                <a:gd name="T29" fmla="*/ 22 h 60"/>
                <a:gd name="T30" fmla="*/ 22 w 64"/>
                <a:gd name="T31" fmla="*/ 19 h 60"/>
                <a:gd name="T32" fmla="*/ 30 w 64"/>
                <a:gd name="T33" fmla="*/ 1 h 60"/>
                <a:gd name="T34" fmla="*/ 32 w 64"/>
                <a:gd name="T35" fmla="*/ 0 h 60"/>
                <a:gd name="T36" fmla="*/ 34 w 64"/>
                <a:gd name="T37" fmla="*/ 1 h 60"/>
                <a:gd name="T38" fmla="*/ 42 w 64"/>
                <a:gd name="T39" fmla="*/ 19 h 60"/>
                <a:gd name="T40" fmla="*/ 61 w 64"/>
                <a:gd name="T41" fmla="*/ 22 h 60"/>
                <a:gd name="T42" fmla="*/ 64 w 64"/>
                <a:gd name="T43" fmla="*/ 23 h 60"/>
                <a:gd name="T44" fmla="*/ 63 w 64"/>
                <a:gd name="T45" fmla="*/ 25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64" h="60">
                  <a:moveTo>
                    <a:pt x="63" y="25"/>
                  </a:moveTo>
                  <a:cubicBezTo>
                    <a:pt x="49" y="39"/>
                    <a:pt x="49" y="39"/>
                    <a:pt x="49" y="39"/>
                  </a:cubicBezTo>
                  <a:cubicBezTo>
                    <a:pt x="52" y="57"/>
                    <a:pt x="52" y="57"/>
                    <a:pt x="52" y="57"/>
                  </a:cubicBezTo>
                  <a:cubicBezTo>
                    <a:pt x="52" y="58"/>
                    <a:pt x="52" y="58"/>
                    <a:pt x="52" y="58"/>
                  </a:cubicBezTo>
                  <a:cubicBezTo>
                    <a:pt x="52" y="59"/>
                    <a:pt x="52" y="60"/>
                    <a:pt x="51" y="60"/>
                  </a:cubicBezTo>
                  <a:cubicBezTo>
                    <a:pt x="50" y="60"/>
                    <a:pt x="50" y="60"/>
                    <a:pt x="49" y="60"/>
                  </a:cubicBezTo>
                  <a:cubicBezTo>
                    <a:pt x="32" y="51"/>
                    <a:pt x="32" y="51"/>
                    <a:pt x="32" y="51"/>
                  </a:cubicBezTo>
                  <a:cubicBezTo>
                    <a:pt x="15" y="60"/>
                    <a:pt x="15" y="60"/>
                    <a:pt x="15" y="60"/>
                  </a:cubicBezTo>
                  <a:cubicBezTo>
                    <a:pt x="14" y="60"/>
                    <a:pt x="14" y="60"/>
                    <a:pt x="13" y="60"/>
                  </a:cubicBezTo>
                  <a:cubicBezTo>
                    <a:pt x="12" y="60"/>
                    <a:pt x="12" y="59"/>
                    <a:pt x="12" y="58"/>
                  </a:cubicBezTo>
                  <a:cubicBezTo>
                    <a:pt x="12" y="58"/>
                    <a:pt x="12" y="58"/>
                    <a:pt x="12" y="57"/>
                  </a:cubicBezTo>
                  <a:cubicBezTo>
                    <a:pt x="15" y="39"/>
                    <a:pt x="15" y="39"/>
                    <a:pt x="15" y="39"/>
                  </a:cubicBezTo>
                  <a:cubicBezTo>
                    <a:pt x="1" y="25"/>
                    <a:pt x="1" y="25"/>
                    <a:pt x="1" y="25"/>
                  </a:cubicBezTo>
                  <a:cubicBezTo>
                    <a:pt x="1" y="25"/>
                    <a:pt x="0" y="24"/>
                    <a:pt x="0" y="23"/>
                  </a:cubicBezTo>
                  <a:cubicBezTo>
                    <a:pt x="0" y="22"/>
                    <a:pt x="2" y="22"/>
                    <a:pt x="3" y="22"/>
                  </a:cubicBezTo>
                  <a:cubicBezTo>
                    <a:pt x="22" y="19"/>
                    <a:pt x="22" y="19"/>
                    <a:pt x="22" y="19"/>
                  </a:cubicBezTo>
                  <a:cubicBezTo>
                    <a:pt x="30" y="1"/>
                    <a:pt x="30" y="1"/>
                    <a:pt x="30" y="1"/>
                  </a:cubicBezTo>
                  <a:cubicBezTo>
                    <a:pt x="31" y="1"/>
                    <a:pt x="31" y="0"/>
                    <a:pt x="32" y="0"/>
                  </a:cubicBezTo>
                  <a:cubicBezTo>
                    <a:pt x="33" y="0"/>
                    <a:pt x="34" y="1"/>
                    <a:pt x="34" y="1"/>
                  </a:cubicBezTo>
                  <a:cubicBezTo>
                    <a:pt x="42" y="19"/>
                    <a:pt x="42" y="19"/>
                    <a:pt x="42" y="19"/>
                  </a:cubicBezTo>
                  <a:cubicBezTo>
                    <a:pt x="61" y="22"/>
                    <a:pt x="61" y="22"/>
                    <a:pt x="61" y="22"/>
                  </a:cubicBezTo>
                  <a:cubicBezTo>
                    <a:pt x="62" y="22"/>
                    <a:pt x="64" y="22"/>
                    <a:pt x="64" y="23"/>
                  </a:cubicBezTo>
                  <a:cubicBezTo>
                    <a:pt x="64" y="24"/>
                    <a:pt x="63" y="25"/>
                    <a:pt x="63" y="25"/>
                  </a:cubicBezTo>
                  <a:close/>
                </a:path>
              </a:pathLst>
            </a:custGeom>
            <a:solidFill>
              <a:srgbClr val="F1CB1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grpSp>
      <p:grpSp>
        <p:nvGrpSpPr>
          <p:cNvPr id="23565" name="Group 148"/>
          <p:cNvGrpSpPr>
            <a:grpSpLocks/>
          </p:cNvGrpSpPr>
          <p:nvPr/>
        </p:nvGrpSpPr>
        <p:grpSpPr bwMode="auto">
          <a:xfrm>
            <a:off x="2285207" y="2975997"/>
            <a:ext cx="1131094" cy="212725"/>
            <a:chOff x="10776825" y="4414325"/>
            <a:chExt cx="3641242" cy="686031"/>
          </a:xfrm>
        </p:grpSpPr>
        <p:sp>
          <p:nvSpPr>
            <p:cNvPr id="23578" name="Freeform 116"/>
            <p:cNvSpPr>
              <a:spLocks/>
            </p:cNvSpPr>
            <p:nvPr/>
          </p:nvSpPr>
          <p:spPr bwMode="auto">
            <a:xfrm>
              <a:off x="10776825" y="4414325"/>
              <a:ext cx="728248" cy="686031"/>
            </a:xfrm>
            <a:custGeom>
              <a:avLst/>
              <a:gdLst>
                <a:gd name="T0" fmla="*/ 63 w 64"/>
                <a:gd name="T1" fmla="*/ 25 h 60"/>
                <a:gd name="T2" fmla="*/ 49 w 64"/>
                <a:gd name="T3" fmla="*/ 39 h 60"/>
                <a:gd name="T4" fmla="*/ 52 w 64"/>
                <a:gd name="T5" fmla="*/ 57 h 60"/>
                <a:gd name="T6" fmla="*/ 52 w 64"/>
                <a:gd name="T7" fmla="*/ 58 h 60"/>
                <a:gd name="T8" fmla="*/ 51 w 64"/>
                <a:gd name="T9" fmla="*/ 60 h 60"/>
                <a:gd name="T10" fmla="*/ 49 w 64"/>
                <a:gd name="T11" fmla="*/ 60 h 60"/>
                <a:gd name="T12" fmla="*/ 32 w 64"/>
                <a:gd name="T13" fmla="*/ 51 h 60"/>
                <a:gd name="T14" fmla="*/ 15 w 64"/>
                <a:gd name="T15" fmla="*/ 60 h 60"/>
                <a:gd name="T16" fmla="*/ 13 w 64"/>
                <a:gd name="T17" fmla="*/ 60 h 60"/>
                <a:gd name="T18" fmla="*/ 12 w 64"/>
                <a:gd name="T19" fmla="*/ 58 h 60"/>
                <a:gd name="T20" fmla="*/ 12 w 64"/>
                <a:gd name="T21" fmla="*/ 57 h 60"/>
                <a:gd name="T22" fmla="*/ 15 w 64"/>
                <a:gd name="T23" fmla="*/ 39 h 60"/>
                <a:gd name="T24" fmla="*/ 1 w 64"/>
                <a:gd name="T25" fmla="*/ 25 h 60"/>
                <a:gd name="T26" fmla="*/ 0 w 64"/>
                <a:gd name="T27" fmla="*/ 23 h 60"/>
                <a:gd name="T28" fmla="*/ 3 w 64"/>
                <a:gd name="T29" fmla="*/ 22 h 60"/>
                <a:gd name="T30" fmla="*/ 22 w 64"/>
                <a:gd name="T31" fmla="*/ 19 h 60"/>
                <a:gd name="T32" fmla="*/ 30 w 64"/>
                <a:gd name="T33" fmla="*/ 1 h 60"/>
                <a:gd name="T34" fmla="*/ 32 w 64"/>
                <a:gd name="T35" fmla="*/ 0 h 60"/>
                <a:gd name="T36" fmla="*/ 34 w 64"/>
                <a:gd name="T37" fmla="*/ 1 h 60"/>
                <a:gd name="T38" fmla="*/ 42 w 64"/>
                <a:gd name="T39" fmla="*/ 19 h 60"/>
                <a:gd name="T40" fmla="*/ 61 w 64"/>
                <a:gd name="T41" fmla="*/ 22 h 60"/>
                <a:gd name="T42" fmla="*/ 64 w 64"/>
                <a:gd name="T43" fmla="*/ 23 h 60"/>
                <a:gd name="T44" fmla="*/ 63 w 64"/>
                <a:gd name="T45" fmla="*/ 25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64" h="60">
                  <a:moveTo>
                    <a:pt x="63" y="25"/>
                  </a:moveTo>
                  <a:cubicBezTo>
                    <a:pt x="49" y="39"/>
                    <a:pt x="49" y="39"/>
                    <a:pt x="49" y="39"/>
                  </a:cubicBezTo>
                  <a:cubicBezTo>
                    <a:pt x="52" y="57"/>
                    <a:pt x="52" y="57"/>
                    <a:pt x="52" y="57"/>
                  </a:cubicBezTo>
                  <a:cubicBezTo>
                    <a:pt x="52" y="58"/>
                    <a:pt x="52" y="58"/>
                    <a:pt x="52" y="58"/>
                  </a:cubicBezTo>
                  <a:cubicBezTo>
                    <a:pt x="52" y="59"/>
                    <a:pt x="52" y="60"/>
                    <a:pt x="51" y="60"/>
                  </a:cubicBezTo>
                  <a:cubicBezTo>
                    <a:pt x="50" y="60"/>
                    <a:pt x="50" y="60"/>
                    <a:pt x="49" y="60"/>
                  </a:cubicBezTo>
                  <a:cubicBezTo>
                    <a:pt x="32" y="51"/>
                    <a:pt x="32" y="51"/>
                    <a:pt x="32" y="51"/>
                  </a:cubicBezTo>
                  <a:cubicBezTo>
                    <a:pt x="15" y="60"/>
                    <a:pt x="15" y="60"/>
                    <a:pt x="15" y="60"/>
                  </a:cubicBezTo>
                  <a:cubicBezTo>
                    <a:pt x="14" y="60"/>
                    <a:pt x="14" y="60"/>
                    <a:pt x="13" y="60"/>
                  </a:cubicBezTo>
                  <a:cubicBezTo>
                    <a:pt x="12" y="60"/>
                    <a:pt x="12" y="59"/>
                    <a:pt x="12" y="58"/>
                  </a:cubicBezTo>
                  <a:cubicBezTo>
                    <a:pt x="12" y="58"/>
                    <a:pt x="12" y="58"/>
                    <a:pt x="12" y="57"/>
                  </a:cubicBezTo>
                  <a:cubicBezTo>
                    <a:pt x="15" y="39"/>
                    <a:pt x="15" y="39"/>
                    <a:pt x="15" y="39"/>
                  </a:cubicBezTo>
                  <a:cubicBezTo>
                    <a:pt x="1" y="25"/>
                    <a:pt x="1" y="25"/>
                    <a:pt x="1" y="25"/>
                  </a:cubicBezTo>
                  <a:cubicBezTo>
                    <a:pt x="1" y="25"/>
                    <a:pt x="0" y="24"/>
                    <a:pt x="0" y="23"/>
                  </a:cubicBezTo>
                  <a:cubicBezTo>
                    <a:pt x="0" y="22"/>
                    <a:pt x="2" y="22"/>
                    <a:pt x="3" y="22"/>
                  </a:cubicBezTo>
                  <a:cubicBezTo>
                    <a:pt x="22" y="19"/>
                    <a:pt x="22" y="19"/>
                    <a:pt x="22" y="19"/>
                  </a:cubicBezTo>
                  <a:cubicBezTo>
                    <a:pt x="30" y="1"/>
                    <a:pt x="30" y="1"/>
                    <a:pt x="30" y="1"/>
                  </a:cubicBezTo>
                  <a:cubicBezTo>
                    <a:pt x="31" y="1"/>
                    <a:pt x="31" y="0"/>
                    <a:pt x="32" y="0"/>
                  </a:cubicBezTo>
                  <a:cubicBezTo>
                    <a:pt x="33" y="0"/>
                    <a:pt x="34" y="1"/>
                    <a:pt x="34" y="1"/>
                  </a:cubicBezTo>
                  <a:cubicBezTo>
                    <a:pt x="42" y="19"/>
                    <a:pt x="42" y="19"/>
                    <a:pt x="42" y="19"/>
                  </a:cubicBezTo>
                  <a:cubicBezTo>
                    <a:pt x="61" y="22"/>
                    <a:pt x="61" y="22"/>
                    <a:pt x="61" y="22"/>
                  </a:cubicBezTo>
                  <a:cubicBezTo>
                    <a:pt x="62" y="22"/>
                    <a:pt x="64" y="22"/>
                    <a:pt x="64" y="23"/>
                  </a:cubicBezTo>
                  <a:cubicBezTo>
                    <a:pt x="64" y="24"/>
                    <a:pt x="63" y="25"/>
                    <a:pt x="63" y="25"/>
                  </a:cubicBezTo>
                  <a:close/>
                </a:path>
              </a:pathLst>
            </a:custGeom>
            <a:solidFill>
              <a:srgbClr val="F1CB1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23579" name="Freeform 116"/>
            <p:cNvSpPr>
              <a:spLocks/>
            </p:cNvSpPr>
            <p:nvPr/>
          </p:nvSpPr>
          <p:spPr bwMode="auto">
            <a:xfrm>
              <a:off x="11505073" y="4414325"/>
              <a:ext cx="728248" cy="686031"/>
            </a:xfrm>
            <a:custGeom>
              <a:avLst/>
              <a:gdLst>
                <a:gd name="T0" fmla="*/ 63 w 64"/>
                <a:gd name="T1" fmla="*/ 25 h 60"/>
                <a:gd name="T2" fmla="*/ 49 w 64"/>
                <a:gd name="T3" fmla="*/ 39 h 60"/>
                <a:gd name="T4" fmla="*/ 52 w 64"/>
                <a:gd name="T5" fmla="*/ 57 h 60"/>
                <a:gd name="T6" fmla="*/ 52 w 64"/>
                <a:gd name="T7" fmla="*/ 58 h 60"/>
                <a:gd name="T8" fmla="*/ 51 w 64"/>
                <a:gd name="T9" fmla="*/ 60 h 60"/>
                <a:gd name="T10" fmla="*/ 49 w 64"/>
                <a:gd name="T11" fmla="*/ 60 h 60"/>
                <a:gd name="T12" fmla="*/ 32 w 64"/>
                <a:gd name="T13" fmla="*/ 51 h 60"/>
                <a:gd name="T14" fmla="*/ 15 w 64"/>
                <a:gd name="T15" fmla="*/ 60 h 60"/>
                <a:gd name="T16" fmla="*/ 13 w 64"/>
                <a:gd name="T17" fmla="*/ 60 h 60"/>
                <a:gd name="T18" fmla="*/ 12 w 64"/>
                <a:gd name="T19" fmla="*/ 58 h 60"/>
                <a:gd name="T20" fmla="*/ 12 w 64"/>
                <a:gd name="T21" fmla="*/ 57 h 60"/>
                <a:gd name="T22" fmla="*/ 15 w 64"/>
                <a:gd name="T23" fmla="*/ 39 h 60"/>
                <a:gd name="T24" fmla="*/ 1 w 64"/>
                <a:gd name="T25" fmla="*/ 25 h 60"/>
                <a:gd name="T26" fmla="*/ 0 w 64"/>
                <a:gd name="T27" fmla="*/ 23 h 60"/>
                <a:gd name="T28" fmla="*/ 3 w 64"/>
                <a:gd name="T29" fmla="*/ 22 h 60"/>
                <a:gd name="T30" fmla="*/ 22 w 64"/>
                <a:gd name="T31" fmla="*/ 19 h 60"/>
                <a:gd name="T32" fmla="*/ 30 w 64"/>
                <a:gd name="T33" fmla="*/ 1 h 60"/>
                <a:gd name="T34" fmla="*/ 32 w 64"/>
                <a:gd name="T35" fmla="*/ 0 h 60"/>
                <a:gd name="T36" fmla="*/ 34 w 64"/>
                <a:gd name="T37" fmla="*/ 1 h 60"/>
                <a:gd name="T38" fmla="*/ 42 w 64"/>
                <a:gd name="T39" fmla="*/ 19 h 60"/>
                <a:gd name="T40" fmla="*/ 61 w 64"/>
                <a:gd name="T41" fmla="*/ 22 h 60"/>
                <a:gd name="T42" fmla="*/ 64 w 64"/>
                <a:gd name="T43" fmla="*/ 23 h 60"/>
                <a:gd name="T44" fmla="*/ 63 w 64"/>
                <a:gd name="T45" fmla="*/ 25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64" h="60">
                  <a:moveTo>
                    <a:pt x="63" y="25"/>
                  </a:moveTo>
                  <a:cubicBezTo>
                    <a:pt x="49" y="39"/>
                    <a:pt x="49" y="39"/>
                    <a:pt x="49" y="39"/>
                  </a:cubicBezTo>
                  <a:cubicBezTo>
                    <a:pt x="52" y="57"/>
                    <a:pt x="52" y="57"/>
                    <a:pt x="52" y="57"/>
                  </a:cubicBezTo>
                  <a:cubicBezTo>
                    <a:pt x="52" y="58"/>
                    <a:pt x="52" y="58"/>
                    <a:pt x="52" y="58"/>
                  </a:cubicBezTo>
                  <a:cubicBezTo>
                    <a:pt x="52" y="59"/>
                    <a:pt x="52" y="60"/>
                    <a:pt x="51" y="60"/>
                  </a:cubicBezTo>
                  <a:cubicBezTo>
                    <a:pt x="50" y="60"/>
                    <a:pt x="50" y="60"/>
                    <a:pt x="49" y="60"/>
                  </a:cubicBezTo>
                  <a:cubicBezTo>
                    <a:pt x="32" y="51"/>
                    <a:pt x="32" y="51"/>
                    <a:pt x="32" y="51"/>
                  </a:cubicBezTo>
                  <a:cubicBezTo>
                    <a:pt x="15" y="60"/>
                    <a:pt x="15" y="60"/>
                    <a:pt x="15" y="60"/>
                  </a:cubicBezTo>
                  <a:cubicBezTo>
                    <a:pt x="14" y="60"/>
                    <a:pt x="14" y="60"/>
                    <a:pt x="13" y="60"/>
                  </a:cubicBezTo>
                  <a:cubicBezTo>
                    <a:pt x="12" y="60"/>
                    <a:pt x="12" y="59"/>
                    <a:pt x="12" y="58"/>
                  </a:cubicBezTo>
                  <a:cubicBezTo>
                    <a:pt x="12" y="58"/>
                    <a:pt x="12" y="58"/>
                    <a:pt x="12" y="57"/>
                  </a:cubicBezTo>
                  <a:cubicBezTo>
                    <a:pt x="15" y="39"/>
                    <a:pt x="15" y="39"/>
                    <a:pt x="15" y="39"/>
                  </a:cubicBezTo>
                  <a:cubicBezTo>
                    <a:pt x="1" y="25"/>
                    <a:pt x="1" y="25"/>
                    <a:pt x="1" y="25"/>
                  </a:cubicBezTo>
                  <a:cubicBezTo>
                    <a:pt x="1" y="25"/>
                    <a:pt x="0" y="24"/>
                    <a:pt x="0" y="23"/>
                  </a:cubicBezTo>
                  <a:cubicBezTo>
                    <a:pt x="0" y="22"/>
                    <a:pt x="2" y="22"/>
                    <a:pt x="3" y="22"/>
                  </a:cubicBezTo>
                  <a:cubicBezTo>
                    <a:pt x="22" y="19"/>
                    <a:pt x="22" y="19"/>
                    <a:pt x="22" y="19"/>
                  </a:cubicBezTo>
                  <a:cubicBezTo>
                    <a:pt x="30" y="1"/>
                    <a:pt x="30" y="1"/>
                    <a:pt x="30" y="1"/>
                  </a:cubicBezTo>
                  <a:cubicBezTo>
                    <a:pt x="31" y="1"/>
                    <a:pt x="31" y="0"/>
                    <a:pt x="32" y="0"/>
                  </a:cubicBezTo>
                  <a:cubicBezTo>
                    <a:pt x="33" y="0"/>
                    <a:pt x="34" y="1"/>
                    <a:pt x="34" y="1"/>
                  </a:cubicBezTo>
                  <a:cubicBezTo>
                    <a:pt x="42" y="19"/>
                    <a:pt x="42" y="19"/>
                    <a:pt x="42" y="19"/>
                  </a:cubicBezTo>
                  <a:cubicBezTo>
                    <a:pt x="61" y="22"/>
                    <a:pt x="61" y="22"/>
                    <a:pt x="61" y="22"/>
                  </a:cubicBezTo>
                  <a:cubicBezTo>
                    <a:pt x="62" y="22"/>
                    <a:pt x="64" y="22"/>
                    <a:pt x="64" y="23"/>
                  </a:cubicBezTo>
                  <a:cubicBezTo>
                    <a:pt x="64" y="24"/>
                    <a:pt x="63" y="25"/>
                    <a:pt x="63" y="25"/>
                  </a:cubicBezTo>
                  <a:close/>
                </a:path>
              </a:pathLst>
            </a:custGeom>
            <a:solidFill>
              <a:srgbClr val="F1CB1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23580" name="Freeform 116"/>
            <p:cNvSpPr>
              <a:spLocks/>
            </p:cNvSpPr>
            <p:nvPr/>
          </p:nvSpPr>
          <p:spPr bwMode="auto">
            <a:xfrm>
              <a:off x="12233322" y="4414325"/>
              <a:ext cx="728248" cy="686031"/>
            </a:xfrm>
            <a:custGeom>
              <a:avLst/>
              <a:gdLst>
                <a:gd name="T0" fmla="*/ 63 w 64"/>
                <a:gd name="T1" fmla="*/ 25 h 60"/>
                <a:gd name="T2" fmla="*/ 49 w 64"/>
                <a:gd name="T3" fmla="*/ 39 h 60"/>
                <a:gd name="T4" fmla="*/ 52 w 64"/>
                <a:gd name="T5" fmla="*/ 57 h 60"/>
                <a:gd name="T6" fmla="*/ 52 w 64"/>
                <a:gd name="T7" fmla="*/ 58 h 60"/>
                <a:gd name="T8" fmla="*/ 51 w 64"/>
                <a:gd name="T9" fmla="*/ 60 h 60"/>
                <a:gd name="T10" fmla="*/ 49 w 64"/>
                <a:gd name="T11" fmla="*/ 60 h 60"/>
                <a:gd name="T12" fmla="*/ 32 w 64"/>
                <a:gd name="T13" fmla="*/ 51 h 60"/>
                <a:gd name="T14" fmla="*/ 15 w 64"/>
                <a:gd name="T15" fmla="*/ 60 h 60"/>
                <a:gd name="T16" fmla="*/ 13 w 64"/>
                <a:gd name="T17" fmla="*/ 60 h 60"/>
                <a:gd name="T18" fmla="*/ 12 w 64"/>
                <a:gd name="T19" fmla="*/ 58 h 60"/>
                <a:gd name="T20" fmla="*/ 12 w 64"/>
                <a:gd name="T21" fmla="*/ 57 h 60"/>
                <a:gd name="T22" fmla="*/ 15 w 64"/>
                <a:gd name="T23" fmla="*/ 39 h 60"/>
                <a:gd name="T24" fmla="*/ 1 w 64"/>
                <a:gd name="T25" fmla="*/ 25 h 60"/>
                <a:gd name="T26" fmla="*/ 0 w 64"/>
                <a:gd name="T27" fmla="*/ 23 h 60"/>
                <a:gd name="T28" fmla="*/ 3 w 64"/>
                <a:gd name="T29" fmla="*/ 22 h 60"/>
                <a:gd name="T30" fmla="*/ 22 w 64"/>
                <a:gd name="T31" fmla="*/ 19 h 60"/>
                <a:gd name="T32" fmla="*/ 30 w 64"/>
                <a:gd name="T33" fmla="*/ 1 h 60"/>
                <a:gd name="T34" fmla="*/ 32 w 64"/>
                <a:gd name="T35" fmla="*/ 0 h 60"/>
                <a:gd name="T36" fmla="*/ 34 w 64"/>
                <a:gd name="T37" fmla="*/ 1 h 60"/>
                <a:gd name="T38" fmla="*/ 42 w 64"/>
                <a:gd name="T39" fmla="*/ 19 h 60"/>
                <a:gd name="T40" fmla="*/ 61 w 64"/>
                <a:gd name="T41" fmla="*/ 22 h 60"/>
                <a:gd name="T42" fmla="*/ 64 w 64"/>
                <a:gd name="T43" fmla="*/ 23 h 60"/>
                <a:gd name="T44" fmla="*/ 63 w 64"/>
                <a:gd name="T45" fmla="*/ 25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64" h="60">
                  <a:moveTo>
                    <a:pt x="63" y="25"/>
                  </a:moveTo>
                  <a:cubicBezTo>
                    <a:pt x="49" y="39"/>
                    <a:pt x="49" y="39"/>
                    <a:pt x="49" y="39"/>
                  </a:cubicBezTo>
                  <a:cubicBezTo>
                    <a:pt x="52" y="57"/>
                    <a:pt x="52" y="57"/>
                    <a:pt x="52" y="57"/>
                  </a:cubicBezTo>
                  <a:cubicBezTo>
                    <a:pt x="52" y="58"/>
                    <a:pt x="52" y="58"/>
                    <a:pt x="52" y="58"/>
                  </a:cubicBezTo>
                  <a:cubicBezTo>
                    <a:pt x="52" y="59"/>
                    <a:pt x="52" y="60"/>
                    <a:pt x="51" y="60"/>
                  </a:cubicBezTo>
                  <a:cubicBezTo>
                    <a:pt x="50" y="60"/>
                    <a:pt x="50" y="60"/>
                    <a:pt x="49" y="60"/>
                  </a:cubicBezTo>
                  <a:cubicBezTo>
                    <a:pt x="32" y="51"/>
                    <a:pt x="32" y="51"/>
                    <a:pt x="32" y="51"/>
                  </a:cubicBezTo>
                  <a:cubicBezTo>
                    <a:pt x="15" y="60"/>
                    <a:pt x="15" y="60"/>
                    <a:pt x="15" y="60"/>
                  </a:cubicBezTo>
                  <a:cubicBezTo>
                    <a:pt x="14" y="60"/>
                    <a:pt x="14" y="60"/>
                    <a:pt x="13" y="60"/>
                  </a:cubicBezTo>
                  <a:cubicBezTo>
                    <a:pt x="12" y="60"/>
                    <a:pt x="12" y="59"/>
                    <a:pt x="12" y="58"/>
                  </a:cubicBezTo>
                  <a:cubicBezTo>
                    <a:pt x="12" y="58"/>
                    <a:pt x="12" y="58"/>
                    <a:pt x="12" y="57"/>
                  </a:cubicBezTo>
                  <a:cubicBezTo>
                    <a:pt x="15" y="39"/>
                    <a:pt x="15" y="39"/>
                    <a:pt x="15" y="39"/>
                  </a:cubicBezTo>
                  <a:cubicBezTo>
                    <a:pt x="1" y="25"/>
                    <a:pt x="1" y="25"/>
                    <a:pt x="1" y="25"/>
                  </a:cubicBezTo>
                  <a:cubicBezTo>
                    <a:pt x="1" y="25"/>
                    <a:pt x="0" y="24"/>
                    <a:pt x="0" y="23"/>
                  </a:cubicBezTo>
                  <a:cubicBezTo>
                    <a:pt x="0" y="22"/>
                    <a:pt x="2" y="22"/>
                    <a:pt x="3" y="22"/>
                  </a:cubicBezTo>
                  <a:cubicBezTo>
                    <a:pt x="22" y="19"/>
                    <a:pt x="22" y="19"/>
                    <a:pt x="22" y="19"/>
                  </a:cubicBezTo>
                  <a:cubicBezTo>
                    <a:pt x="30" y="1"/>
                    <a:pt x="30" y="1"/>
                    <a:pt x="30" y="1"/>
                  </a:cubicBezTo>
                  <a:cubicBezTo>
                    <a:pt x="31" y="1"/>
                    <a:pt x="31" y="0"/>
                    <a:pt x="32" y="0"/>
                  </a:cubicBezTo>
                  <a:cubicBezTo>
                    <a:pt x="33" y="0"/>
                    <a:pt x="34" y="1"/>
                    <a:pt x="34" y="1"/>
                  </a:cubicBezTo>
                  <a:cubicBezTo>
                    <a:pt x="42" y="19"/>
                    <a:pt x="42" y="19"/>
                    <a:pt x="42" y="19"/>
                  </a:cubicBezTo>
                  <a:cubicBezTo>
                    <a:pt x="61" y="22"/>
                    <a:pt x="61" y="22"/>
                    <a:pt x="61" y="22"/>
                  </a:cubicBezTo>
                  <a:cubicBezTo>
                    <a:pt x="62" y="22"/>
                    <a:pt x="64" y="22"/>
                    <a:pt x="64" y="23"/>
                  </a:cubicBezTo>
                  <a:cubicBezTo>
                    <a:pt x="64" y="24"/>
                    <a:pt x="63" y="25"/>
                    <a:pt x="63" y="25"/>
                  </a:cubicBezTo>
                  <a:close/>
                </a:path>
              </a:pathLst>
            </a:custGeom>
            <a:solidFill>
              <a:srgbClr val="F1CB1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53" name="Freeform 116"/>
            <p:cNvSpPr>
              <a:spLocks/>
            </p:cNvSpPr>
            <p:nvPr/>
          </p:nvSpPr>
          <p:spPr bwMode="auto">
            <a:xfrm>
              <a:off x="12961570" y="4414325"/>
              <a:ext cx="728249" cy="686031"/>
            </a:xfrm>
            <a:custGeom>
              <a:avLst/>
              <a:gdLst/>
              <a:ahLst/>
              <a:cxnLst>
                <a:cxn ang="0">
                  <a:pos x="63" y="25"/>
                </a:cxn>
                <a:cxn ang="0">
                  <a:pos x="49" y="39"/>
                </a:cxn>
                <a:cxn ang="0">
                  <a:pos x="52" y="57"/>
                </a:cxn>
                <a:cxn ang="0">
                  <a:pos x="52" y="58"/>
                </a:cxn>
                <a:cxn ang="0">
                  <a:pos x="51" y="60"/>
                </a:cxn>
                <a:cxn ang="0">
                  <a:pos x="49" y="60"/>
                </a:cxn>
                <a:cxn ang="0">
                  <a:pos x="32" y="51"/>
                </a:cxn>
                <a:cxn ang="0">
                  <a:pos x="15" y="60"/>
                </a:cxn>
                <a:cxn ang="0">
                  <a:pos x="13" y="60"/>
                </a:cxn>
                <a:cxn ang="0">
                  <a:pos x="12" y="58"/>
                </a:cxn>
                <a:cxn ang="0">
                  <a:pos x="12" y="57"/>
                </a:cxn>
                <a:cxn ang="0">
                  <a:pos x="15" y="39"/>
                </a:cxn>
                <a:cxn ang="0">
                  <a:pos x="1" y="25"/>
                </a:cxn>
                <a:cxn ang="0">
                  <a:pos x="0" y="23"/>
                </a:cxn>
                <a:cxn ang="0">
                  <a:pos x="3" y="22"/>
                </a:cxn>
                <a:cxn ang="0">
                  <a:pos x="22" y="19"/>
                </a:cxn>
                <a:cxn ang="0">
                  <a:pos x="30" y="1"/>
                </a:cxn>
                <a:cxn ang="0">
                  <a:pos x="32" y="0"/>
                </a:cxn>
                <a:cxn ang="0">
                  <a:pos x="34" y="1"/>
                </a:cxn>
                <a:cxn ang="0">
                  <a:pos x="42" y="19"/>
                </a:cxn>
                <a:cxn ang="0">
                  <a:pos x="61" y="22"/>
                </a:cxn>
                <a:cxn ang="0">
                  <a:pos x="64" y="23"/>
                </a:cxn>
                <a:cxn ang="0">
                  <a:pos x="63" y="25"/>
                </a:cxn>
              </a:cxnLst>
              <a:rect l="0" t="0" r="r" b="b"/>
              <a:pathLst>
                <a:path w="64" h="60">
                  <a:moveTo>
                    <a:pt x="63" y="25"/>
                  </a:moveTo>
                  <a:cubicBezTo>
                    <a:pt x="49" y="39"/>
                    <a:pt x="49" y="39"/>
                    <a:pt x="49" y="39"/>
                  </a:cubicBezTo>
                  <a:cubicBezTo>
                    <a:pt x="52" y="57"/>
                    <a:pt x="52" y="57"/>
                    <a:pt x="52" y="57"/>
                  </a:cubicBezTo>
                  <a:cubicBezTo>
                    <a:pt x="52" y="58"/>
                    <a:pt x="52" y="58"/>
                    <a:pt x="52" y="58"/>
                  </a:cubicBezTo>
                  <a:cubicBezTo>
                    <a:pt x="52" y="59"/>
                    <a:pt x="52" y="60"/>
                    <a:pt x="51" y="60"/>
                  </a:cubicBezTo>
                  <a:cubicBezTo>
                    <a:pt x="50" y="60"/>
                    <a:pt x="50" y="60"/>
                    <a:pt x="49" y="60"/>
                  </a:cubicBezTo>
                  <a:cubicBezTo>
                    <a:pt x="32" y="51"/>
                    <a:pt x="32" y="51"/>
                    <a:pt x="32" y="51"/>
                  </a:cubicBezTo>
                  <a:cubicBezTo>
                    <a:pt x="15" y="60"/>
                    <a:pt x="15" y="60"/>
                    <a:pt x="15" y="60"/>
                  </a:cubicBezTo>
                  <a:cubicBezTo>
                    <a:pt x="14" y="60"/>
                    <a:pt x="14" y="60"/>
                    <a:pt x="13" y="60"/>
                  </a:cubicBezTo>
                  <a:cubicBezTo>
                    <a:pt x="12" y="60"/>
                    <a:pt x="12" y="59"/>
                    <a:pt x="12" y="58"/>
                  </a:cubicBezTo>
                  <a:cubicBezTo>
                    <a:pt x="12" y="58"/>
                    <a:pt x="12" y="58"/>
                    <a:pt x="12" y="57"/>
                  </a:cubicBezTo>
                  <a:cubicBezTo>
                    <a:pt x="15" y="39"/>
                    <a:pt x="15" y="39"/>
                    <a:pt x="15" y="39"/>
                  </a:cubicBezTo>
                  <a:cubicBezTo>
                    <a:pt x="1" y="25"/>
                    <a:pt x="1" y="25"/>
                    <a:pt x="1" y="25"/>
                  </a:cubicBezTo>
                  <a:cubicBezTo>
                    <a:pt x="1" y="25"/>
                    <a:pt x="0" y="24"/>
                    <a:pt x="0" y="23"/>
                  </a:cubicBezTo>
                  <a:cubicBezTo>
                    <a:pt x="0" y="22"/>
                    <a:pt x="2" y="22"/>
                    <a:pt x="3" y="22"/>
                  </a:cubicBezTo>
                  <a:cubicBezTo>
                    <a:pt x="22" y="19"/>
                    <a:pt x="22" y="19"/>
                    <a:pt x="22" y="19"/>
                  </a:cubicBezTo>
                  <a:cubicBezTo>
                    <a:pt x="30" y="1"/>
                    <a:pt x="30" y="1"/>
                    <a:pt x="30" y="1"/>
                  </a:cubicBezTo>
                  <a:cubicBezTo>
                    <a:pt x="31" y="1"/>
                    <a:pt x="31" y="0"/>
                    <a:pt x="32" y="0"/>
                  </a:cubicBezTo>
                  <a:cubicBezTo>
                    <a:pt x="33" y="0"/>
                    <a:pt x="34" y="1"/>
                    <a:pt x="34" y="1"/>
                  </a:cubicBezTo>
                  <a:cubicBezTo>
                    <a:pt x="42" y="19"/>
                    <a:pt x="42" y="19"/>
                    <a:pt x="42" y="19"/>
                  </a:cubicBezTo>
                  <a:cubicBezTo>
                    <a:pt x="61" y="22"/>
                    <a:pt x="61" y="22"/>
                    <a:pt x="61" y="22"/>
                  </a:cubicBezTo>
                  <a:cubicBezTo>
                    <a:pt x="62" y="22"/>
                    <a:pt x="64" y="22"/>
                    <a:pt x="64" y="23"/>
                  </a:cubicBezTo>
                  <a:cubicBezTo>
                    <a:pt x="64" y="24"/>
                    <a:pt x="63" y="25"/>
                    <a:pt x="63" y="25"/>
                  </a:cubicBezTo>
                  <a:close/>
                </a:path>
              </a:pathLst>
            </a:custGeom>
            <a:solidFill>
              <a:schemeClr val="accent1">
                <a:lumMod val="50000"/>
              </a:schemeClr>
            </a:solidFill>
            <a:ln w="9525">
              <a:noFill/>
              <a:round/>
              <a:headEnd/>
              <a:tailEnd/>
            </a:ln>
          </p:spPr>
          <p:txBody>
            <a:bodyPr/>
            <a:lstStyle/>
            <a:p>
              <a:pPr defTabSz="914217">
                <a:defRPr/>
              </a:pPr>
              <a:endParaRPr lang="en-US" sz="900"/>
            </a:p>
          </p:txBody>
        </p:sp>
        <p:sp>
          <p:nvSpPr>
            <p:cNvPr id="154" name="Freeform 116"/>
            <p:cNvSpPr>
              <a:spLocks/>
            </p:cNvSpPr>
            <p:nvPr/>
          </p:nvSpPr>
          <p:spPr bwMode="auto">
            <a:xfrm>
              <a:off x="13689819" y="4414325"/>
              <a:ext cx="728248" cy="686031"/>
            </a:xfrm>
            <a:custGeom>
              <a:avLst/>
              <a:gdLst/>
              <a:ahLst/>
              <a:cxnLst>
                <a:cxn ang="0">
                  <a:pos x="63" y="25"/>
                </a:cxn>
                <a:cxn ang="0">
                  <a:pos x="49" y="39"/>
                </a:cxn>
                <a:cxn ang="0">
                  <a:pos x="52" y="57"/>
                </a:cxn>
                <a:cxn ang="0">
                  <a:pos x="52" y="58"/>
                </a:cxn>
                <a:cxn ang="0">
                  <a:pos x="51" y="60"/>
                </a:cxn>
                <a:cxn ang="0">
                  <a:pos x="49" y="60"/>
                </a:cxn>
                <a:cxn ang="0">
                  <a:pos x="32" y="51"/>
                </a:cxn>
                <a:cxn ang="0">
                  <a:pos x="15" y="60"/>
                </a:cxn>
                <a:cxn ang="0">
                  <a:pos x="13" y="60"/>
                </a:cxn>
                <a:cxn ang="0">
                  <a:pos x="12" y="58"/>
                </a:cxn>
                <a:cxn ang="0">
                  <a:pos x="12" y="57"/>
                </a:cxn>
                <a:cxn ang="0">
                  <a:pos x="15" y="39"/>
                </a:cxn>
                <a:cxn ang="0">
                  <a:pos x="1" y="25"/>
                </a:cxn>
                <a:cxn ang="0">
                  <a:pos x="0" y="23"/>
                </a:cxn>
                <a:cxn ang="0">
                  <a:pos x="3" y="22"/>
                </a:cxn>
                <a:cxn ang="0">
                  <a:pos x="22" y="19"/>
                </a:cxn>
                <a:cxn ang="0">
                  <a:pos x="30" y="1"/>
                </a:cxn>
                <a:cxn ang="0">
                  <a:pos x="32" y="0"/>
                </a:cxn>
                <a:cxn ang="0">
                  <a:pos x="34" y="1"/>
                </a:cxn>
                <a:cxn ang="0">
                  <a:pos x="42" y="19"/>
                </a:cxn>
                <a:cxn ang="0">
                  <a:pos x="61" y="22"/>
                </a:cxn>
                <a:cxn ang="0">
                  <a:pos x="64" y="23"/>
                </a:cxn>
                <a:cxn ang="0">
                  <a:pos x="63" y="25"/>
                </a:cxn>
              </a:cxnLst>
              <a:rect l="0" t="0" r="r" b="b"/>
              <a:pathLst>
                <a:path w="64" h="60">
                  <a:moveTo>
                    <a:pt x="63" y="25"/>
                  </a:moveTo>
                  <a:cubicBezTo>
                    <a:pt x="49" y="39"/>
                    <a:pt x="49" y="39"/>
                    <a:pt x="49" y="39"/>
                  </a:cubicBezTo>
                  <a:cubicBezTo>
                    <a:pt x="52" y="57"/>
                    <a:pt x="52" y="57"/>
                    <a:pt x="52" y="57"/>
                  </a:cubicBezTo>
                  <a:cubicBezTo>
                    <a:pt x="52" y="58"/>
                    <a:pt x="52" y="58"/>
                    <a:pt x="52" y="58"/>
                  </a:cubicBezTo>
                  <a:cubicBezTo>
                    <a:pt x="52" y="59"/>
                    <a:pt x="52" y="60"/>
                    <a:pt x="51" y="60"/>
                  </a:cubicBezTo>
                  <a:cubicBezTo>
                    <a:pt x="50" y="60"/>
                    <a:pt x="50" y="60"/>
                    <a:pt x="49" y="60"/>
                  </a:cubicBezTo>
                  <a:cubicBezTo>
                    <a:pt x="32" y="51"/>
                    <a:pt x="32" y="51"/>
                    <a:pt x="32" y="51"/>
                  </a:cubicBezTo>
                  <a:cubicBezTo>
                    <a:pt x="15" y="60"/>
                    <a:pt x="15" y="60"/>
                    <a:pt x="15" y="60"/>
                  </a:cubicBezTo>
                  <a:cubicBezTo>
                    <a:pt x="14" y="60"/>
                    <a:pt x="14" y="60"/>
                    <a:pt x="13" y="60"/>
                  </a:cubicBezTo>
                  <a:cubicBezTo>
                    <a:pt x="12" y="60"/>
                    <a:pt x="12" y="59"/>
                    <a:pt x="12" y="58"/>
                  </a:cubicBezTo>
                  <a:cubicBezTo>
                    <a:pt x="12" y="58"/>
                    <a:pt x="12" y="58"/>
                    <a:pt x="12" y="57"/>
                  </a:cubicBezTo>
                  <a:cubicBezTo>
                    <a:pt x="15" y="39"/>
                    <a:pt x="15" y="39"/>
                    <a:pt x="15" y="39"/>
                  </a:cubicBezTo>
                  <a:cubicBezTo>
                    <a:pt x="1" y="25"/>
                    <a:pt x="1" y="25"/>
                    <a:pt x="1" y="25"/>
                  </a:cubicBezTo>
                  <a:cubicBezTo>
                    <a:pt x="1" y="25"/>
                    <a:pt x="0" y="24"/>
                    <a:pt x="0" y="23"/>
                  </a:cubicBezTo>
                  <a:cubicBezTo>
                    <a:pt x="0" y="22"/>
                    <a:pt x="2" y="22"/>
                    <a:pt x="3" y="22"/>
                  </a:cubicBezTo>
                  <a:cubicBezTo>
                    <a:pt x="22" y="19"/>
                    <a:pt x="22" y="19"/>
                    <a:pt x="22" y="19"/>
                  </a:cubicBezTo>
                  <a:cubicBezTo>
                    <a:pt x="30" y="1"/>
                    <a:pt x="30" y="1"/>
                    <a:pt x="30" y="1"/>
                  </a:cubicBezTo>
                  <a:cubicBezTo>
                    <a:pt x="31" y="1"/>
                    <a:pt x="31" y="0"/>
                    <a:pt x="32" y="0"/>
                  </a:cubicBezTo>
                  <a:cubicBezTo>
                    <a:pt x="33" y="0"/>
                    <a:pt x="34" y="1"/>
                    <a:pt x="34" y="1"/>
                  </a:cubicBezTo>
                  <a:cubicBezTo>
                    <a:pt x="42" y="19"/>
                    <a:pt x="42" y="19"/>
                    <a:pt x="42" y="19"/>
                  </a:cubicBezTo>
                  <a:cubicBezTo>
                    <a:pt x="61" y="22"/>
                    <a:pt x="61" y="22"/>
                    <a:pt x="61" y="22"/>
                  </a:cubicBezTo>
                  <a:cubicBezTo>
                    <a:pt x="62" y="22"/>
                    <a:pt x="64" y="22"/>
                    <a:pt x="64" y="23"/>
                  </a:cubicBezTo>
                  <a:cubicBezTo>
                    <a:pt x="64" y="24"/>
                    <a:pt x="63" y="25"/>
                    <a:pt x="63" y="25"/>
                  </a:cubicBezTo>
                  <a:close/>
                </a:path>
              </a:pathLst>
            </a:custGeom>
            <a:solidFill>
              <a:schemeClr val="accent1">
                <a:lumMod val="50000"/>
              </a:schemeClr>
            </a:solidFill>
            <a:ln w="9525">
              <a:noFill/>
              <a:round/>
              <a:headEnd/>
              <a:tailEnd/>
            </a:ln>
          </p:spPr>
          <p:txBody>
            <a:bodyPr/>
            <a:lstStyle/>
            <a:p>
              <a:pPr defTabSz="914217">
                <a:defRPr/>
              </a:pPr>
              <a:endParaRPr lang="en-US" sz="900"/>
            </a:p>
          </p:txBody>
        </p:sp>
      </p:grpSp>
      <p:grpSp>
        <p:nvGrpSpPr>
          <p:cNvPr id="23566" name="Group 154"/>
          <p:cNvGrpSpPr>
            <a:grpSpLocks/>
          </p:cNvGrpSpPr>
          <p:nvPr/>
        </p:nvGrpSpPr>
        <p:grpSpPr bwMode="auto">
          <a:xfrm>
            <a:off x="8788400" y="2975997"/>
            <a:ext cx="1130300" cy="212725"/>
            <a:chOff x="10776825" y="4414325"/>
            <a:chExt cx="3641242" cy="686031"/>
          </a:xfrm>
        </p:grpSpPr>
        <p:sp>
          <p:nvSpPr>
            <p:cNvPr id="23573" name="Freeform 116"/>
            <p:cNvSpPr>
              <a:spLocks/>
            </p:cNvSpPr>
            <p:nvPr/>
          </p:nvSpPr>
          <p:spPr bwMode="auto">
            <a:xfrm>
              <a:off x="10776825" y="4414325"/>
              <a:ext cx="728248" cy="686031"/>
            </a:xfrm>
            <a:custGeom>
              <a:avLst/>
              <a:gdLst>
                <a:gd name="T0" fmla="*/ 63 w 64"/>
                <a:gd name="T1" fmla="*/ 25 h 60"/>
                <a:gd name="T2" fmla="*/ 49 w 64"/>
                <a:gd name="T3" fmla="*/ 39 h 60"/>
                <a:gd name="T4" fmla="*/ 52 w 64"/>
                <a:gd name="T5" fmla="*/ 57 h 60"/>
                <a:gd name="T6" fmla="*/ 52 w 64"/>
                <a:gd name="T7" fmla="*/ 58 h 60"/>
                <a:gd name="T8" fmla="*/ 51 w 64"/>
                <a:gd name="T9" fmla="*/ 60 h 60"/>
                <a:gd name="T10" fmla="*/ 49 w 64"/>
                <a:gd name="T11" fmla="*/ 60 h 60"/>
                <a:gd name="T12" fmla="*/ 32 w 64"/>
                <a:gd name="T13" fmla="*/ 51 h 60"/>
                <a:gd name="T14" fmla="*/ 15 w 64"/>
                <a:gd name="T15" fmla="*/ 60 h 60"/>
                <a:gd name="T16" fmla="*/ 13 w 64"/>
                <a:gd name="T17" fmla="*/ 60 h 60"/>
                <a:gd name="T18" fmla="*/ 12 w 64"/>
                <a:gd name="T19" fmla="*/ 58 h 60"/>
                <a:gd name="T20" fmla="*/ 12 w 64"/>
                <a:gd name="T21" fmla="*/ 57 h 60"/>
                <a:gd name="T22" fmla="*/ 15 w 64"/>
                <a:gd name="T23" fmla="*/ 39 h 60"/>
                <a:gd name="T24" fmla="*/ 1 w 64"/>
                <a:gd name="T25" fmla="*/ 25 h 60"/>
                <a:gd name="T26" fmla="*/ 0 w 64"/>
                <a:gd name="T27" fmla="*/ 23 h 60"/>
                <a:gd name="T28" fmla="*/ 3 w 64"/>
                <a:gd name="T29" fmla="*/ 22 h 60"/>
                <a:gd name="T30" fmla="*/ 22 w 64"/>
                <a:gd name="T31" fmla="*/ 19 h 60"/>
                <a:gd name="T32" fmla="*/ 30 w 64"/>
                <a:gd name="T33" fmla="*/ 1 h 60"/>
                <a:gd name="T34" fmla="*/ 32 w 64"/>
                <a:gd name="T35" fmla="*/ 0 h 60"/>
                <a:gd name="T36" fmla="*/ 34 w 64"/>
                <a:gd name="T37" fmla="*/ 1 h 60"/>
                <a:gd name="T38" fmla="*/ 42 w 64"/>
                <a:gd name="T39" fmla="*/ 19 h 60"/>
                <a:gd name="T40" fmla="*/ 61 w 64"/>
                <a:gd name="T41" fmla="*/ 22 h 60"/>
                <a:gd name="T42" fmla="*/ 64 w 64"/>
                <a:gd name="T43" fmla="*/ 23 h 60"/>
                <a:gd name="T44" fmla="*/ 63 w 64"/>
                <a:gd name="T45" fmla="*/ 25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64" h="60">
                  <a:moveTo>
                    <a:pt x="63" y="25"/>
                  </a:moveTo>
                  <a:cubicBezTo>
                    <a:pt x="49" y="39"/>
                    <a:pt x="49" y="39"/>
                    <a:pt x="49" y="39"/>
                  </a:cubicBezTo>
                  <a:cubicBezTo>
                    <a:pt x="52" y="57"/>
                    <a:pt x="52" y="57"/>
                    <a:pt x="52" y="57"/>
                  </a:cubicBezTo>
                  <a:cubicBezTo>
                    <a:pt x="52" y="58"/>
                    <a:pt x="52" y="58"/>
                    <a:pt x="52" y="58"/>
                  </a:cubicBezTo>
                  <a:cubicBezTo>
                    <a:pt x="52" y="59"/>
                    <a:pt x="52" y="60"/>
                    <a:pt x="51" y="60"/>
                  </a:cubicBezTo>
                  <a:cubicBezTo>
                    <a:pt x="50" y="60"/>
                    <a:pt x="50" y="60"/>
                    <a:pt x="49" y="60"/>
                  </a:cubicBezTo>
                  <a:cubicBezTo>
                    <a:pt x="32" y="51"/>
                    <a:pt x="32" y="51"/>
                    <a:pt x="32" y="51"/>
                  </a:cubicBezTo>
                  <a:cubicBezTo>
                    <a:pt x="15" y="60"/>
                    <a:pt x="15" y="60"/>
                    <a:pt x="15" y="60"/>
                  </a:cubicBezTo>
                  <a:cubicBezTo>
                    <a:pt x="14" y="60"/>
                    <a:pt x="14" y="60"/>
                    <a:pt x="13" y="60"/>
                  </a:cubicBezTo>
                  <a:cubicBezTo>
                    <a:pt x="12" y="60"/>
                    <a:pt x="12" y="59"/>
                    <a:pt x="12" y="58"/>
                  </a:cubicBezTo>
                  <a:cubicBezTo>
                    <a:pt x="12" y="58"/>
                    <a:pt x="12" y="58"/>
                    <a:pt x="12" y="57"/>
                  </a:cubicBezTo>
                  <a:cubicBezTo>
                    <a:pt x="15" y="39"/>
                    <a:pt x="15" y="39"/>
                    <a:pt x="15" y="39"/>
                  </a:cubicBezTo>
                  <a:cubicBezTo>
                    <a:pt x="1" y="25"/>
                    <a:pt x="1" y="25"/>
                    <a:pt x="1" y="25"/>
                  </a:cubicBezTo>
                  <a:cubicBezTo>
                    <a:pt x="1" y="25"/>
                    <a:pt x="0" y="24"/>
                    <a:pt x="0" y="23"/>
                  </a:cubicBezTo>
                  <a:cubicBezTo>
                    <a:pt x="0" y="22"/>
                    <a:pt x="2" y="22"/>
                    <a:pt x="3" y="22"/>
                  </a:cubicBezTo>
                  <a:cubicBezTo>
                    <a:pt x="22" y="19"/>
                    <a:pt x="22" y="19"/>
                    <a:pt x="22" y="19"/>
                  </a:cubicBezTo>
                  <a:cubicBezTo>
                    <a:pt x="30" y="1"/>
                    <a:pt x="30" y="1"/>
                    <a:pt x="30" y="1"/>
                  </a:cubicBezTo>
                  <a:cubicBezTo>
                    <a:pt x="31" y="1"/>
                    <a:pt x="31" y="0"/>
                    <a:pt x="32" y="0"/>
                  </a:cubicBezTo>
                  <a:cubicBezTo>
                    <a:pt x="33" y="0"/>
                    <a:pt x="34" y="1"/>
                    <a:pt x="34" y="1"/>
                  </a:cubicBezTo>
                  <a:cubicBezTo>
                    <a:pt x="42" y="19"/>
                    <a:pt x="42" y="19"/>
                    <a:pt x="42" y="19"/>
                  </a:cubicBezTo>
                  <a:cubicBezTo>
                    <a:pt x="61" y="22"/>
                    <a:pt x="61" y="22"/>
                    <a:pt x="61" y="22"/>
                  </a:cubicBezTo>
                  <a:cubicBezTo>
                    <a:pt x="62" y="22"/>
                    <a:pt x="64" y="22"/>
                    <a:pt x="64" y="23"/>
                  </a:cubicBezTo>
                  <a:cubicBezTo>
                    <a:pt x="64" y="24"/>
                    <a:pt x="63" y="25"/>
                    <a:pt x="63" y="25"/>
                  </a:cubicBezTo>
                  <a:close/>
                </a:path>
              </a:pathLst>
            </a:custGeom>
            <a:solidFill>
              <a:srgbClr val="F1CB1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23574" name="Freeform 116"/>
            <p:cNvSpPr>
              <a:spLocks/>
            </p:cNvSpPr>
            <p:nvPr/>
          </p:nvSpPr>
          <p:spPr bwMode="auto">
            <a:xfrm>
              <a:off x="11505073" y="4414325"/>
              <a:ext cx="728248" cy="686031"/>
            </a:xfrm>
            <a:custGeom>
              <a:avLst/>
              <a:gdLst>
                <a:gd name="T0" fmla="*/ 63 w 64"/>
                <a:gd name="T1" fmla="*/ 25 h 60"/>
                <a:gd name="T2" fmla="*/ 49 w 64"/>
                <a:gd name="T3" fmla="*/ 39 h 60"/>
                <a:gd name="T4" fmla="*/ 52 w 64"/>
                <a:gd name="T5" fmla="*/ 57 h 60"/>
                <a:gd name="T6" fmla="*/ 52 w 64"/>
                <a:gd name="T7" fmla="*/ 58 h 60"/>
                <a:gd name="T8" fmla="*/ 51 w 64"/>
                <a:gd name="T9" fmla="*/ 60 h 60"/>
                <a:gd name="T10" fmla="*/ 49 w 64"/>
                <a:gd name="T11" fmla="*/ 60 h 60"/>
                <a:gd name="T12" fmla="*/ 32 w 64"/>
                <a:gd name="T13" fmla="*/ 51 h 60"/>
                <a:gd name="T14" fmla="*/ 15 w 64"/>
                <a:gd name="T15" fmla="*/ 60 h 60"/>
                <a:gd name="T16" fmla="*/ 13 w 64"/>
                <a:gd name="T17" fmla="*/ 60 h 60"/>
                <a:gd name="T18" fmla="*/ 12 w 64"/>
                <a:gd name="T19" fmla="*/ 58 h 60"/>
                <a:gd name="T20" fmla="*/ 12 w 64"/>
                <a:gd name="T21" fmla="*/ 57 h 60"/>
                <a:gd name="T22" fmla="*/ 15 w 64"/>
                <a:gd name="T23" fmla="*/ 39 h 60"/>
                <a:gd name="T24" fmla="*/ 1 w 64"/>
                <a:gd name="T25" fmla="*/ 25 h 60"/>
                <a:gd name="T26" fmla="*/ 0 w 64"/>
                <a:gd name="T27" fmla="*/ 23 h 60"/>
                <a:gd name="T28" fmla="*/ 3 w 64"/>
                <a:gd name="T29" fmla="*/ 22 h 60"/>
                <a:gd name="T30" fmla="*/ 22 w 64"/>
                <a:gd name="T31" fmla="*/ 19 h 60"/>
                <a:gd name="T32" fmla="*/ 30 w 64"/>
                <a:gd name="T33" fmla="*/ 1 h 60"/>
                <a:gd name="T34" fmla="*/ 32 w 64"/>
                <a:gd name="T35" fmla="*/ 0 h 60"/>
                <a:gd name="T36" fmla="*/ 34 w 64"/>
                <a:gd name="T37" fmla="*/ 1 h 60"/>
                <a:gd name="T38" fmla="*/ 42 w 64"/>
                <a:gd name="T39" fmla="*/ 19 h 60"/>
                <a:gd name="T40" fmla="*/ 61 w 64"/>
                <a:gd name="T41" fmla="*/ 22 h 60"/>
                <a:gd name="T42" fmla="*/ 64 w 64"/>
                <a:gd name="T43" fmla="*/ 23 h 60"/>
                <a:gd name="T44" fmla="*/ 63 w 64"/>
                <a:gd name="T45" fmla="*/ 25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64" h="60">
                  <a:moveTo>
                    <a:pt x="63" y="25"/>
                  </a:moveTo>
                  <a:cubicBezTo>
                    <a:pt x="49" y="39"/>
                    <a:pt x="49" y="39"/>
                    <a:pt x="49" y="39"/>
                  </a:cubicBezTo>
                  <a:cubicBezTo>
                    <a:pt x="52" y="57"/>
                    <a:pt x="52" y="57"/>
                    <a:pt x="52" y="57"/>
                  </a:cubicBezTo>
                  <a:cubicBezTo>
                    <a:pt x="52" y="58"/>
                    <a:pt x="52" y="58"/>
                    <a:pt x="52" y="58"/>
                  </a:cubicBezTo>
                  <a:cubicBezTo>
                    <a:pt x="52" y="59"/>
                    <a:pt x="52" y="60"/>
                    <a:pt x="51" y="60"/>
                  </a:cubicBezTo>
                  <a:cubicBezTo>
                    <a:pt x="50" y="60"/>
                    <a:pt x="50" y="60"/>
                    <a:pt x="49" y="60"/>
                  </a:cubicBezTo>
                  <a:cubicBezTo>
                    <a:pt x="32" y="51"/>
                    <a:pt x="32" y="51"/>
                    <a:pt x="32" y="51"/>
                  </a:cubicBezTo>
                  <a:cubicBezTo>
                    <a:pt x="15" y="60"/>
                    <a:pt x="15" y="60"/>
                    <a:pt x="15" y="60"/>
                  </a:cubicBezTo>
                  <a:cubicBezTo>
                    <a:pt x="14" y="60"/>
                    <a:pt x="14" y="60"/>
                    <a:pt x="13" y="60"/>
                  </a:cubicBezTo>
                  <a:cubicBezTo>
                    <a:pt x="12" y="60"/>
                    <a:pt x="12" y="59"/>
                    <a:pt x="12" y="58"/>
                  </a:cubicBezTo>
                  <a:cubicBezTo>
                    <a:pt x="12" y="58"/>
                    <a:pt x="12" y="58"/>
                    <a:pt x="12" y="57"/>
                  </a:cubicBezTo>
                  <a:cubicBezTo>
                    <a:pt x="15" y="39"/>
                    <a:pt x="15" y="39"/>
                    <a:pt x="15" y="39"/>
                  </a:cubicBezTo>
                  <a:cubicBezTo>
                    <a:pt x="1" y="25"/>
                    <a:pt x="1" y="25"/>
                    <a:pt x="1" y="25"/>
                  </a:cubicBezTo>
                  <a:cubicBezTo>
                    <a:pt x="1" y="25"/>
                    <a:pt x="0" y="24"/>
                    <a:pt x="0" y="23"/>
                  </a:cubicBezTo>
                  <a:cubicBezTo>
                    <a:pt x="0" y="22"/>
                    <a:pt x="2" y="22"/>
                    <a:pt x="3" y="22"/>
                  </a:cubicBezTo>
                  <a:cubicBezTo>
                    <a:pt x="22" y="19"/>
                    <a:pt x="22" y="19"/>
                    <a:pt x="22" y="19"/>
                  </a:cubicBezTo>
                  <a:cubicBezTo>
                    <a:pt x="30" y="1"/>
                    <a:pt x="30" y="1"/>
                    <a:pt x="30" y="1"/>
                  </a:cubicBezTo>
                  <a:cubicBezTo>
                    <a:pt x="31" y="1"/>
                    <a:pt x="31" y="0"/>
                    <a:pt x="32" y="0"/>
                  </a:cubicBezTo>
                  <a:cubicBezTo>
                    <a:pt x="33" y="0"/>
                    <a:pt x="34" y="1"/>
                    <a:pt x="34" y="1"/>
                  </a:cubicBezTo>
                  <a:cubicBezTo>
                    <a:pt x="42" y="19"/>
                    <a:pt x="42" y="19"/>
                    <a:pt x="42" y="19"/>
                  </a:cubicBezTo>
                  <a:cubicBezTo>
                    <a:pt x="61" y="22"/>
                    <a:pt x="61" y="22"/>
                    <a:pt x="61" y="22"/>
                  </a:cubicBezTo>
                  <a:cubicBezTo>
                    <a:pt x="62" y="22"/>
                    <a:pt x="64" y="22"/>
                    <a:pt x="64" y="23"/>
                  </a:cubicBezTo>
                  <a:cubicBezTo>
                    <a:pt x="64" y="24"/>
                    <a:pt x="63" y="25"/>
                    <a:pt x="63" y="25"/>
                  </a:cubicBezTo>
                  <a:close/>
                </a:path>
              </a:pathLst>
            </a:custGeom>
            <a:solidFill>
              <a:srgbClr val="F1CB1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23575" name="Freeform 116"/>
            <p:cNvSpPr>
              <a:spLocks/>
            </p:cNvSpPr>
            <p:nvPr/>
          </p:nvSpPr>
          <p:spPr bwMode="auto">
            <a:xfrm>
              <a:off x="12233322" y="4414325"/>
              <a:ext cx="728248" cy="686031"/>
            </a:xfrm>
            <a:custGeom>
              <a:avLst/>
              <a:gdLst>
                <a:gd name="T0" fmla="*/ 63 w 64"/>
                <a:gd name="T1" fmla="*/ 25 h 60"/>
                <a:gd name="T2" fmla="*/ 49 w 64"/>
                <a:gd name="T3" fmla="*/ 39 h 60"/>
                <a:gd name="T4" fmla="*/ 52 w 64"/>
                <a:gd name="T5" fmla="*/ 57 h 60"/>
                <a:gd name="T6" fmla="*/ 52 w 64"/>
                <a:gd name="T7" fmla="*/ 58 h 60"/>
                <a:gd name="T8" fmla="*/ 51 w 64"/>
                <a:gd name="T9" fmla="*/ 60 h 60"/>
                <a:gd name="T10" fmla="*/ 49 w 64"/>
                <a:gd name="T11" fmla="*/ 60 h 60"/>
                <a:gd name="T12" fmla="*/ 32 w 64"/>
                <a:gd name="T13" fmla="*/ 51 h 60"/>
                <a:gd name="T14" fmla="*/ 15 w 64"/>
                <a:gd name="T15" fmla="*/ 60 h 60"/>
                <a:gd name="T16" fmla="*/ 13 w 64"/>
                <a:gd name="T17" fmla="*/ 60 h 60"/>
                <a:gd name="T18" fmla="*/ 12 w 64"/>
                <a:gd name="T19" fmla="*/ 58 h 60"/>
                <a:gd name="T20" fmla="*/ 12 w 64"/>
                <a:gd name="T21" fmla="*/ 57 h 60"/>
                <a:gd name="T22" fmla="*/ 15 w 64"/>
                <a:gd name="T23" fmla="*/ 39 h 60"/>
                <a:gd name="T24" fmla="*/ 1 w 64"/>
                <a:gd name="T25" fmla="*/ 25 h 60"/>
                <a:gd name="T26" fmla="*/ 0 w 64"/>
                <a:gd name="T27" fmla="*/ 23 h 60"/>
                <a:gd name="T28" fmla="*/ 3 w 64"/>
                <a:gd name="T29" fmla="*/ 22 h 60"/>
                <a:gd name="T30" fmla="*/ 22 w 64"/>
                <a:gd name="T31" fmla="*/ 19 h 60"/>
                <a:gd name="T32" fmla="*/ 30 w 64"/>
                <a:gd name="T33" fmla="*/ 1 h 60"/>
                <a:gd name="T34" fmla="*/ 32 w 64"/>
                <a:gd name="T35" fmla="*/ 0 h 60"/>
                <a:gd name="T36" fmla="*/ 34 w 64"/>
                <a:gd name="T37" fmla="*/ 1 h 60"/>
                <a:gd name="T38" fmla="*/ 42 w 64"/>
                <a:gd name="T39" fmla="*/ 19 h 60"/>
                <a:gd name="T40" fmla="*/ 61 w 64"/>
                <a:gd name="T41" fmla="*/ 22 h 60"/>
                <a:gd name="T42" fmla="*/ 64 w 64"/>
                <a:gd name="T43" fmla="*/ 23 h 60"/>
                <a:gd name="T44" fmla="*/ 63 w 64"/>
                <a:gd name="T45" fmla="*/ 25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64" h="60">
                  <a:moveTo>
                    <a:pt x="63" y="25"/>
                  </a:moveTo>
                  <a:cubicBezTo>
                    <a:pt x="49" y="39"/>
                    <a:pt x="49" y="39"/>
                    <a:pt x="49" y="39"/>
                  </a:cubicBezTo>
                  <a:cubicBezTo>
                    <a:pt x="52" y="57"/>
                    <a:pt x="52" y="57"/>
                    <a:pt x="52" y="57"/>
                  </a:cubicBezTo>
                  <a:cubicBezTo>
                    <a:pt x="52" y="58"/>
                    <a:pt x="52" y="58"/>
                    <a:pt x="52" y="58"/>
                  </a:cubicBezTo>
                  <a:cubicBezTo>
                    <a:pt x="52" y="59"/>
                    <a:pt x="52" y="60"/>
                    <a:pt x="51" y="60"/>
                  </a:cubicBezTo>
                  <a:cubicBezTo>
                    <a:pt x="50" y="60"/>
                    <a:pt x="50" y="60"/>
                    <a:pt x="49" y="60"/>
                  </a:cubicBezTo>
                  <a:cubicBezTo>
                    <a:pt x="32" y="51"/>
                    <a:pt x="32" y="51"/>
                    <a:pt x="32" y="51"/>
                  </a:cubicBezTo>
                  <a:cubicBezTo>
                    <a:pt x="15" y="60"/>
                    <a:pt x="15" y="60"/>
                    <a:pt x="15" y="60"/>
                  </a:cubicBezTo>
                  <a:cubicBezTo>
                    <a:pt x="14" y="60"/>
                    <a:pt x="14" y="60"/>
                    <a:pt x="13" y="60"/>
                  </a:cubicBezTo>
                  <a:cubicBezTo>
                    <a:pt x="12" y="60"/>
                    <a:pt x="12" y="59"/>
                    <a:pt x="12" y="58"/>
                  </a:cubicBezTo>
                  <a:cubicBezTo>
                    <a:pt x="12" y="58"/>
                    <a:pt x="12" y="58"/>
                    <a:pt x="12" y="57"/>
                  </a:cubicBezTo>
                  <a:cubicBezTo>
                    <a:pt x="15" y="39"/>
                    <a:pt x="15" y="39"/>
                    <a:pt x="15" y="39"/>
                  </a:cubicBezTo>
                  <a:cubicBezTo>
                    <a:pt x="1" y="25"/>
                    <a:pt x="1" y="25"/>
                    <a:pt x="1" y="25"/>
                  </a:cubicBezTo>
                  <a:cubicBezTo>
                    <a:pt x="1" y="25"/>
                    <a:pt x="0" y="24"/>
                    <a:pt x="0" y="23"/>
                  </a:cubicBezTo>
                  <a:cubicBezTo>
                    <a:pt x="0" y="22"/>
                    <a:pt x="2" y="22"/>
                    <a:pt x="3" y="22"/>
                  </a:cubicBezTo>
                  <a:cubicBezTo>
                    <a:pt x="22" y="19"/>
                    <a:pt x="22" y="19"/>
                    <a:pt x="22" y="19"/>
                  </a:cubicBezTo>
                  <a:cubicBezTo>
                    <a:pt x="30" y="1"/>
                    <a:pt x="30" y="1"/>
                    <a:pt x="30" y="1"/>
                  </a:cubicBezTo>
                  <a:cubicBezTo>
                    <a:pt x="31" y="1"/>
                    <a:pt x="31" y="0"/>
                    <a:pt x="32" y="0"/>
                  </a:cubicBezTo>
                  <a:cubicBezTo>
                    <a:pt x="33" y="0"/>
                    <a:pt x="34" y="1"/>
                    <a:pt x="34" y="1"/>
                  </a:cubicBezTo>
                  <a:cubicBezTo>
                    <a:pt x="42" y="19"/>
                    <a:pt x="42" y="19"/>
                    <a:pt x="42" y="19"/>
                  </a:cubicBezTo>
                  <a:cubicBezTo>
                    <a:pt x="61" y="22"/>
                    <a:pt x="61" y="22"/>
                    <a:pt x="61" y="22"/>
                  </a:cubicBezTo>
                  <a:cubicBezTo>
                    <a:pt x="62" y="22"/>
                    <a:pt x="64" y="22"/>
                    <a:pt x="64" y="23"/>
                  </a:cubicBezTo>
                  <a:cubicBezTo>
                    <a:pt x="64" y="24"/>
                    <a:pt x="63" y="25"/>
                    <a:pt x="63" y="25"/>
                  </a:cubicBezTo>
                  <a:close/>
                </a:path>
              </a:pathLst>
            </a:custGeom>
            <a:solidFill>
              <a:srgbClr val="F1CB1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23576" name="Freeform 116"/>
            <p:cNvSpPr>
              <a:spLocks/>
            </p:cNvSpPr>
            <p:nvPr/>
          </p:nvSpPr>
          <p:spPr bwMode="auto">
            <a:xfrm>
              <a:off x="12961570" y="4414325"/>
              <a:ext cx="728248" cy="686031"/>
            </a:xfrm>
            <a:custGeom>
              <a:avLst/>
              <a:gdLst>
                <a:gd name="T0" fmla="*/ 63 w 64"/>
                <a:gd name="T1" fmla="*/ 25 h 60"/>
                <a:gd name="T2" fmla="*/ 49 w 64"/>
                <a:gd name="T3" fmla="*/ 39 h 60"/>
                <a:gd name="T4" fmla="*/ 52 w 64"/>
                <a:gd name="T5" fmla="*/ 57 h 60"/>
                <a:gd name="T6" fmla="*/ 52 w 64"/>
                <a:gd name="T7" fmla="*/ 58 h 60"/>
                <a:gd name="T8" fmla="*/ 51 w 64"/>
                <a:gd name="T9" fmla="*/ 60 h 60"/>
                <a:gd name="T10" fmla="*/ 49 w 64"/>
                <a:gd name="T11" fmla="*/ 60 h 60"/>
                <a:gd name="T12" fmla="*/ 32 w 64"/>
                <a:gd name="T13" fmla="*/ 51 h 60"/>
                <a:gd name="T14" fmla="*/ 15 w 64"/>
                <a:gd name="T15" fmla="*/ 60 h 60"/>
                <a:gd name="T16" fmla="*/ 13 w 64"/>
                <a:gd name="T17" fmla="*/ 60 h 60"/>
                <a:gd name="T18" fmla="*/ 12 w 64"/>
                <a:gd name="T19" fmla="*/ 58 h 60"/>
                <a:gd name="T20" fmla="*/ 12 w 64"/>
                <a:gd name="T21" fmla="*/ 57 h 60"/>
                <a:gd name="T22" fmla="*/ 15 w 64"/>
                <a:gd name="T23" fmla="*/ 39 h 60"/>
                <a:gd name="T24" fmla="*/ 1 w 64"/>
                <a:gd name="T25" fmla="*/ 25 h 60"/>
                <a:gd name="T26" fmla="*/ 0 w 64"/>
                <a:gd name="T27" fmla="*/ 23 h 60"/>
                <a:gd name="T28" fmla="*/ 3 w 64"/>
                <a:gd name="T29" fmla="*/ 22 h 60"/>
                <a:gd name="T30" fmla="*/ 22 w 64"/>
                <a:gd name="T31" fmla="*/ 19 h 60"/>
                <a:gd name="T32" fmla="*/ 30 w 64"/>
                <a:gd name="T33" fmla="*/ 1 h 60"/>
                <a:gd name="T34" fmla="*/ 32 w 64"/>
                <a:gd name="T35" fmla="*/ 0 h 60"/>
                <a:gd name="T36" fmla="*/ 34 w 64"/>
                <a:gd name="T37" fmla="*/ 1 h 60"/>
                <a:gd name="T38" fmla="*/ 42 w 64"/>
                <a:gd name="T39" fmla="*/ 19 h 60"/>
                <a:gd name="T40" fmla="*/ 61 w 64"/>
                <a:gd name="T41" fmla="*/ 22 h 60"/>
                <a:gd name="T42" fmla="*/ 64 w 64"/>
                <a:gd name="T43" fmla="*/ 23 h 60"/>
                <a:gd name="T44" fmla="*/ 63 w 64"/>
                <a:gd name="T45" fmla="*/ 25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64" h="60">
                  <a:moveTo>
                    <a:pt x="63" y="25"/>
                  </a:moveTo>
                  <a:cubicBezTo>
                    <a:pt x="49" y="39"/>
                    <a:pt x="49" y="39"/>
                    <a:pt x="49" y="39"/>
                  </a:cubicBezTo>
                  <a:cubicBezTo>
                    <a:pt x="52" y="57"/>
                    <a:pt x="52" y="57"/>
                    <a:pt x="52" y="57"/>
                  </a:cubicBezTo>
                  <a:cubicBezTo>
                    <a:pt x="52" y="58"/>
                    <a:pt x="52" y="58"/>
                    <a:pt x="52" y="58"/>
                  </a:cubicBezTo>
                  <a:cubicBezTo>
                    <a:pt x="52" y="59"/>
                    <a:pt x="52" y="60"/>
                    <a:pt x="51" y="60"/>
                  </a:cubicBezTo>
                  <a:cubicBezTo>
                    <a:pt x="50" y="60"/>
                    <a:pt x="50" y="60"/>
                    <a:pt x="49" y="60"/>
                  </a:cubicBezTo>
                  <a:cubicBezTo>
                    <a:pt x="32" y="51"/>
                    <a:pt x="32" y="51"/>
                    <a:pt x="32" y="51"/>
                  </a:cubicBezTo>
                  <a:cubicBezTo>
                    <a:pt x="15" y="60"/>
                    <a:pt x="15" y="60"/>
                    <a:pt x="15" y="60"/>
                  </a:cubicBezTo>
                  <a:cubicBezTo>
                    <a:pt x="14" y="60"/>
                    <a:pt x="14" y="60"/>
                    <a:pt x="13" y="60"/>
                  </a:cubicBezTo>
                  <a:cubicBezTo>
                    <a:pt x="12" y="60"/>
                    <a:pt x="12" y="59"/>
                    <a:pt x="12" y="58"/>
                  </a:cubicBezTo>
                  <a:cubicBezTo>
                    <a:pt x="12" y="58"/>
                    <a:pt x="12" y="58"/>
                    <a:pt x="12" y="57"/>
                  </a:cubicBezTo>
                  <a:cubicBezTo>
                    <a:pt x="15" y="39"/>
                    <a:pt x="15" y="39"/>
                    <a:pt x="15" y="39"/>
                  </a:cubicBezTo>
                  <a:cubicBezTo>
                    <a:pt x="1" y="25"/>
                    <a:pt x="1" y="25"/>
                    <a:pt x="1" y="25"/>
                  </a:cubicBezTo>
                  <a:cubicBezTo>
                    <a:pt x="1" y="25"/>
                    <a:pt x="0" y="24"/>
                    <a:pt x="0" y="23"/>
                  </a:cubicBezTo>
                  <a:cubicBezTo>
                    <a:pt x="0" y="22"/>
                    <a:pt x="2" y="22"/>
                    <a:pt x="3" y="22"/>
                  </a:cubicBezTo>
                  <a:cubicBezTo>
                    <a:pt x="22" y="19"/>
                    <a:pt x="22" y="19"/>
                    <a:pt x="22" y="19"/>
                  </a:cubicBezTo>
                  <a:cubicBezTo>
                    <a:pt x="30" y="1"/>
                    <a:pt x="30" y="1"/>
                    <a:pt x="30" y="1"/>
                  </a:cubicBezTo>
                  <a:cubicBezTo>
                    <a:pt x="31" y="1"/>
                    <a:pt x="31" y="0"/>
                    <a:pt x="32" y="0"/>
                  </a:cubicBezTo>
                  <a:cubicBezTo>
                    <a:pt x="33" y="0"/>
                    <a:pt x="34" y="1"/>
                    <a:pt x="34" y="1"/>
                  </a:cubicBezTo>
                  <a:cubicBezTo>
                    <a:pt x="42" y="19"/>
                    <a:pt x="42" y="19"/>
                    <a:pt x="42" y="19"/>
                  </a:cubicBezTo>
                  <a:cubicBezTo>
                    <a:pt x="61" y="22"/>
                    <a:pt x="61" y="22"/>
                    <a:pt x="61" y="22"/>
                  </a:cubicBezTo>
                  <a:cubicBezTo>
                    <a:pt x="62" y="22"/>
                    <a:pt x="64" y="22"/>
                    <a:pt x="64" y="23"/>
                  </a:cubicBezTo>
                  <a:cubicBezTo>
                    <a:pt x="64" y="24"/>
                    <a:pt x="63" y="25"/>
                    <a:pt x="63" y="25"/>
                  </a:cubicBezTo>
                  <a:close/>
                </a:path>
              </a:pathLst>
            </a:custGeom>
            <a:solidFill>
              <a:srgbClr val="F1CB1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60" name="Freeform 116"/>
            <p:cNvSpPr>
              <a:spLocks/>
            </p:cNvSpPr>
            <p:nvPr/>
          </p:nvSpPr>
          <p:spPr bwMode="auto">
            <a:xfrm>
              <a:off x="13689308" y="4414325"/>
              <a:ext cx="728759" cy="686031"/>
            </a:xfrm>
            <a:custGeom>
              <a:avLst/>
              <a:gdLst/>
              <a:ahLst/>
              <a:cxnLst>
                <a:cxn ang="0">
                  <a:pos x="63" y="25"/>
                </a:cxn>
                <a:cxn ang="0">
                  <a:pos x="49" y="39"/>
                </a:cxn>
                <a:cxn ang="0">
                  <a:pos x="52" y="57"/>
                </a:cxn>
                <a:cxn ang="0">
                  <a:pos x="52" y="58"/>
                </a:cxn>
                <a:cxn ang="0">
                  <a:pos x="51" y="60"/>
                </a:cxn>
                <a:cxn ang="0">
                  <a:pos x="49" y="60"/>
                </a:cxn>
                <a:cxn ang="0">
                  <a:pos x="32" y="51"/>
                </a:cxn>
                <a:cxn ang="0">
                  <a:pos x="15" y="60"/>
                </a:cxn>
                <a:cxn ang="0">
                  <a:pos x="13" y="60"/>
                </a:cxn>
                <a:cxn ang="0">
                  <a:pos x="12" y="58"/>
                </a:cxn>
                <a:cxn ang="0">
                  <a:pos x="12" y="57"/>
                </a:cxn>
                <a:cxn ang="0">
                  <a:pos x="15" y="39"/>
                </a:cxn>
                <a:cxn ang="0">
                  <a:pos x="1" y="25"/>
                </a:cxn>
                <a:cxn ang="0">
                  <a:pos x="0" y="23"/>
                </a:cxn>
                <a:cxn ang="0">
                  <a:pos x="3" y="22"/>
                </a:cxn>
                <a:cxn ang="0">
                  <a:pos x="22" y="19"/>
                </a:cxn>
                <a:cxn ang="0">
                  <a:pos x="30" y="1"/>
                </a:cxn>
                <a:cxn ang="0">
                  <a:pos x="32" y="0"/>
                </a:cxn>
                <a:cxn ang="0">
                  <a:pos x="34" y="1"/>
                </a:cxn>
                <a:cxn ang="0">
                  <a:pos x="42" y="19"/>
                </a:cxn>
                <a:cxn ang="0">
                  <a:pos x="61" y="22"/>
                </a:cxn>
                <a:cxn ang="0">
                  <a:pos x="64" y="23"/>
                </a:cxn>
                <a:cxn ang="0">
                  <a:pos x="63" y="25"/>
                </a:cxn>
              </a:cxnLst>
              <a:rect l="0" t="0" r="r" b="b"/>
              <a:pathLst>
                <a:path w="64" h="60">
                  <a:moveTo>
                    <a:pt x="63" y="25"/>
                  </a:moveTo>
                  <a:cubicBezTo>
                    <a:pt x="49" y="39"/>
                    <a:pt x="49" y="39"/>
                    <a:pt x="49" y="39"/>
                  </a:cubicBezTo>
                  <a:cubicBezTo>
                    <a:pt x="52" y="57"/>
                    <a:pt x="52" y="57"/>
                    <a:pt x="52" y="57"/>
                  </a:cubicBezTo>
                  <a:cubicBezTo>
                    <a:pt x="52" y="58"/>
                    <a:pt x="52" y="58"/>
                    <a:pt x="52" y="58"/>
                  </a:cubicBezTo>
                  <a:cubicBezTo>
                    <a:pt x="52" y="59"/>
                    <a:pt x="52" y="60"/>
                    <a:pt x="51" y="60"/>
                  </a:cubicBezTo>
                  <a:cubicBezTo>
                    <a:pt x="50" y="60"/>
                    <a:pt x="50" y="60"/>
                    <a:pt x="49" y="60"/>
                  </a:cubicBezTo>
                  <a:cubicBezTo>
                    <a:pt x="32" y="51"/>
                    <a:pt x="32" y="51"/>
                    <a:pt x="32" y="51"/>
                  </a:cubicBezTo>
                  <a:cubicBezTo>
                    <a:pt x="15" y="60"/>
                    <a:pt x="15" y="60"/>
                    <a:pt x="15" y="60"/>
                  </a:cubicBezTo>
                  <a:cubicBezTo>
                    <a:pt x="14" y="60"/>
                    <a:pt x="14" y="60"/>
                    <a:pt x="13" y="60"/>
                  </a:cubicBezTo>
                  <a:cubicBezTo>
                    <a:pt x="12" y="60"/>
                    <a:pt x="12" y="59"/>
                    <a:pt x="12" y="58"/>
                  </a:cubicBezTo>
                  <a:cubicBezTo>
                    <a:pt x="12" y="58"/>
                    <a:pt x="12" y="58"/>
                    <a:pt x="12" y="57"/>
                  </a:cubicBezTo>
                  <a:cubicBezTo>
                    <a:pt x="15" y="39"/>
                    <a:pt x="15" y="39"/>
                    <a:pt x="15" y="39"/>
                  </a:cubicBezTo>
                  <a:cubicBezTo>
                    <a:pt x="1" y="25"/>
                    <a:pt x="1" y="25"/>
                    <a:pt x="1" y="25"/>
                  </a:cubicBezTo>
                  <a:cubicBezTo>
                    <a:pt x="1" y="25"/>
                    <a:pt x="0" y="24"/>
                    <a:pt x="0" y="23"/>
                  </a:cubicBezTo>
                  <a:cubicBezTo>
                    <a:pt x="0" y="22"/>
                    <a:pt x="2" y="22"/>
                    <a:pt x="3" y="22"/>
                  </a:cubicBezTo>
                  <a:cubicBezTo>
                    <a:pt x="22" y="19"/>
                    <a:pt x="22" y="19"/>
                    <a:pt x="22" y="19"/>
                  </a:cubicBezTo>
                  <a:cubicBezTo>
                    <a:pt x="30" y="1"/>
                    <a:pt x="30" y="1"/>
                    <a:pt x="30" y="1"/>
                  </a:cubicBezTo>
                  <a:cubicBezTo>
                    <a:pt x="31" y="1"/>
                    <a:pt x="31" y="0"/>
                    <a:pt x="32" y="0"/>
                  </a:cubicBezTo>
                  <a:cubicBezTo>
                    <a:pt x="33" y="0"/>
                    <a:pt x="34" y="1"/>
                    <a:pt x="34" y="1"/>
                  </a:cubicBezTo>
                  <a:cubicBezTo>
                    <a:pt x="42" y="19"/>
                    <a:pt x="42" y="19"/>
                    <a:pt x="42" y="19"/>
                  </a:cubicBezTo>
                  <a:cubicBezTo>
                    <a:pt x="61" y="22"/>
                    <a:pt x="61" y="22"/>
                    <a:pt x="61" y="22"/>
                  </a:cubicBezTo>
                  <a:cubicBezTo>
                    <a:pt x="62" y="22"/>
                    <a:pt x="64" y="22"/>
                    <a:pt x="64" y="23"/>
                  </a:cubicBezTo>
                  <a:cubicBezTo>
                    <a:pt x="64" y="24"/>
                    <a:pt x="63" y="25"/>
                    <a:pt x="63" y="25"/>
                  </a:cubicBezTo>
                  <a:close/>
                </a:path>
              </a:pathLst>
            </a:custGeom>
            <a:solidFill>
              <a:schemeClr val="accent3">
                <a:lumMod val="50000"/>
              </a:schemeClr>
            </a:solidFill>
            <a:ln w="9525">
              <a:noFill/>
              <a:round/>
              <a:headEnd/>
              <a:tailEnd/>
            </a:ln>
          </p:spPr>
          <p:txBody>
            <a:bodyPr/>
            <a:lstStyle/>
            <a:p>
              <a:pPr defTabSz="914217">
                <a:defRPr/>
              </a:pPr>
              <a:endParaRPr lang="en-US" sz="900"/>
            </a:p>
          </p:txBody>
        </p:sp>
      </p:grpSp>
      <p:sp>
        <p:nvSpPr>
          <p:cNvPr id="23567" name="TextBox 160"/>
          <p:cNvSpPr txBox="1">
            <a:spLocks noChangeArrowheads="1"/>
          </p:cNvSpPr>
          <p:nvPr/>
        </p:nvSpPr>
        <p:spPr bwMode="auto">
          <a:xfrm>
            <a:off x="4995863" y="2999809"/>
            <a:ext cx="2222500" cy="23456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600">
                <a:solidFill>
                  <a:schemeClr val="bg1"/>
                </a:solidFill>
              </a:rPr>
              <a:t>Social Media</a:t>
            </a:r>
          </a:p>
          <a:p>
            <a:pPr algn="ctr">
              <a:lnSpc>
                <a:spcPct val="110000"/>
              </a:lnSpc>
            </a:pPr>
            <a:r>
              <a:rPr lang="en-US" altLang="es-MX" sz="1000">
                <a:solidFill>
                  <a:schemeClr val="bg1"/>
                </a:solidFill>
              </a:rPr>
              <a:t>What Is Included In That Feature</a:t>
            </a:r>
          </a:p>
          <a:p>
            <a:pPr algn="ctr">
              <a:lnSpc>
                <a:spcPct val="110000"/>
              </a:lnSpc>
            </a:pPr>
            <a:endParaRPr lang="en-US" altLang="es-MX" sz="1000">
              <a:solidFill>
                <a:schemeClr val="bg1"/>
              </a:solidFill>
            </a:endParaRPr>
          </a:p>
          <a:p>
            <a:pPr algn="ctr">
              <a:lnSpc>
                <a:spcPct val="110000"/>
              </a:lnSpc>
            </a:pPr>
            <a:r>
              <a:rPr lang="en-US" altLang="es-MX" sz="1600">
                <a:solidFill>
                  <a:schemeClr val="bg1"/>
                </a:solidFill>
              </a:rPr>
              <a:t>Marketing</a:t>
            </a:r>
          </a:p>
          <a:p>
            <a:pPr algn="ctr">
              <a:lnSpc>
                <a:spcPct val="110000"/>
              </a:lnSpc>
            </a:pPr>
            <a:r>
              <a:rPr lang="en-US" altLang="es-MX" sz="1000">
                <a:solidFill>
                  <a:schemeClr val="bg1"/>
                </a:solidFill>
              </a:rPr>
              <a:t>What Is Included In That Feature</a:t>
            </a:r>
          </a:p>
          <a:p>
            <a:pPr algn="ctr">
              <a:lnSpc>
                <a:spcPct val="110000"/>
              </a:lnSpc>
            </a:pPr>
            <a:endParaRPr lang="en-US" altLang="es-MX" sz="1000">
              <a:solidFill>
                <a:schemeClr val="bg1"/>
              </a:solidFill>
            </a:endParaRPr>
          </a:p>
          <a:p>
            <a:pPr algn="ctr">
              <a:lnSpc>
                <a:spcPct val="110000"/>
              </a:lnSpc>
            </a:pPr>
            <a:r>
              <a:rPr lang="en-US" altLang="es-MX" sz="1600">
                <a:solidFill>
                  <a:schemeClr val="bg1"/>
                </a:solidFill>
              </a:rPr>
              <a:t>Email Campaign</a:t>
            </a:r>
          </a:p>
          <a:p>
            <a:pPr algn="ctr">
              <a:lnSpc>
                <a:spcPct val="110000"/>
              </a:lnSpc>
            </a:pPr>
            <a:r>
              <a:rPr lang="en-US" altLang="es-MX" sz="1000">
                <a:solidFill>
                  <a:schemeClr val="bg1"/>
                </a:solidFill>
              </a:rPr>
              <a:t>What Is Included In That Feature</a:t>
            </a:r>
          </a:p>
          <a:p>
            <a:pPr algn="ctr">
              <a:lnSpc>
                <a:spcPct val="110000"/>
              </a:lnSpc>
            </a:pPr>
            <a:endParaRPr lang="en-US" altLang="es-MX" sz="1000">
              <a:solidFill>
                <a:schemeClr val="bg1"/>
              </a:solidFill>
            </a:endParaRPr>
          </a:p>
          <a:p>
            <a:pPr algn="ctr">
              <a:lnSpc>
                <a:spcPct val="110000"/>
              </a:lnSpc>
            </a:pPr>
            <a:r>
              <a:rPr lang="en-US" altLang="es-MX" sz="1600">
                <a:solidFill>
                  <a:schemeClr val="bg1"/>
                </a:solidFill>
              </a:rPr>
              <a:t>Google Adwords</a:t>
            </a:r>
          </a:p>
          <a:p>
            <a:pPr algn="ctr">
              <a:lnSpc>
                <a:spcPct val="110000"/>
              </a:lnSpc>
            </a:pPr>
            <a:r>
              <a:rPr lang="en-US" altLang="es-MX" sz="1000">
                <a:solidFill>
                  <a:schemeClr val="bg1"/>
                </a:solidFill>
              </a:rPr>
              <a:t>What Is Included In That Feature</a:t>
            </a:r>
          </a:p>
        </p:txBody>
      </p:sp>
      <p:sp>
        <p:nvSpPr>
          <p:cNvPr id="23568" name="TextBox 161"/>
          <p:cNvSpPr txBox="1">
            <a:spLocks noChangeArrowheads="1"/>
          </p:cNvSpPr>
          <p:nvPr/>
        </p:nvSpPr>
        <p:spPr bwMode="auto">
          <a:xfrm>
            <a:off x="4982369" y="5346134"/>
            <a:ext cx="22225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a:solidFill>
                  <a:schemeClr val="bg1"/>
                </a:solidFill>
              </a:rPr>
              <a:t>$199/mo</a:t>
            </a:r>
          </a:p>
        </p:txBody>
      </p:sp>
      <p:sp>
        <p:nvSpPr>
          <p:cNvPr id="23569" name="TextBox 162"/>
          <p:cNvSpPr txBox="1">
            <a:spLocks noChangeArrowheads="1"/>
          </p:cNvSpPr>
          <p:nvPr/>
        </p:nvSpPr>
        <p:spPr bwMode="auto">
          <a:xfrm>
            <a:off x="1846263" y="3395097"/>
            <a:ext cx="2020094" cy="1699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200">
                <a:solidFill>
                  <a:schemeClr val="bg1"/>
                </a:solidFill>
              </a:rPr>
              <a:t>Social Media</a:t>
            </a:r>
          </a:p>
          <a:p>
            <a:pPr algn="ctr">
              <a:lnSpc>
                <a:spcPct val="110000"/>
              </a:lnSpc>
            </a:pPr>
            <a:r>
              <a:rPr lang="en-US" altLang="es-MX" sz="800">
                <a:solidFill>
                  <a:schemeClr val="bg1"/>
                </a:solidFill>
              </a:rPr>
              <a:t>What Is Included In That Feature</a:t>
            </a:r>
          </a:p>
          <a:p>
            <a:pPr algn="ctr">
              <a:lnSpc>
                <a:spcPct val="110000"/>
              </a:lnSpc>
            </a:pPr>
            <a:endParaRPr lang="en-US" altLang="es-MX" sz="800">
              <a:solidFill>
                <a:schemeClr val="bg1"/>
              </a:solidFill>
            </a:endParaRPr>
          </a:p>
          <a:p>
            <a:pPr algn="ctr">
              <a:lnSpc>
                <a:spcPct val="110000"/>
              </a:lnSpc>
            </a:pPr>
            <a:r>
              <a:rPr lang="en-US" altLang="es-MX" sz="1200">
                <a:solidFill>
                  <a:schemeClr val="bg1"/>
                </a:solidFill>
              </a:rPr>
              <a:t>Marketing</a:t>
            </a:r>
          </a:p>
          <a:p>
            <a:pPr algn="ctr">
              <a:lnSpc>
                <a:spcPct val="110000"/>
              </a:lnSpc>
            </a:pPr>
            <a:r>
              <a:rPr lang="en-US" altLang="es-MX" sz="800">
                <a:solidFill>
                  <a:schemeClr val="bg1"/>
                </a:solidFill>
              </a:rPr>
              <a:t>What Is Included In That Feature</a:t>
            </a:r>
          </a:p>
          <a:p>
            <a:pPr algn="ctr">
              <a:lnSpc>
                <a:spcPct val="110000"/>
              </a:lnSpc>
            </a:pPr>
            <a:endParaRPr lang="en-US" altLang="es-MX" sz="800">
              <a:solidFill>
                <a:schemeClr val="bg1"/>
              </a:solidFill>
            </a:endParaRPr>
          </a:p>
          <a:p>
            <a:pPr algn="ctr">
              <a:lnSpc>
                <a:spcPct val="110000"/>
              </a:lnSpc>
            </a:pPr>
            <a:r>
              <a:rPr lang="en-US" altLang="es-MX" sz="1200">
                <a:solidFill>
                  <a:schemeClr val="bg1"/>
                </a:solidFill>
              </a:rPr>
              <a:t>Email Campaign</a:t>
            </a:r>
          </a:p>
          <a:p>
            <a:pPr algn="ctr">
              <a:lnSpc>
                <a:spcPct val="110000"/>
              </a:lnSpc>
            </a:pPr>
            <a:r>
              <a:rPr lang="en-US" altLang="es-MX" sz="800">
                <a:solidFill>
                  <a:schemeClr val="bg1"/>
                </a:solidFill>
              </a:rPr>
              <a:t>What Is Included In That Feature</a:t>
            </a:r>
          </a:p>
          <a:p>
            <a:pPr algn="ctr">
              <a:lnSpc>
                <a:spcPct val="110000"/>
              </a:lnSpc>
            </a:pPr>
            <a:endParaRPr lang="en-US" altLang="es-MX" sz="800">
              <a:solidFill>
                <a:schemeClr val="bg1"/>
              </a:solidFill>
            </a:endParaRPr>
          </a:p>
          <a:p>
            <a:pPr algn="ctr">
              <a:lnSpc>
                <a:spcPct val="110000"/>
              </a:lnSpc>
            </a:pPr>
            <a:r>
              <a:rPr lang="en-US" altLang="es-MX" sz="1200">
                <a:solidFill>
                  <a:schemeClr val="bg1"/>
                </a:solidFill>
              </a:rPr>
              <a:t>-</a:t>
            </a:r>
            <a:endParaRPr lang="en-US" altLang="es-MX" sz="800">
              <a:solidFill>
                <a:schemeClr val="bg1"/>
              </a:solidFill>
            </a:endParaRPr>
          </a:p>
        </p:txBody>
      </p:sp>
      <p:sp>
        <p:nvSpPr>
          <p:cNvPr id="23570" name="TextBox 163"/>
          <p:cNvSpPr txBox="1">
            <a:spLocks noChangeArrowheads="1"/>
          </p:cNvSpPr>
          <p:nvPr/>
        </p:nvSpPr>
        <p:spPr bwMode="auto">
          <a:xfrm>
            <a:off x="1832769" y="5034984"/>
            <a:ext cx="2020094"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700">
                <a:solidFill>
                  <a:schemeClr val="bg1"/>
                </a:solidFill>
              </a:rPr>
              <a:t>$99/mo</a:t>
            </a:r>
          </a:p>
        </p:txBody>
      </p:sp>
      <p:sp>
        <p:nvSpPr>
          <p:cNvPr id="23571" name="TextBox 164"/>
          <p:cNvSpPr txBox="1">
            <a:spLocks noChangeArrowheads="1"/>
          </p:cNvSpPr>
          <p:nvPr/>
        </p:nvSpPr>
        <p:spPr bwMode="auto">
          <a:xfrm>
            <a:off x="8333582" y="3395097"/>
            <a:ext cx="2020094" cy="1699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200">
                <a:solidFill>
                  <a:schemeClr val="bg1"/>
                </a:solidFill>
              </a:rPr>
              <a:t>Social Media</a:t>
            </a:r>
          </a:p>
          <a:p>
            <a:pPr algn="ctr">
              <a:lnSpc>
                <a:spcPct val="110000"/>
              </a:lnSpc>
            </a:pPr>
            <a:r>
              <a:rPr lang="en-US" altLang="es-MX" sz="800">
                <a:solidFill>
                  <a:schemeClr val="bg1"/>
                </a:solidFill>
              </a:rPr>
              <a:t>What Is Included In That Feature</a:t>
            </a:r>
          </a:p>
          <a:p>
            <a:pPr algn="ctr">
              <a:lnSpc>
                <a:spcPct val="110000"/>
              </a:lnSpc>
            </a:pPr>
            <a:endParaRPr lang="en-US" altLang="es-MX" sz="800">
              <a:solidFill>
                <a:schemeClr val="bg1"/>
              </a:solidFill>
            </a:endParaRPr>
          </a:p>
          <a:p>
            <a:pPr algn="ctr">
              <a:lnSpc>
                <a:spcPct val="110000"/>
              </a:lnSpc>
            </a:pPr>
            <a:r>
              <a:rPr lang="en-US" altLang="es-MX" sz="1200">
                <a:solidFill>
                  <a:schemeClr val="bg1"/>
                </a:solidFill>
              </a:rPr>
              <a:t>Marketing</a:t>
            </a:r>
          </a:p>
          <a:p>
            <a:pPr algn="ctr">
              <a:lnSpc>
                <a:spcPct val="110000"/>
              </a:lnSpc>
            </a:pPr>
            <a:r>
              <a:rPr lang="en-US" altLang="es-MX" sz="800">
                <a:solidFill>
                  <a:schemeClr val="bg1"/>
                </a:solidFill>
              </a:rPr>
              <a:t>What Is Included In That Feature</a:t>
            </a:r>
          </a:p>
          <a:p>
            <a:pPr algn="ctr">
              <a:lnSpc>
                <a:spcPct val="110000"/>
              </a:lnSpc>
            </a:pPr>
            <a:endParaRPr lang="en-US" altLang="es-MX" sz="800">
              <a:solidFill>
                <a:schemeClr val="bg1"/>
              </a:solidFill>
            </a:endParaRPr>
          </a:p>
          <a:p>
            <a:pPr algn="ctr">
              <a:lnSpc>
                <a:spcPct val="110000"/>
              </a:lnSpc>
            </a:pPr>
            <a:r>
              <a:rPr lang="en-US" altLang="es-MX" sz="1200">
                <a:solidFill>
                  <a:schemeClr val="bg1"/>
                </a:solidFill>
              </a:rPr>
              <a:t>Email Campaign</a:t>
            </a:r>
          </a:p>
          <a:p>
            <a:pPr algn="ctr">
              <a:lnSpc>
                <a:spcPct val="110000"/>
              </a:lnSpc>
            </a:pPr>
            <a:r>
              <a:rPr lang="en-US" altLang="es-MX" sz="800">
                <a:solidFill>
                  <a:schemeClr val="bg1"/>
                </a:solidFill>
              </a:rPr>
              <a:t>What Is Included In That Feature</a:t>
            </a:r>
          </a:p>
          <a:p>
            <a:pPr algn="ctr">
              <a:lnSpc>
                <a:spcPct val="110000"/>
              </a:lnSpc>
            </a:pPr>
            <a:endParaRPr lang="en-US" altLang="es-MX" sz="800">
              <a:solidFill>
                <a:schemeClr val="bg1"/>
              </a:solidFill>
            </a:endParaRPr>
          </a:p>
          <a:p>
            <a:pPr algn="ctr">
              <a:lnSpc>
                <a:spcPct val="110000"/>
              </a:lnSpc>
            </a:pPr>
            <a:r>
              <a:rPr lang="en-US" altLang="es-MX" sz="1200">
                <a:solidFill>
                  <a:schemeClr val="bg1"/>
                </a:solidFill>
              </a:rPr>
              <a:t>-</a:t>
            </a:r>
            <a:endParaRPr lang="en-US" altLang="es-MX" sz="800">
              <a:solidFill>
                <a:schemeClr val="bg1"/>
              </a:solidFill>
            </a:endParaRPr>
          </a:p>
        </p:txBody>
      </p:sp>
      <p:sp>
        <p:nvSpPr>
          <p:cNvPr id="23572" name="TextBox 165"/>
          <p:cNvSpPr txBox="1">
            <a:spLocks noChangeArrowheads="1"/>
          </p:cNvSpPr>
          <p:nvPr/>
        </p:nvSpPr>
        <p:spPr bwMode="auto">
          <a:xfrm>
            <a:off x="8320088" y="5034984"/>
            <a:ext cx="2020094"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700">
                <a:solidFill>
                  <a:schemeClr val="bg1"/>
                </a:solidFill>
              </a:rPr>
              <a:t>$799/mo</a:t>
            </a:r>
          </a:p>
        </p:txBody>
      </p:sp>
      <p:sp>
        <p:nvSpPr>
          <p:cNvPr id="48" name="TextBox 47">
            <a:extLst>
              <a:ext uri="{FF2B5EF4-FFF2-40B4-BE49-F238E27FC236}">
                <a16:creationId xmlns:a16="http://schemas.microsoft.com/office/drawing/2014/main" id="{34AC01D9-B286-45C5-90E7-C44566F0FE73}"/>
              </a:ext>
            </a:extLst>
          </p:cNvPr>
          <p:cNvSpPr txBox="1"/>
          <p:nvPr/>
        </p:nvSpPr>
        <p:spPr>
          <a:xfrm>
            <a:off x="1390650" y="309180"/>
            <a:ext cx="9544049" cy="830997"/>
          </a:xfrm>
          <a:prstGeom prst="rect">
            <a:avLst/>
          </a:prstGeom>
          <a:noFill/>
        </p:spPr>
        <p:txBody>
          <a:bodyPr wrap="square" rtlCol="0">
            <a:spAutoFit/>
          </a:bodyPr>
          <a:lstStyle/>
          <a:p>
            <a:pPr algn="ctr"/>
            <a:r>
              <a:rPr lang="es-CO" sz="4800">
                <a:solidFill>
                  <a:schemeClr val="bg1"/>
                </a:solidFill>
                <a:latin typeface="Impact" panose="020B0806030902050204" pitchFamily="34" charset="0"/>
              </a:rPr>
              <a:t>Selecciona tu producto</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7FF50EF-16F9-41F1-BAF0-B201B956B5DD}"/>
              </a:ext>
            </a:extLst>
          </p:cNvPr>
          <p:cNvSpPr/>
          <p:nvPr/>
        </p:nvSpPr>
        <p:spPr>
          <a:xfrm>
            <a:off x="0" y="0"/>
            <a:ext cx="12192000" cy="6857463"/>
          </a:xfrm>
          <a:prstGeom prst="rect">
            <a:avLst/>
          </a:prstGeom>
          <a:solidFill>
            <a:srgbClr val="E6642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 name="Group 4">
            <a:extLst>
              <a:ext uri="{FF2B5EF4-FFF2-40B4-BE49-F238E27FC236}">
                <a16:creationId xmlns:a16="http://schemas.microsoft.com/office/drawing/2014/main" id="{F5AC39DA-6CFF-47E8-BAB2-3F5ED53BEDA3}"/>
              </a:ext>
            </a:extLst>
          </p:cNvPr>
          <p:cNvGrpSpPr>
            <a:grpSpLocks noChangeAspect="1"/>
          </p:cNvGrpSpPr>
          <p:nvPr/>
        </p:nvGrpSpPr>
        <p:grpSpPr bwMode="auto">
          <a:xfrm>
            <a:off x="1073150" y="1406525"/>
            <a:ext cx="4908550" cy="4919663"/>
            <a:chOff x="584" y="906"/>
            <a:chExt cx="3092" cy="3099"/>
          </a:xfrm>
        </p:grpSpPr>
        <p:grpSp>
          <p:nvGrpSpPr>
            <p:cNvPr id="7" name="Group 205">
              <a:extLst>
                <a:ext uri="{FF2B5EF4-FFF2-40B4-BE49-F238E27FC236}">
                  <a16:creationId xmlns:a16="http://schemas.microsoft.com/office/drawing/2014/main" id="{7E75F04C-992B-451C-9EED-0CA27A68C9F4}"/>
                </a:ext>
              </a:extLst>
            </p:cNvPr>
            <p:cNvGrpSpPr>
              <a:grpSpLocks/>
            </p:cNvGrpSpPr>
            <p:nvPr/>
          </p:nvGrpSpPr>
          <p:grpSpPr bwMode="auto">
            <a:xfrm>
              <a:off x="867" y="1575"/>
              <a:ext cx="2809" cy="2430"/>
              <a:chOff x="867" y="1575"/>
              <a:chExt cx="2809" cy="2430"/>
            </a:xfrm>
          </p:grpSpPr>
          <p:sp>
            <p:nvSpPr>
              <p:cNvPr id="120" name="Freeform 6">
                <a:extLst>
                  <a:ext uri="{FF2B5EF4-FFF2-40B4-BE49-F238E27FC236}">
                    <a16:creationId xmlns:a16="http://schemas.microsoft.com/office/drawing/2014/main" id="{99322A71-AADE-4F86-B30A-7F3D4CDEB8B4}"/>
                  </a:ext>
                </a:extLst>
              </p:cNvPr>
              <p:cNvSpPr>
                <a:spLocks/>
              </p:cNvSpPr>
              <p:nvPr/>
            </p:nvSpPr>
            <p:spPr bwMode="auto">
              <a:xfrm>
                <a:off x="3473" y="3515"/>
                <a:ext cx="111" cy="108"/>
              </a:xfrm>
              <a:custGeom>
                <a:avLst/>
                <a:gdLst>
                  <a:gd name="T0" fmla="*/ 111 w 111"/>
                  <a:gd name="T1" fmla="*/ 0 h 108"/>
                  <a:gd name="T2" fmla="*/ 111 w 111"/>
                  <a:gd name="T3" fmla="*/ 44 h 108"/>
                  <a:gd name="T4" fmla="*/ 0 w 111"/>
                  <a:gd name="T5" fmla="*/ 108 h 108"/>
                  <a:gd name="T6" fmla="*/ 0 w 111"/>
                  <a:gd name="T7" fmla="*/ 68 h 108"/>
                  <a:gd name="T8" fmla="*/ 111 w 111"/>
                  <a:gd name="T9" fmla="*/ 0 h 108"/>
                </a:gdLst>
                <a:ahLst/>
                <a:cxnLst>
                  <a:cxn ang="0">
                    <a:pos x="T0" y="T1"/>
                  </a:cxn>
                  <a:cxn ang="0">
                    <a:pos x="T2" y="T3"/>
                  </a:cxn>
                  <a:cxn ang="0">
                    <a:pos x="T4" y="T5"/>
                  </a:cxn>
                  <a:cxn ang="0">
                    <a:pos x="T6" y="T7"/>
                  </a:cxn>
                  <a:cxn ang="0">
                    <a:pos x="T8" y="T9"/>
                  </a:cxn>
                </a:cxnLst>
                <a:rect l="0" t="0" r="r" b="b"/>
                <a:pathLst>
                  <a:path w="111" h="108">
                    <a:moveTo>
                      <a:pt x="111" y="0"/>
                    </a:moveTo>
                    <a:lnTo>
                      <a:pt x="111" y="44"/>
                    </a:lnTo>
                    <a:lnTo>
                      <a:pt x="0" y="108"/>
                    </a:lnTo>
                    <a:lnTo>
                      <a:pt x="0" y="68"/>
                    </a:lnTo>
                    <a:lnTo>
                      <a:pt x="111" y="0"/>
                    </a:lnTo>
                    <a:close/>
                  </a:path>
                </a:pathLst>
              </a:custGeom>
              <a:solidFill>
                <a:srgbClr val="BB2D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Freeform 7">
                <a:extLst>
                  <a:ext uri="{FF2B5EF4-FFF2-40B4-BE49-F238E27FC236}">
                    <a16:creationId xmlns:a16="http://schemas.microsoft.com/office/drawing/2014/main" id="{C39277C3-701C-44A8-A43F-9B23ECCFCBAE}"/>
                  </a:ext>
                </a:extLst>
              </p:cNvPr>
              <p:cNvSpPr>
                <a:spLocks/>
              </p:cNvSpPr>
              <p:nvPr/>
            </p:nvSpPr>
            <p:spPr bwMode="auto">
              <a:xfrm>
                <a:off x="3361" y="3515"/>
                <a:ext cx="112" cy="108"/>
              </a:xfrm>
              <a:custGeom>
                <a:avLst/>
                <a:gdLst>
                  <a:gd name="T0" fmla="*/ 112 w 112"/>
                  <a:gd name="T1" fmla="*/ 68 h 108"/>
                  <a:gd name="T2" fmla="*/ 112 w 112"/>
                  <a:gd name="T3" fmla="*/ 108 h 108"/>
                  <a:gd name="T4" fmla="*/ 0 w 112"/>
                  <a:gd name="T5" fmla="*/ 44 h 108"/>
                  <a:gd name="T6" fmla="*/ 0 w 112"/>
                  <a:gd name="T7" fmla="*/ 0 h 108"/>
                  <a:gd name="T8" fmla="*/ 112 w 112"/>
                  <a:gd name="T9" fmla="*/ 68 h 108"/>
                </a:gdLst>
                <a:ahLst/>
                <a:cxnLst>
                  <a:cxn ang="0">
                    <a:pos x="T0" y="T1"/>
                  </a:cxn>
                  <a:cxn ang="0">
                    <a:pos x="T2" y="T3"/>
                  </a:cxn>
                  <a:cxn ang="0">
                    <a:pos x="T4" y="T5"/>
                  </a:cxn>
                  <a:cxn ang="0">
                    <a:pos x="T6" y="T7"/>
                  </a:cxn>
                  <a:cxn ang="0">
                    <a:pos x="T8" y="T9"/>
                  </a:cxn>
                </a:cxnLst>
                <a:rect l="0" t="0" r="r" b="b"/>
                <a:pathLst>
                  <a:path w="112" h="108">
                    <a:moveTo>
                      <a:pt x="112" y="68"/>
                    </a:moveTo>
                    <a:lnTo>
                      <a:pt x="112" y="108"/>
                    </a:lnTo>
                    <a:lnTo>
                      <a:pt x="0" y="44"/>
                    </a:lnTo>
                    <a:lnTo>
                      <a:pt x="0" y="0"/>
                    </a:lnTo>
                    <a:lnTo>
                      <a:pt x="112" y="68"/>
                    </a:lnTo>
                    <a:close/>
                  </a:path>
                </a:pathLst>
              </a:custGeom>
              <a:solidFill>
                <a:srgbClr val="E63B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Freeform 8">
                <a:extLst>
                  <a:ext uri="{FF2B5EF4-FFF2-40B4-BE49-F238E27FC236}">
                    <a16:creationId xmlns:a16="http://schemas.microsoft.com/office/drawing/2014/main" id="{30DAF085-5099-4736-9782-1F4A7637EAB0}"/>
                  </a:ext>
                </a:extLst>
              </p:cNvPr>
              <p:cNvSpPr>
                <a:spLocks/>
              </p:cNvSpPr>
              <p:nvPr/>
            </p:nvSpPr>
            <p:spPr bwMode="auto">
              <a:xfrm>
                <a:off x="3361" y="3451"/>
                <a:ext cx="223" cy="132"/>
              </a:xfrm>
              <a:custGeom>
                <a:avLst/>
                <a:gdLst>
                  <a:gd name="T0" fmla="*/ 223 w 223"/>
                  <a:gd name="T1" fmla="*/ 64 h 132"/>
                  <a:gd name="T2" fmla="*/ 112 w 223"/>
                  <a:gd name="T3" fmla="*/ 132 h 132"/>
                  <a:gd name="T4" fmla="*/ 0 w 223"/>
                  <a:gd name="T5" fmla="*/ 64 h 132"/>
                  <a:gd name="T6" fmla="*/ 112 w 223"/>
                  <a:gd name="T7" fmla="*/ 0 h 132"/>
                  <a:gd name="T8" fmla="*/ 223 w 223"/>
                  <a:gd name="T9" fmla="*/ 64 h 132"/>
                </a:gdLst>
                <a:ahLst/>
                <a:cxnLst>
                  <a:cxn ang="0">
                    <a:pos x="T0" y="T1"/>
                  </a:cxn>
                  <a:cxn ang="0">
                    <a:pos x="T2" y="T3"/>
                  </a:cxn>
                  <a:cxn ang="0">
                    <a:pos x="T4" y="T5"/>
                  </a:cxn>
                  <a:cxn ang="0">
                    <a:pos x="T6" y="T7"/>
                  </a:cxn>
                  <a:cxn ang="0">
                    <a:pos x="T8" y="T9"/>
                  </a:cxn>
                </a:cxnLst>
                <a:rect l="0" t="0" r="r" b="b"/>
                <a:pathLst>
                  <a:path w="223" h="132">
                    <a:moveTo>
                      <a:pt x="223" y="64"/>
                    </a:moveTo>
                    <a:lnTo>
                      <a:pt x="112" y="132"/>
                    </a:lnTo>
                    <a:lnTo>
                      <a:pt x="0" y="64"/>
                    </a:lnTo>
                    <a:lnTo>
                      <a:pt x="112" y="0"/>
                    </a:lnTo>
                    <a:lnTo>
                      <a:pt x="223" y="64"/>
                    </a:lnTo>
                    <a:close/>
                  </a:path>
                </a:pathLst>
              </a:custGeom>
              <a:solidFill>
                <a:srgbClr val="FF86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Freeform 9">
                <a:extLst>
                  <a:ext uri="{FF2B5EF4-FFF2-40B4-BE49-F238E27FC236}">
                    <a16:creationId xmlns:a16="http://schemas.microsoft.com/office/drawing/2014/main" id="{D2ABB9D1-99FD-4BB7-A261-50E771C1F863}"/>
                  </a:ext>
                </a:extLst>
              </p:cNvPr>
              <p:cNvSpPr>
                <a:spLocks/>
              </p:cNvSpPr>
              <p:nvPr/>
            </p:nvSpPr>
            <p:spPr bwMode="auto">
              <a:xfrm>
                <a:off x="3473" y="2762"/>
                <a:ext cx="56" cy="789"/>
              </a:xfrm>
              <a:custGeom>
                <a:avLst/>
                <a:gdLst>
                  <a:gd name="T0" fmla="*/ 56 w 56"/>
                  <a:gd name="T1" fmla="*/ 0 h 789"/>
                  <a:gd name="T2" fmla="*/ 56 w 56"/>
                  <a:gd name="T3" fmla="*/ 757 h 789"/>
                  <a:gd name="T4" fmla="*/ 0 w 56"/>
                  <a:gd name="T5" fmla="*/ 789 h 789"/>
                  <a:gd name="T6" fmla="*/ 0 w 56"/>
                  <a:gd name="T7" fmla="*/ 36 h 789"/>
                  <a:gd name="T8" fmla="*/ 56 w 56"/>
                  <a:gd name="T9" fmla="*/ 0 h 789"/>
                </a:gdLst>
                <a:ahLst/>
                <a:cxnLst>
                  <a:cxn ang="0">
                    <a:pos x="T0" y="T1"/>
                  </a:cxn>
                  <a:cxn ang="0">
                    <a:pos x="T2" y="T3"/>
                  </a:cxn>
                  <a:cxn ang="0">
                    <a:pos x="T4" y="T5"/>
                  </a:cxn>
                  <a:cxn ang="0">
                    <a:pos x="T6" y="T7"/>
                  </a:cxn>
                  <a:cxn ang="0">
                    <a:pos x="T8" y="T9"/>
                  </a:cxn>
                </a:cxnLst>
                <a:rect l="0" t="0" r="r" b="b"/>
                <a:pathLst>
                  <a:path w="56" h="789">
                    <a:moveTo>
                      <a:pt x="56" y="0"/>
                    </a:moveTo>
                    <a:lnTo>
                      <a:pt x="56" y="757"/>
                    </a:lnTo>
                    <a:lnTo>
                      <a:pt x="0" y="789"/>
                    </a:lnTo>
                    <a:lnTo>
                      <a:pt x="0" y="36"/>
                    </a:lnTo>
                    <a:lnTo>
                      <a:pt x="56" y="0"/>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Freeform 10">
                <a:extLst>
                  <a:ext uri="{FF2B5EF4-FFF2-40B4-BE49-F238E27FC236}">
                    <a16:creationId xmlns:a16="http://schemas.microsoft.com/office/drawing/2014/main" id="{FAC40726-9B57-4768-9798-6D738F17179B}"/>
                  </a:ext>
                </a:extLst>
              </p:cNvPr>
              <p:cNvSpPr>
                <a:spLocks/>
              </p:cNvSpPr>
              <p:nvPr/>
            </p:nvSpPr>
            <p:spPr bwMode="auto">
              <a:xfrm>
                <a:off x="3413" y="2762"/>
                <a:ext cx="60" cy="789"/>
              </a:xfrm>
              <a:custGeom>
                <a:avLst/>
                <a:gdLst>
                  <a:gd name="T0" fmla="*/ 60 w 60"/>
                  <a:gd name="T1" fmla="*/ 36 h 789"/>
                  <a:gd name="T2" fmla="*/ 60 w 60"/>
                  <a:gd name="T3" fmla="*/ 789 h 789"/>
                  <a:gd name="T4" fmla="*/ 0 w 60"/>
                  <a:gd name="T5" fmla="*/ 757 h 789"/>
                  <a:gd name="T6" fmla="*/ 4 w 60"/>
                  <a:gd name="T7" fmla="*/ 0 h 789"/>
                  <a:gd name="T8" fmla="*/ 60 w 60"/>
                  <a:gd name="T9" fmla="*/ 36 h 789"/>
                </a:gdLst>
                <a:ahLst/>
                <a:cxnLst>
                  <a:cxn ang="0">
                    <a:pos x="T0" y="T1"/>
                  </a:cxn>
                  <a:cxn ang="0">
                    <a:pos x="T2" y="T3"/>
                  </a:cxn>
                  <a:cxn ang="0">
                    <a:pos x="T4" y="T5"/>
                  </a:cxn>
                  <a:cxn ang="0">
                    <a:pos x="T6" y="T7"/>
                  </a:cxn>
                  <a:cxn ang="0">
                    <a:pos x="T8" y="T9"/>
                  </a:cxn>
                </a:cxnLst>
                <a:rect l="0" t="0" r="r" b="b"/>
                <a:pathLst>
                  <a:path w="60" h="789">
                    <a:moveTo>
                      <a:pt x="60" y="36"/>
                    </a:moveTo>
                    <a:lnTo>
                      <a:pt x="60" y="789"/>
                    </a:lnTo>
                    <a:lnTo>
                      <a:pt x="0" y="757"/>
                    </a:lnTo>
                    <a:lnTo>
                      <a:pt x="4" y="0"/>
                    </a:lnTo>
                    <a:lnTo>
                      <a:pt x="60" y="36"/>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Freeform 11">
                <a:extLst>
                  <a:ext uri="{FF2B5EF4-FFF2-40B4-BE49-F238E27FC236}">
                    <a16:creationId xmlns:a16="http://schemas.microsoft.com/office/drawing/2014/main" id="{1E87DA7A-FD50-4333-877C-478282D049A3}"/>
                  </a:ext>
                </a:extLst>
              </p:cNvPr>
              <p:cNvSpPr>
                <a:spLocks/>
              </p:cNvSpPr>
              <p:nvPr/>
            </p:nvSpPr>
            <p:spPr bwMode="auto">
              <a:xfrm>
                <a:off x="3417" y="2730"/>
                <a:ext cx="112" cy="68"/>
              </a:xfrm>
              <a:custGeom>
                <a:avLst/>
                <a:gdLst>
                  <a:gd name="T0" fmla="*/ 112 w 112"/>
                  <a:gd name="T1" fmla="*/ 32 h 68"/>
                  <a:gd name="T2" fmla="*/ 56 w 112"/>
                  <a:gd name="T3" fmla="*/ 68 h 68"/>
                  <a:gd name="T4" fmla="*/ 0 w 112"/>
                  <a:gd name="T5" fmla="*/ 32 h 68"/>
                  <a:gd name="T6" fmla="*/ 56 w 112"/>
                  <a:gd name="T7" fmla="*/ 0 h 68"/>
                  <a:gd name="T8" fmla="*/ 112 w 112"/>
                  <a:gd name="T9" fmla="*/ 32 h 68"/>
                </a:gdLst>
                <a:ahLst/>
                <a:cxnLst>
                  <a:cxn ang="0">
                    <a:pos x="T0" y="T1"/>
                  </a:cxn>
                  <a:cxn ang="0">
                    <a:pos x="T2" y="T3"/>
                  </a:cxn>
                  <a:cxn ang="0">
                    <a:pos x="T4" y="T5"/>
                  </a:cxn>
                  <a:cxn ang="0">
                    <a:pos x="T6" y="T7"/>
                  </a:cxn>
                  <a:cxn ang="0">
                    <a:pos x="T8" y="T9"/>
                  </a:cxn>
                </a:cxnLst>
                <a:rect l="0" t="0" r="r" b="b"/>
                <a:pathLst>
                  <a:path w="112" h="68">
                    <a:moveTo>
                      <a:pt x="112" y="32"/>
                    </a:moveTo>
                    <a:lnTo>
                      <a:pt x="56" y="68"/>
                    </a:lnTo>
                    <a:lnTo>
                      <a:pt x="0" y="32"/>
                    </a:lnTo>
                    <a:lnTo>
                      <a:pt x="56" y="0"/>
                    </a:lnTo>
                    <a:lnTo>
                      <a:pt x="112" y="32"/>
                    </a:lnTo>
                    <a:close/>
                  </a:path>
                </a:pathLst>
              </a:custGeom>
              <a:solidFill>
                <a:srgbClr val="F0F3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Freeform 12">
                <a:extLst>
                  <a:ext uri="{FF2B5EF4-FFF2-40B4-BE49-F238E27FC236}">
                    <a16:creationId xmlns:a16="http://schemas.microsoft.com/office/drawing/2014/main" id="{F82C30E4-5A29-46C1-B3F0-A9AE5E514F27}"/>
                  </a:ext>
                </a:extLst>
              </p:cNvPr>
              <p:cNvSpPr>
                <a:spLocks/>
              </p:cNvSpPr>
              <p:nvPr/>
            </p:nvSpPr>
            <p:spPr bwMode="auto">
              <a:xfrm>
                <a:off x="2823" y="3184"/>
                <a:ext cx="654" cy="443"/>
              </a:xfrm>
              <a:custGeom>
                <a:avLst/>
                <a:gdLst>
                  <a:gd name="T0" fmla="*/ 0 w 654"/>
                  <a:gd name="T1" fmla="*/ 379 h 443"/>
                  <a:gd name="T2" fmla="*/ 654 w 654"/>
                  <a:gd name="T3" fmla="*/ 0 h 443"/>
                  <a:gd name="T4" fmla="*/ 654 w 654"/>
                  <a:gd name="T5" fmla="*/ 64 h 443"/>
                  <a:gd name="T6" fmla="*/ 0 w 654"/>
                  <a:gd name="T7" fmla="*/ 443 h 443"/>
                  <a:gd name="T8" fmla="*/ 0 w 654"/>
                  <a:gd name="T9" fmla="*/ 379 h 443"/>
                </a:gdLst>
                <a:ahLst/>
                <a:cxnLst>
                  <a:cxn ang="0">
                    <a:pos x="T0" y="T1"/>
                  </a:cxn>
                  <a:cxn ang="0">
                    <a:pos x="T2" y="T3"/>
                  </a:cxn>
                  <a:cxn ang="0">
                    <a:pos x="T4" y="T5"/>
                  </a:cxn>
                  <a:cxn ang="0">
                    <a:pos x="T6" y="T7"/>
                  </a:cxn>
                  <a:cxn ang="0">
                    <a:pos x="T8" y="T9"/>
                  </a:cxn>
                </a:cxnLst>
                <a:rect l="0" t="0" r="r" b="b"/>
                <a:pathLst>
                  <a:path w="654" h="443">
                    <a:moveTo>
                      <a:pt x="0" y="379"/>
                    </a:moveTo>
                    <a:lnTo>
                      <a:pt x="654" y="0"/>
                    </a:lnTo>
                    <a:lnTo>
                      <a:pt x="654" y="64"/>
                    </a:lnTo>
                    <a:lnTo>
                      <a:pt x="0" y="443"/>
                    </a:lnTo>
                    <a:lnTo>
                      <a:pt x="0" y="379"/>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Freeform 13">
                <a:extLst>
                  <a:ext uri="{FF2B5EF4-FFF2-40B4-BE49-F238E27FC236}">
                    <a16:creationId xmlns:a16="http://schemas.microsoft.com/office/drawing/2014/main" id="{9D09C451-DEA3-416F-AA7A-1442D562EFA9}"/>
                  </a:ext>
                </a:extLst>
              </p:cNvPr>
              <p:cNvSpPr>
                <a:spLocks/>
              </p:cNvSpPr>
              <p:nvPr/>
            </p:nvSpPr>
            <p:spPr bwMode="auto">
              <a:xfrm>
                <a:off x="2768" y="3153"/>
                <a:ext cx="709" cy="410"/>
              </a:xfrm>
              <a:custGeom>
                <a:avLst/>
                <a:gdLst>
                  <a:gd name="T0" fmla="*/ 0 w 709"/>
                  <a:gd name="T1" fmla="*/ 378 h 410"/>
                  <a:gd name="T2" fmla="*/ 653 w 709"/>
                  <a:gd name="T3" fmla="*/ 0 h 410"/>
                  <a:gd name="T4" fmla="*/ 709 w 709"/>
                  <a:gd name="T5" fmla="*/ 31 h 410"/>
                  <a:gd name="T6" fmla="*/ 55 w 709"/>
                  <a:gd name="T7" fmla="*/ 410 h 410"/>
                  <a:gd name="T8" fmla="*/ 0 w 709"/>
                  <a:gd name="T9" fmla="*/ 378 h 410"/>
                </a:gdLst>
                <a:ahLst/>
                <a:cxnLst>
                  <a:cxn ang="0">
                    <a:pos x="T0" y="T1"/>
                  </a:cxn>
                  <a:cxn ang="0">
                    <a:pos x="T2" y="T3"/>
                  </a:cxn>
                  <a:cxn ang="0">
                    <a:pos x="T4" y="T5"/>
                  </a:cxn>
                  <a:cxn ang="0">
                    <a:pos x="T6" y="T7"/>
                  </a:cxn>
                  <a:cxn ang="0">
                    <a:pos x="T8" y="T9"/>
                  </a:cxn>
                </a:cxnLst>
                <a:rect l="0" t="0" r="r" b="b"/>
                <a:pathLst>
                  <a:path w="709" h="410">
                    <a:moveTo>
                      <a:pt x="0" y="378"/>
                    </a:moveTo>
                    <a:lnTo>
                      <a:pt x="653" y="0"/>
                    </a:lnTo>
                    <a:lnTo>
                      <a:pt x="709" y="31"/>
                    </a:lnTo>
                    <a:lnTo>
                      <a:pt x="55" y="410"/>
                    </a:lnTo>
                    <a:lnTo>
                      <a:pt x="0" y="378"/>
                    </a:lnTo>
                    <a:close/>
                  </a:path>
                </a:pathLst>
              </a:custGeom>
              <a:solidFill>
                <a:srgbClr val="F0F3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 name="Freeform 14">
                <a:extLst>
                  <a:ext uri="{FF2B5EF4-FFF2-40B4-BE49-F238E27FC236}">
                    <a16:creationId xmlns:a16="http://schemas.microsoft.com/office/drawing/2014/main" id="{C90ADB9C-BAC7-499D-93A5-4C4C29786A5E}"/>
                  </a:ext>
                </a:extLst>
              </p:cNvPr>
              <p:cNvSpPr>
                <a:spLocks/>
              </p:cNvSpPr>
              <p:nvPr/>
            </p:nvSpPr>
            <p:spPr bwMode="auto">
              <a:xfrm>
                <a:off x="2768" y="3531"/>
                <a:ext cx="55" cy="96"/>
              </a:xfrm>
              <a:custGeom>
                <a:avLst/>
                <a:gdLst>
                  <a:gd name="T0" fmla="*/ 55 w 55"/>
                  <a:gd name="T1" fmla="*/ 32 h 96"/>
                  <a:gd name="T2" fmla="*/ 55 w 55"/>
                  <a:gd name="T3" fmla="*/ 96 h 96"/>
                  <a:gd name="T4" fmla="*/ 0 w 55"/>
                  <a:gd name="T5" fmla="*/ 64 h 96"/>
                  <a:gd name="T6" fmla="*/ 0 w 55"/>
                  <a:gd name="T7" fmla="*/ 0 h 96"/>
                  <a:gd name="T8" fmla="*/ 55 w 55"/>
                  <a:gd name="T9" fmla="*/ 32 h 96"/>
                </a:gdLst>
                <a:ahLst/>
                <a:cxnLst>
                  <a:cxn ang="0">
                    <a:pos x="T0" y="T1"/>
                  </a:cxn>
                  <a:cxn ang="0">
                    <a:pos x="T2" y="T3"/>
                  </a:cxn>
                  <a:cxn ang="0">
                    <a:pos x="T4" y="T5"/>
                  </a:cxn>
                  <a:cxn ang="0">
                    <a:pos x="T6" y="T7"/>
                  </a:cxn>
                  <a:cxn ang="0">
                    <a:pos x="T8" y="T9"/>
                  </a:cxn>
                </a:cxnLst>
                <a:rect l="0" t="0" r="r" b="b"/>
                <a:pathLst>
                  <a:path w="55" h="96">
                    <a:moveTo>
                      <a:pt x="55" y="32"/>
                    </a:moveTo>
                    <a:lnTo>
                      <a:pt x="55" y="96"/>
                    </a:lnTo>
                    <a:lnTo>
                      <a:pt x="0" y="64"/>
                    </a:lnTo>
                    <a:lnTo>
                      <a:pt x="0" y="0"/>
                    </a:lnTo>
                    <a:lnTo>
                      <a:pt x="55" y="32"/>
                    </a:lnTo>
                    <a:close/>
                  </a:path>
                </a:pathLst>
              </a:custGeom>
              <a:solidFill>
                <a:srgbClr val="6F6D6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 name="Freeform 15">
                <a:extLst>
                  <a:ext uri="{FF2B5EF4-FFF2-40B4-BE49-F238E27FC236}">
                    <a16:creationId xmlns:a16="http://schemas.microsoft.com/office/drawing/2014/main" id="{80AE7501-B43D-40C2-B667-487EF7CCE2F8}"/>
                  </a:ext>
                </a:extLst>
              </p:cNvPr>
              <p:cNvSpPr>
                <a:spLocks/>
              </p:cNvSpPr>
              <p:nvPr/>
            </p:nvSpPr>
            <p:spPr bwMode="auto">
              <a:xfrm>
                <a:off x="2807" y="3897"/>
                <a:ext cx="112" cy="108"/>
              </a:xfrm>
              <a:custGeom>
                <a:avLst/>
                <a:gdLst>
                  <a:gd name="T0" fmla="*/ 112 w 112"/>
                  <a:gd name="T1" fmla="*/ 0 h 108"/>
                  <a:gd name="T2" fmla="*/ 112 w 112"/>
                  <a:gd name="T3" fmla="*/ 44 h 108"/>
                  <a:gd name="T4" fmla="*/ 0 w 112"/>
                  <a:gd name="T5" fmla="*/ 108 h 108"/>
                  <a:gd name="T6" fmla="*/ 0 w 112"/>
                  <a:gd name="T7" fmla="*/ 64 h 108"/>
                  <a:gd name="T8" fmla="*/ 112 w 112"/>
                  <a:gd name="T9" fmla="*/ 0 h 108"/>
                </a:gdLst>
                <a:ahLst/>
                <a:cxnLst>
                  <a:cxn ang="0">
                    <a:pos x="T0" y="T1"/>
                  </a:cxn>
                  <a:cxn ang="0">
                    <a:pos x="T2" y="T3"/>
                  </a:cxn>
                  <a:cxn ang="0">
                    <a:pos x="T4" y="T5"/>
                  </a:cxn>
                  <a:cxn ang="0">
                    <a:pos x="T6" y="T7"/>
                  </a:cxn>
                  <a:cxn ang="0">
                    <a:pos x="T8" y="T9"/>
                  </a:cxn>
                </a:cxnLst>
                <a:rect l="0" t="0" r="r" b="b"/>
                <a:pathLst>
                  <a:path w="112" h="108">
                    <a:moveTo>
                      <a:pt x="112" y="0"/>
                    </a:moveTo>
                    <a:lnTo>
                      <a:pt x="112" y="44"/>
                    </a:lnTo>
                    <a:lnTo>
                      <a:pt x="0" y="108"/>
                    </a:lnTo>
                    <a:lnTo>
                      <a:pt x="0" y="64"/>
                    </a:lnTo>
                    <a:lnTo>
                      <a:pt x="112" y="0"/>
                    </a:lnTo>
                    <a:close/>
                  </a:path>
                </a:pathLst>
              </a:custGeom>
              <a:solidFill>
                <a:srgbClr val="BB2D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 name="Freeform 16">
                <a:extLst>
                  <a:ext uri="{FF2B5EF4-FFF2-40B4-BE49-F238E27FC236}">
                    <a16:creationId xmlns:a16="http://schemas.microsoft.com/office/drawing/2014/main" id="{BA550B5A-7E85-4F32-8EB0-A1AF26A31C80}"/>
                  </a:ext>
                </a:extLst>
              </p:cNvPr>
              <p:cNvSpPr>
                <a:spLocks/>
              </p:cNvSpPr>
              <p:nvPr/>
            </p:nvSpPr>
            <p:spPr bwMode="auto">
              <a:xfrm>
                <a:off x="2692" y="3897"/>
                <a:ext cx="115" cy="108"/>
              </a:xfrm>
              <a:custGeom>
                <a:avLst/>
                <a:gdLst>
                  <a:gd name="T0" fmla="*/ 115 w 115"/>
                  <a:gd name="T1" fmla="*/ 64 h 108"/>
                  <a:gd name="T2" fmla="*/ 115 w 115"/>
                  <a:gd name="T3" fmla="*/ 108 h 108"/>
                  <a:gd name="T4" fmla="*/ 0 w 115"/>
                  <a:gd name="T5" fmla="*/ 44 h 108"/>
                  <a:gd name="T6" fmla="*/ 0 w 115"/>
                  <a:gd name="T7" fmla="*/ 0 h 108"/>
                  <a:gd name="T8" fmla="*/ 115 w 115"/>
                  <a:gd name="T9" fmla="*/ 64 h 108"/>
                </a:gdLst>
                <a:ahLst/>
                <a:cxnLst>
                  <a:cxn ang="0">
                    <a:pos x="T0" y="T1"/>
                  </a:cxn>
                  <a:cxn ang="0">
                    <a:pos x="T2" y="T3"/>
                  </a:cxn>
                  <a:cxn ang="0">
                    <a:pos x="T4" y="T5"/>
                  </a:cxn>
                  <a:cxn ang="0">
                    <a:pos x="T6" y="T7"/>
                  </a:cxn>
                  <a:cxn ang="0">
                    <a:pos x="T8" y="T9"/>
                  </a:cxn>
                </a:cxnLst>
                <a:rect l="0" t="0" r="r" b="b"/>
                <a:pathLst>
                  <a:path w="115" h="108">
                    <a:moveTo>
                      <a:pt x="115" y="64"/>
                    </a:moveTo>
                    <a:lnTo>
                      <a:pt x="115" y="108"/>
                    </a:lnTo>
                    <a:lnTo>
                      <a:pt x="0" y="44"/>
                    </a:lnTo>
                    <a:lnTo>
                      <a:pt x="0" y="0"/>
                    </a:lnTo>
                    <a:lnTo>
                      <a:pt x="115" y="64"/>
                    </a:lnTo>
                    <a:close/>
                  </a:path>
                </a:pathLst>
              </a:custGeom>
              <a:solidFill>
                <a:srgbClr val="E63B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 name="Freeform 17">
                <a:extLst>
                  <a:ext uri="{FF2B5EF4-FFF2-40B4-BE49-F238E27FC236}">
                    <a16:creationId xmlns:a16="http://schemas.microsoft.com/office/drawing/2014/main" id="{3A360C6D-B311-4610-A5C6-3AC831A23EE4}"/>
                  </a:ext>
                </a:extLst>
              </p:cNvPr>
              <p:cNvSpPr>
                <a:spLocks/>
              </p:cNvSpPr>
              <p:nvPr/>
            </p:nvSpPr>
            <p:spPr bwMode="auto">
              <a:xfrm>
                <a:off x="2692" y="3834"/>
                <a:ext cx="227" cy="127"/>
              </a:xfrm>
              <a:custGeom>
                <a:avLst/>
                <a:gdLst>
                  <a:gd name="T0" fmla="*/ 227 w 227"/>
                  <a:gd name="T1" fmla="*/ 63 h 127"/>
                  <a:gd name="T2" fmla="*/ 115 w 227"/>
                  <a:gd name="T3" fmla="*/ 127 h 127"/>
                  <a:gd name="T4" fmla="*/ 0 w 227"/>
                  <a:gd name="T5" fmla="*/ 63 h 127"/>
                  <a:gd name="T6" fmla="*/ 111 w 227"/>
                  <a:gd name="T7" fmla="*/ 0 h 127"/>
                  <a:gd name="T8" fmla="*/ 227 w 227"/>
                  <a:gd name="T9" fmla="*/ 63 h 127"/>
                </a:gdLst>
                <a:ahLst/>
                <a:cxnLst>
                  <a:cxn ang="0">
                    <a:pos x="T0" y="T1"/>
                  </a:cxn>
                  <a:cxn ang="0">
                    <a:pos x="T2" y="T3"/>
                  </a:cxn>
                  <a:cxn ang="0">
                    <a:pos x="T4" y="T5"/>
                  </a:cxn>
                  <a:cxn ang="0">
                    <a:pos x="T6" y="T7"/>
                  </a:cxn>
                  <a:cxn ang="0">
                    <a:pos x="T8" y="T9"/>
                  </a:cxn>
                </a:cxnLst>
                <a:rect l="0" t="0" r="r" b="b"/>
                <a:pathLst>
                  <a:path w="227" h="127">
                    <a:moveTo>
                      <a:pt x="227" y="63"/>
                    </a:moveTo>
                    <a:lnTo>
                      <a:pt x="115" y="127"/>
                    </a:lnTo>
                    <a:lnTo>
                      <a:pt x="0" y="63"/>
                    </a:lnTo>
                    <a:lnTo>
                      <a:pt x="111" y="0"/>
                    </a:lnTo>
                    <a:lnTo>
                      <a:pt x="227" y="63"/>
                    </a:lnTo>
                    <a:close/>
                  </a:path>
                </a:pathLst>
              </a:custGeom>
              <a:solidFill>
                <a:srgbClr val="FF86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 name="Freeform 18">
                <a:extLst>
                  <a:ext uri="{FF2B5EF4-FFF2-40B4-BE49-F238E27FC236}">
                    <a16:creationId xmlns:a16="http://schemas.microsoft.com/office/drawing/2014/main" id="{4F253283-7CA4-4FA4-BB84-2A4BCDF96E7F}"/>
                  </a:ext>
                </a:extLst>
              </p:cNvPr>
              <p:cNvSpPr>
                <a:spLocks/>
              </p:cNvSpPr>
              <p:nvPr/>
            </p:nvSpPr>
            <p:spPr bwMode="auto">
              <a:xfrm>
                <a:off x="2803" y="3145"/>
                <a:ext cx="60" cy="788"/>
              </a:xfrm>
              <a:custGeom>
                <a:avLst/>
                <a:gdLst>
                  <a:gd name="T0" fmla="*/ 60 w 60"/>
                  <a:gd name="T1" fmla="*/ 0 h 788"/>
                  <a:gd name="T2" fmla="*/ 56 w 60"/>
                  <a:gd name="T3" fmla="*/ 756 h 788"/>
                  <a:gd name="T4" fmla="*/ 0 w 60"/>
                  <a:gd name="T5" fmla="*/ 788 h 788"/>
                  <a:gd name="T6" fmla="*/ 4 w 60"/>
                  <a:gd name="T7" fmla="*/ 31 h 788"/>
                  <a:gd name="T8" fmla="*/ 60 w 60"/>
                  <a:gd name="T9" fmla="*/ 0 h 788"/>
                </a:gdLst>
                <a:ahLst/>
                <a:cxnLst>
                  <a:cxn ang="0">
                    <a:pos x="T0" y="T1"/>
                  </a:cxn>
                  <a:cxn ang="0">
                    <a:pos x="T2" y="T3"/>
                  </a:cxn>
                  <a:cxn ang="0">
                    <a:pos x="T4" y="T5"/>
                  </a:cxn>
                  <a:cxn ang="0">
                    <a:pos x="T6" y="T7"/>
                  </a:cxn>
                  <a:cxn ang="0">
                    <a:pos x="T8" y="T9"/>
                  </a:cxn>
                </a:cxnLst>
                <a:rect l="0" t="0" r="r" b="b"/>
                <a:pathLst>
                  <a:path w="60" h="788">
                    <a:moveTo>
                      <a:pt x="60" y="0"/>
                    </a:moveTo>
                    <a:lnTo>
                      <a:pt x="56" y="756"/>
                    </a:lnTo>
                    <a:lnTo>
                      <a:pt x="0" y="788"/>
                    </a:lnTo>
                    <a:lnTo>
                      <a:pt x="4" y="31"/>
                    </a:lnTo>
                    <a:lnTo>
                      <a:pt x="60" y="0"/>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 name="Freeform 19">
                <a:extLst>
                  <a:ext uri="{FF2B5EF4-FFF2-40B4-BE49-F238E27FC236}">
                    <a16:creationId xmlns:a16="http://schemas.microsoft.com/office/drawing/2014/main" id="{89EE6B0D-EA39-495C-A76C-6A5D6698A3CC}"/>
                  </a:ext>
                </a:extLst>
              </p:cNvPr>
              <p:cNvSpPr>
                <a:spLocks/>
              </p:cNvSpPr>
              <p:nvPr/>
            </p:nvSpPr>
            <p:spPr bwMode="auto">
              <a:xfrm>
                <a:off x="2748" y="3145"/>
                <a:ext cx="59" cy="788"/>
              </a:xfrm>
              <a:custGeom>
                <a:avLst/>
                <a:gdLst>
                  <a:gd name="T0" fmla="*/ 59 w 59"/>
                  <a:gd name="T1" fmla="*/ 31 h 788"/>
                  <a:gd name="T2" fmla="*/ 55 w 59"/>
                  <a:gd name="T3" fmla="*/ 788 h 788"/>
                  <a:gd name="T4" fmla="*/ 0 w 59"/>
                  <a:gd name="T5" fmla="*/ 756 h 788"/>
                  <a:gd name="T6" fmla="*/ 4 w 59"/>
                  <a:gd name="T7" fmla="*/ 0 h 788"/>
                  <a:gd name="T8" fmla="*/ 59 w 59"/>
                  <a:gd name="T9" fmla="*/ 31 h 788"/>
                </a:gdLst>
                <a:ahLst/>
                <a:cxnLst>
                  <a:cxn ang="0">
                    <a:pos x="T0" y="T1"/>
                  </a:cxn>
                  <a:cxn ang="0">
                    <a:pos x="T2" y="T3"/>
                  </a:cxn>
                  <a:cxn ang="0">
                    <a:pos x="T4" y="T5"/>
                  </a:cxn>
                  <a:cxn ang="0">
                    <a:pos x="T6" y="T7"/>
                  </a:cxn>
                  <a:cxn ang="0">
                    <a:pos x="T8" y="T9"/>
                  </a:cxn>
                </a:cxnLst>
                <a:rect l="0" t="0" r="r" b="b"/>
                <a:pathLst>
                  <a:path w="59" h="788">
                    <a:moveTo>
                      <a:pt x="59" y="31"/>
                    </a:moveTo>
                    <a:lnTo>
                      <a:pt x="55" y="788"/>
                    </a:lnTo>
                    <a:lnTo>
                      <a:pt x="0" y="756"/>
                    </a:lnTo>
                    <a:lnTo>
                      <a:pt x="4" y="0"/>
                    </a:lnTo>
                    <a:lnTo>
                      <a:pt x="59" y="31"/>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 name="Freeform 20">
                <a:extLst>
                  <a:ext uri="{FF2B5EF4-FFF2-40B4-BE49-F238E27FC236}">
                    <a16:creationId xmlns:a16="http://schemas.microsoft.com/office/drawing/2014/main" id="{982C2661-0854-47D2-85B3-9E274AE1EC25}"/>
                  </a:ext>
                </a:extLst>
              </p:cNvPr>
              <p:cNvSpPr>
                <a:spLocks/>
              </p:cNvSpPr>
              <p:nvPr/>
            </p:nvSpPr>
            <p:spPr bwMode="auto">
              <a:xfrm>
                <a:off x="2752" y="3113"/>
                <a:ext cx="111" cy="63"/>
              </a:xfrm>
              <a:custGeom>
                <a:avLst/>
                <a:gdLst>
                  <a:gd name="T0" fmla="*/ 111 w 111"/>
                  <a:gd name="T1" fmla="*/ 32 h 63"/>
                  <a:gd name="T2" fmla="*/ 55 w 111"/>
                  <a:gd name="T3" fmla="*/ 63 h 63"/>
                  <a:gd name="T4" fmla="*/ 0 w 111"/>
                  <a:gd name="T5" fmla="*/ 32 h 63"/>
                  <a:gd name="T6" fmla="*/ 55 w 111"/>
                  <a:gd name="T7" fmla="*/ 0 h 63"/>
                  <a:gd name="T8" fmla="*/ 111 w 111"/>
                  <a:gd name="T9" fmla="*/ 32 h 63"/>
                </a:gdLst>
                <a:ahLst/>
                <a:cxnLst>
                  <a:cxn ang="0">
                    <a:pos x="T0" y="T1"/>
                  </a:cxn>
                  <a:cxn ang="0">
                    <a:pos x="T2" y="T3"/>
                  </a:cxn>
                  <a:cxn ang="0">
                    <a:pos x="T4" y="T5"/>
                  </a:cxn>
                  <a:cxn ang="0">
                    <a:pos x="T6" y="T7"/>
                  </a:cxn>
                  <a:cxn ang="0">
                    <a:pos x="T8" y="T9"/>
                  </a:cxn>
                </a:cxnLst>
                <a:rect l="0" t="0" r="r" b="b"/>
                <a:pathLst>
                  <a:path w="111" h="63">
                    <a:moveTo>
                      <a:pt x="111" y="32"/>
                    </a:moveTo>
                    <a:lnTo>
                      <a:pt x="55" y="63"/>
                    </a:lnTo>
                    <a:lnTo>
                      <a:pt x="0" y="32"/>
                    </a:lnTo>
                    <a:lnTo>
                      <a:pt x="55" y="0"/>
                    </a:lnTo>
                    <a:lnTo>
                      <a:pt x="111" y="32"/>
                    </a:lnTo>
                    <a:close/>
                  </a:path>
                </a:pathLst>
              </a:custGeom>
              <a:solidFill>
                <a:srgbClr val="F0F3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 name="Freeform 21">
                <a:extLst>
                  <a:ext uri="{FF2B5EF4-FFF2-40B4-BE49-F238E27FC236}">
                    <a16:creationId xmlns:a16="http://schemas.microsoft.com/office/drawing/2014/main" id="{DFC60100-41BF-440E-8E0A-D2BC54B3C7F8}"/>
                  </a:ext>
                </a:extLst>
              </p:cNvPr>
              <p:cNvSpPr>
                <a:spLocks/>
              </p:cNvSpPr>
              <p:nvPr/>
            </p:nvSpPr>
            <p:spPr bwMode="auto">
              <a:xfrm>
                <a:off x="2580" y="3001"/>
                <a:ext cx="112" cy="108"/>
              </a:xfrm>
              <a:custGeom>
                <a:avLst/>
                <a:gdLst>
                  <a:gd name="T0" fmla="*/ 112 w 112"/>
                  <a:gd name="T1" fmla="*/ 0 h 108"/>
                  <a:gd name="T2" fmla="*/ 112 w 112"/>
                  <a:gd name="T3" fmla="*/ 44 h 108"/>
                  <a:gd name="T4" fmla="*/ 0 w 112"/>
                  <a:gd name="T5" fmla="*/ 108 h 108"/>
                  <a:gd name="T6" fmla="*/ 0 w 112"/>
                  <a:gd name="T7" fmla="*/ 64 h 108"/>
                  <a:gd name="T8" fmla="*/ 112 w 112"/>
                  <a:gd name="T9" fmla="*/ 0 h 108"/>
                </a:gdLst>
                <a:ahLst/>
                <a:cxnLst>
                  <a:cxn ang="0">
                    <a:pos x="T0" y="T1"/>
                  </a:cxn>
                  <a:cxn ang="0">
                    <a:pos x="T2" y="T3"/>
                  </a:cxn>
                  <a:cxn ang="0">
                    <a:pos x="T4" y="T5"/>
                  </a:cxn>
                  <a:cxn ang="0">
                    <a:pos x="T6" y="T7"/>
                  </a:cxn>
                  <a:cxn ang="0">
                    <a:pos x="T8" y="T9"/>
                  </a:cxn>
                </a:cxnLst>
                <a:rect l="0" t="0" r="r" b="b"/>
                <a:pathLst>
                  <a:path w="112" h="108">
                    <a:moveTo>
                      <a:pt x="112" y="0"/>
                    </a:moveTo>
                    <a:lnTo>
                      <a:pt x="112" y="44"/>
                    </a:lnTo>
                    <a:lnTo>
                      <a:pt x="0" y="108"/>
                    </a:lnTo>
                    <a:lnTo>
                      <a:pt x="0" y="64"/>
                    </a:lnTo>
                    <a:lnTo>
                      <a:pt x="112" y="0"/>
                    </a:lnTo>
                    <a:close/>
                  </a:path>
                </a:pathLst>
              </a:custGeom>
              <a:solidFill>
                <a:srgbClr val="BB2D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6" name="Freeform 22">
                <a:extLst>
                  <a:ext uri="{FF2B5EF4-FFF2-40B4-BE49-F238E27FC236}">
                    <a16:creationId xmlns:a16="http://schemas.microsoft.com/office/drawing/2014/main" id="{9F847DAC-7EBD-42A9-991D-8941E3520ED7}"/>
                  </a:ext>
                </a:extLst>
              </p:cNvPr>
              <p:cNvSpPr>
                <a:spLocks/>
              </p:cNvSpPr>
              <p:nvPr/>
            </p:nvSpPr>
            <p:spPr bwMode="auto">
              <a:xfrm>
                <a:off x="2469" y="3001"/>
                <a:ext cx="111" cy="108"/>
              </a:xfrm>
              <a:custGeom>
                <a:avLst/>
                <a:gdLst>
                  <a:gd name="T0" fmla="*/ 111 w 111"/>
                  <a:gd name="T1" fmla="*/ 64 h 108"/>
                  <a:gd name="T2" fmla="*/ 111 w 111"/>
                  <a:gd name="T3" fmla="*/ 108 h 108"/>
                  <a:gd name="T4" fmla="*/ 0 w 111"/>
                  <a:gd name="T5" fmla="*/ 44 h 108"/>
                  <a:gd name="T6" fmla="*/ 0 w 111"/>
                  <a:gd name="T7" fmla="*/ 0 h 108"/>
                  <a:gd name="T8" fmla="*/ 111 w 111"/>
                  <a:gd name="T9" fmla="*/ 64 h 108"/>
                </a:gdLst>
                <a:ahLst/>
                <a:cxnLst>
                  <a:cxn ang="0">
                    <a:pos x="T0" y="T1"/>
                  </a:cxn>
                  <a:cxn ang="0">
                    <a:pos x="T2" y="T3"/>
                  </a:cxn>
                  <a:cxn ang="0">
                    <a:pos x="T4" y="T5"/>
                  </a:cxn>
                  <a:cxn ang="0">
                    <a:pos x="T6" y="T7"/>
                  </a:cxn>
                  <a:cxn ang="0">
                    <a:pos x="T8" y="T9"/>
                  </a:cxn>
                </a:cxnLst>
                <a:rect l="0" t="0" r="r" b="b"/>
                <a:pathLst>
                  <a:path w="111" h="108">
                    <a:moveTo>
                      <a:pt x="111" y="64"/>
                    </a:moveTo>
                    <a:lnTo>
                      <a:pt x="111" y="108"/>
                    </a:lnTo>
                    <a:lnTo>
                      <a:pt x="0" y="44"/>
                    </a:lnTo>
                    <a:lnTo>
                      <a:pt x="0" y="0"/>
                    </a:lnTo>
                    <a:lnTo>
                      <a:pt x="111" y="64"/>
                    </a:lnTo>
                    <a:close/>
                  </a:path>
                </a:pathLst>
              </a:custGeom>
              <a:solidFill>
                <a:srgbClr val="E63B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7" name="Freeform 23">
                <a:extLst>
                  <a:ext uri="{FF2B5EF4-FFF2-40B4-BE49-F238E27FC236}">
                    <a16:creationId xmlns:a16="http://schemas.microsoft.com/office/drawing/2014/main" id="{3FC9EE7A-29A6-40A1-9142-7CB7E2D7F1AC}"/>
                  </a:ext>
                </a:extLst>
              </p:cNvPr>
              <p:cNvSpPr>
                <a:spLocks/>
              </p:cNvSpPr>
              <p:nvPr/>
            </p:nvSpPr>
            <p:spPr bwMode="auto">
              <a:xfrm>
                <a:off x="2469" y="2937"/>
                <a:ext cx="223" cy="128"/>
              </a:xfrm>
              <a:custGeom>
                <a:avLst/>
                <a:gdLst>
                  <a:gd name="T0" fmla="*/ 223 w 223"/>
                  <a:gd name="T1" fmla="*/ 64 h 128"/>
                  <a:gd name="T2" fmla="*/ 111 w 223"/>
                  <a:gd name="T3" fmla="*/ 128 h 128"/>
                  <a:gd name="T4" fmla="*/ 0 w 223"/>
                  <a:gd name="T5" fmla="*/ 64 h 128"/>
                  <a:gd name="T6" fmla="*/ 111 w 223"/>
                  <a:gd name="T7" fmla="*/ 0 h 128"/>
                  <a:gd name="T8" fmla="*/ 223 w 223"/>
                  <a:gd name="T9" fmla="*/ 64 h 128"/>
                </a:gdLst>
                <a:ahLst/>
                <a:cxnLst>
                  <a:cxn ang="0">
                    <a:pos x="T0" y="T1"/>
                  </a:cxn>
                  <a:cxn ang="0">
                    <a:pos x="T2" y="T3"/>
                  </a:cxn>
                  <a:cxn ang="0">
                    <a:pos x="T4" y="T5"/>
                  </a:cxn>
                  <a:cxn ang="0">
                    <a:pos x="T6" y="T7"/>
                  </a:cxn>
                  <a:cxn ang="0">
                    <a:pos x="T8" y="T9"/>
                  </a:cxn>
                </a:cxnLst>
                <a:rect l="0" t="0" r="r" b="b"/>
                <a:pathLst>
                  <a:path w="223" h="128">
                    <a:moveTo>
                      <a:pt x="223" y="64"/>
                    </a:moveTo>
                    <a:lnTo>
                      <a:pt x="111" y="128"/>
                    </a:lnTo>
                    <a:lnTo>
                      <a:pt x="0" y="64"/>
                    </a:lnTo>
                    <a:lnTo>
                      <a:pt x="111" y="0"/>
                    </a:lnTo>
                    <a:lnTo>
                      <a:pt x="223" y="64"/>
                    </a:lnTo>
                    <a:close/>
                  </a:path>
                </a:pathLst>
              </a:custGeom>
              <a:solidFill>
                <a:srgbClr val="FF86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8" name="Freeform 24">
                <a:extLst>
                  <a:ext uri="{FF2B5EF4-FFF2-40B4-BE49-F238E27FC236}">
                    <a16:creationId xmlns:a16="http://schemas.microsoft.com/office/drawing/2014/main" id="{B846A44C-E803-4E46-A009-9466B99EDDC5}"/>
                  </a:ext>
                </a:extLst>
              </p:cNvPr>
              <p:cNvSpPr>
                <a:spLocks/>
              </p:cNvSpPr>
              <p:nvPr/>
            </p:nvSpPr>
            <p:spPr bwMode="auto">
              <a:xfrm>
                <a:off x="2576" y="2248"/>
                <a:ext cx="60" cy="789"/>
              </a:xfrm>
              <a:custGeom>
                <a:avLst/>
                <a:gdLst>
                  <a:gd name="T0" fmla="*/ 60 w 60"/>
                  <a:gd name="T1" fmla="*/ 0 h 789"/>
                  <a:gd name="T2" fmla="*/ 60 w 60"/>
                  <a:gd name="T3" fmla="*/ 753 h 789"/>
                  <a:gd name="T4" fmla="*/ 0 w 60"/>
                  <a:gd name="T5" fmla="*/ 789 h 789"/>
                  <a:gd name="T6" fmla="*/ 4 w 60"/>
                  <a:gd name="T7" fmla="*/ 32 h 789"/>
                  <a:gd name="T8" fmla="*/ 60 w 60"/>
                  <a:gd name="T9" fmla="*/ 0 h 789"/>
                </a:gdLst>
                <a:ahLst/>
                <a:cxnLst>
                  <a:cxn ang="0">
                    <a:pos x="T0" y="T1"/>
                  </a:cxn>
                  <a:cxn ang="0">
                    <a:pos x="T2" y="T3"/>
                  </a:cxn>
                  <a:cxn ang="0">
                    <a:pos x="T4" y="T5"/>
                  </a:cxn>
                  <a:cxn ang="0">
                    <a:pos x="T6" y="T7"/>
                  </a:cxn>
                  <a:cxn ang="0">
                    <a:pos x="T8" y="T9"/>
                  </a:cxn>
                </a:cxnLst>
                <a:rect l="0" t="0" r="r" b="b"/>
                <a:pathLst>
                  <a:path w="60" h="789">
                    <a:moveTo>
                      <a:pt x="60" y="0"/>
                    </a:moveTo>
                    <a:lnTo>
                      <a:pt x="60" y="753"/>
                    </a:lnTo>
                    <a:lnTo>
                      <a:pt x="0" y="789"/>
                    </a:lnTo>
                    <a:lnTo>
                      <a:pt x="4" y="32"/>
                    </a:lnTo>
                    <a:lnTo>
                      <a:pt x="60" y="0"/>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9" name="Freeform 25">
                <a:extLst>
                  <a:ext uri="{FF2B5EF4-FFF2-40B4-BE49-F238E27FC236}">
                    <a16:creationId xmlns:a16="http://schemas.microsoft.com/office/drawing/2014/main" id="{70222495-CF58-4ABA-875D-F3A14C40BA7E}"/>
                  </a:ext>
                </a:extLst>
              </p:cNvPr>
              <p:cNvSpPr>
                <a:spLocks/>
              </p:cNvSpPr>
              <p:nvPr/>
            </p:nvSpPr>
            <p:spPr bwMode="auto">
              <a:xfrm>
                <a:off x="2521" y="2248"/>
                <a:ext cx="59" cy="789"/>
              </a:xfrm>
              <a:custGeom>
                <a:avLst/>
                <a:gdLst>
                  <a:gd name="T0" fmla="*/ 59 w 59"/>
                  <a:gd name="T1" fmla="*/ 32 h 789"/>
                  <a:gd name="T2" fmla="*/ 55 w 59"/>
                  <a:gd name="T3" fmla="*/ 789 h 789"/>
                  <a:gd name="T4" fmla="*/ 0 w 59"/>
                  <a:gd name="T5" fmla="*/ 753 h 789"/>
                  <a:gd name="T6" fmla="*/ 3 w 59"/>
                  <a:gd name="T7" fmla="*/ 0 h 789"/>
                  <a:gd name="T8" fmla="*/ 59 w 59"/>
                  <a:gd name="T9" fmla="*/ 32 h 789"/>
                </a:gdLst>
                <a:ahLst/>
                <a:cxnLst>
                  <a:cxn ang="0">
                    <a:pos x="T0" y="T1"/>
                  </a:cxn>
                  <a:cxn ang="0">
                    <a:pos x="T2" y="T3"/>
                  </a:cxn>
                  <a:cxn ang="0">
                    <a:pos x="T4" y="T5"/>
                  </a:cxn>
                  <a:cxn ang="0">
                    <a:pos x="T6" y="T7"/>
                  </a:cxn>
                  <a:cxn ang="0">
                    <a:pos x="T8" y="T9"/>
                  </a:cxn>
                </a:cxnLst>
                <a:rect l="0" t="0" r="r" b="b"/>
                <a:pathLst>
                  <a:path w="59" h="789">
                    <a:moveTo>
                      <a:pt x="59" y="32"/>
                    </a:moveTo>
                    <a:lnTo>
                      <a:pt x="55" y="789"/>
                    </a:lnTo>
                    <a:lnTo>
                      <a:pt x="0" y="753"/>
                    </a:lnTo>
                    <a:lnTo>
                      <a:pt x="3" y="0"/>
                    </a:lnTo>
                    <a:lnTo>
                      <a:pt x="59" y="32"/>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 name="Freeform 26">
                <a:extLst>
                  <a:ext uri="{FF2B5EF4-FFF2-40B4-BE49-F238E27FC236}">
                    <a16:creationId xmlns:a16="http://schemas.microsoft.com/office/drawing/2014/main" id="{30A1CD80-4D54-41F2-9722-AC12BF44836B}"/>
                  </a:ext>
                </a:extLst>
              </p:cNvPr>
              <p:cNvSpPr>
                <a:spLocks/>
              </p:cNvSpPr>
              <p:nvPr/>
            </p:nvSpPr>
            <p:spPr bwMode="auto">
              <a:xfrm>
                <a:off x="2524" y="2216"/>
                <a:ext cx="112" cy="64"/>
              </a:xfrm>
              <a:custGeom>
                <a:avLst/>
                <a:gdLst>
                  <a:gd name="T0" fmla="*/ 112 w 112"/>
                  <a:gd name="T1" fmla="*/ 32 h 64"/>
                  <a:gd name="T2" fmla="*/ 56 w 112"/>
                  <a:gd name="T3" fmla="*/ 64 h 64"/>
                  <a:gd name="T4" fmla="*/ 0 w 112"/>
                  <a:gd name="T5" fmla="*/ 32 h 64"/>
                  <a:gd name="T6" fmla="*/ 56 w 112"/>
                  <a:gd name="T7" fmla="*/ 0 h 64"/>
                  <a:gd name="T8" fmla="*/ 112 w 112"/>
                  <a:gd name="T9" fmla="*/ 32 h 64"/>
                </a:gdLst>
                <a:ahLst/>
                <a:cxnLst>
                  <a:cxn ang="0">
                    <a:pos x="T0" y="T1"/>
                  </a:cxn>
                  <a:cxn ang="0">
                    <a:pos x="T2" y="T3"/>
                  </a:cxn>
                  <a:cxn ang="0">
                    <a:pos x="T4" y="T5"/>
                  </a:cxn>
                  <a:cxn ang="0">
                    <a:pos x="T6" y="T7"/>
                  </a:cxn>
                  <a:cxn ang="0">
                    <a:pos x="T8" y="T9"/>
                  </a:cxn>
                </a:cxnLst>
                <a:rect l="0" t="0" r="r" b="b"/>
                <a:pathLst>
                  <a:path w="112" h="64">
                    <a:moveTo>
                      <a:pt x="112" y="32"/>
                    </a:moveTo>
                    <a:lnTo>
                      <a:pt x="56" y="64"/>
                    </a:lnTo>
                    <a:lnTo>
                      <a:pt x="0" y="32"/>
                    </a:lnTo>
                    <a:lnTo>
                      <a:pt x="56" y="0"/>
                    </a:lnTo>
                    <a:lnTo>
                      <a:pt x="112" y="32"/>
                    </a:lnTo>
                    <a:close/>
                  </a:path>
                </a:pathLst>
              </a:custGeom>
              <a:solidFill>
                <a:srgbClr val="F0F3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 name="Freeform 27">
                <a:extLst>
                  <a:ext uri="{FF2B5EF4-FFF2-40B4-BE49-F238E27FC236}">
                    <a16:creationId xmlns:a16="http://schemas.microsoft.com/office/drawing/2014/main" id="{CC227AD9-9DF6-4575-8BDE-C10E2F80E44E}"/>
                  </a:ext>
                </a:extLst>
              </p:cNvPr>
              <p:cNvSpPr>
                <a:spLocks/>
              </p:cNvSpPr>
              <p:nvPr/>
            </p:nvSpPr>
            <p:spPr bwMode="auto">
              <a:xfrm>
                <a:off x="1931" y="2667"/>
                <a:ext cx="653" cy="446"/>
              </a:xfrm>
              <a:custGeom>
                <a:avLst/>
                <a:gdLst>
                  <a:gd name="T0" fmla="*/ 0 w 653"/>
                  <a:gd name="T1" fmla="*/ 378 h 446"/>
                  <a:gd name="T2" fmla="*/ 653 w 653"/>
                  <a:gd name="T3" fmla="*/ 0 h 446"/>
                  <a:gd name="T4" fmla="*/ 653 w 653"/>
                  <a:gd name="T5" fmla="*/ 67 h 446"/>
                  <a:gd name="T6" fmla="*/ 0 w 653"/>
                  <a:gd name="T7" fmla="*/ 446 h 446"/>
                  <a:gd name="T8" fmla="*/ 0 w 653"/>
                  <a:gd name="T9" fmla="*/ 378 h 446"/>
                </a:gdLst>
                <a:ahLst/>
                <a:cxnLst>
                  <a:cxn ang="0">
                    <a:pos x="T0" y="T1"/>
                  </a:cxn>
                  <a:cxn ang="0">
                    <a:pos x="T2" y="T3"/>
                  </a:cxn>
                  <a:cxn ang="0">
                    <a:pos x="T4" y="T5"/>
                  </a:cxn>
                  <a:cxn ang="0">
                    <a:pos x="T6" y="T7"/>
                  </a:cxn>
                  <a:cxn ang="0">
                    <a:pos x="T8" y="T9"/>
                  </a:cxn>
                </a:cxnLst>
                <a:rect l="0" t="0" r="r" b="b"/>
                <a:pathLst>
                  <a:path w="653" h="446">
                    <a:moveTo>
                      <a:pt x="0" y="378"/>
                    </a:moveTo>
                    <a:lnTo>
                      <a:pt x="653" y="0"/>
                    </a:lnTo>
                    <a:lnTo>
                      <a:pt x="653" y="67"/>
                    </a:lnTo>
                    <a:lnTo>
                      <a:pt x="0" y="446"/>
                    </a:lnTo>
                    <a:lnTo>
                      <a:pt x="0" y="378"/>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2" name="Freeform 28">
                <a:extLst>
                  <a:ext uri="{FF2B5EF4-FFF2-40B4-BE49-F238E27FC236}">
                    <a16:creationId xmlns:a16="http://schemas.microsoft.com/office/drawing/2014/main" id="{80103AD0-F40C-4C90-B720-4890074C10FE}"/>
                  </a:ext>
                </a:extLst>
              </p:cNvPr>
              <p:cNvSpPr>
                <a:spLocks/>
              </p:cNvSpPr>
              <p:nvPr/>
            </p:nvSpPr>
            <p:spPr bwMode="auto">
              <a:xfrm>
                <a:off x="1875" y="2635"/>
                <a:ext cx="709" cy="410"/>
              </a:xfrm>
              <a:custGeom>
                <a:avLst/>
                <a:gdLst>
                  <a:gd name="T0" fmla="*/ 0 w 709"/>
                  <a:gd name="T1" fmla="*/ 378 h 410"/>
                  <a:gd name="T2" fmla="*/ 653 w 709"/>
                  <a:gd name="T3" fmla="*/ 0 h 410"/>
                  <a:gd name="T4" fmla="*/ 709 w 709"/>
                  <a:gd name="T5" fmla="*/ 32 h 410"/>
                  <a:gd name="T6" fmla="*/ 56 w 709"/>
                  <a:gd name="T7" fmla="*/ 410 h 410"/>
                  <a:gd name="T8" fmla="*/ 0 w 709"/>
                  <a:gd name="T9" fmla="*/ 378 h 410"/>
                </a:gdLst>
                <a:ahLst/>
                <a:cxnLst>
                  <a:cxn ang="0">
                    <a:pos x="T0" y="T1"/>
                  </a:cxn>
                  <a:cxn ang="0">
                    <a:pos x="T2" y="T3"/>
                  </a:cxn>
                  <a:cxn ang="0">
                    <a:pos x="T4" y="T5"/>
                  </a:cxn>
                  <a:cxn ang="0">
                    <a:pos x="T6" y="T7"/>
                  </a:cxn>
                  <a:cxn ang="0">
                    <a:pos x="T8" y="T9"/>
                  </a:cxn>
                </a:cxnLst>
                <a:rect l="0" t="0" r="r" b="b"/>
                <a:pathLst>
                  <a:path w="709" h="410">
                    <a:moveTo>
                      <a:pt x="0" y="378"/>
                    </a:moveTo>
                    <a:lnTo>
                      <a:pt x="653" y="0"/>
                    </a:lnTo>
                    <a:lnTo>
                      <a:pt x="709" y="32"/>
                    </a:lnTo>
                    <a:lnTo>
                      <a:pt x="56" y="410"/>
                    </a:lnTo>
                    <a:lnTo>
                      <a:pt x="0" y="378"/>
                    </a:lnTo>
                    <a:close/>
                  </a:path>
                </a:pathLst>
              </a:custGeom>
              <a:solidFill>
                <a:srgbClr val="F0F3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3" name="Freeform 29">
                <a:extLst>
                  <a:ext uri="{FF2B5EF4-FFF2-40B4-BE49-F238E27FC236}">
                    <a16:creationId xmlns:a16="http://schemas.microsoft.com/office/drawing/2014/main" id="{ABB75A06-6C1A-4749-83E9-ABFF0EE590CA}"/>
                  </a:ext>
                </a:extLst>
              </p:cNvPr>
              <p:cNvSpPr>
                <a:spLocks/>
              </p:cNvSpPr>
              <p:nvPr/>
            </p:nvSpPr>
            <p:spPr bwMode="auto">
              <a:xfrm>
                <a:off x="1875" y="3013"/>
                <a:ext cx="56" cy="100"/>
              </a:xfrm>
              <a:custGeom>
                <a:avLst/>
                <a:gdLst>
                  <a:gd name="T0" fmla="*/ 56 w 56"/>
                  <a:gd name="T1" fmla="*/ 32 h 100"/>
                  <a:gd name="T2" fmla="*/ 56 w 56"/>
                  <a:gd name="T3" fmla="*/ 100 h 100"/>
                  <a:gd name="T4" fmla="*/ 0 w 56"/>
                  <a:gd name="T5" fmla="*/ 68 h 100"/>
                  <a:gd name="T6" fmla="*/ 0 w 56"/>
                  <a:gd name="T7" fmla="*/ 0 h 100"/>
                  <a:gd name="T8" fmla="*/ 56 w 56"/>
                  <a:gd name="T9" fmla="*/ 32 h 100"/>
                </a:gdLst>
                <a:ahLst/>
                <a:cxnLst>
                  <a:cxn ang="0">
                    <a:pos x="T0" y="T1"/>
                  </a:cxn>
                  <a:cxn ang="0">
                    <a:pos x="T2" y="T3"/>
                  </a:cxn>
                  <a:cxn ang="0">
                    <a:pos x="T4" y="T5"/>
                  </a:cxn>
                  <a:cxn ang="0">
                    <a:pos x="T6" y="T7"/>
                  </a:cxn>
                  <a:cxn ang="0">
                    <a:pos x="T8" y="T9"/>
                  </a:cxn>
                </a:cxnLst>
                <a:rect l="0" t="0" r="r" b="b"/>
                <a:pathLst>
                  <a:path w="56" h="100">
                    <a:moveTo>
                      <a:pt x="56" y="32"/>
                    </a:moveTo>
                    <a:lnTo>
                      <a:pt x="56" y="100"/>
                    </a:lnTo>
                    <a:lnTo>
                      <a:pt x="0" y="68"/>
                    </a:lnTo>
                    <a:lnTo>
                      <a:pt x="0" y="0"/>
                    </a:lnTo>
                    <a:lnTo>
                      <a:pt x="56" y="32"/>
                    </a:lnTo>
                    <a:close/>
                  </a:path>
                </a:pathLst>
              </a:custGeom>
              <a:solidFill>
                <a:srgbClr val="6F6D6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4" name="Freeform 30">
                <a:extLst>
                  <a:ext uri="{FF2B5EF4-FFF2-40B4-BE49-F238E27FC236}">
                    <a16:creationId xmlns:a16="http://schemas.microsoft.com/office/drawing/2014/main" id="{ED6E9190-AF48-4C6F-AF41-905F5A7E2714}"/>
                  </a:ext>
                </a:extLst>
              </p:cNvPr>
              <p:cNvSpPr>
                <a:spLocks/>
              </p:cNvSpPr>
              <p:nvPr/>
            </p:nvSpPr>
            <p:spPr bwMode="auto">
              <a:xfrm>
                <a:off x="1911" y="3384"/>
                <a:ext cx="115" cy="107"/>
              </a:xfrm>
              <a:custGeom>
                <a:avLst/>
                <a:gdLst>
                  <a:gd name="T0" fmla="*/ 115 w 115"/>
                  <a:gd name="T1" fmla="*/ 0 h 107"/>
                  <a:gd name="T2" fmla="*/ 115 w 115"/>
                  <a:gd name="T3" fmla="*/ 43 h 107"/>
                  <a:gd name="T4" fmla="*/ 0 w 115"/>
                  <a:gd name="T5" fmla="*/ 107 h 107"/>
                  <a:gd name="T6" fmla="*/ 4 w 115"/>
                  <a:gd name="T7" fmla="*/ 63 h 107"/>
                  <a:gd name="T8" fmla="*/ 115 w 115"/>
                  <a:gd name="T9" fmla="*/ 0 h 107"/>
                </a:gdLst>
                <a:ahLst/>
                <a:cxnLst>
                  <a:cxn ang="0">
                    <a:pos x="T0" y="T1"/>
                  </a:cxn>
                  <a:cxn ang="0">
                    <a:pos x="T2" y="T3"/>
                  </a:cxn>
                  <a:cxn ang="0">
                    <a:pos x="T4" y="T5"/>
                  </a:cxn>
                  <a:cxn ang="0">
                    <a:pos x="T6" y="T7"/>
                  </a:cxn>
                  <a:cxn ang="0">
                    <a:pos x="T8" y="T9"/>
                  </a:cxn>
                </a:cxnLst>
                <a:rect l="0" t="0" r="r" b="b"/>
                <a:pathLst>
                  <a:path w="115" h="107">
                    <a:moveTo>
                      <a:pt x="115" y="0"/>
                    </a:moveTo>
                    <a:lnTo>
                      <a:pt x="115" y="43"/>
                    </a:lnTo>
                    <a:lnTo>
                      <a:pt x="0" y="107"/>
                    </a:lnTo>
                    <a:lnTo>
                      <a:pt x="4" y="63"/>
                    </a:lnTo>
                    <a:lnTo>
                      <a:pt x="115" y="0"/>
                    </a:lnTo>
                    <a:close/>
                  </a:path>
                </a:pathLst>
              </a:custGeom>
              <a:solidFill>
                <a:srgbClr val="BB2D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5" name="Freeform 31">
                <a:extLst>
                  <a:ext uri="{FF2B5EF4-FFF2-40B4-BE49-F238E27FC236}">
                    <a16:creationId xmlns:a16="http://schemas.microsoft.com/office/drawing/2014/main" id="{33349DCD-7C76-4A8E-9863-E9F214E8EEA3}"/>
                  </a:ext>
                </a:extLst>
              </p:cNvPr>
              <p:cNvSpPr>
                <a:spLocks/>
              </p:cNvSpPr>
              <p:nvPr/>
            </p:nvSpPr>
            <p:spPr bwMode="auto">
              <a:xfrm>
                <a:off x="1799" y="3384"/>
                <a:ext cx="116" cy="107"/>
              </a:xfrm>
              <a:custGeom>
                <a:avLst/>
                <a:gdLst>
                  <a:gd name="T0" fmla="*/ 116 w 116"/>
                  <a:gd name="T1" fmla="*/ 63 h 107"/>
                  <a:gd name="T2" fmla="*/ 112 w 116"/>
                  <a:gd name="T3" fmla="*/ 107 h 107"/>
                  <a:gd name="T4" fmla="*/ 0 w 116"/>
                  <a:gd name="T5" fmla="*/ 43 h 107"/>
                  <a:gd name="T6" fmla="*/ 0 w 116"/>
                  <a:gd name="T7" fmla="*/ 0 h 107"/>
                  <a:gd name="T8" fmla="*/ 116 w 116"/>
                  <a:gd name="T9" fmla="*/ 63 h 107"/>
                </a:gdLst>
                <a:ahLst/>
                <a:cxnLst>
                  <a:cxn ang="0">
                    <a:pos x="T0" y="T1"/>
                  </a:cxn>
                  <a:cxn ang="0">
                    <a:pos x="T2" y="T3"/>
                  </a:cxn>
                  <a:cxn ang="0">
                    <a:pos x="T4" y="T5"/>
                  </a:cxn>
                  <a:cxn ang="0">
                    <a:pos x="T6" y="T7"/>
                  </a:cxn>
                  <a:cxn ang="0">
                    <a:pos x="T8" y="T9"/>
                  </a:cxn>
                </a:cxnLst>
                <a:rect l="0" t="0" r="r" b="b"/>
                <a:pathLst>
                  <a:path w="116" h="107">
                    <a:moveTo>
                      <a:pt x="116" y="63"/>
                    </a:moveTo>
                    <a:lnTo>
                      <a:pt x="112" y="107"/>
                    </a:lnTo>
                    <a:lnTo>
                      <a:pt x="0" y="43"/>
                    </a:lnTo>
                    <a:lnTo>
                      <a:pt x="0" y="0"/>
                    </a:lnTo>
                    <a:lnTo>
                      <a:pt x="116" y="63"/>
                    </a:lnTo>
                    <a:close/>
                  </a:path>
                </a:pathLst>
              </a:custGeom>
              <a:solidFill>
                <a:srgbClr val="E63B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6" name="Freeform 32">
                <a:extLst>
                  <a:ext uri="{FF2B5EF4-FFF2-40B4-BE49-F238E27FC236}">
                    <a16:creationId xmlns:a16="http://schemas.microsoft.com/office/drawing/2014/main" id="{BF2ED4A0-DBAE-48CD-B7DE-5F15474B36EE}"/>
                  </a:ext>
                </a:extLst>
              </p:cNvPr>
              <p:cNvSpPr>
                <a:spLocks/>
              </p:cNvSpPr>
              <p:nvPr/>
            </p:nvSpPr>
            <p:spPr bwMode="auto">
              <a:xfrm>
                <a:off x="1799" y="3320"/>
                <a:ext cx="227" cy="127"/>
              </a:xfrm>
              <a:custGeom>
                <a:avLst/>
                <a:gdLst>
                  <a:gd name="T0" fmla="*/ 227 w 227"/>
                  <a:gd name="T1" fmla="*/ 64 h 127"/>
                  <a:gd name="T2" fmla="*/ 116 w 227"/>
                  <a:gd name="T3" fmla="*/ 127 h 127"/>
                  <a:gd name="T4" fmla="*/ 0 w 227"/>
                  <a:gd name="T5" fmla="*/ 64 h 127"/>
                  <a:gd name="T6" fmla="*/ 112 w 227"/>
                  <a:gd name="T7" fmla="*/ 0 h 127"/>
                  <a:gd name="T8" fmla="*/ 227 w 227"/>
                  <a:gd name="T9" fmla="*/ 64 h 127"/>
                </a:gdLst>
                <a:ahLst/>
                <a:cxnLst>
                  <a:cxn ang="0">
                    <a:pos x="T0" y="T1"/>
                  </a:cxn>
                  <a:cxn ang="0">
                    <a:pos x="T2" y="T3"/>
                  </a:cxn>
                  <a:cxn ang="0">
                    <a:pos x="T4" y="T5"/>
                  </a:cxn>
                  <a:cxn ang="0">
                    <a:pos x="T6" y="T7"/>
                  </a:cxn>
                  <a:cxn ang="0">
                    <a:pos x="T8" y="T9"/>
                  </a:cxn>
                </a:cxnLst>
                <a:rect l="0" t="0" r="r" b="b"/>
                <a:pathLst>
                  <a:path w="227" h="127">
                    <a:moveTo>
                      <a:pt x="227" y="64"/>
                    </a:moveTo>
                    <a:lnTo>
                      <a:pt x="116" y="127"/>
                    </a:lnTo>
                    <a:lnTo>
                      <a:pt x="0" y="64"/>
                    </a:lnTo>
                    <a:lnTo>
                      <a:pt x="112" y="0"/>
                    </a:lnTo>
                    <a:lnTo>
                      <a:pt x="227" y="64"/>
                    </a:lnTo>
                    <a:close/>
                  </a:path>
                </a:pathLst>
              </a:custGeom>
              <a:solidFill>
                <a:srgbClr val="FF86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7" name="Freeform 33">
                <a:extLst>
                  <a:ext uri="{FF2B5EF4-FFF2-40B4-BE49-F238E27FC236}">
                    <a16:creationId xmlns:a16="http://schemas.microsoft.com/office/drawing/2014/main" id="{FFDD9827-231F-4240-8483-DAE0985CBC15}"/>
                  </a:ext>
                </a:extLst>
              </p:cNvPr>
              <p:cNvSpPr>
                <a:spLocks/>
              </p:cNvSpPr>
              <p:nvPr/>
            </p:nvSpPr>
            <p:spPr bwMode="auto">
              <a:xfrm>
                <a:off x="1911" y="2631"/>
                <a:ext cx="60" cy="788"/>
              </a:xfrm>
              <a:custGeom>
                <a:avLst/>
                <a:gdLst>
                  <a:gd name="T0" fmla="*/ 60 w 60"/>
                  <a:gd name="T1" fmla="*/ 0 h 788"/>
                  <a:gd name="T2" fmla="*/ 56 w 60"/>
                  <a:gd name="T3" fmla="*/ 753 h 788"/>
                  <a:gd name="T4" fmla="*/ 0 w 60"/>
                  <a:gd name="T5" fmla="*/ 788 h 788"/>
                  <a:gd name="T6" fmla="*/ 4 w 60"/>
                  <a:gd name="T7" fmla="*/ 32 h 788"/>
                  <a:gd name="T8" fmla="*/ 60 w 60"/>
                  <a:gd name="T9" fmla="*/ 0 h 788"/>
                </a:gdLst>
                <a:ahLst/>
                <a:cxnLst>
                  <a:cxn ang="0">
                    <a:pos x="T0" y="T1"/>
                  </a:cxn>
                  <a:cxn ang="0">
                    <a:pos x="T2" y="T3"/>
                  </a:cxn>
                  <a:cxn ang="0">
                    <a:pos x="T4" y="T5"/>
                  </a:cxn>
                  <a:cxn ang="0">
                    <a:pos x="T6" y="T7"/>
                  </a:cxn>
                  <a:cxn ang="0">
                    <a:pos x="T8" y="T9"/>
                  </a:cxn>
                </a:cxnLst>
                <a:rect l="0" t="0" r="r" b="b"/>
                <a:pathLst>
                  <a:path w="60" h="788">
                    <a:moveTo>
                      <a:pt x="60" y="0"/>
                    </a:moveTo>
                    <a:lnTo>
                      <a:pt x="56" y="753"/>
                    </a:lnTo>
                    <a:lnTo>
                      <a:pt x="0" y="788"/>
                    </a:lnTo>
                    <a:lnTo>
                      <a:pt x="4" y="32"/>
                    </a:lnTo>
                    <a:lnTo>
                      <a:pt x="60" y="0"/>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 name="Freeform 34">
                <a:extLst>
                  <a:ext uri="{FF2B5EF4-FFF2-40B4-BE49-F238E27FC236}">
                    <a16:creationId xmlns:a16="http://schemas.microsoft.com/office/drawing/2014/main" id="{553FB605-CA36-4201-AF26-53268F4F3C89}"/>
                  </a:ext>
                </a:extLst>
              </p:cNvPr>
              <p:cNvSpPr>
                <a:spLocks/>
              </p:cNvSpPr>
              <p:nvPr/>
            </p:nvSpPr>
            <p:spPr bwMode="auto">
              <a:xfrm>
                <a:off x="1855" y="2631"/>
                <a:ext cx="60" cy="788"/>
              </a:xfrm>
              <a:custGeom>
                <a:avLst/>
                <a:gdLst>
                  <a:gd name="T0" fmla="*/ 60 w 60"/>
                  <a:gd name="T1" fmla="*/ 32 h 788"/>
                  <a:gd name="T2" fmla="*/ 56 w 60"/>
                  <a:gd name="T3" fmla="*/ 788 h 788"/>
                  <a:gd name="T4" fmla="*/ 0 w 60"/>
                  <a:gd name="T5" fmla="*/ 753 h 788"/>
                  <a:gd name="T6" fmla="*/ 4 w 60"/>
                  <a:gd name="T7" fmla="*/ 0 h 788"/>
                  <a:gd name="T8" fmla="*/ 60 w 60"/>
                  <a:gd name="T9" fmla="*/ 32 h 788"/>
                </a:gdLst>
                <a:ahLst/>
                <a:cxnLst>
                  <a:cxn ang="0">
                    <a:pos x="T0" y="T1"/>
                  </a:cxn>
                  <a:cxn ang="0">
                    <a:pos x="T2" y="T3"/>
                  </a:cxn>
                  <a:cxn ang="0">
                    <a:pos x="T4" y="T5"/>
                  </a:cxn>
                  <a:cxn ang="0">
                    <a:pos x="T6" y="T7"/>
                  </a:cxn>
                  <a:cxn ang="0">
                    <a:pos x="T8" y="T9"/>
                  </a:cxn>
                </a:cxnLst>
                <a:rect l="0" t="0" r="r" b="b"/>
                <a:pathLst>
                  <a:path w="60" h="788">
                    <a:moveTo>
                      <a:pt x="60" y="32"/>
                    </a:moveTo>
                    <a:lnTo>
                      <a:pt x="56" y="788"/>
                    </a:lnTo>
                    <a:lnTo>
                      <a:pt x="0" y="753"/>
                    </a:lnTo>
                    <a:lnTo>
                      <a:pt x="4" y="0"/>
                    </a:lnTo>
                    <a:lnTo>
                      <a:pt x="60" y="32"/>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Freeform 35">
                <a:extLst>
                  <a:ext uri="{FF2B5EF4-FFF2-40B4-BE49-F238E27FC236}">
                    <a16:creationId xmlns:a16="http://schemas.microsoft.com/office/drawing/2014/main" id="{46A9B16D-1D6B-4EAC-B511-0C3214CE0FAA}"/>
                  </a:ext>
                </a:extLst>
              </p:cNvPr>
              <p:cNvSpPr>
                <a:spLocks/>
              </p:cNvSpPr>
              <p:nvPr/>
            </p:nvSpPr>
            <p:spPr bwMode="auto">
              <a:xfrm>
                <a:off x="1859" y="2599"/>
                <a:ext cx="112" cy="64"/>
              </a:xfrm>
              <a:custGeom>
                <a:avLst/>
                <a:gdLst>
                  <a:gd name="T0" fmla="*/ 112 w 112"/>
                  <a:gd name="T1" fmla="*/ 32 h 64"/>
                  <a:gd name="T2" fmla="*/ 56 w 112"/>
                  <a:gd name="T3" fmla="*/ 64 h 64"/>
                  <a:gd name="T4" fmla="*/ 0 w 112"/>
                  <a:gd name="T5" fmla="*/ 32 h 64"/>
                  <a:gd name="T6" fmla="*/ 56 w 112"/>
                  <a:gd name="T7" fmla="*/ 0 h 64"/>
                  <a:gd name="T8" fmla="*/ 112 w 112"/>
                  <a:gd name="T9" fmla="*/ 32 h 64"/>
                </a:gdLst>
                <a:ahLst/>
                <a:cxnLst>
                  <a:cxn ang="0">
                    <a:pos x="T0" y="T1"/>
                  </a:cxn>
                  <a:cxn ang="0">
                    <a:pos x="T2" y="T3"/>
                  </a:cxn>
                  <a:cxn ang="0">
                    <a:pos x="T4" y="T5"/>
                  </a:cxn>
                  <a:cxn ang="0">
                    <a:pos x="T6" y="T7"/>
                  </a:cxn>
                  <a:cxn ang="0">
                    <a:pos x="T8" y="T9"/>
                  </a:cxn>
                </a:cxnLst>
                <a:rect l="0" t="0" r="r" b="b"/>
                <a:pathLst>
                  <a:path w="112" h="64">
                    <a:moveTo>
                      <a:pt x="112" y="32"/>
                    </a:moveTo>
                    <a:lnTo>
                      <a:pt x="56" y="64"/>
                    </a:lnTo>
                    <a:lnTo>
                      <a:pt x="0" y="32"/>
                    </a:lnTo>
                    <a:lnTo>
                      <a:pt x="56" y="0"/>
                    </a:lnTo>
                    <a:lnTo>
                      <a:pt x="112" y="32"/>
                    </a:lnTo>
                    <a:close/>
                  </a:path>
                </a:pathLst>
              </a:custGeom>
              <a:solidFill>
                <a:srgbClr val="F0F3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Freeform 36">
                <a:extLst>
                  <a:ext uri="{FF2B5EF4-FFF2-40B4-BE49-F238E27FC236}">
                    <a16:creationId xmlns:a16="http://schemas.microsoft.com/office/drawing/2014/main" id="{E2E1B61C-4AE8-4EF3-AD0B-4A9089BB1375}"/>
                  </a:ext>
                </a:extLst>
              </p:cNvPr>
              <p:cNvSpPr>
                <a:spLocks/>
              </p:cNvSpPr>
              <p:nvPr/>
            </p:nvSpPr>
            <p:spPr bwMode="auto">
              <a:xfrm>
                <a:off x="1688" y="2487"/>
                <a:ext cx="111" cy="108"/>
              </a:xfrm>
              <a:custGeom>
                <a:avLst/>
                <a:gdLst>
                  <a:gd name="T0" fmla="*/ 111 w 111"/>
                  <a:gd name="T1" fmla="*/ 0 h 108"/>
                  <a:gd name="T2" fmla="*/ 111 w 111"/>
                  <a:gd name="T3" fmla="*/ 40 h 108"/>
                  <a:gd name="T4" fmla="*/ 0 w 111"/>
                  <a:gd name="T5" fmla="*/ 108 h 108"/>
                  <a:gd name="T6" fmla="*/ 0 w 111"/>
                  <a:gd name="T7" fmla="*/ 64 h 108"/>
                  <a:gd name="T8" fmla="*/ 111 w 111"/>
                  <a:gd name="T9" fmla="*/ 0 h 108"/>
                </a:gdLst>
                <a:ahLst/>
                <a:cxnLst>
                  <a:cxn ang="0">
                    <a:pos x="T0" y="T1"/>
                  </a:cxn>
                  <a:cxn ang="0">
                    <a:pos x="T2" y="T3"/>
                  </a:cxn>
                  <a:cxn ang="0">
                    <a:pos x="T4" y="T5"/>
                  </a:cxn>
                  <a:cxn ang="0">
                    <a:pos x="T6" y="T7"/>
                  </a:cxn>
                  <a:cxn ang="0">
                    <a:pos x="T8" y="T9"/>
                  </a:cxn>
                </a:cxnLst>
                <a:rect l="0" t="0" r="r" b="b"/>
                <a:pathLst>
                  <a:path w="111" h="108">
                    <a:moveTo>
                      <a:pt x="111" y="0"/>
                    </a:moveTo>
                    <a:lnTo>
                      <a:pt x="111" y="40"/>
                    </a:lnTo>
                    <a:lnTo>
                      <a:pt x="0" y="108"/>
                    </a:lnTo>
                    <a:lnTo>
                      <a:pt x="0" y="64"/>
                    </a:lnTo>
                    <a:lnTo>
                      <a:pt x="111" y="0"/>
                    </a:lnTo>
                    <a:close/>
                  </a:path>
                </a:pathLst>
              </a:custGeom>
              <a:solidFill>
                <a:srgbClr val="BB2D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1" name="Freeform 37">
                <a:extLst>
                  <a:ext uri="{FF2B5EF4-FFF2-40B4-BE49-F238E27FC236}">
                    <a16:creationId xmlns:a16="http://schemas.microsoft.com/office/drawing/2014/main" id="{1B8997BF-AA63-4814-A077-B829C7488B3C}"/>
                  </a:ext>
                </a:extLst>
              </p:cNvPr>
              <p:cNvSpPr>
                <a:spLocks/>
              </p:cNvSpPr>
              <p:nvPr/>
            </p:nvSpPr>
            <p:spPr bwMode="auto">
              <a:xfrm>
                <a:off x="1572" y="2487"/>
                <a:ext cx="116" cy="108"/>
              </a:xfrm>
              <a:custGeom>
                <a:avLst/>
                <a:gdLst>
                  <a:gd name="T0" fmla="*/ 116 w 116"/>
                  <a:gd name="T1" fmla="*/ 64 h 108"/>
                  <a:gd name="T2" fmla="*/ 116 w 116"/>
                  <a:gd name="T3" fmla="*/ 108 h 108"/>
                  <a:gd name="T4" fmla="*/ 0 w 116"/>
                  <a:gd name="T5" fmla="*/ 40 h 108"/>
                  <a:gd name="T6" fmla="*/ 0 w 116"/>
                  <a:gd name="T7" fmla="*/ 0 h 108"/>
                  <a:gd name="T8" fmla="*/ 116 w 116"/>
                  <a:gd name="T9" fmla="*/ 64 h 108"/>
                </a:gdLst>
                <a:ahLst/>
                <a:cxnLst>
                  <a:cxn ang="0">
                    <a:pos x="T0" y="T1"/>
                  </a:cxn>
                  <a:cxn ang="0">
                    <a:pos x="T2" y="T3"/>
                  </a:cxn>
                  <a:cxn ang="0">
                    <a:pos x="T4" y="T5"/>
                  </a:cxn>
                  <a:cxn ang="0">
                    <a:pos x="T6" y="T7"/>
                  </a:cxn>
                  <a:cxn ang="0">
                    <a:pos x="T8" y="T9"/>
                  </a:cxn>
                </a:cxnLst>
                <a:rect l="0" t="0" r="r" b="b"/>
                <a:pathLst>
                  <a:path w="116" h="108">
                    <a:moveTo>
                      <a:pt x="116" y="64"/>
                    </a:moveTo>
                    <a:lnTo>
                      <a:pt x="116" y="108"/>
                    </a:lnTo>
                    <a:lnTo>
                      <a:pt x="0" y="40"/>
                    </a:lnTo>
                    <a:lnTo>
                      <a:pt x="0" y="0"/>
                    </a:lnTo>
                    <a:lnTo>
                      <a:pt x="116" y="64"/>
                    </a:lnTo>
                    <a:close/>
                  </a:path>
                </a:pathLst>
              </a:custGeom>
              <a:solidFill>
                <a:srgbClr val="E63B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 name="Freeform 38">
                <a:extLst>
                  <a:ext uri="{FF2B5EF4-FFF2-40B4-BE49-F238E27FC236}">
                    <a16:creationId xmlns:a16="http://schemas.microsoft.com/office/drawing/2014/main" id="{9893BAF8-075A-4709-845C-A9DF9B3760E3}"/>
                  </a:ext>
                </a:extLst>
              </p:cNvPr>
              <p:cNvSpPr>
                <a:spLocks/>
              </p:cNvSpPr>
              <p:nvPr/>
            </p:nvSpPr>
            <p:spPr bwMode="auto">
              <a:xfrm>
                <a:off x="1572" y="2420"/>
                <a:ext cx="227" cy="131"/>
              </a:xfrm>
              <a:custGeom>
                <a:avLst/>
                <a:gdLst>
                  <a:gd name="T0" fmla="*/ 227 w 227"/>
                  <a:gd name="T1" fmla="*/ 67 h 131"/>
                  <a:gd name="T2" fmla="*/ 116 w 227"/>
                  <a:gd name="T3" fmla="*/ 131 h 131"/>
                  <a:gd name="T4" fmla="*/ 0 w 227"/>
                  <a:gd name="T5" fmla="*/ 67 h 131"/>
                  <a:gd name="T6" fmla="*/ 116 w 227"/>
                  <a:gd name="T7" fmla="*/ 0 h 131"/>
                  <a:gd name="T8" fmla="*/ 227 w 227"/>
                  <a:gd name="T9" fmla="*/ 67 h 131"/>
                </a:gdLst>
                <a:ahLst/>
                <a:cxnLst>
                  <a:cxn ang="0">
                    <a:pos x="T0" y="T1"/>
                  </a:cxn>
                  <a:cxn ang="0">
                    <a:pos x="T2" y="T3"/>
                  </a:cxn>
                  <a:cxn ang="0">
                    <a:pos x="T4" y="T5"/>
                  </a:cxn>
                  <a:cxn ang="0">
                    <a:pos x="T6" y="T7"/>
                  </a:cxn>
                  <a:cxn ang="0">
                    <a:pos x="T8" y="T9"/>
                  </a:cxn>
                </a:cxnLst>
                <a:rect l="0" t="0" r="r" b="b"/>
                <a:pathLst>
                  <a:path w="227" h="131">
                    <a:moveTo>
                      <a:pt x="227" y="67"/>
                    </a:moveTo>
                    <a:lnTo>
                      <a:pt x="116" y="131"/>
                    </a:lnTo>
                    <a:lnTo>
                      <a:pt x="0" y="67"/>
                    </a:lnTo>
                    <a:lnTo>
                      <a:pt x="116" y="0"/>
                    </a:lnTo>
                    <a:lnTo>
                      <a:pt x="227" y="67"/>
                    </a:lnTo>
                    <a:close/>
                  </a:path>
                </a:pathLst>
              </a:custGeom>
              <a:solidFill>
                <a:srgbClr val="FF86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Freeform 39">
                <a:extLst>
                  <a:ext uri="{FF2B5EF4-FFF2-40B4-BE49-F238E27FC236}">
                    <a16:creationId xmlns:a16="http://schemas.microsoft.com/office/drawing/2014/main" id="{3FB26D3E-3DD1-4333-8594-91D106D91478}"/>
                  </a:ext>
                </a:extLst>
              </p:cNvPr>
              <p:cNvSpPr>
                <a:spLocks/>
              </p:cNvSpPr>
              <p:nvPr/>
            </p:nvSpPr>
            <p:spPr bwMode="auto">
              <a:xfrm>
                <a:off x="1684" y="1734"/>
                <a:ext cx="60" cy="785"/>
              </a:xfrm>
              <a:custGeom>
                <a:avLst/>
                <a:gdLst>
                  <a:gd name="T0" fmla="*/ 60 w 60"/>
                  <a:gd name="T1" fmla="*/ 0 h 785"/>
                  <a:gd name="T2" fmla="*/ 56 w 60"/>
                  <a:gd name="T3" fmla="*/ 753 h 785"/>
                  <a:gd name="T4" fmla="*/ 0 w 60"/>
                  <a:gd name="T5" fmla="*/ 785 h 785"/>
                  <a:gd name="T6" fmla="*/ 4 w 60"/>
                  <a:gd name="T7" fmla="*/ 32 h 785"/>
                  <a:gd name="T8" fmla="*/ 60 w 60"/>
                  <a:gd name="T9" fmla="*/ 0 h 785"/>
                </a:gdLst>
                <a:ahLst/>
                <a:cxnLst>
                  <a:cxn ang="0">
                    <a:pos x="T0" y="T1"/>
                  </a:cxn>
                  <a:cxn ang="0">
                    <a:pos x="T2" y="T3"/>
                  </a:cxn>
                  <a:cxn ang="0">
                    <a:pos x="T4" y="T5"/>
                  </a:cxn>
                  <a:cxn ang="0">
                    <a:pos x="T6" y="T7"/>
                  </a:cxn>
                  <a:cxn ang="0">
                    <a:pos x="T8" y="T9"/>
                  </a:cxn>
                </a:cxnLst>
                <a:rect l="0" t="0" r="r" b="b"/>
                <a:pathLst>
                  <a:path w="60" h="785">
                    <a:moveTo>
                      <a:pt x="60" y="0"/>
                    </a:moveTo>
                    <a:lnTo>
                      <a:pt x="56" y="753"/>
                    </a:lnTo>
                    <a:lnTo>
                      <a:pt x="0" y="785"/>
                    </a:lnTo>
                    <a:lnTo>
                      <a:pt x="4" y="32"/>
                    </a:lnTo>
                    <a:lnTo>
                      <a:pt x="60" y="0"/>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 name="Freeform 40">
                <a:extLst>
                  <a:ext uri="{FF2B5EF4-FFF2-40B4-BE49-F238E27FC236}">
                    <a16:creationId xmlns:a16="http://schemas.microsoft.com/office/drawing/2014/main" id="{A3EF3206-A8AE-47AE-B693-40CA89C7112C}"/>
                  </a:ext>
                </a:extLst>
              </p:cNvPr>
              <p:cNvSpPr>
                <a:spLocks/>
              </p:cNvSpPr>
              <p:nvPr/>
            </p:nvSpPr>
            <p:spPr bwMode="auto">
              <a:xfrm>
                <a:off x="1684" y="1734"/>
                <a:ext cx="60" cy="785"/>
              </a:xfrm>
              <a:custGeom>
                <a:avLst/>
                <a:gdLst>
                  <a:gd name="T0" fmla="*/ 60 w 60"/>
                  <a:gd name="T1" fmla="*/ 0 h 785"/>
                  <a:gd name="T2" fmla="*/ 56 w 60"/>
                  <a:gd name="T3" fmla="*/ 753 h 785"/>
                  <a:gd name="T4" fmla="*/ 0 w 60"/>
                  <a:gd name="T5" fmla="*/ 785 h 785"/>
                  <a:gd name="T6" fmla="*/ 4 w 60"/>
                  <a:gd name="T7" fmla="*/ 32 h 785"/>
                  <a:gd name="T8" fmla="*/ 60 w 60"/>
                  <a:gd name="T9" fmla="*/ 0 h 785"/>
                </a:gdLst>
                <a:ahLst/>
                <a:cxnLst>
                  <a:cxn ang="0">
                    <a:pos x="T0" y="T1"/>
                  </a:cxn>
                  <a:cxn ang="0">
                    <a:pos x="T2" y="T3"/>
                  </a:cxn>
                  <a:cxn ang="0">
                    <a:pos x="T4" y="T5"/>
                  </a:cxn>
                  <a:cxn ang="0">
                    <a:pos x="T6" y="T7"/>
                  </a:cxn>
                  <a:cxn ang="0">
                    <a:pos x="T8" y="T9"/>
                  </a:cxn>
                </a:cxnLst>
                <a:rect l="0" t="0" r="r" b="b"/>
                <a:pathLst>
                  <a:path w="60" h="785">
                    <a:moveTo>
                      <a:pt x="60" y="0"/>
                    </a:moveTo>
                    <a:lnTo>
                      <a:pt x="56" y="753"/>
                    </a:lnTo>
                    <a:lnTo>
                      <a:pt x="0" y="785"/>
                    </a:lnTo>
                    <a:lnTo>
                      <a:pt x="4" y="32"/>
                    </a:lnTo>
                    <a:lnTo>
                      <a:pt x="6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5" name="Freeform 41">
                <a:extLst>
                  <a:ext uri="{FF2B5EF4-FFF2-40B4-BE49-F238E27FC236}">
                    <a16:creationId xmlns:a16="http://schemas.microsoft.com/office/drawing/2014/main" id="{A8AA4F5D-867E-4102-A338-FF698E962114}"/>
                  </a:ext>
                </a:extLst>
              </p:cNvPr>
              <p:cNvSpPr>
                <a:spLocks/>
              </p:cNvSpPr>
              <p:nvPr/>
            </p:nvSpPr>
            <p:spPr bwMode="auto">
              <a:xfrm>
                <a:off x="1628" y="1734"/>
                <a:ext cx="60" cy="785"/>
              </a:xfrm>
              <a:custGeom>
                <a:avLst/>
                <a:gdLst>
                  <a:gd name="T0" fmla="*/ 60 w 60"/>
                  <a:gd name="T1" fmla="*/ 32 h 785"/>
                  <a:gd name="T2" fmla="*/ 56 w 60"/>
                  <a:gd name="T3" fmla="*/ 785 h 785"/>
                  <a:gd name="T4" fmla="*/ 0 w 60"/>
                  <a:gd name="T5" fmla="*/ 753 h 785"/>
                  <a:gd name="T6" fmla="*/ 4 w 60"/>
                  <a:gd name="T7" fmla="*/ 0 h 785"/>
                  <a:gd name="T8" fmla="*/ 60 w 60"/>
                  <a:gd name="T9" fmla="*/ 32 h 785"/>
                </a:gdLst>
                <a:ahLst/>
                <a:cxnLst>
                  <a:cxn ang="0">
                    <a:pos x="T0" y="T1"/>
                  </a:cxn>
                  <a:cxn ang="0">
                    <a:pos x="T2" y="T3"/>
                  </a:cxn>
                  <a:cxn ang="0">
                    <a:pos x="T4" y="T5"/>
                  </a:cxn>
                  <a:cxn ang="0">
                    <a:pos x="T6" y="T7"/>
                  </a:cxn>
                  <a:cxn ang="0">
                    <a:pos x="T8" y="T9"/>
                  </a:cxn>
                </a:cxnLst>
                <a:rect l="0" t="0" r="r" b="b"/>
                <a:pathLst>
                  <a:path w="60" h="785">
                    <a:moveTo>
                      <a:pt x="60" y="32"/>
                    </a:moveTo>
                    <a:lnTo>
                      <a:pt x="56" y="785"/>
                    </a:lnTo>
                    <a:lnTo>
                      <a:pt x="0" y="753"/>
                    </a:lnTo>
                    <a:lnTo>
                      <a:pt x="4" y="0"/>
                    </a:lnTo>
                    <a:lnTo>
                      <a:pt x="60" y="32"/>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 name="Freeform 42">
                <a:extLst>
                  <a:ext uri="{FF2B5EF4-FFF2-40B4-BE49-F238E27FC236}">
                    <a16:creationId xmlns:a16="http://schemas.microsoft.com/office/drawing/2014/main" id="{F58A91FF-1FB8-4C3D-86F0-7D2E6862E4D7}"/>
                  </a:ext>
                </a:extLst>
              </p:cNvPr>
              <p:cNvSpPr>
                <a:spLocks/>
              </p:cNvSpPr>
              <p:nvPr/>
            </p:nvSpPr>
            <p:spPr bwMode="auto">
              <a:xfrm>
                <a:off x="1628" y="1734"/>
                <a:ext cx="60" cy="785"/>
              </a:xfrm>
              <a:custGeom>
                <a:avLst/>
                <a:gdLst>
                  <a:gd name="T0" fmla="*/ 60 w 60"/>
                  <a:gd name="T1" fmla="*/ 32 h 785"/>
                  <a:gd name="T2" fmla="*/ 56 w 60"/>
                  <a:gd name="T3" fmla="*/ 785 h 785"/>
                  <a:gd name="T4" fmla="*/ 0 w 60"/>
                  <a:gd name="T5" fmla="*/ 753 h 785"/>
                  <a:gd name="T6" fmla="*/ 4 w 60"/>
                  <a:gd name="T7" fmla="*/ 0 h 785"/>
                  <a:gd name="T8" fmla="*/ 60 w 60"/>
                  <a:gd name="T9" fmla="*/ 32 h 785"/>
                </a:gdLst>
                <a:ahLst/>
                <a:cxnLst>
                  <a:cxn ang="0">
                    <a:pos x="T0" y="T1"/>
                  </a:cxn>
                  <a:cxn ang="0">
                    <a:pos x="T2" y="T3"/>
                  </a:cxn>
                  <a:cxn ang="0">
                    <a:pos x="T4" y="T5"/>
                  </a:cxn>
                  <a:cxn ang="0">
                    <a:pos x="T6" y="T7"/>
                  </a:cxn>
                  <a:cxn ang="0">
                    <a:pos x="T8" y="T9"/>
                  </a:cxn>
                </a:cxnLst>
                <a:rect l="0" t="0" r="r" b="b"/>
                <a:pathLst>
                  <a:path w="60" h="785">
                    <a:moveTo>
                      <a:pt x="60" y="32"/>
                    </a:moveTo>
                    <a:lnTo>
                      <a:pt x="56" y="785"/>
                    </a:lnTo>
                    <a:lnTo>
                      <a:pt x="0" y="753"/>
                    </a:lnTo>
                    <a:lnTo>
                      <a:pt x="4" y="0"/>
                    </a:lnTo>
                    <a:lnTo>
                      <a:pt x="60" y="3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 name="Freeform 43">
                <a:extLst>
                  <a:ext uri="{FF2B5EF4-FFF2-40B4-BE49-F238E27FC236}">
                    <a16:creationId xmlns:a16="http://schemas.microsoft.com/office/drawing/2014/main" id="{3D4019D6-E587-4266-8C96-4BD174F9DF6F}"/>
                  </a:ext>
                </a:extLst>
              </p:cNvPr>
              <p:cNvSpPr>
                <a:spLocks/>
              </p:cNvSpPr>
              <p:nvPr/>
            </p:nvSpPr>
            <p:spPr bwMode="auto">
              <a:xfrm>
                <a:off x="1632" y="1703"/>
                <a:ext cx="112" cy="63"/>
              </a:xfrm>
              <a:custGeom>
                <a:avLst/>
                <a:gdLst>
                  <a:gd name="T0" fmla="*/ 112 w 112"/>
                  <a:gd name="T1" fmla="*/ 31 h 63"/>
                  <a:gd name="T2" fmla="*/ 56 w 112"/>
                  <a:gd name="T3" fmla="*/ 63 h 63"/>
                  <a:gd name="T4" fmla="*/ 0 w 112"/>
                  <a:gd name="T5" fmla="*/ 31 h 63"/>
                  <a:gd name="T6" fmla="*/ 56 w 112"/>
                  <a:gd name="T7" fmla="*/ 0 h 63"/>
                  <a:gd name="T8" fmla="*/ 112 w 112"/>
                  <a:gd name="T9" fmla="*/ 31 h 63"/>
                </a:gdLst>
                <a:ahLst/>
                <a:cxnLst>
                  <a:cxn ang="0">
                    <a:pos x="T0" y="T1"/>
                  </a:cxn>
                  <a:cxn ang="0">
                    <a:pos x="T2" y="T3"/>
                  </a:cxn>
                  <a:cxn ang="0">
                    <a:pos x="T4" y="T5"/>
                  </a:cxn>
                  <a:cxn ang="0">
                    <a:pos x="T6" y="T7"/>
                  </a:cxn>
                  <a:cxn ang="0">
                    <a:pos x="T8" y="T9"/>
                  </a:cxn>
                </a:cxnLst>
                <a:rect l="0" t="0" r="r" b="b"/>
                <a:pathLst>
                  <a:path w="112" h="63">
                    <a:moveTo>
                      <a:pt x="112" y="31"/>
                    </a:moveTo>
                    <a:lnTo>
                      <a:pt x="56" y="63"/>
                    </a:lnTo>
                    <a:lnTo>
                      <a:pt x="0" y="31"/>
                    </a:lnTo>
                    <a:lnTo>
                      <a:pt x="56" y="0"/>
                    </a:lnTo>
                    <a:lnTo>
                      <a:pt x="112" y="31"/>
                    </a:lnTo>
                    <a:close/>
                  </a:path>
                </a:pathLst>
              </a:custGeom>
              <a:solidFill>
                <a:srgbClr val="F0F3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Freeform 44">
                <a:extLst>
                  <a:ext uri="{FF2B5EF4-FFF2-40B4-BE49-F238E27FC236}">
                    <a16:creationId xmlns:a16="http://schemas.microsoft.com/office/drawing/2014/main" id="{48E8F966-5E80-495B-ABCB-46AAB2567516}"/>
                  </a:ext>
                </a:extLst>
              </p:cNvPr>
              <p:cNvSpPr>
                <a:spLocks/>
              </p:cNvSpPr>
              <p:nvPr/>
            </p:nvSpPr>
            <p:spPr bwMode="auto">
              <a:xfrm>
                <a:off x="1038" y="2153"/>
                <a:ext cx="654" cy="442"/>
              </a:xfrm>
              <a:custGeom>
                <a:avLst/>
                <a:gdLst>
                  <a:gd name="T0" fmla="*/ 0 w 654"/>
                  <a:gd name="T1" fmla="*/ 378 h 442"/>
                  <a:gd name="T2" fmla="*/ 654 w 654"/>
                  <a:gd name="T3" fmla="*/ 0 h 442"/>
                  <a:gd name="T4" fmla="*/ 654 w 654"/>
                  <a:gd name="T5" fmla="*/ 63 h 442"/>
                  <a:gd name="T6" fmla="*/ 0 w 654"/>
                  <a:gd name="T7" fmla="*/ 442 h 442"/>
                  <a:gd name="T8" fmla="*/ 0 w 654"/>
                  <a:gd name="T9" fmla="*/ 378 h 442"/>
                </a:gdLst>
                <a:ahLst/>
                <a:cxnLst>
                  <a:cxn ang="0">
                    <a:pos x="T0" y="T1"/>
                  </a:cxn>
                  <a:cxn ang="0">
                    <a:pos x="T2" y="T3"/>
                  </a:cxn>
                  <a:cxn ang="0">
                    <a:pos x="T4" y="T5"/>
                  </a:cxn>
                  <a:cxn ang="0">
                    <a:pos x="T6" y="T7"/>
                  </a:cxn>
                  <a:cxn ang="0">
                    <a:pos x="T8" y="T9"/>
                  </a:cxn>
                </a:cxnLst>
                <a:rect l="0" t="0" r="r" b="b"/>
                <a:pathLst>
                  <a:path w="654" h="442">
                    <a:moveTo>
                      <a:pt x="0" y="378"/>
                    </a:moveTo>
                    <a:lnTo>
                      <a:pt x="654" y="0"/>
                    </a:lnTo>
                    <a:lnTo>
                      <a:pt x="654" y="63"/>
                    </a:lnTo>
                    <a:lnTo>
                      <a:pt x="0" y="442"/>
                    </a:lnTo>
                    <a:lnTo>
                      <a:pt x="0" y="378"/>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9" name="Freeform 45">
                <a:extLst>
                  <a:ext uri="{FF2B5EF4-FFF2-40B4-BE49-F238E27FC236}">
                    <a16:creationId xmlns:a16="http://schemas.microsoft.com/office/drawing/2014/main" id="{0DBF1CA2-4228-48F3-92F9-7D2AE8007D46}"/>
                  </a:ext>
                </a:extLst>
              </p:cNvPr>
              <p:cNvSpPr>
                <a:spLocks/>
              </p:cNvSpPr>
              <p:nvPr/>
            </p:nvSpPr>
            <p:spPr bwMode="auto">
              <a:xfrm>
                <a:off x="1038" y="2153"/>
                <a:ext cx="654" cy="442"/>
              </a:xfrm>
              <a:custGeom>
                <a:avLst/>
                <a:gdLst>
                  <a:gd name="T0" fmla="*/ 0 w 654"/>
                  <a:gd name="T1" fmla="*/ 378 h 442"/>
                  <a:gd name="T2" fmla="*/ 654 w 654"/>
                  <a:gd name="T3" fmla="*/ 0 h 442"/>
                  <a:gd name="T4" fmla="*/ 654 w 654"/>
                  <a:gd name="T5" fmla="*/ 63 h 442"/>
                  <a:gd name="T6" fmla="*/ 0 w 654"/>
                  <a:gd name="T7" fmla="*/ 442 h 442"/>
                  <a:gd name="T8" fmla="*/ 0 w 654"/>
                  <a:gd name="T9" fmla="*/ 378 h 442"/>
                </a:gdLst>
                <a:ahLst/>
                <a:cxnLst>
                  <a:cxn ang="0">
                    <a:pos x="T0" y="T1"/>
                  </a:cxn>
                  <a:cxn ang="0">
                    <a:pos x="T2" y="T3"/>
                  </a:cxn>
                  <a:cxn ang="0">
                    <a:pos x="T4" y="T5"/>
                  </a:cxn>
                  <a:cxn ang="0">
                    <a:pos x="T6" y="T7"/>
                  </a:cxn>
                  <a:cxn ang="0">
                    <a:pos x="T8" y="T9"/>
                  </a:cxn>
                </a:cxnLst>
                <a:rect l="0" t="0" r="r" b="b"/>
                <a:pathLst>
                  <a:path w="654" h="442">
                    <a:moveTo>
                      <a:pt x="0" y="378"/>
                    </a:moveTo>
                    <a:lnTo>
                      <a:pt x="654" y="0"/>
                    </a:lnTo>
                    <a:lnTo>
                      <a:pt x="654" y="63"/>
                    </a:lnTo>
                    <a:lnTo>
                      <a:pt x="0" y="442"/>
                    </a:lnTo>
                    <a:lnTo>
                      <a:pt x="0" y="37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Freeform 46">
                <a:extLst>
                  <a:ext uri="{FF2B5EF4-FFF2-40B4-BE49-F238E27FC236}">
                    <a16:creationId xmlns:a16="http://schemas.microsoft.com/office/drawing/2014/main" id="{6E86FBCE-02B8-4203-BF24-A56CA27A96FC}"/>
                  </a:ext>
                </a:extLst>
              </p:cNvPr>
              <p:cNvSpPr>
                <a:spLocks/>
              </p:cNvSpPr>
              <p:nvPr/>
            </p:nvSpPr>
            <p:spPr bwMode="auto">
              <a:xfrm>
                <a:off x="982" y="2121"/>
                <a:ext cx="710" cy="410"/>
              </a:xfrm>
              <a:custGeom>
                <a:avLst/>
                <a:gdLst>
                  <a:gd name="T0" fmla="*/ 0 w 710"/>
                  <a:gd name="T1" fmla="*/ 378 h 410"/>
                  <a:gd name="T2" fmla="*/ 654 w 710"/>
                  <a:gd name="T3" fmla="*/ 0 h 410"/>
                  <a:gd name="T4" fmla="*/ 710 w 710"/>
                  <a:gd name="T5" fmla="*/ 32 h 410"/>
                  <a:gd name="T6" fmla="*/ 56 w 710"/>
                  <a:gd name="T7" fmla="*/ 410 h 410"/>
                  <a:gd name="T8" fmla="*/ 0 w 710"/>
                  <a:gd name="T9" fmla="*/ 378 h 410"/>
                </a:gdLst>
                <a:ahLst/>
                <a:cxnLst>
                  <a:cxn ang="0">
                    <a:pos x="T0" y="T1"/>
                  </a:cxn>
                  <a:cxn ang="0">
                    <a:pos x="T2" y="T3"/>
                  </a:cxn>
                  <a:cxn ang="0">
                    <a:pos x="T4" y="T5"/>
                  </a:cxn>
                  <a:cxn ang="0">
                    <a:pos x="T6" y="T7"/>
                  </a:cxn>
                  <a:cxn ang="0">
                    <a:pos x="T8" y="T9"/>
                  </a:cxn>
                </a:cxnLst>
                <a:rect l="0" t="0" r="r" b="b"/>
                <a:pathLst>
                  <a:path w="710" h="410">
                    <a:moveTo>
                      <a:pt x="0" y="378"/>
                    </a:moveTo>
                    <a:lnTo>
                      <a:pt x="654" y="0"/>
                    </a:lnTo>
                    <a:lnTo>
                      <a:pt x="710" y="32"/>
                    </a:lnTo>
                    <a:lnTo>
                      <a:pt x="56" y="410"/>
                    </a:lnTo>
                    <a:lnTo>
                      <a:pt x="0" y="378"/>
                    </a:lnTo>
                    <a:close/>
                  </a:path>
                </a:pathLst>
              </a:custGeom>
              <a:solidFill>
                <a:srgbClr val="F0F3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Freeform 47">
                <a:extLst>
                  <a:ext uri="{FF2B5EF4-FFF2-40B4-BE49-F238E27FC236}">
                    <a16:creationId xmlns:a16="http://schemas.microsoft.com/office/drawing/2014/main" id="{5EB9DD46-34E1-48A6-B65F-51EA1F801A05}"/>
                  </a:ext>
                </a:extLst>
              </p:cNvPr>
              <p:cNvSpPr>
                <a:spLocks/>
              </p:cNvSpPr>
              <p:nvPr/>
            </p:nvSpPr>
            <p:spPr bwMode="auto">
              <a:xfrm>
                <a:off x="982" y="2121"/>
                <a:ext cx="710" cy="410"/>
              </a:xfrm>
              <a:custGeom>
                <a:avLst/>
                <a:gdLst>
                  <a:gd name="T0" fmla="*/ 0 w 710"/>
                  <a:gd name="T1" fmla="*/ 378 h 410"/>
                  <a:gd name="T2" fmla="*/ 654 w 710"/>
                  <a:gd name="T3" fmla="*/ 0 h 410"/>
                  <a:gd name="T4" fmla="*/ 710 w 710"/>
                  <a:gd name="T5" fmla="*/ 32 h 410"/>
                  <a:gd name="T6" fmla="*/ 56 w 710"/>
                  <a:gd name="T7" fmla="*/ 410 h 410"/>
                  <a:gd name="T8" fmla="*/ 0 w 710"/>
                  <a:gd name="T9" fmla="*/ 378 h 410"/>
                </a:gdLst>
                <a:ahLst/>
                <a:cxnLst>
                  <a:cxn ang="0">
                    <a:pos x="T0" y="T1"/>
                  </a:cxn>
                  <a:cxn ang="0">
                    <a:pos x="T2" y="T3"/>
                  </a:cxn>
                  <a:cxn ang="0">
                    <a:pos x="T4" y="T5"/>
                  </a:cxn>
                  <a:cxn ang="0">
                    <a:pos x="T6" y="T7"/>
                  </a:cxn>
                  <a:cxn ang="0">
                    <a:pos x="T8" y="T9"/>
                  </a:cxn>
                </a:cxnLst>
                <a:rect l="0" t="0" r="r" b="b"/>
                <a:pathLst>
                  <a:path w="710" h="410">
                    <a:moveTo>
                      <a:pt x="0" y="378"/>
                    </a:moveTo>
                    <a:lnTo>
                      <a:pt x="654" y="0"/>
                    </a:lnTo>
                    <a:lnTo>
                      <a:pt x="710" y="32"/>
                    </a:lnTo>
                    <a:lnTo>
                      <a:pt x="56" y="410"/>
                    </a:lnTo>
                    <a:lnTo>
                      <a:pt x="0" y="37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Freeform 48">
                <a:extLst>
                  <a:ext uri="{FF2B5EF4-FFF2-40B4-BE49-F238E27FC236}">
                    <a16:creationId xmlns:a16="http://schemas.microsoft.com/office/drawing/2014/main" id="{8E67EC82-84E8-49C4-B4BB-DA6F8AE5AC44}"/>
                  </a:ext>
                </a:extLst>
              </p:cNvPr>
              <p:cNvSpPr>
                <a:spLocks/>
              </p:cNvSpPr>
              <p:nvPr/>
            </p:nvSpPr>
            <p:spPr bwMode="auto">
              <a:xfrm>
                <a:off x="982" y="2499"/>
                <a:ext cx="56" cy="96"/>
              </a:xfrm>
              <a:custGeom>
                <a:avLst/>
                <a:gdLst>
                  <a:gd name="T0" fmla="*/ 56 w 56"/>
                  <a:gd name="T1" fmla="*/ 32 h 96"/>
                  <a:gd name="T2" fmla="*/ 56 w 56"/>
                  <a:gd name="T3" fmla="*/ 96 h 96"/>
                  <a:gd name="T4" fmla="*/ 0 w 56"/>
                  <a:gd name="T5" fmla="*/ 64 h 96"/>
                  <a:gd name="T6" fmla="*/ 0 w 56"/>
                  <a:gd name="T7" fmla="*/ 0 h 96"/>
                  <a:gd name="T8" fmla="*/ 56 w 56"/>
                  <a:gd name="T9" fmla="*/ 32 h 96"/>
                </a:gdLst>
                <a:ahLst/>
                <a:cxnLst>
                  <a:cxn ang="0">
                    <a:pos x="T0" y="T1"/>
                  </a:cxn>
                  <a:cxn ang="0">
                    <a:pos x="T2" y="T3"/>
                  </a:cxn>
                  <a:cxn ang="0">
                    <a:pos x="T4" y="T5"/>
                  </a:cxn>
                  <a:cxn ang="0">
                    <a:pos x="T6" y="T7"/>
                  </a:cxn>
                  <a:cxn ang="0">
                    <a:pos x="T8" y="T9"/>
                  </a:cxn>
                </a:cxnLst>
                <a:rect l="0" t="0" r="r" b="b"/>
                <a:pathLst>
                  <a:path w="56" h="96">
                    <a:moveTo>
                      <a:pt x="56" y="32"/>
                    </a:moveTo>
                    <a:lnTo>
                      <a:pt x="56" y="96"/>
                    </a:lnTo>
                    <a:lnTo>
                      <a:pt x="0" y="64"/>
                    </a:lnTo>
                    <a:lnTo>
                      <a:pt x="0" y="0"/>
                    </a:lnTo>
                    <a:lnTo>
                      <a:pt x="56" y="32"/>
                    </a:lnTo>
                    <a:close/>
                  </a:path>
                </a:pathLst>
              </a:custGeom>
              <a:solidFill>
                <a:srgbClr val="6F6D6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 name="Freeform 49">
                <a:extLst>
                  <a:ext uri="{FF2B5EF4-FFF2-40B4-BE49-F238E27FC236}">
                    <a16:creationId xmlns:a16="http://schemas.microsoft.com/office/drawing/2014/main" id="{882E6192-9E16-4196-A73D-9B3683FF738A}"/>
                  </a:ext>
                </a:extLst>
              </p:cNvPr>
              <p:cNvSpPr>
                <a:spLocks/>
              </p:cNvSpPr>
              <p:nvPr/>
            </p:nvSpPr>
            <p:spPr bwMode="auto">
              <a:xfrm>
                <a:off x="1018" y="2866"/>
                <a:ext cx="112" cy="111"/>
              </a:xfrm>
              <a:custGeom>
                <a:avLst/>
                <a:gdLst>
                  <a:gd name="T0" fmla="*/ 112 w 112"/>
                  <a:gd name="T1" fmla="*/ 0 h 111"/>
                  <a:gd name="T2" fmla="*/ 112 w 112"/>
                  <a:gd name="T3" fmla="*/ 44 h 111"/>
                  <a:gd name="T4" fmla="*/ 0 w 112"/>
                  <a:gd name="T5" fmla="*/ 111 h 111"/>
                  <a:gd name="T6" fmla="*/ 0 w 112"/>
                  <a:gd name="T7" fmla="*/ 67 h 111"/>
                  <a:gd name="T8" fmla="*/ 112 w 112"/>
                  <a:gd name="T9" fmla="*/ 0 h 111"/>
                </a:gdLst>
                <a:ahLst/>
                <a:cxnLst>
                  <a:cxn ang="0">
                    <a:pos x="T0" y="T1"/>
                  </a:cxn>
                  <a:cxn ang="0">
                    <a:pos x="T2" y="T3"/>
                  </a:cxn>
                  <a:cxn ang="0">
                    <a:pos x="T4" y="T5"/>
                  </a:cxn>
                  <a:cxn ang="0">
                    <a:pos x="T6" y="T7"/>
                  </a:cxn>
                  <a:cxn ang="0">
                    <a:pos x="T8" y="T9"/>
                  </a:cxn>
                </a:cxnLst>
                <a:rect l="0" t="0" r="r" b="b"/>
                <a:pathLst>
                  <a:path w="112" h="111">
                    <a:moveTo>
                      <a:pt x="112" y="0"/>
                    </a:moveTo>
                    <a:lnTo>
                      <a:pt x="112" y="44"/>
                    </a:lnTo>
                    <a:lnTo>
                      <a:pt x="0" y="111"/>
                    </a:lnTo>
                    <a:lnTo>
                      <a:pt x="0" y="67"/>
                    </a:lnTo>
                    <a:lnTo>
                      <a:pt x="112" y="0"/>
                    </a:lnTo>
                    <a:close/>
                  </a:path>
                </a:pathLst>
              </a:custGeom>
              <a:solidFill>
                <a:srgbClr val="BB2D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 name="Freeform 50">
                <a:extLst>
                  <a:ext uri="{FF2B5EF4-FFF2-40B4-BE49-F238E27FC236}">
                    <a16:creationId xmlns:a16="http://schemas.microsoft.com/office/drawing/2014/main" id="{5F99CAC2-7F14-4ACF-B874-3E8D733E774A}"/>
                  </a:ext>
                </a:extLst>
              </p:cNvPr>
              <p:cNvSpPr>
                <a:spLocks/>
              </p:cNvSpPr>
              <p:nvPr/>
            </p:nvSpPr>
            <p:spPr bwMode="auto">
              <a:xfrm>
                <a:off x="1018" y="2866"/>
                <a:ext cx="112" cy="111"/>
              </a:xfrm>
              <a:custGeom>
                <a:avLst/>
                <a:gdLst>
                  <a:gd name="T0" fmla="*/ 112 w 112"/>
                  <a:gd name="T1" fmla="*/ 0 h 111"/>
                  <a:gd name="T2" fmla="*/ 112 w 112"/>
                  <a:gd name="T3" fmla="*/ 44 h 111"/>
                  <a:gd name="T4" fmla="*/ 0 w 112"/>
                  <a:gd name="T5" fmla="*/ 111 h 111"/>
                  <a:gd name="T6" fmla="*/ 0 w 112"/>
                  <a:gd name="T7" fmla="*/ 67 h 111"/>
                  <a:gd name="T8" fmla="*/ 112 w 112"/>
                  <a:gd name="T9" fmla="*/ 0 h 111"/>
                </a:gdLst>
                <a:ahLst/>
                <a:cxnLst>
                  <a:cxn ang="0">
                    <a:pos x="T0" y="T1"/>
                  </a:cxn>
                  <a:cxn ang="0">
                    <a:pos x="T2" y="T3"/>
                  </a:cxn>
                  <a:cxn ang="0">
                    <a:pos x="T4" y="T5"/>
                  </a:cxn>
                  <a:cxn ang="0">
                    <a:pos x="T6" y="T7"/>
                  </a:cxn>
                  <a:cxn ang="0">
                    <a:pos x="T8" y="T9"/>
                  </a:cxn>
                </a:cxnLst>
                <a:rect l="0" t="0" r="r" b="b"/>
                <a:pathLst>
                  <a:path w="112" h="111">
                    <a:moveTo>
                      <a:pt x="112" y="0"/>
                    </a:moveTo>
                    <a:lnTo>
                      <a:pt x="112" y="44"/>
                    </a:lnTo>
                    <a:lnTo>
                      <a:pt x="0" y="111"/>
                    </a:lnTo>
                    <a:lnTo>
                      <a:pt x="0" y="67"/>
                    </a:lnTo>
                    <a:lnTo>
                      <a:pt x="11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 name="Freeform 51">
                <a:extLst>
                  <a:ext uri="{FF2B5EF4-FFF2-40B4-BE49-F238E27FC236}">
                    <a16:creationId xmlns:a16="http://schemas.microsoft.com/office/drawing/2014/main" id="{9EF321CC-2815-45E8-9B70-0D40798690FB}"/>
                  </a:ext>
                </a:extLst>
              </p:cNvPr>
              <p:cNvSpPr>
                <a:spLocks/>
              </p:cNvSpPr>
              <p:nvPr/>
            </p:nvSpPr>
            <p:spPr bwMode="auto">
              <a:xfrm>
                <a:off x="907" y="2866"/>
                <a:ext cx="111" cy="111"/>
              </a:xfrm>
              <a:custGeom>
                <a:avLst/>
                <a:gdLst>
                  <a:gd name="T0" fmla="*/ 111 w 111"/>
                  <a:gd name="T1" fmla="*/ 67 h 111"/>
                  <a:gd name="T2" fmla="*/ 111 w 111"/>
                  <a:gd name="T3" fmla="*/ 111 h 111"/>
                  <a:gd name="T4" fmla="*/ 0 w 111"/>
                  <a:gd name="T5" fmla="*/ 44 h 111"/>
                  <a:gd name="T6" fmla="*/ 0 w 111"/>
                  <a:gd name="T7" fmla="*/ 0 h 111"/>
                  <a:gd name="T8" fmla="*/ 111 w 111"/>
                  <a:gd name="T9" fmla="*/ 67 h 111"/>
                </a:gdLst>
                <a:ahLst/>
                <a:cxnLst>
                  <a:cxn ang="0">
                    <a:pos x="T0" y="T1"/>
                  </a:cxn>
                  <a:cxn ang="0">
                    <a:pos x="T2" y="T3"/>
                  </a:cxn>
                  <a:cxn ang="0">
                    <a:pos x="T4" y="T5"/>
                  </a:cxn>
                  <a:cxn ang="0">
                    <a:pos x="T6" y="T7"/>
                  </a:cxn>
                  <a:cxn ang="0">
                    <a:pos x="T8" y="T9"/>
                  </a:cxn>
                </a:cxnLst>
                <a:rect l="0" t="0" r="r" b="b"/>
                <a:pathLst>
                  <a:path w="111" h="111">
                    <a:moveTo>
                      <a:pt x="111" y="67"/>
                    </a:moveTo>
                    <a:lnTo>
                      <a:pt x="111" y="111"/>
                    </a:lnTo>
                    <a:lnTo>
                      <a:pt x="0" y="44"/>
                    </a:lnTo>
                    <a:lnTo>
                      <a:pt x="0" y="0"/>
                    </a:lnTo>
                    <a:lnTo>
                      <a:pt x="111" y="67"/>
                    </a:lnTo>
                    <a:close/>
                  </a:path>
                </a:pathLst>
              </a:custGeom>
              <a:solidFill>
                <a:srgbClr val="E63B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6" name="Freeform 52">
                <a:extLst>
                  <a:ext uri="{FF2B5EF4-FFF2-40B4-BE49-F238E27FC236}">
                    <a16:creationId xmlns:a16="http://schemas.microsoft.com/office/drawing/2014/main" id="{69D9DD42-D75E-4F71-B1E6-90F71CA82452}"/>
                  </a:ext>
                </a:extLst>
              </p:cNvPr>
              <p:cNvSpPr>
                <a:spLocks/>
              </p:cNvSpPr>
              <p:nvPr/>
            </p:nvSpPr>
            <p:spPr bwMode="auto">
              <a:xfrm>
                <a:off x="907" y="2866"/>
                <a:ext cx="111" cy="111"/>
              </a:xfrm>
              <a:custGeom>
                <a:avLst/>
                <a:gdLst>
                  <a:gd name="T0" fmla="*/ 111 w 111"/>
                  <a:gd name="T1" fmla="*/ 67 h 111"/>
                  <a:gd name="T2" fmla="*/ 111 w 111"/>
                  <a:gd name="T3" fmla="*/ 111 h 111"/>
                  <a:gd name="T4" fmla="*/ 0 w 111"/>
                  <a:gd name="T5" fmla="*/ 44 h 111"/>
                  <a:gd name="T6" fmla="*/ 0 w 111"/>
                  <a:gd name="T7" fmla="*/ 0 h 111"/>
                  <a:gd name="T8" fmla="*/ 111 w 111"/>
                  <a:gd name="T9" fmla="*/ 67 h 111"/>
                </a:gdLst>
                <a:ahLst/>
                <a:cxnLst>
                  <a:cxn ang="0">
                    <a:pos x="T0" y="T1"/>
                  </a:cxn>
                  <a:cxn ang="0">
                    <a:pos x="T2" y="T3"/>
                  </a:cxn>
                  <a:cxn ang="0">
                    <a:pos x="T4" y="T5"/>
                  </a:cxn>
                  <a:cxn ang="0">
                    <a:pos x="T6" y="T7"/>
                  </a:cxn>
                  <a:cxn ang="0">
                    <a:pos x="T8" y="T9"/>
                  </a:cxn>
                </a:cxnLst>
                <a:rect l="0" t="0" r="r" b="b"/>
                <a:pathLst>
                  <a:path w="111" h="111">
                    <a:moveTo>
                      <a:pt x="111" y="67"/>
                    </a:moveTo>
                    <a:lnTo>
                      <a:pt x="111" y="111"/>
                    </a:lnTo>
                    <a:lnTo>
                      <a:pt x="0" y="44"/>
                    </a:lnTo>
                    <a:lnTo>
                      <a:pt x="0" y="0"/>
                    </a:lnTo>
                    <a:lnTo>
                      <a:pt x="111" y="6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7" name="Freeform 53">
                <a:extLst>
                  <a:ext uri="{FF2B5EF4-FFF2-40B4-BE49-F238E27FC236}">
                    <a16:creationId xmlns:a16="http://schemas.microsoft.com/office/drawing/2014/main" id="{A1EEB08E-A53B-4449-AF4F-1DCDB9E7D321}"/>
                  </a:ext>
                </a:extLst>
              </p:cNvPr>
              <p:cNvSpPr>
                <a:spLocks/>
              </p:cNvSpPr>
              <p:nvPr/>
            </p:nvSpPr>
            <p:spPr bwMode="auto">
              <a:xfrm>
                <a:off x="907" y="2802"/>
                <a:ext cx="223" cy="131"/>
              </a:xfrm>
              <a:custGeom>
                <a:avLst/>
                <a:gdLst>
                  <a:gd name="T0" fmla="*/ 223 w 223"/>
                  <a:gd name="T1" fmla="*/ 64 h 131"/>
                  <a:gd name="T2" fmla="*/ 111 w 223"/>
                  <a:gd name="T3" fmla="*/ 131 h 131"/>
                  <a:gd name="T4" fmla="*/ 0 w 223"/>
                  <a:gd name="T5" fmla="*/ 64 h 131"/>
                  <a:gd name="T6" fmla="*/ 111 w 223"/>
                  <a:gd name="T7" fmla="*/ 0 h 131"/>
                  <a:gd name="T8" fmla="*/ 223 w 223"/>
                  <a:gd name="T9" fmla="*/ 64 h 131"/>
                </a:gdLst>
                <a:ahLst/>
                <a:cxnLst>
                  <a:cxn ang="0">
                    <a:pos x="T0" y="T1"/>
                  </a:cxn>
                  <a:cxn ang="0">
                    <a:pos x="T2" y="T3"/>
                  </a:cxn>
                  <a:cxn ang="0">
                    <a:pos x="T4" y="T5"/>
                  </a:cxn>
                  <a:cxn ang="0">
                    <a:pos x="T6" y="T7"/>
                  </a:cxn>
                  <a:cxn ang="0">
                    <a:pos x="T8" y="T9"/>
                  </a:cxn>
                </a:cxnLst>
                <a:rect l="0" t="0" r="r" b="b"/>
                <a:pathLst>
                  <a:path w="223" h="131">
                    <a:moveTo>
                      <a:pt x="223" y="64"/>
                    </a:moveTo>
                    <a:lnTo>
                      <a:pt x="111" y="131"/>
                    </a:lnTo>
                    <a:lnTo>
                      <a:pt x="0" y="64"/>
                    </a:lnTo>
                    <a:lnTo>
                      <a:pt x="111" y="0"/>
                    </a:lnTo>
                    <a:lnTo>
                      <a:pt x="223" y="64"/>
                    </a:lnTo>
                    <a:close/>
                  </a:path>
                </a:pathLst>
              </a:custGeom>
              <a:solidFill>
                <a:srgbClr val="FF86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8" name="Freeform 54">
                <a:extLst>
                  <a:ext uri="{FF2B5EF4-FFF2-40B4-BE49-F238E27FC236}">
                    <a16:creationId xmlns:a16="http://schemas.microsoft.com/office/drawing/2014/main" id="{6935263C-513C-48F3-BA87-814243C418C9}"/>
                  </a:ext>
                </a:extLst>
              </p:cNvPr>
              <p:cNvSpPr>
                <a:spLocks/>
              </p:cNvSpPr>
              <p:nvPr/>
            </p:nvSpPr>
            <p:spPr bwMode="auto">
              <a:xfrm>
                <a:off x="907" y="2802"/>
                <a:ext cx="223" cy="131"/>
              </a:xfrm>
              <a:custGeom>
                <a:avLst/>
                <a:gdLst>
                  <a:gd name="T0" fmla="*/ 223 w 223"/>
                  <a:gd name="T1" fmla="*/ 64 h 131"/>
                  <a:gd name="T2" fmla="*/ 111 w 223"/>
                  <a:gd name="T3" fmla="*/ 131 h 131"/>
                  <a:gd name="T4" fmla="*/ 0 w 223"/>
                  <a:gd name="T5" fmla="*/ 64 h 131"/>
                  <a:gd name="T6" fmla="*/ 111 w 223"/>
                  <a:gd name="T7" fmla="*/ 0 h 131"/>
                  <a:gd name="T8" fmla="*/ 223 w 223"/>
                  <a:gd name="T9" fmla="*/ 64 h 131"/>
                </a:gdLst>
                <a:ahLst/>
                <a:cxnLst>
                  <a:cxn ang="0">
                    <a:pos x="T0" y="T1"/>
                  </a:cxn>
                  <a:cxn ang="0">
                    <a:pos x="T2" y="T3"/>
                  </a:cxn>
                  <a:cxn ang="0">
                    <a:pos x="T4" y="T5"/>
                  </a:cxn>
                  <a:cxn ang="0">
                    <a:pos x="T6" y="T7"/>
                  </a:cxn>
                  <a:cxn ang="0">
                    <a:pos x="T8" y="T9"/>
                  </a:cxn>
                </a:cxnLst>
                <a:rect l="0" t="0" r="r" b="b"/>
                <a:pathLst>
                  <a:path w="223" h="131">
                    <a:moveTo>
                      <a:pt x="223" y="64"/>
                    </a:moveTo>
                    <a:lnTo>
                      <a:pt x="111" y="131"/>
                    </a:lnTo>
                    <a:lnTo>
                      <a:pt x="0" y="64"/>
                    </a:lnTo>
                    <a:lnTo>
                      <a:pt x="111" y="0"/>
                    </a:lnTo>
                    <a:lnTo>
                      <a:pt x="223" y="6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9" name="Freeform 55">
                <a:extLst>
                  <a:ext uri="{FF2B5EF4-FFF2-40B4-BE49-F238E27FC236}">
                    <a16:creationId xmlns:a16="http://schemas.microsoft.com/office/drawing/2014/main" id="{DD0ADDF0-67D5-4EA2-B034-6E3D2E0B1048}"/>
                  </a:ext>
                </a:extLst>
              </p:cNvPr>
              <p:cNvSpPr>
                <a:spLocks/>
              </p:cNvSpPr>
              <p:nvPr/>
            </p:nvSpPr>
            <p:spPr bwMode="auto">
              <a:xfrm>
                <a:off x="1018" y="2117"/>
                <a:ext cx="60" cy="785"/>
              </a:xfrm>
              <a:custGeom>
                <a:avLst/>
                <a:gdLst>
                  <a:gd name="T0" fmla="*/ 60 w 60"/>
                  <a:gd name="T1" fmla="*/ 0 h 785"/>
                  <a:gd name="T2" fmla="*/ 56 w 60"/>
                  <a:gd name="T3" fmla="*/ 753 h 785"/>
                  <a:gd name="T4" fmla="*/ 0 w 60"/>
                  <a:gd name="T5" fmla="*/ 785 h 785"/>
                  <a:gd name="T6" fmla="*/ 4 w 60"/>
                  <a:gd name="T7" fmla="*/ 32 h 785"/>
                  <a:gd name="T8" fmla="*/ 60 w 60"/>
                  <a:gd name="T9" fmla="*/ 0 h 785"/>
                </a:gdLst>
                <a:ahLst/>
                <a:cxnLst>
                  <a:cxn ang="0">
                    <a:pos x="T0" y="T1"/>
                  </a:cxn>
                  <a:cxn ang="0">
                    <a:pos x="T2" y="T3"/>
                  </a:cxn>
                  <a:cxn ang="0">
                    <a:pos x="T4" y="T5"/>
                  </a:cxn>
                  <a:cxn ang="0">
                    <a:pos x="T6" y="T7"/>
                  </a:cxn>
                  <a:cxn ang="0">
                    <a:pos x="T8" y="T9"/>
                  </a:cxn>
                </a:cxnLst>
                <a:rect l="0" t="0" r="r" b="b"/>
                <a:pathLst>
                  <a:path w="60" h="785">
                    <a:moveTo>
                      <a:pt x="60" y="0"/>
                    </a:moveTo>
                    <a:lnTo>
                      <a:pt x="56" y="753"/>
                    </a:lnTo>
                    <a:lnTo>
                      <a:pt x="0" y="785"/>
                    </a:lnTo>
                    <a:lnTo>
                      <a:pt x="4" y="32"/>
                    </a:lnTo>
                    <a:lnTo>
                      <a:pt x="60" y="0"/>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0" name="Freeform 56">
                <a:extLst>
                  <a:ext uri="{FF2B5EF4-FFF2-40B4-BE49-F238E27FC236}">
                    <a16:creationId xmlns:a16="http://schemas.microsoft.com/office/drawing/2014/main" id="{1F5FA53F-5B9A-4C87-B322-D420D740D9F3}"/>
                  </a:ext>
                </a:extLst>
              </p:cNvPr>
              <p:cNvSpPr>
                <a:spLocks/>
              </p:cNvSpPr>
              <p:nvPr/>
            </p:nvSpPr>
            <p:spPr bwMode="auto">
              <a:xfrm>
                <a:off x="1018" y="2117"/>
                <a:ext cx="60" cy="785"/>
              </a:xfrm>
              <a:custGeom>
                <a:avLst/>
                <a:gdLst>
                  <a:gd name="T0" fmla="*/ 60 w 60"/>
                  <a:gd name="T1" fmla="*/ 0 h 785"/>
                  <a:gd name="T2" fmla="*/ 56 w 60"/>
                  <a:gd name="T3" fmla="*/ 753 h 785"/>
                  <a:gd name="T4" fmla="*/ 0 w 60"/>
                  <a:gd name="T5" fmla="*/ 785 h 785"/>
                  <a:gd name="T6" fmla="*/ 4 w 60"/>
                  <a:gd name="T7" fmla="*/ 32 h 785"/>
                  <a:gd name="T8" fmla="*/ 60 w 60"/>
                  <a:gd name="T9" fmla="*/ 0 h 785"/>
                </a:gdLst>
                <a:ahLst/>
                <a:cxnLst>
                  <a:cxn ang="0">
                    <a:pos x="T0" y="T1"/>
                  </a:cxn>
                  <a:cxn ang="0">
                    <a:pos x="T2" y="T3"/>
                  </a:cxn>
                  <a:cxn ang="0">
                    <a:pos x="T4" y="T5"/>
                  </a:cxn>
                  <a:cxn ang="0">
                    <a:pos x="T6" y="T7"/>
                  </a:cxn>
                  <a:cxn ang="0">
                    <a:pos x="T8" y="T9"/>
                  </a:cxn>
                </a:cxnLst>
                <a:rect l="0" t="0" r="r" b="b"/>
                <a:pathLst>
                  <a:path w="60" h="785">
                    <a:moveTo>
                      <a:pt x="60" y="0"/>
                    </a:moveTo>
                    <a:lnTo>
                      <a:pt x="56" y="753"/>
                    </a:lnTo>
                    <a:lnTo>
                      <a:pt x="0" y="785"/>
                    </a:lnTo>
                    <a:lnTo>
                      <a:pt x="4" y="32"/>
                    </a:lnTo>
                    <a:lnTo>
                      <a:pt x="6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1" name="Freeform 57">
                <a:extLst>
                  <a:ext uri="{FF2B5EF4-FFF2-40B4-BE49-F238E27FC236}">
                    <a16:creationId xmlns:a16="http://schemas.microsoft.com/office/drawing/2014/main" id="{377FA076-5F5B-4F8B-BD44-2C863376A08C}"/>
                  </a:ext>
                </a:extLst>
              </p:cNvPr>
              <p:cNvSpPr>
                <a:spLocks/>
              </p:cNvSpPr>
              <p:nvPr/>
            </p:nvSpPr>
            <p:spPr bwMode="auto">
              <a:xfrm>
                <a:off x="963" y="2117"/>
                <a:ext cx="59" cy="785"/>
              </a:xfrm>
              <a:custGeom>
                <a:avLst/>
                <a:gdLst>
                  <a:gd name="T0" fmla="*/ 59 w 59"/>
                  <a:gd name="T1" fmla="*/ 32 h 785"/>
                  <a:gd name="T2" fmla="*/ 55 w 59"/>
                  <a:gd name="T3" fmla="*/ 785 h 785"/>
                  <a:gd name="T4" fmla="*/ 0 w 59"/>
                  <a:gd name="T5" fmla="*/ 753 h 785"/>
                  <a:gd name="T6" fmla="*/ 4 w 59"/>
                  <a:gd name="T7" fmla="*/ 0 h 785"/>
                  <a:gd name="T8" fmla="*/ 59 w 59"/>
                  <a:gd name="T9" fmla="*/ 32 h 785"/>
                </a:gdLst>
                <a:ahLst/>
                <a:cxnLst>
                  <a:cxn ang="0">
                    <a:pos x="T0" y="T1"/>
                  </a:cxn>
                  <a:cxn ang="0">
                    <a:pos x="T2" y="T3"/>
                  </a:cxn>
                  <a:cxn ang="0">
                    <a:pos x="T4" y="T5"/>
                  </a:cxn>
                  <a:cxn ang="0">
                    <a:pos x="T6" y="T7"/>
                  </a:cxn>
                  <a:cxn ang="0">
                    <a:pos x="T8" y="T9"/>
                  </a:cxn>
                </a:cxnLst>
                <a:rect l="0" t="0" r="r" b="b"/>
                <a:pathLst>
                  <a:path w="59" h="785">
                    <a:moveTo>
                      <a:pt x="59" y="32"/>
                    </a:moveTo>
                    <a:lnTo>
                      <a:pt x="55" y="785"/>
                    </a:lnTo>
                    <a:lnTo>
                      <a:pt x="0" y="753"/>
                    </a:lnTo>
                    <a:lnTo>
                      <a:pt x="4" y="0"/>
                    </a:lnTo>
                    <a:lnTo>
                      <a:pt x="59" y="32"/>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2" name="Freeform 58">
                <a:extLst>
                  <a:ext uri="{FF2B5EF4-FFF2-40B4-BE49-F238E27FC236}">
                    <a16:creationId xmlns:a16="http://schemas.microsoft.com/office/drawing/2014/main" id="{80FCFCB5-BC6A-4171-B158-29BB71756508}"/>
                  </a:ext>
                </a:extLst>
              </p:cNvPr>
              <p:cNvSpPr>
                <a:spLocks/>
              </p:cNvSpPr>
              <p:nvPr/>
            </p:nvSpPr>
            <p:spPr bwMode="auto">
              <a:xfrm>
                <a:off x="963" y="2117"/>
                <a:ext cx="59" cy="785"/>
              </a:xfrm>
              <a:custGeom>
                <a:avLst/>
                <a:gdLst>
                  <a:gd name="T0" fmla="*/ 59 w 59"/>
                  <a:gd name="T1" fmla="*/ 32 h 785"/>
                  <a:gd name="T2" fmla="*/ 55 w 59"/>
                  <a:gd name="T3" fmla="*/ 785 h 785"/>
                  <a:gd name="T4" fmla="*/ 0 w 59"/>
                  <a:gd name="T5" fmla="*/ 753 h 785"/>
                  <a:gd name="T6" fmla="*/ 4 w 59"/>
                  <a:gd name="T7" fmla="*/ 0 h 785"/>
                  <a:gd name="T8" fmla="*/ 59 w 59"/>
                  <a:gd name="T9" fmla="*/ 32 h 785"/>
                </a:gdLst>
                <a:ahLst/>
                <a:cxnLst>
                  <a:cxn ang="0">
                    <a:pos x="T0" y="T1"/>
                  </a:cxn>
                  <a:cxn ang="0">
                    <a:pos x="T2" y="T3"/>
                  </a:cxn>
                  <a:cxn ang="0">
                    <a:pos x="T4" y="T5"/>
                  </a:cxn>
                  <a:cxn ang="0">
                    <a:pos x="T6" y="T7"/>
                  </a:cxn>
                  <a:cxn ang="0">
                    <a:pos x="T8" y="T9"/>
                  </a:cxn>
                </a:cxnLst>
                <a:rect l="0" t="0" r="r" b="b"/>
                <a:pathLst>
                  <a:path w="59" h="785">
                    <a:moveTo>
                      <a:pt x="59" y="32"/>
                    </a:moveTo>
                    <a:lnTo>
                      <a:pt x="55" y="785"/>
                    </a:lnTo>
                    <a:lnTo>
                      <a:pt x="0" y="753"/>
                    </a:lnTo>
                    <a:lnTo>
                      <a:pt x="4" y="0"/>
                    </a:lnTo>
                    <a:lnTo>
                      <a:pt x="59" y="3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3" name="Freeform 59">
                <a:extLst>
                  <a:ext uri="{FF2B5EF4-FFF2-40B4-BE49-F238E27FC236}">
                    <a16:creationId xmlns:a16="http://schemas.microsoft.com/office/drawing/2014/main" id="{015C8EC6-6A5F-4D48-A22D-F9C86E634592}"/>
                  </a:ext>
                </a:extLst>
              </p:cNvPr>
              <p:cNvSpPr>
                <a:spLocks/>
              </p:cNvSpPr>
              <p:nvPr/>
            </p:nvSpPr>
            <p:spPr bwMode="auto">
              <a:xfrm>
                <a:off x="967" y="2081"/>
                <a:ext cx="111" cy="68"/>
              </a:xfrm>
              <a:custGeom>
                <a:avLst/>
                <a:gdLst>
                  <a:gd name="T0" fmla="*/ 111 w 111"/>
                  <a:gd name="T1" fmla="*/ 36 h 68"/>
                  <a:gd name="T2" fmla="*/ 55 w 111"/>
                  <a:gd name="T3" fmla="*/ 68 h 68"/>
                  <a:gd name="T4" fmla="*/ 0 w 111"/>
                  <a:gd name="T5" fmla="*/ 36 h 68"/>
                  <a:gd name="T6" fmla="*/ 55 w 111"/>
                  <a:gd name="T7" fmla="*/ 0 h 68"/>
                  <a:gd name="T8" fmla="*/ 111 w 111"/>
                  <a:gd name="T9" fmla="*/ 36 h 68"/>
                </a:gdLst>
                <a:ahLst/>
                <a:cxnLst>
                  <a:cxn ang="0">
                    <a:pos x="T0" y="T1"/>
                  </a:cxn>
                  <a:cxn ang="0">
                    <a:pos x="T2" y="T3"/>
                  </a:cxn>
                  <a:cxn ang="0">
                    <a:pos x="T4" y="T5"/>
                  </a:cxn>
                  <a:cxn ang="0">
                    <a:pos x="T6" y="T7"/>
                  </a:cxn>
                  <a:cxn ang="0">
                    <a:pos x="T8" y="T9"/>
                  </a:cxn>
                </a:cxnLst>
                <a:rect l="0" t="0" r="r" b="b"/>
                <a:pathLst>
                  <a:path w="111" h="68">
                    <a:moveTo>
                      <a:pt x="111" y="36"/>
                    </a:moveTo>
                    <a:lnTo>
                      <a:pt x="55" y="68"/>
                    </a:lnTo>
                    <a:lnTo>
                      <a:pt x="0" y="36"/>
                    </a:lnTo>
                    <a:lnTo>
                      <a:pt x="55" y="0"/>
                    </a:lnTo>
                    <a:lnTo>
                      <a:pt x="111" y="36"/>
                    </a:lnTo>
                    <a:close/>
                  </a:path>
                </a:pathLst>
              </a:custGeom>
              <a:solidFill>
                <a:srgbClr val="F0F3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4" name="Freeform 60">
                <a:extLst>
                  <a:ext uri="{FF2B5EF4-FFF2-40B4-BE49-F238E27FC236}">
                    <a16:creationId xmlns:a16="http://schemas.microsoft.com/office/drawing/2014/main" id="{DA8C1567-B17D-413E-8FE7-CB08C2AE045B}"/>
                  </a:ext>
                </a:extLst>
              </p:cNvPr>
              <p:cNvSpPr>
                <a:spLocks/>
              </p:cNvSpPr>
              <p:nvPr/>
            </p:nvSpPr>
            <p:spPr bwMode="auto">
              <a:xfrm>
                <a:off x="967" y="2081"/>
                <a:ext cx="111" cy="68"/>
              </a:xfrm>
              <a:custGeom>
                <a:avLst/>
                <a:gdLst>
                  <a:gd name="T0" fmla="*/ 111 w 111"/>
                  <a:gd name="T1" fmla="*/ 36 h 68"/>
                  <a:gd name="T2" fmla="*/ 55 w 111"/>
                  <a:gd name="T3" fmla="*/ 68 h 68"/>
                  <a:gd name="T4" fmla="*/ 0 w 111"/>
                  <a:gd name="T5" fmla="*/ 36 h 68"/>
                  <a:gd name="T6" fmla="*/ 55 w 111"/>
                  <a:gd name="T7" fmla="*/ 0 h 68"/>
                  <a:gd name="T8" fmla="*/ 111 w 111"/>
                  <a:gd name="T9" fmla="*/ 36 h 68"/>
                </a:gdLst>
                <a:ahLst/>
                <a:cxnLst>
                  <a:cxn ang="0">
                    <a:pos x="T0" y="T1"/>
                  </a:cxn>
                  <a:cxn ang="0">
                    <a:pos x="T2" y="T3"/>
                  </a:cxn>
                  <a:cxn ang="0">
                    <a:pos x="T4" y="T5"/>
                  </a:cxn>
                  <a:cxn ang="0">
                    <a:pos x="T6" y="T7"/>
                  </a:cxn>
                  <a:cxn ang="0">
                    <a:pos x="T8" y="T9"/>
                  </a:cxn>
                </a:cxnLst>
                <a:rect l="0" t="0" r="r" b="b"/>
                <a:pathLst>
                  <a:path w="111" h="68">
                    <a:moveTo>
                      <a:pt x="111" y="36"/>
                    </a:moveTo>
                    <a:lnTo>
                      <a:pt x="55" y="68"/>
                    </a:lnTo>
                    <a:lnTo>
                      <a:pt x="0" y="36"/>
                    </a:lnTo>
                    <a:lnTo>
                      <a:pt x="55" y="0"/>
                    </a:lnTo>
                    <a:lnTo>
                      <a:pt x="111" y="3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5" name="Freeform 61">
                <a:extLst>
                  <a:ext uri="{FF2B5EF4-FFF2-40B4-BE49-F238E27FC236}">
                    <a16:creationId xmlns:a16="http://schemas.microsoft.com/office/drawing/2014/main" id="{95656C01-F8E9-4F8A-995A-82FBCA116004}"/>
                  </a:ext>
                </a:extLst>
              </p:cNvPr>
              <p:cNvSpPr>
                <a:spLocks/>
              </p:cNvSpPr>
              <p:nvPr/>
            </p:nvSpPr>
            <p:spPr bwMode="auto">
              <a:xfrm>
                <a:off x="3525" y="2766"/>
                <a:ext cx="43" cy="191"/>
              </a:xfrm>
              <a:custGeom>
                <a:avLst/>
                <a:gdLst>
                  <a:gd name="T0" fmla="*/ 0 w 43"/>
                  <a:gd name="T1" fmla="*/ 24 h 191"/>
                  <a:gd name="T2" fmla="*/ 43 w 43"/>
                  <a:gd name="T3" fmla="*/ 0 h 191"/>
                  <a:gd name="T4" fmla="*/ 43 w 43"/>
                  <a:gd name="T5" fmla="*/ 163 h 191"/>
                  <a:gd name="T6" fmla="*/ 0 w 43"/>
                  <a:gd name="T7" fmla="*/ 191 h 191"/>
                  <a:gd name="T8" fmla="*/ 0 w 43"/>
                  <a:gd name="T9" fmla="*/ 24 h 191"/>
                </a:gdLst>
                <a:ahLst/>
                <a:cxnLst>
                  <a:cxn ang="0">
                    <a:pos x="T0" y="T1"/>
                  </a:cxn>
                  <a:cxn ang="0">
                    <a:pos x="T2" y="T3"/>
                  </a:cxn>
                  <a:cxn ang="0">
                    <a:pos x="T4" y="T5"/>
                  </a:cxn>
                  <a:cxn ang="0">
                    <a:pos x="T6" y="T7"/>
                  </a:cxn>
                  <a:cxn ang="0">
                    <a:pos x="T8" y="T9"/>
                  </a:cxn>
                </a:cxnLst>
                <a:rect l="0" t="0" r="r" b="b"/>
                <a:pathLst>
                  <a:path w="43" h="191">
                    <a:moveTo>
                      <a:pt x="0" y="24"/>
                    </a:moveTo>
                    <a:lnTo>
                      <a:pt x="43" y="0"/>
                    </a:lnTo>
                    <a:lnTo>
                      <a:pt x="43" y="163"/>
                    </a:lnTo>
                    <a:lnTo>
                      <a:pt x="0" y="191"/>
                    </a:lnTo>
                    <a:lnTo>
                      <a:pt x="0" y="24"/>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6" name="Freeform 62">
                <a:extLst>
                  <a:ext uri="{FF2B5EF4-FFF2-40B4-BE49-F238E27FC236}">
                    <a16:creationId xmlns:a16="http://schemas.microsoft.com/office/drawing/2014/main" id="{2C883BAA-18E5-436F-86A0-A2124DB4EF2C}"/>
                  </a:ext>
                </a:extLst>
              </p:cNvPr>
              <p:cNvSpPr>
                <a:spLocks/>
              </p:cNvSpPr>
              <p:nvPr/>
            </p:nvSpPr>
            <p:spPr bwMode="auto">
              <a:xfrm>
                <a:off x="1465" y="1575"/>
                <a:ext cx="2103" cy="1215"/>
              </a:xfrm>
              <a:custGeom>
                <a:avLst/>
                <a:gdLst>
                  <a:gd name="T0" fmla="*/ 0 w 2103"/>
                  <a:gd name="T1" fmla="*/ 28 h 1215"/>
                  <a:gd name="T2" fmla="*/ 43 w 2103"/>
                  <a:gd name="T3" fmla="*/ 0 h 1215"/>
                  <a:gd name="T4" fmla="*/ 2103 w 2103"/>
                  <a:gd name="T5" fmla="*/ 1191 h 1215"/>
                  <a:gd name="T6" fmla="*/ 2060 w 2103"/>
                  <a:gd name="T7" fmla="*/ 1215 h 1215"/>
                  <a:gd name="T8" fmla="*/ 0 w 2103"/>
                  <a:gd name="T9" fmla="*/ 28 h 1215"/>
                </a:gdLst>
                <a:ahLst/>
                <a:cxnLst>
                  <a:cxn ang="0">
                    <a:pos x="T0" y="T1"/>
                  </a:cxn>
                  <a:cxn ang="0">
                    <a:pos x="T2" y="T3"/>
                  </a:cxn>
                  <a:cxn ang="0">
                    <a:pos x="T4" y="T5"/>
                  </a:cxn>
                  <a:cxn ang="0">
                    <a:pos x="T6" y="T7"/>
                  </a:cxn>
                  <a:cxn ang="0">
                    <a:pos x="T8" y="T9"/>
                  </a:cxn>
                </a:cxnLst>
                <a:rect l="0" t="0" r="r" b="b"/>
                <a:pathLst>
                  <a:path w="2103" h="1215">
                    <a:moveTo>
                      <a:pt x="0" y="28"/>
                    </a:moveTo>
                    <a:lnTo>
                      <a:pt x="43" y="0"/>
                    </a:lnTo>
                    <a:lnTo>
                      <a:pt x="2103" y="1191"/>
                    </a:lnTo>
                    <a:lnTo>
                      <a:pt x="2060" y="1215"/>
                    </a:lnTo>
                    <a:lnTo>
                      <a:pt x="0" y="28"/>
                    </a:lnTo>
                    <a:close/>
                  </a:path>
                </a:pathLst>
              </a:custGeom>
              <a:solidFill>
                <a:srgbClr val="F0F3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7" name="Freeform 63">
                <a:extLst>
                  <a:ext uri="{FF2B5EF4-FFF2-40B4-BE49-F238E27FC236}">
                    <a16:creationId xmlns:a16="http://schemas.microsoft.com/office/drawing/2014/main" id="{CDFE2664-984B-4598-B875-6F6F932B8EF5}"/>
                  </a:ext>
                </a:extLst>
              </p:cNvPr>
              <p:cNvSpPr>
                <a:spLocks/>
              </p:cNvSpPr>
              <p:nvPr/>
            </p:nvSpPr>
            <p:spPr bwMode="auto">
              <a:xfrm>
                <a:off x="1465" y="1575"/>
                <a:ext cx="2103" cy="1215"/>
              </a:xfrm>
              <a:custGeom>
                <a:avLst/>
                <a:gdLst>
                  <a:gd name="T0" fmla="*/ 0 w 2103"/>
                  <a:gd name="T1" fmla="*/ 28 h 1215"/>
                  <a:gd name="T2" fmla="*/ 43 w 2103"/>
                  <a:gd name="T3" fmla="*/ 0 h 1215"/>
                  <a:gd name="T4" fmla="*/ 2103 w 2103"/>
                  <a:gd name="T5" fmla="*/ 1191 h 1215"/>
                  <a:gd name="T6" fmla="*/ 2060 w 2103"/>
                  <a:gd name="T7" fmla="*/ 1215 h 1215"/>
                  <a:gd name="T8" fmla="*/ 0 w 2103"/>
                  <a:gd name="T9" fmla="*/ 28 h 1215"/>
                </a:gdLst>
                <a:ahLst/>
                <a:cxnLst>
                  <a:cxn ang="0">
                    <a:pos x="T0" y="T1"/>
                  </a:cxn>
                  <a:cxn ang="0">
                    <a:pos x="T2" y="T3"/>
                  </a:cxn>
                  <a:cxn ang="0">
                    <a:pos x="T4" y="T5"/>
                  </a:cxn>
                  <a:cxn ang="0">
                    <a:pos x="T6" y="T7"/>
                  </a:cxn>
                  <a:cxn ang="0">
                    <a:pos x="T8" y="T9"/>
                  </a:cxn>
                </a:cxnLst>
                <a:rect l="0" t="0" r="r" b="b"/>
                <a:pathLst>
                  <a:path w="2103" h="1215">
                    <a:moveTo>
                      <a:pt x="0" y="28"/>
                    </a:moveTo>
                    <a:lnTo>
                      <a:pt x="43" y="0"/>
                    </a:lnTo>
                    <a:lnTo>
                      <a:pt x="2103" y="1191"/>
                    </a:lnTo>
                    <a:lnTo>
                      <a:pt x="2060" y="1215"/>
                    </a:lnTo>
                    <a:lnTo>
                      <a:pt x="0" y="2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8" name="Freeform 64">
                <a:extLst>
                  <a:ext uri="{FF2B5EF4-FFF2-40B4-BE49-F238E27FC236}">
                    <a16:creationId xmlns:a16="http://schemas.microsoft.com/office/drawing/2014/main" id="{41DE8591-80A0-4758-8596-4C5CB42E938A}"/>
                  </a:ext>
                </a:extLst>
              </p:cNvPr>
              <p:cNvSpPr>
                <a:spLocks/>
              </p:cNvSpPr>
              <p:nvPr/>
            </p:nvSpPr>
            <p:spPr bwMode="auto">
              <a:xfrm>
                <a:off x="1465" y="1603"/>
                <a:ext cx="2060" cy="1354"/>
              </a:xfrm>
              <a:custGeom>
                <a:avLst/>
                <a:gdLst>
                  <a:gd name="T0" fmla="*/ 2060 w 2060"/>
                  <a:gd name="T1" fmla="*/ 1187 h 1354"/>
                  <a:gd name="T2" fmla="*/ 2060 w 2060"/>
                  <a:gd name="T3" fmla="*/ 1354 h 1354"/>
                  <a:gd name="T4" fmla="*/ 0 w 2060"/>
                  <a:gd name="T5" fmla="*/ 163 h 1354"/>
                  <a:gd name="T6" fmla="*/ 0 w 2060"/>
                  <a:gd name="T7" fmla="*/ 0 h 1354"/>
                  <a:gd name="T8" fmla="*/ 2060 w 2060"/>
                  <a:gd name="T9" fmla="*/ 1187 h 1354"/>
                </a:gdLst>
                <a:ahLst/>
                <a:cxnLst>
                  <a:cxn ang="0">
                    <a:pos x="T0" y="T1"/>
                  </a:cxn>
                  <a:cxn ang="0">
                    <a:pos x="T2" y="T3"/>
                  </a:cxn>
                  <a:cxn ang="0">
                    <a:pos x="T4" y="T5"/>
                  </a:cxn>
                  <a:cxn ang="0">
                    <a:pos x="T6" y="T7"/>
                  </a:cxn>
                  <a:cxn ang="0">
                    <a:pos x="T8" y="T9"/>
                  </a:cxn>
                </a:cxnLst>
                <a:rect l="0" t="0" r="r" b="b"/>
                <a:pathLst>
                  <a:path w="2060" h="1354">
                    <a:moveTo>
                      <a:pt x="2060" y="1187"/>
                    </a:moveTo>
                    <a:lnTo>
                      <a:pt x="2060" y="1354"/>
                    </a:lnTo>
                    <a:lnTo>
                      <a:pt x="0" y="163"/>
                    </a:lnTo>
                    <a:lnTo>
                      <a:pt x="0" y="0"/>
                    </a:lnTo>
                    <a:lnTo>
                      <a:pt x="2060" y="1187"/>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9" name="Freeform 65">
                <a:extLst>
                  <a:ext uri="{FF2B5EF4-FFF2-40B4-BE49-F238E27FC236}">
                    <a16:creationId xmlns:a16="http://schemas.microsoft.com/office/drawing/2014/main" id="{3E8F59F8-27FF-4E54-8686-72AAF7F8570C}"/>
                  </a:ext>
                </a:extLst>
              </p:cNvPr>
              <p:cNvSpPr>
                <a:spLocks/>
              </p:cNvSpPr>
              <p:nvPr/>
            </p:nvSpPr>
            <p:spPr bwMode="auto">
              <a:xfrm>
                <a:off x="1465" y="1603"/>
                <a:ext cx="2060" cy="1354"/>
              </a:xfrm>
              <a:custGeom>
                <a:avLst/>
                <a:gdLst>
                  <a:gd name="T0" fmla="*/ 2060 w 2060"/>
                  <a:gd name="T1" fmla="*/ 1187 h 1354"/>
                  <a:gd name="T2" fmla="*/ 2060 w 2060"/>
                  <a:gd name="T3" fmla="*/ 1354 h 1354"/>
                  <a:gd name="T4" fmla="*/ 0 w 2060"/>
                  <a:gd name="T5" fmla="*/ 163 h 1354"/>
                  <a:gd name="T6" fmla="*/ 0 w 2060"/>
                  <a:gd name="T7" fmla="*/ 0 h 1354"/>
                  <a:gd name="T8" fmla="*/ 2060 w 2060"/>
                  <a:gd name="T9" fmla="*/ 1187 h 1354"/>
                </a:gdLst>
                <a:ahLst/>
                <a:cxnLst>
                  <a:cxn ang="0">
                    <a:pos x="T0" y="T1"/>
                  </a:cxn>
                  <a:cxn ang="0">
                    <a:pos x="T2" y="T3"/>
                  </a:cxn>
                  <a:cxn ang="0">
                    <a:pos x="T4" y="T5"/>
                  </a:cxn>
                  <a:cxn ang="0">
                    <a:pos x="T6" y="T7"/>
                  </a:cxn>
                  <a:cxn ang="0">
                    <a:pos x="T8" y="T9"/>
                  </a:cxn>
                </a:cxnLst>
                <a:rect l="0" t="0" r="r" b="b"/>
                <a:pathLst>
                  <a:path w="2060" h="1354">
                    <a:moveTo>
                      <a:pt x="2060" y="1187"/>
                    </a:moveTo>
                    <a:lnTo>
                      <a:pt x="2060" y="1354"/>
                    </a:lnTo>
                    <a:lnTo>
                      <a:pt x="0" y="163"/>
                    </a:lnTo>
                    <a:lnTo>
                      <a:pt x="0" y="0"/>
                    </a:lnTo>
                    <a:lnTo>
                      <a:pt x="2060" y="118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0" name="Freeform 66">
                <a:extLst>
                  <a:ext uri="{FF2B5EF4-FFF2-40B4-BE49-F238E27FC236}">
                    <a16:creationId xmlns:a16="http://schemas.microsoft.com/office/drawing/2014/main" id="{BB995836-1390-439E-B62C-6519DCFF44A8}"/>
                  </a:ext>
                </a:extLst>
              </p:cNvPr>
              <p:cNvSpPr>
                <a:spLocks/>
              </p:cNvSpPr>
              <p:nvPr/>
            </p:nvSpPr>
            <p:spPr bwMode="auto">
              <a:xfrm>
                <a:off x="971" y="1734"/>
                <a:ext cx="585" cy="431"/>
              </a:xfrm>
              <a:custGeom>
                <a:avLst/>
                <a:gdLst>
                  <a:gd name="T0" fmla="*/ 146 w 147"/>
                  <a:gd name="T1" fmla="*/ 28 h 108"/>
                  <a:gd name="T2" fmla="*/ 145 w 147"/>
                  <a:gd name="T3" fmla="*/ 27 h 108"/>
                  <a:gd name="T4" fmla="*/ 144 w 147"/>
                  <a:gd name="T5" fmla="*/ 26 h 108"/>
                  <a:gd name="T6" fmla="*/ 143 w 147"/>
                  <a:gd name="T7" fmla="*/ 24 h 108"/>
                  <a:gd name="T8" fmla="*/ 142 w 147"/>
                  <a:gd name="T9" fmla="*/ 22 h 108"/>
                  <a:gd name="T10" fmla="*/ 140 w 147"/>
                  <a:gd name="T11" fmla="*/ 20 h 108"/>
                  <a:gd name="T12" fmla="*/ 140 w 147"/>
                  <a:gd name="T13" fmla="*/ 19 h 108"/>
                  <a:gd name="T14" fmla="*/ 139 w 147"/>
                  <a:gd name="T15" fmla="*/ 17 h 108"/>
                  <a:gd name="T16" fmla="*/ 139 w 147"/>
                  <a:gd name="T17" fmla="*/ 16 h 108"/>
                  <a:gd name="T18" fmla="*/ 138 w 147"/>
                  <a:gd name="T19" fmla="*/ 15 h 108"/>
                  <a:gd name="T20" fmla="*/ 138 w 147"/>
                  <a:gd name="T21" fmla="*/ 14 h 108"/>
                  <a:gd name="T22" fmla="*/ 137 w 147"/>
                  <a:gd name="T23" fmla="*/ 13 h 108"/>
                  <a:gd name="T24" fmla="*/ 137 w 147"/>
                  <a:gd name="T25" fmla="*/ 12 h 108"/>
                  <a:gd name="T26" fmla="*/ 137 w 147"/>
                  <a:gd name="T27" fmla="*/ 11 h 108"/>
                  <a:gd name="T28" fmla="*/ 136 w 147"/>
                  <a:gd name="T29" fmla="*/ 10 h 108"/>
                  <a:gd name="T30" fmla="*/ 136 w 147"/>
                  <a:gd name="T31" fmla="*/ 9 h 108"/>
                  <a:gd name="T32" fmla="*/ 136 w 147"/>
                  <a:gd name="T33" fmla="*/ 7 h 108"/>
                  <a:gd name="T34" fmla="*/ 136 w 147"/>
                  <a:gd name="T35" fmla="*/ 6 h 108"/>
                  <a:gd name="T36" fmla="*/ 135 w 147"/>
                  <a:gd name="T37" fmla="*/ 5 h 108"/>
                  <a:gd name="T38" fmla="*/ 135 w 147"/>
                  <a:gd name="T39" fmla="*/ 4 h 108"/>
                  <a:gd name="T40" fmla="*/ 135 w 147"/>
                  <a:gd name="T41" fmla="*/ 3 h 108"/>
                  <a:gd name="T42" fmla="*/ 135 w 147"/>
                  <a:gd name="T43" fmla="*/ 2 h 108"/>
                  <a:gd name="T44" fmla="*/ 135 w 147"/>
                  <a:gd name="T45" fmla="*/ 1 h 108"/>
                  <a:gd name="T46" fmla="*/ 135 w 147"/>
                  <a:gd name="T47" fmla="*/ 0 h 108"/>
                  <a:gd name="T48" fmla="*/ 0 w 147"/>
                  <a:gd name="T49" fmla="*/ 78 h 108"/>
                  <a:gd name="T50" fmla="*/ 0 w 147"/>
                  <a:gd name="T51" fmla="*/ 79 h 108"/>
                  <a:gd name="T52" fmla="*/ 0 w 147"/>
                  <a:gd name="T53" fmla="*/ 80 h 108"/>
                  <a:gd name="T54" fmla="*/ 0 w 147"/>
                  <a:gd name="T55" fmla="*/ 81 h 108"/>
                  <a:gd name="T56" fmla="*/ 0 w 147"/>
                  <a:gd name="T57" fmla="*/ 82 h 108"/>
                  <a:gd name="T58" fmla="*/ 0 w 147"/>
                  <a:gd name="T59" fmla="*/ 84 h 108"/>
                  <a:gd name="T60" fmla="*/ 0 w 147"/>
                  <a:gd name="T61" fmla="*/ 85 h 108"/>
                  <a:gd name="T62" fmla="*/ 1 w 147"/>
                  <a:gd name="T63" fmla="*/ 86 h 108"/>
                  <a:gd name="T64" fmla="*/ 1 w 147"/>
                  <a:gd name="T65" fmla="*/ 87 h 108"/>
                  <a:gd name="T66" fmla="*/ 1 w 147"/>
                  <a:gd name="T67" fmla="*/ 88 h 108"/>
                  <a:gd name="T68" fmla="*/ 2 w 147"/>
                  <a:gd name="T69" fmla="*/ 89 h 108"/>
                  <a:gd name="T70" fmla="*/ 2 w 147"/>
                  <a:gd name="T71" fmla="*/ 91 h 108"/>
                  <a:gd name="T72" fmla="*/ 2 w 147"/>
                  <a:gd name="T73" fmla="*/ 92 h 108"/>
                  <a:gd name="T74" fmla="*/ 3 w 147"/>
                  <a:gd name="T75" fmla="*/ 93 h 108"/>
                  <a:gd name="T76" fmla="*/ 3 w 147"/>
                  <a:gd name="T77" fmla="*/ 94 h 108"/>
                  <a:gd name="T78" fmla="*/ 4 w 147"/>
                  <a:gd name="T79" fmla="*/ 95 h 108"/>
                  <a:gd name="T80" fmla="*/ 4 w 147"/>
                  <a:gd name="T81" fmla="*/ 96 h 108"/>
                  <a:gd name="T82" fmla="*/ 5 w 147"/>
                  <a:gd name="T83" fmla="*/ 97 h 108"/>
                  <a:gd name="T84" fmla="*/ 5 w 147"/>
                  <a:gd name="T85" fmla="*/ 98 h 108"/>
                  <a:gd name="T86" fmla="*/ 6 w 147"/>
                  <a:gd name="T87" fmla="*/ 100 h 108"/>
                  <a:gd name="T88" fmla="*/ 8 w 147"/>
                  <a:gd name="T89" fmla="*/ 103 h 108"/>
                  <a:gd name="T90" fmla="*/ 9 w 147"/>
                  <a:gd name="T91" fmla="*/ 105 h 108"/>
                  <a:gd name="T92" fmla="*/ 10 w 147"/>
                  <a:gd name="T93" fmla="*/ 106 h 108"/>
                  <a:gd name="T94" fmla="*/ 11 w 147"/>
                  <a:gd name="T95" fmla="*/ 107 h 108"/>
                  <a:gd name="T96" fmla="*/ 12 w 147"/>
                  <a:gd name="T97" fmla="*/ 108 h 108"/>
                  <a:gd name="T98" fmla="*/ 147 w 147"/>
                  <a:gd name="T99" fmla="*/ 29 h 108"/>
                  <a:gd name="T100" fmla="*/ 146 w 147"/>
                  <a:gd name="T101" fmla="*/ 28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47" h="108">
                    <a:moveTo>
                      <a:pt x="146" y="28"/>
                    </a:moveTo>
                    <a:cubicBezTo>
                      <a:pt x="145" y="27"/>
                      <a:pt x="145" y="27"/>
                      <a:pt x="145" y="27"/>
                    </a:cubicBezTo>
                    <a:cubicBezTo>
                      <a:pt x="145" y="27"/>
                      <a:pt x="145" y="27"/>
                      <a:pt x="144" y="26"/>
                    </a:cubicBezTo>
                    <a:cubicBezTo>
                      <a:pt x="144" y="26"/>
                      <a:pt x="144" y="25"/>
                      <a:pt x="143" y="24"/>
                    </a:cubicBezTo>
                    <a:cubicBezTo>
                      <a:pt x="143" y="23"/>
                      <a:pt x="142" y="23"/>
                      <a:pt x="142" y="22"/>
                    </a:cubicBezTo>
                    <a:cubicBezTo>
                      <a:pt x="141" y="21"/>
                      <a:pt x="141" y="21"/>
                      <a:pt x="140" y="20"/>
                    </a:cubicBezTo>
                    <a:cubicBezTo>
                      <a:pt x="140" y="19"/>
                      <a:pt x="140" y="19"/>
                      <a:pt x="140" y="19"/>
                    </a:cubicBezTo>
                    <a:cubicBezTo>
                      <a:pt x="140" y="18"/>
                      <a:pt x="139" y="18"/>
                      <a:pt x="139" y="17"/>
                    </a:cubicBezTo>
                    <a:cubicBezTo>
                      <a:pt x="139" y="16"/>
                      <a:pt x="139" y="16"/>
                      <a:pt x="139" y="16"/>
                    </a:cubicBezTo>
                    <a:cubicBezTo>
                      <a:pt x="138" y="15"/>
                      <a:pt x="138" y="15"/>
                      <a:pt x="138" y="15"/>
                    </a:cubicBezTo>
                    <a:cubicBezTo>
                      <a:pt x="138" y="14"/>
                      <a:pt x="138" y="14"/>
                      <a:pt x="138" y="14"/>
                    </a:cubicBezTo>
                    <a:cubicBezTo>
                      <a:pt x="138" y="14"/>
                      <a:pt x="138" y="14"/>
                      <a:pt x="137" y="13"/>
                    </a:cubicBezTo>
                    <a:cubicBezTo>
                      <a:pt x="137" y="13"/>
                      <a:pt x="137" y="12"/>
                      <a:pt x="137" y="12"/>
                    </a:cubicBezTo>
                    <a:cubicBezTo>
                      <a:pt x="137" y="12"/>
                      <a:pt x="137" y="11"/>
                      <a:pt x="137" y="11"/>
                    </a:cubicBezTo>
                    <a:cubicBezTo>
                      <a:pt x="137" y="11"/>
                      <a:pt x="136" y="10"/>
                      <a:pt x="136" y="10"/>
                    </a:cubicBezTo>
                    <a:cubicBezTo>
                      <a:pt x="136" y="9"/>
                      <a:pt x="136" y="9"/>
                      <a:pt x="136" y="9"/>
                    </a:cubicBezTo>
                    <a:cubicBezTo>
                      <a:pt x="136" y="8"/>
                      <a:pt x="136" y="8"/>
                      <a:pt x="136" y="7"/>
                    </a:cubicBezTo>
                    <a:cubicBezTo>
                      <a:pt x="136" y="7"/>
                      <a:pt x="136" y="7"/>
                      <a:pt x="136" y="6"/>
                    </a:cubicBezTo>
                    <a:cubicBezTo>
                      <a:pt x="135" y="6"/>
                      <a:pt x="135" y="5"/>
                      <a:pt x="135" y="5"/>
                    </a:cubicBezTo>
                    <a:cubicBezTo>
                      <a:pt x="135" y="5"/>
                      <a:pt x="135" y="4"/>
                      <a:pt x="135" y="4"/>
                    </a:cubicBezTo>
                    <a:cubicBezTo>
                      <a:pt x="135" y="4"/>
                      <a:pt x="135" y="3"/>
                      <a:pt x="135" y="3"/>
                    </a:cubicBezTo>
                    <a:cubicBezTo>
                      <a:pt x="135" y="2"/>
                      <a:pt x="135" y="2"/>
                      <a:pt x="135" y="2"/>
                    </a:cubicBezTo>
                    <a:cubicBezTo>
                      <a:pt x="135" y="1"/>
                      <a:pt x="135" y="1"/>
                      <a:pt x="135" y="1"/>
                    </a:cubicBezTo>
                    <a:cubicBezTo>
                      <a:pt x="135" y="0"/>
                      <a:pt x="135" y="0"/>
                      <a:pt x="135" y="0"/>
                    </a:cubicBezTo>
                    <a:cubicBezTo>
                      <a:pt x="0" y="78"/>
                      <a:pt x="0" y="78"/>
                      <a:pt x="0" y="78"/>
                    </a:cubicBezTo>
                    <a:cubicBezTo>
                      <a:pt x="0" y="79"/>
                      <a:pt x="0" y="79"/>
                      <a:pt x="0" y="79"/>
                    </a:cubicBezTo>
                    <a:cubicBezTo>
                      <a:pt x="0" y="80"/>
                      <a:pt x="0" y="80"/>
                      <a:pt x="0" y="80"/>
                    </a:cubicBezTo>
                    <a:cubicBezTo>
                      <a:pt x="0" y="81"/>
                      <a:pt x="0" y="81"/>
                      <a:pt x="0" y="81"/>
                    </a:cubicBezTo>
                    <a:cubicBezTo>
                      <a:pt x="0" y="82"/>
                      <a:pt x="0" y="82"/>
                      <a:pt x="0" y="82"/>
                    </a:cubicBezTo>
                    <a:cubicBezTo>
                      <a:pt x="0" y="83"/>
                      <a:pt x="0" y="83"/>
                      <a:pt x="0" y="84"/>
                    </a:cubicBezTo>
                    <a:cubicBezTo>
                      <a:pt x="0" y="84"/>
                      <a:pt x="0" y="84"/>
                      <a:pt x="0" y="85"/>
                    </a:cubicBezTo>
                    <a:cubicBezTo>
                      <a:pt x="0" y="85"/>
                      <a:pt x="1" y="86"/>
                      <a:pt x="1" y="86"/>
                    </a:cubicBezTo>
                    <a:cubicBezTo>
                      <a:pt x="1" y="86"/>
                      <a:pt x="1" y="87"/>
                      <a:pt x="1" y="87"/>
                    </a:cubicBezTo>
                    <a:cubicBezTo>
                      <a:pt x="1" y="88"/>
                      <a:pt x="1" y="88"/>
                      <a:pt x="1" y="88"/>
                    </a:cubicBezTo>
                    <a:cubicBezTo>
                      <a:pt x="1" y="89"/>
                      <a:pt x="1" y="89"/>
                      <a:pt x="2" y="89"/>
                    </a:cubicBezTo>
                    <a:cubicBezTo>
                      <a:pt x="2" y="90"/>
                      <a:pt x="2" y="90"/>
                      <a:pt x="2" y="91"/>
                    </a:cubicBezTo>
                    <a:cubicBezTo>
                      <a:pt x="2" y="91"/>
                      <a:pt x="2" y="91"/>
                      <a:pt x="2" y="92"/>
                    </a:cubicBezTo>
                    <a:cubicBezTo>
                      <a:pt x="2" y="92"/>
                      <a:pt x="3" y="92"/>
                      <a:pt x="3" y="93"/>
                    </a:cubicBezTo>
                    <a:cubicBezTo>
                      <a:pt x="3" y="94"/>
                      <a:pt x="3" y="94"/>
                      <a:pt x="3" y="94"/>
                    </a:cubicBezTo>
                    <a:cubicBezTo>
                      <a:pt x="4" y="95"/>
                      <a:pt x="4" y="95"/>
                      <a:pt x="4" y="95"/>
                    </a:cubicBezTo>
                    <a:cubicBezTo>
                      <a:pt x="4" y="96"/>
                      <a:pt x="4" y="96"/>
                      <a:pt x="4" y="96"/>
                    </a:cubicBezTo>
                    <a:cubicBezTo>
                      <a:pt x="4" y="96"/>
                      <a:pt x="4" y="97"/>
                      <a:pt x="5" y="97"/>
                    </a:cubicBezTo>
                    <a:cubicBezTo>
                      <a:pt x="5" y="98"/>
                      <a:pt x="5" y="98"/>
                      <a:pt x="5" y="98"/>
                    </a:cubicBezTo>
                    <a:cubicBezTo>
                      <a:pt x="6" y="99"/>
                      <a:pt x="6" y="100"/>
                      <a:pt x="6" y="100"/>
                    </a:cubicBezTo>
                    <a:cubicBezTo>
                      <a:pt x="7" y="101"/>
                      <a:pt x="7" y="102"/>
                      <a:pt x="8" y="103"/>
                    </a:cubicBezTo>
                    <a:cubicBezTo>
                      <a:pt x="8" y="103"/>
                      <a:pt x="9" y="104"/>
                      <a:pt x="9" y="105"/>
                    </a:cubicBezTo>
                    <a:cubicBezTo>
                      <a:pt x="10" y="105"/>
                      <a:pt x="10" y="106"/>
                      <a:pt x="10" y="106"/>
                    </a:cubicBezTo>
                    <a:cubicBezTo>
                      <a:pt x="11" y="107"/>
                      <a:pt x="11" y="107"/>
                      <a:pt x="11" y="107"/>
                    </a:cubicBezTo>
                    <a:cubicBezTo>
                      <a:pt x="12" y="108"/>
                      <a:pt x="12" y="108"/>
                      <a:pt x="12" y="108"/>
                    </a:cubicBezTo>
                    <a:cubicBezTo>
                      <a:pt x="147" y="29"/>
                      <a:pt x="147" y="29"/>
                      <a:pt x="147" y="29"/>
                    </a:cubicBezTo>
                    <a:cubicBezTo>
                      <a:pt x="146" y="28"/>
                      <a:pt x="146" y="28"/>
                      <a:pt x="146" y="28"/>
                    </a:cubicBezTo>
                  </a:path>
                </a:pathLst>
              </a:custGeom>
              <a:solidFill>
                <a:srgbClr val="4943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1" name="Freeform 67">
                <a:extLst>
                  <a:ext uri="{FF2B5EF4-FFF2-40B4-BE49-F238E27FC236}">
                    <a16:creationId xmlns:a16="http://schemas.microsoft.com/office/drawing/2014/main" id="{78B05BFE-5DF5-4459-B41B-27FFF4F00680}"/>
                  </a:ext>
                </a:extLst>
              </p:cNvPr>
              <p:cNvSpPr>
                <a:spLocks/>
              </p:cNvSpPr>
              <p:nvPr/>
            </p:nvSpPr>
            <p:spPr bwMode="auto">
              <a:xfrm>
                <a:off x="1018" y="1850"/>
                <a:ext cx="574" cy="347"/>
              </a:xfrm>
              <a:custGeom>
                <a:avLst/>
                <a:gdLst>
                  <a:gd name="T0" fmla="*/ 574 w 574"/>
                  <a:gd name="T1" fmla="*/ 32 h 347"/>
                  <a:gd name="T2" fmla="*/ 570 w 574"/>
                  <a:gd name="T3" fmla="*/ 32 h 347"/>
                  <a:gd name="T4" fmla="*/ 566 w 574"/>
                  <a:gd name="T5" fmla="*/ 28 h 347"/>
                  <a:gd name="T6" fmla="*/ 562 w 574"/>
                  <a:gd name="T7" fmla="*/ 24 h 347"/>
                  <a:gd name="T8" fmla="*/ 558 w 574"/>
                  <a:gd name="T9" fmla="*/ 24 h 347"/>
                  <a:gd name="T10" fmla="*/ 558 w 574"/>
                  <a:gd name="T11" fmla="*/ 20 h 347"/>
                  <a:gd name="T12" fmla="*/ 554 w 574"/>
                  <a:gd name="T13" fmla="*/ 16 h 347"/>
                  <a:gd name="T14" fmla="*/ 550 w 574"/>
                  <a:gd name="T15" fmla="*/ 12 h 347"/>
                  <a:gd name="T16" fmla="*/ 546 w 574"/>
                  <a:gd name="T17" fmla="*/ 8 h 347"/>
                  <a:gd name="T18" fmla="*/ 542 w 574"/>
                  <a:gd name="T19" fmla="*/ 4 h 347"/>
                  <a:gd name="T20" fmla="*/ 538 w 574"/>
                  <a:gd name="T21" fmla="*/ 0 h 347"/>
                  <a:gd name="T22" fmla="*/ 0 w 574"/>
                  <a:gd name="T23" fmla="*/ 315 h 347"/>
                  <a:gd name="T24" fmla="*/ 4 w 574"/>
                  <a:gd name="T25" fmla="*/ 319 h 347"/>
                  <a:gd name="T26" fmla="*/ 8 w 574"/>
                  <a:gd name="T27" fmla="*/ 323 h 347"/>
                  <a:gd name="T28" fmla="*/ 8 w 574"/>
                  <a:gd name="T29" fmla="*/ 327 h 347"/>
                  <a:gd name="T30" fmla="*/ 12 w 574"/>
                  <a:gd name="T31" fmla="*/ 331 h 347"/>
                  <a:gd name="T32" fmla="*/ 16 w 574"/>
                  <a:gd name="T33" fmla="*/ 331 h 347"/>
                  <a:gd name="T34" fmla="*/ 20 w 574"/>
                  <a:gd name="T35" fmla="*/ 335 h 347"/>
                  <a:gd name="T36" fmla="*/ 24 w 574"/>
                  <a:gd name="T37" fmla="*/ 339 h 347"/>
                  <a:gd name="T38" fmla="*/ 28 w 574"/>
                  <a:gd name="T39" fmla="*/ 343 h 347"/>
                  <a:gd name="T40" fmla="*/ 32 w 574"/>
                  <a:gd name="T41" fmla="*/ 343 h 347"/>
                  <a:gd name="T42" fmla="*/ 36 w 574"/>
                  <a:gd name="T43" fmla="*/ 347 h 347"/>
                  <a:gd name="T44" fmla="*/ 574 w 574"/>
                  <a:gd name="T45" fmla="*/ 32 h 347"/>
                  <a:gd name="T46" fmla="*/ 574 w 574"/>
                  <a:gd name="T47" fmla="*/ 32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74" h="347">
                    <a:moveTo>
                      <a:pt x="574" y="32"/>
                    </a:moveTo>
                    <a:lnTo>
                      <a:pt x="570" y="32"/>
                    </a:lnTo>
                    <a:lnTo>
                      <a:pt x="566" y="28"/>
                    </a:lnTo>
                    <a:lnTo>
                      <a:pt x="562" y="24"/>
                    </a:lnTo>
                    <a:lnTo>
                      <a:pt x="558" y="24"/>
                    </a:lnTo>
                    <a:lnTo>
                      <a:pt x="558" y="20"/>
                    </a:lnTo>
                    <a:lnTo>
                      <a:pt x="554" y="16"/>
                    </a:lnTo>
                    <a:lnTo>
                      <a:pt x="550" y="12"/>
                    </a:lnTo>
                    <a:lnTo>
                      <a:pt x="546" y="8"/>
                    </a:lnTo>
                    <a:lnTo>
                      <a:pt x="542" y="4"/>
                    </a:lnTo>
                    <a:lnTo>
                      <a:pt x="538" y="0"/>
                    </a:lnTo>
                    <a:lnTo>
                      <a:pt x="0" y="315"/>
                    </a:lnTo>
                    <a:lnTo>
                      <a:pt x="4" y="319"/>
                    </a:lnTo>
                    <a:lnTo>
                      <a:pt x="8" y="323"/>
                    </a:lnTo>
                    <a:lnTo>
                      <a:pt x="8" y="327"/>
                    </a:lnTo>
                    <a:lnTo>
                      <a:pt x="12" y="331"/>
                    </a:lnTo>
                    <a:lnTo>
                      <a:pt x="16" y="331"/>
                    </a:lnTo>
                    <a:lnTo>
                      <a:pt x="20" y="335"/>
                    </a:lnTo>
                    <a:lnTo>
                      <a:pt x="24" y="339"/>
                    </a:lnTo>
                    <a:lnTo>
                      <a:pt x="28" y="343"/>
                    </a:lnTo>
                    <a:lnTo>
                      <a:pt x="32" y="343"/>
                    </a:lnTo>
                    <a:lnTo>
                      <a:pt x="36" y="347"/>
                    </a:lnTo>
                    <a:lnTo>
                      <a:pt x="574" y="32"/>
                    </a:lnTo>
                    <a:lnTo>
                      <a:pt x="574" y="32"/>
                    </a:lnTo>
                    <a:close/>
                  </a:path>
                </a:pathLst>
              </a:custGeom>
              <a:solidFill>
                <a:srgbClr val="4744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2" name="Freeform 68">
                <a:extLst>
                  <a:ext uri="{FF2B5EF4-FFF2-40B4-BE49-F238E27FC236}">
                    <a16:creationId xmlns:a16="http://schemas.microsoft.com/office/drawing/2014/main" id="{D734150A-F0E9-4E54-A03E-466462AB4E82}"/>
                  </a:ext>
                </a:extLst>
              </p:cNvPr>
              <p:cNvSpPr>
                <a:spLocks/>
              </p:cNvSpPr>
              <p:nvPr/>
            </p:nvSpPr>
            <p:spPr bwMode="auto">
              <a:xfrm>
                <a:off x="1018" y="1850"/>
                <a:ext cx="574" cy="347"/>
              </a:xfrm>
              <a:custGeom>
                <a:avLst/>
                <a:gdLst>
                  <a:gd name="T0" fmla="*/ 574 w 574"/>
                  <a:gd name="T1" fmla="*/ 32 h 347"/>
                  <a:gd name="T2" fmla="*/ 570 w 574"/>
                  <a:gd name="T3" fmla="*/ 32 h 347"/>
                  <a:gd name="T4" fmla="*/ 566 w 574"/>
                  <a:gd name="T5" fmla="*/ 28 h 347"/>
                  <a:gd name="T6" fmla="*/ 562 w 574"/>
                  <a:gd name="T7" fmla="*/ 24 h 347"/>
                  <a:gd name="T8" fmla="*/ 558 w 574"/>
                  <a:gd name="T9" fmla="*/ 24 h 347"/>
                  <a:gd name="T10" fmla="*/ 558 w 574"/>
                  <a:gd name="T11" fmla="*/ 20 h 347"/>
                  <a:gd name="T12" fmla="*/ 554 w 574"/>
                  <a:gd name="T13" fmla="*/ 16 h 347"/>
                  <a:gd name="T14" fmla="*/ 550 w 574"/>
                  <a:gd name="T15" fmla="*/ 12 h 347"/>
                  <a:gd name="T16" fmla="*/ 546 w 574"/>
                  <a:gd name="T17" fmla="*/ 8 h 347"/>
                  <a:gd name="T18" fmla="*/ 542 w 574"/>
                  <a:gd name="T19" fmla="*/ 4 h 347"/>
                  <a:gd name="T20" fmla="*/ 538 w 574"/>
                  <a:gd name="T21" fmla="*/ 0 h 347"/>
                  <a:gd name="T22" fmla="*/ 0 w 574"/>
                  <a:gd name="T23" fmla="*/ 315 h 347"/>
                  <a:gd name="T24" fmla="*/ 4 w 574"/>
                  <a:gd name="T25" fmla="*/ 319 h 347"/>
                  <a:gd name="T26" fmla="*/ 8 w 574"/>
                  <a:gd name="T27" fmla="*/ 323 h 347"/>
                  <a:gd name="T28" fmla="*/ 8 w 574"/>
                  <a:gd name="T29" fmla="*/ 327 h 347"/>
                  <a:gd name="T30" fmla="*/ 12 w 574"/>
                  <a:gd name="T31" fmla="*/ 331 h 347"/>
                  <a:gd name="T32" fmla="*/ 16 w 574"/>
                  <a:gd name="T33" fmla="*/ 331 h 347"/>
                  <a:gd name="T34" fmla="*/ 20 w 574"/>
                  <a:gd name="T35" fmla="*/ 335 h 347"/>
                  <a:gd name="T36" fmla="*/ 24 w 574"/>
                  <a:gd name="T37" fmla="*/ 339 h 347"/>
                  <a:gd name="T38" fmla="*/ 28 w 574"/>
                  <a:gd name="T39" fmla="*/ 343 h 347"/>
                  <a:gd name="T40" fmla="*/ 32 w 574"/>
                  <a:gd name="T41" fmla="*/ 343 h 347"/>
                  <a:gd name="T42" fmla="*/ 36 w 574"/>
                  <a:gd name="T43" fmla="*/ 347 h 347"/>
                  <a:gd name="T44" fmla="*/ 574 w 574"/>
                  <a:gd name="T45" fmla="*/ 32 h 347"/>
                  <a:gd name="T46" fmla="*/ 574 w 574"/>
                  <a:gd name="T47" fmla="*/ 32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74" h="347">
                    <a:moveTo>
                      <a:pt x="574" y="32"/>
                    </a:moveTo>
                    <a:lnTo>
                      <a:pt x="570" y="32"/>
                    </a:lnTo>
                    <a:lnTo>
                      <a:pt x="566" y="28"/>
                    </a:lnTo>
                    <a:lnTo>
                      <a:pt x="562" y="24"/>
                    </a:lnTo>
                    <a:lnTo>
                      <a:pt x="558" y="24"/>
                    </a:lnTo>
                    <a:lnTo>
                      <a:pt x="558" y="20"/>
                    </a:lnTo>
                    <a:lnTo>
                      <a:pt x="554" y="16"/>
                    </a:lnTo>
                    <a:lnTo>
                      <a:pt x="550" y="12"/>
                    </a:lnTo>
                    <a:lnTo>
                      <a:pt x="546" y="8"/>
                    </a:lnTo>
                    <a:lnTo>
                      <a:pt x="542" y="4"/>
                    </a:lnTo>
                    <a:lnTo>
                      <a:pt x="538" y="0"/>
                    </a:lnTo>
                    <a:lnTo>
                      <a:pt x="0" y="315"/>
                    </a:lnTo>
                    <a:lnTo>
                      <a:pt x="4" y="319"/>
                    </a:lnTo>
                    <a:lnTo>
                      <a:pt x="8" y="323"/>
                    </a:lnTo>
                    <a:lnTo>
                      <a:pt x="8" y="327"/>
                    </a:lnTo>
                    <a:lnTo>
                      <a:pt x="12" y="331"/>
                    </a:lnTo>
                    <a:lnTo>
                      <a:pt x="16" y="331"/>
                    </a:lnTo>
                    <a:lnTo>
                      <a:pt x="20" y="335"/>
                    </a:lnTo>
                    <a:lnTo>
                      <a:pt x="24" y="339"/>
                    </a:lnTo>
                    <a:lnTo>
                      <a:pt x="28" y="343"/>
                    </a:lnTo>
                    <a:lnTo>
                      <a:pt x="32" y="343"/>
                    </a:lnTo>
                    <a:lnTo>
                      <a:pt x="36" y="347"/>
                    </a:lnTo>
                    <a:lnTo>
                      <a:pt x="574" y="32"/>
                    </a:lnTo>
                    <a:lnTo>
                      <a:pt x="574" y="3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3" name="Freeform 69">
                <a:extLst>
                  <a:ext uri="{FF2B5EF4-FFF2-40B4-BE49-F238E27FC236}">
                    <a16:creationId xmlns:a16="http://schemas.microsoft.com/office/drawing/2014/main" id="{96E99D43-DD26-4756-93F1-761696BAE16E}"/>
                  </a:ext>
                </a:extLst>
              </p:cNvPr>
              <p:cNvSpPr>
                <a:spLocks/>
              </p:cNvSpPr>
              <p:nvPr/>
            </p:nvSpPr>
            <p:spPr bwMode="auto">
              <a:xfrm>
                <a:off x="971" y="1679"/>
                <a:ext cx="561" cy="366"/>
              </a:xfrm>
              <a:custGeom>
                <a:avLst/>
                <a:gdLst>
                  <a:gd name="T0" fmla="*/ 135 w 141"/>
                  <a:gd name="T1" fmla="*/ 11 h 92"/>
                  <a:gd name="T2" fmla="*/ 135 w 141"/>
                  <a:gd name="T3" fmla="*/ 9 h 92"/>
                  <a:gd name="T4" fmla="*/ 136 w 141"/>
                  <a:gd name="T5" fmla="*/ 7 h 92"/>
                  <a:gd name="T6" fmla="*/ 137 w 141"/>
                  <a:gd name="T7" fmla="*/ 5 h 92"/>
                  <a:gd name="T8" fmla="*/ 137 w 141"/>
                  <a:gd name="T9" fmla="*/ 3 h 92"/>
                  <a:gd name="T10" fmla="*/ 139 w 141"/>
                  <a:gd name="T11" fmla="*/ 2 h 92"/>
                  <a:gd name="T12" fmla="*/ 139 w 141"/>
                  <a:gd name="T13" fmla="*/ 1 h 92"/>
                  <a:gd name="T14" fmla="*/ 141 w 141"/>
                  <a:gd name="T15" fmla="*/ 0 h 92"/>
                  <a:gd name="T16" fmla="*/ 6 w 141"/>
                  <a:gd name="T17" fmla="*/ 78 h 92"/>
                  <a:gd name="T18" fmla="*/ 4 w 141"/>
                  <a:gd name="T19" fmla="*/ 80 h 92"/>
                  <a:gd name="T20" fmla="*/ 4 w 141"/>
                  <a:gd name="T21" fmla="*/ 80 h 92"/>
                  <a:gd name="T22" fmla="*/ 2 w 141"/>
                  <a:gd name="T23" fmla="*/ 82 h 92"/>
                  <a:gd name="T24" fmla="*/ 1 w 141"/>
                  <a:gd name="T25" fmla="*/ 83 h 92"/>
                  <a:gd name="T26" fmla="*/ 1 w 141"/>
                  <a:gd name="T27" fmla="*/ 85 h 92"/>
                  <a:gd name="T28" fmla="*/ 1 w 141"/>
                  <a:gd name="T29" fmla="*/ 85 h 92"/>
                  <a:gd name="T30" fmla="*/ 0 w 141"/>
                  <a:gd name="T31" fmla="*/ 87 h 92"/>
                  <a:gd name="T32" fmla="*/ 0 w 141"/>
                  <a:gd name="T33" fmla="*/ 89 h 92"/>
                  <a:gd name="T34" fmla="*/ 0 w 141"/>
                  <a:gd name="T35" fmla="*/ 90 h 92"/>
                  <a:gd name="T36" fmla="*/ 0 w 141"/>
                  <a:gd name="T37" fmla="*/ 91 h 92"/>
                  <a:gd name="T38" fmla="*/ 0 w 141"/>
                  <a:gd name="T39" fmla="*/ 92 h 92"/>
                  <a:gd name="T40" fmla="*/ 135 w 141"/>
                  <a:gd name="T41" fmla="*/ 14 h 92"/>
                  <a:gd name="T42" fmla="*/ 135 w 141"/>
                  <a:gd name="T43" fmla="*/ 11 h 92"/>
                  <a:gd name="T44" fmla="*/ 135 w 141"/>
                  <a:gd name="T45" fmla="*/ 11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41" h="92">
                    <a:moveTo>
                      <a:pt x="135" y="11"/>
                    </a:moveTo>
                    <a:cubicBezTo>
                      <a:pt x="135" y="10"/>
                      <a:pt x="135" y="10"/>
                      <a:pt x="135" y="9"/>
                    </a:cubicBezTo>
                    <a:cubicBezTo>
                      <a:pt x="136" y="8"/>
                      <a:pt x="136" y="8"/>
                      <a:pt x="136" y="7"/>
                    </a:cubicBezTo>
                    <a:cubicBezTo>
                      <a:pt x="136" y="6"/>
                      <a:pt x="136" y="6"/>
                      <a:pt x="137" y="5"/>
                    </a:cubicBezTo>
                    <a:cubicBezTo>
                      <a:pt x="137" y="4"/>
                      <a:pt x="137" y="4"/>
                      <a:pt x="137" y="3"/>
                    </a:cubicBezTo>
                    <a:cubicBezTo>
                      <a:pt x="138" y="3"/>
                      <a:pt x="138" y="2"/>
                      <a:pt x="139" y="2"/>
                    </a:cubicBezTo>
                    <a:cubicBezTo>
                      <a:pt x="139" y="1"/>
                      <a:pt x="139" y="1"/>
                      <a:pt x="139" y="1"/>
                    </a:cubicBezTo>
                    <a:cubicBezTo>
                      <a:pt x="140" y="1"/>
                      <a:pt x="141" y="0"/>
                      <a:pt x="141" y="0"/>
                    </a:cubicBezTo>
                    <a:cubicBezTo>
                      <a:pt x="6" y="78"/>
                      <a:pt x="6" y="78"/>
                      <a:pt x="6" y="78"/>
                    </a:cubicBezTo>
                    <a:cubicBezTo>
                      <a:pt x="5" y="79"/>
                      <a:pt x="5" y="79"/>
                      <a:pt x="4" y="80"/>
                    </a:cubicBezTo>
                    <a:cubicBezTo>
                      <a:pt x="4" y="80"/>
                      <a:pt x="4" y="80"/>
                      <a:pt x="4" y="80"/>
                    </a:cubicBezTo>
                    <a:cubicBezTo>
                      <a:pt x="3" y="81"/>
                      <a:pt x="3" y="81"/>
                      <a:pt x="2" y="82"/>
                    </a:cubicBezTo>
                    <a:cubicBezTo>
                      <a:pt x="2" y="82"/>
                      <a:pt x="2" y="83"/>
                      <a:pt x="1" y="83"/>
                    </a:cubicBezTo>
                    <a:cubicBezTo>
                      <a:pt x="1" y="84"/>
                      <a:pt x="1" y="84"/>
                      <a:pt x="1" y="85"/>
                    </a:cubicBezTo>
                    <a:cubicBezTo>
                      <a:pt x="1" y="85"/>
                      <a:pt x="1" y="85"/>
                      <a:pt x="1" y="85"/>
                    </a:cubicBezTo>
                    <a:cubicBezTo>
                      <a:pt x="0" y="86"/>
                      <a:pt x="0" y="86"/>
                      <a:pt x="0" y="87"/>
                    </a:cubicBezTo>
                    <a:cubicBezTo>
                      <a:pt x="0" y="88"/>
                      <a:pt x="0" y="89"/>
                      <a:pt x="0" y="89"/>
                    </a:cubicBezTo>
                    <a:cubicBezTo>
                      <a:pt x="0" y="90"/>
                      <a:pt x="0" y="90"/>
                      <a:pt x="0" y="90"/>
                    </a:cubicBezTo>
                    <a:cubicBezTo>
                      <a:pt x="0" y="90"/>
                      <a:pt x="0" y="91"/>
                      <a:pt x="0" y="91"/>
                    </a:cubicBezTo>
                    <a:cubicBezTo>
                      <a:pt x="0" y="92"/>
                      <a:pt x="0" y="92"/>
                      <a:pt x="0" y="92"/>
                    </a:cubicBezTo>
                    <a:cubicBezTo>
                      <a:pt x="135" y="14"/>
                      <a:pt x="135" y="14"/>
                      <a:pt x="135" y="14"/>
                    </a:cubicBezTo>
                    <a:cubicBezTo>
                      <a:pt x="135" y="13"/>
                      <a:pt x="135" y="12"/>
                      <a:pt x="135" y="11"/>
                    </a:cubicBezTo>
                    <a:cubicBezTo>
                      <a:pt x="135" y="11"/>
                      <a:pt x="135" y="11"/>
                      <a:pt x="135" y="11"/>
                    </a:cubicBezTo>
                  </a:path>
                </a:pathLst>
              </a:custGeom>
              <a:solidFill>
                <a:srgbClr val="4943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4" name="Freeform 70">
                <a:extLst>
                  <a:ext uri="{FF2B5EF4-FFF2-40B4-BE49-F238E27FC236}">
                    <a16:creationId xmlns:a16="http://schemas.microsoft.com/office/drawing/2014/main" id="{689BD34E-EC43-49C7-A82F-B12BBBC6A474}"/>
                  </a:ext>
                </a:extLst>
              </p:cNvPr>
              <p:cNvSpPr>
                <a:spLocks/>
              </p:cNvSpPr>
              <p:nvPr/>
            </p:nvSpPr>
            <p:spPr bwMode="auto">
              <a:xfrm>
                <a:off x="978" y="1643"/>
                <a:ext cx="618" cy="330"/>
              </a:xfrm>
              <a:custGeom>
                <a:avLst/>
                <a:gdLst>
                  <a:gd name="T0" fmla="*/ 4 w 155"/>
                  <a:gd name="T1" fmla="*/ 79 h 83"/>
                  <a:gd name="T2" fmla="*/ 6 w 155"/>
                  <a:gd name="T3" fmla="*/ 79 h 83"/>
                  <a:gd name="T4" fmla="*/ 9 w 155"/>
                  <a:gd name="T5" fmla="*/ 79 h 83"/>
                  <a:gd name="T6" fmla="*/ 11 w 155"/>
                  <a:gd name="T7" fmla="*/ 79 h 83"/>
                  <a:gd name="T8" fmla="*/ 14 w 155"/>
                  <a:gd name="T9" fmla="*/ 80 h 83"/>
                  <a:gd name="T10" fmla="*/ 17 w 155"/>
                  <a:gd name="T11" fmla="*/ 81 h 83"/>
                  <a:gd name="T12" fmla="*/ 19 w 155"/>
                  <a:gd name="T13" fmla="*/ 83 h 83"/>
                  <a:gd name="T14" fmla="*/ 155 w 155"/>
                  <a:gd name="T15" fmla="*/ 4 h 83"/>
                  <a:gd name="T16" fmla="*/ 154 w 155"/>
                  <a:gd name="T17" fmla="*/ 4 h 83"/>
                  <a:gd name="T18" fmla="*/ 153 w 155"/>
                  <a:gd name="T19" fmla="*/ 3 h 83"/>
                  <a:gd name="T20" fmla="*/ 152 w 155"/>
                  <a:gd name="T21" fmla="*/ 3 h 83"/>
                  <a:gd name="T22" fmla="*/ 150 w 155"/>
                  <a:gd name="T23" fmla="*/ 2 h 83"/>
                  <a:gd name="T24" fmla="*/ 149 w 155"/>
                  <a:gd name="T25" fmla="*/ 2 h 83"/>
                  <a:gd name="T26" fmla="*/ 148 w 155"/>
                  <a:gd name="T27" fmla="*/ 1 h 83"/>
                  <a:gd name="T28" fmla="*/ 147 w 155"/>
                  <a:gd name="T29" fmla="*/ 1 h 83"/>
                  <a:gd name="T30" fmla="*/ 145 w 155"/>
                  <a:gd name="T31" fmla="*/ 0 h 83"/>
                  <a:gd name="T32" fmla="*/ 144 w 155"/>
                  <a:gd name="T33" fmla="*/ 0 h 83"/>
                  <a:gd name="T34" fmla="*/ 142 w 155"/>
                  <a:gd name="T35" fmla="*/ 0 h 83"/>
                  <a:gd name="T36" fmla="*/ 142 w 155"/>
                  <a:gd name="T37" fmla="*/ 0 h 83"/>
                  <a:gd name="T38" fmla="*/ 140 w 155"/>
                  <a:gd name="T39" fmla="*/ 1 h 83"/>
                  <a:gd name="T40" fmla="*/ 138 w 155"/>
                  <a:gd name="T41" fmla="*/ 1 h 83"/>
                  <a:gd name="T42" fmla="*/ 135 w 155"/>
                  <a:gd name="T43" fmla="*/ 2 h 83"/>
                  <a:gd name="T44" fmla="*/ 0 w 155"/>
                  <a:gd name="T45" fmla="*/ 81 h 83"/>
                  <a:gd name="T46" fmla="*/ 2 w 155"/>
                  <a:gd name="T47" fmla="*/ 80 h 83"/>
                  <a:gd name="T48" fmla="*/ 4 w 155"/>
                  <a:gd name="T49" fmla="*/ 79 h 83"/>
                  <a:gd name="T50" fmla="*/ 4 w 155"/>
                  <a:gd name="T51" fmla="*/ 79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55" h="83">
                    <a:moveTo>
                      <a:pt x="4" y="79"/>
                    </a:moveTo>
                    <a:cubicBezTo>
                      <a:pt x="5" y="79"/>
                      <a:pt x="6" y="79"/>
                      <a:pt x="6" y="79"/>
                    </a:cubicBezTo>
                    <a:cubicBezTo>
                      <a:pt x="7" y="79"/>
                      <a:pt x="8" y="79"/>
                      <a:pt x="9" y="79"/>
                    </a:cubicBezTo>
                    <a:cubicBezTo>
                      <a:pt x="10" y="79"/>
                      <a:pt x="10" y="79"/>
                      <a:pt x="11" y="79"/>
                    </a:cubicBezTo>
                    <a:cubicBezTo>
                      <a:pt x="12" y="80"/>
                      <a:pt x="13" y="80"/>
                      <a:pt x="14" y="80"/>
                    </a:cubicBezTo>
                    <a:cubicBezTo>
                      <a:pt x="15" y="80"/>
                      <a:pt x="16" y="81"/>
                      <a:pt x="17" y="81"/>
                    </a:cubicBezTo>
                    <a:cubicBezTo>
                      <a:pt x="18" y="82"/>
                      <a:pt x="18" y="82"/>
                      <a:pt x="19" y="83"/>
                    </a:cubicBezTo>
                    <a:cubicBezTo>
                      <a:pt x="155" y="4"/>
                      <a:pt x="155" y="4"/>
                      <a:pt x="155" y="4"/>
                    </a:cubicBezTo>
                    <a:cubicBezTo>
                      <a:pt x="154" y="4"/>
                      <a:pt x="154" y="4"/>
                      <a:pt x="154" y="4"/>
                    </a:cubicBezTo>
                    <a:cubicBezTo>
                      <a:pt x="153" y="3"/>
                      <a:pt x="153" y="3"/>
                      <a:pt x="153" y="3"/>
                    </a:cubicBezTo>
                    <a:cubicBezTo>
                      <a:pt x="152" y="3"/>
                      <a:pt x="152" y="3"/>
                      <a:pt x="152" y="3"/>
                    </a:cubicBezTo>
                    <a:cubicBezTo>
                      <a:pt x="151" y="2"/>
                      <a:pt x="151" y="2"/>
                      <a:pt x="150" y="2"/>
                    </a:cubicBezTo>
                    <a:cubicBezTo>
                      <a:pt x="150" y="2"/>
                      <a:pt x="150" y="2"/>
                      <a:pt x="149" y="2"/>
                    </a:cubicBezTo>
                    <a:cubicBezTo>
                      <a:pt x="149" y="1"/>
                      <a:pt x="149" y="1"/>
                      <a:pt x="148" y="1"/>
                    </a:cubicBezTo>
                    <a:cubicBezTo>
                      <a:pt x="148" y="1"/>
                      <a:pt x="148" y="1"/>
                      <a:pt x="147" y="1"/>
                    </a:cubicBezTo>
                    <a:cubicBezTo>
                      <a:pt x="146" y="1"/>
                      <a:pt x="145" y="1"/>
                      <a:pt x="145" y="0"/>
                    </a:cubicBezTo>
                    <a:cubicBezTo>
                      <a:pt x="144" y="0"/>
                      <a:pt x="144" y="0"/>
                      <a:pt x="144" y="0"/>
                    </a:cubicBezTo>
                    <a:cubicBezTo>
                      <a:pt x="143" y="0"/>
                      <a:pt x="143" y="0"/>
                      <a:pt x="142" y="0"/>
                    </a:cubicBezTo>
                    <a:cubicBezTo>
                      <a:pt x="142" y="0"/>
                      <a:pt x="142" y="0"/>
                      <a:pt x="142" y="0"/>
                    </a:cubicBezTo>
                    <a:cubicBezTo>
                      <a:pt x="141" y="0"/>
                      <a:pt x="140" y="0"/>
                      <a:pt x="140" y="1"/>
                    </a:cubicBezTo>
                    <a:cubicBezTo>
                      <a:pt x="139" y="1"/>
                      <a:pt x="138" y="1"/>
                      <a:pt x="138" y="1"/>
                    </a:cubicBezTo>
                    <a:cubicBezTo>
                      <a:pt x="137" y="1"/>
                      <a:pt x="136" y="2"/>
                      <a:pt x="135" y="2"/>
                    </a:cubicBezTo>
                    <a:cubicBezTo>
                      <a:pt x="0" y="81"/>
                      <a:pt x="0" y="81"/>
                      <a:pt x="0" y="81"/>
                    </a:cubicBezTo>
                    <a:cubicBezTo>
                      <a:pt x="1" y="80"/>
                      <a:pt x="2" y="80"/>
                      <a:pt x="2" y="80"/>
                    </a:cubicBezTo>
                    <a:cubicBezTo>
                      <a:pt x="3" y="80"/>
                      <a:pt x="3" y="79"/>
                      <a:pt x="4" y="79"/>
                    </a:cubicBezTo>
                    <a:cubicBezTo>
                      <a:pt x="4" y="79"/>
                      <a:pt x="4" y="79"/>
                      <a:pt x="4" y="79"/>
                    </a:cubicBezTo>
                  </a:path>
                </a:pathLst>
              </a:custGeom>
              <a:solidFill>
                <a:srgbClr val="767B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5" name="Freeform 71">
                <a:extLst>
                  <a:ext uri="{FF2B5EF4-FFF2-40B4-BE49-F238E27FC236}">
                    <a16:creationId xmlns:a16="http://schemas.microsoft.com/office/drawing/2014/main" id="{74A11F28-1E69-487D-B59E-B9369C4FC390}"/>
                  </a:ext>
                </a:extLst>
              </p:cNvPr>
              <p:cNvSpPr>
                <a:spLocks/>
              </p:cNvSpPr>
              <p:nvPr/>
            </p:nvSpPr>
            <p:spPr bwMode="auto">
              <a:xfrm>
                <a:off x="1054" y="1882"/>
                <a:ext cx="2514" cy="1454"/>
              </a:xfrm>
              <a:custGeom>
                <a:avLst/>
                <a:gdLst>
                  <a:gd name="T0" fmla="*/ 0 w 2514"/>
                  <a:gd name="T1" fmla="*/ 315 h 1454"/>
                  <a:gd name="T2" fmla="*/ 538 w 2514"/>
                  <a:gd name="T3" fmla="*/ 0 h 1454"/>
                  <a:gd name="T4" fmla="*/ 2514 w 2514"/>
                  <a:gd name="T5" fmla="*/ 1143 h 1454"/>
                  <a:gd name="T6" fmla="*/ 1977 w 2514"/>
                  <a:gd name="T7" fmla="*/ 1454 h 1454"/>
                  <a:gd name="T8" fmla="*/ 0 w 2514"/>
                  <a:gd name="T9" fmla="*/ 315 h 1454"/>
                </a:gdLst>
                <a:ahLst/>
                <a:cxnLst>
                  <a:cxn ang="0">
                    <a:pos x="T0" y="T1"/>
                  </a:cxn>
                  <a:cxn ang="0">
                    <a:pos x="T2" y="T3"/>
                  </a:cxn>
                  <a:cxn ang="0">
                    <a:pos x="T4" y="T5"/>
                  </a:cxn>
                  <a:cxn ang="0">
                    <a:pos x="T6" y="T7"/>
                  </a:cxn>
                  <a:cxn ang="0">
                    <a:pos x="T8" y="T9"/>
                  </a:cxn>
                </a:cxnLst>
                <a:rect l="0" t="0" r="r" b="b"/>
                <a:pathLst>
                  <a:path w="2514" h="1454">
                    <a:moveTo>
                      <a:pt x="0" y="315"/>
                    </a:moveTo>
                    <a:lnTo>
                      <a:pt x="538" y="0"/>
                    </a:lnTo>
                    <a:lnTo>
                      <a:pt x="2514" y="1143"/>
                    </a:lnTo>
                    <a:lnTo>
                      <a:pt x="1977" y="1454"/>
                    </a:lnTo>
                    <a:lnTo>
                      <a:pt x="0" y="315"/>
                    </a:lnTo>
                    <a:close/>
                  </a:path>
                </a:pathLst>
              </a:custGeom>
              <a:solidFill>
                <a:srgbClr val="4744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6" name="Freeform 72">
                <a:extLst>
                  <a:ext uri="{FF2B5EF4-FFF2-40B4-BE49-F238E27FC236}">
                    <a16:creationId xmlns:a16="http://schemas.microsoft.com/office/drawing/2014/main" id="{FAA29B6E-E595-4223-BD63-D73D2C61F196}"/>
                  </a:ext>
                </a:extLst>
              </p:cNvPr>
              <p:cNvSpPr>
                <a:spLocks/>
              </p:cNvSpPr>
              <p:nvPr/>
            </p:nvSpPr>
            <p:spPr bwMode="auto">
              <a:xfrm>
                <a:off x="1054" y="1882"/>
                <a:ext cx="2514" cy="1454"/>
              </a:xfrm>
              <a:custGeom>
                <a:avLst/>
                <a:gdLst>
                  <a:gd name="T0" fmla="*/ 0 w 2514"/>
                  <a:gd name="T1" fmla="*/ 315 h 1454"/>
                  <a:gd name="T2" fmla="*/ 538 w 2514"/>
                  <a:gd name="T3" fmla="*/ 0 h 1454"/>
                  <a:gd name="T4" fmla="*/ 2514 w 2514"/>
                  <a:gd name="T5" fmla="*/ 1143 h 1454"/>
                  <a:gd name="T6" fmla="*/ 1977 w 2514"/>
                  <a:gd name="T7" fmla="*/ 1454 h 1454"/>
                  <a:gd name="T8" fmla="*/ 0 w 2514"/>
                  <a:gd name="T9" fmla="*/ 315 h 1454"/>
                </a:gdLst>
                <a:ahLst/>
                <a:cxnLst>
                  <a:cxn ang="0">
                    <a:pos x="T0" y="T1"/>
                  </a:cxn>
                  <a:cxn ang="0">
                    <a:pos x="T2" y="T3"/>
                  </a:cxn>
                  <a:cxn ang="0">
                    <a:pos x="T4" y="T5"/>
                  </a:cxn>
                  <a:cxn ang="0">
                    <a:pos x="T6" y="T7"/>
                  </a:cxn>
                  <a:cxn ang="0">
                    <a:pos x="T8" y="T9"/>
                  </a:cxn>
                </a:cxnLst>
                <a:rect l="0" t="0" r="r" b="b"/>
                <a:pathLst>
                  <a:path w="2514" h="1454">
                    <a:moveTo>
                      <a:pt x="0" y="315"/>
                    </a:moveTo>
                    <a:lnTo>
                      <a:pt x="538" y="0"/>
                    </a:lnTo>
                    <a:lnTo>
                      <a:pt x="2514" y="1143"/>
                    </a:lnTo>
                    <a:lnTo>
                      <a:pt x="1977" y="1454"/>
                    </a:lnTo>
                    <a:lnTo>
                      <a:pt x="0" y="31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7" name="Freeform 73">
                <a:extLst>
                  <a:ext uri="{FF2B5EF4-FFF2-40B4-BE49-F238E27FC236}">
                    <a16:creationId xmlns:a16="http://schemas.microsoft.com/office/drawing/2014/main" id="{0354C067-FD0A-43D5-B1D8-F3E9F0026925}"/>
                  </a:ext>
                </a:extLst>
              </p:cNvPr>
              <p:cNvSpPr>
                <a:spLocks/>
              </p:cNvSpPr>
              <p:nvPr/>
            </p:nvSpPr>
            <p:spPr bwMode="auto">
              <a:xfrm>
                <a:off x="3031" y="3025"/>
                <a:ext cx="601" cy="323"/>
              </a:xfrm>
              <a:custGeom>
                <a:avLst/>
                <a:gdLst>
                  <a:gd name="T0" fmla="*/ 151 w 151"/>
                  <a:gd name="T1" fmla="*/ 1 h 81"/>
                  <a:gd name="T2" fmla="*/ 149 w 151"/>
                  <a:gd name="T3" fmla="*/ 2 h 81"/>
                  <a:gd name="T4" fmla="*/ 148 w 151"/>
                  <a:gd name="T5" fmla="*/ 2 h 81"/>
                  <a:gd name="T6" fmla="*/ 146 w 151"/>
                  <a:gd name="T7" fmla="*/ 2 h 81"/>
                  <a:gd name="T8" fmla="*/ 144 w 151"/>
                  <a:gd name="T9" fmla="*/ 2 h 81"/>
                  <a:gd name="T10" fmla="*/ 142 w 151"/>
                  <a:gd name="T11" fmla="*/ 2 h 81"/>
                  <a:gd name="T12" fmla="*/ 140 w 151"/>
                  <a:gd name="T13" fmla="*/ 2 h 81"/>
                  <a:gd name="T14" fmla="*/ 138 w 151"/>
                  <a:gd name="T15" fmla="*/ 1 h 81"/>
                  <a:gd name="T16" fmla="*/ 135 w 151"/>
                  <a:gd name="T17" fmla="*/ 0 h 81"/>
                  <a:gd name="T18" fmla="*/ 0 w 151"/>
                  <a:gd name="T19" fmla="*/ 78 h 81"/>
                  <a:gd name="T20" fmla="*/ 1 w 151"/>
                  <a:gd name="T21" fmla="*/ 79 h 81"/>
                  <a:gd name="T22" fmla="*/ 2 w 151"/>
                  <a:gd name="T23" fmla="*/ 79 h 81"/>
                  <a:gd name="T24" fmla="*/ 2 w 151"/>
                  <a:gd name="T25" fmla="*/ 79 h 81"/>
                  <a:gd name="T26" fmla="*/ 3 w 151"/>
                  <a:gd name="T27" fmla="*/ 80 h 81"/>
                  <a:gd name="T28" fmla="*/ 4 w 151"/>
                  <a:gd name="T29" fmla="*/ 80 h 81"/>
                  <a:gd name="T30" fmla="*/ 5 w 151"/>
                  <a:gd name="T31" fmla="*/ 80 h 81"/>
                  <a:gd name="T32" fmla="*/ 6 w 151"/>
                  <a:gd name="T33" fmla="*/ 81 h 81"/>
                  <a:gd name="T34" fmla="*/ 8 w 151"/>
                  <a:gd name="T35" fmla="*/ 81 h 81"/>
                  <a:gd name="T36" fmla="*/ 8 w 151"/>
                  <a:gd name="T37" fmla="*/ 81 h 81"/>
                  <a:gd name="T38" fmla="*/ 10 w 151"/>
                  <a:gd name="T39" fmla="*/ 81 h 81"/>
                  <a:gd name="T40" fmla="*/ 12 w 151"/>
                  <a:gd name="T41" fmla="*/ 81 h 81"/>
                  <a:gd name="T42" fmla="*/ 14 w 151"/>
                  <a:gd name="T43" fmla="*/ 80 h 81"/>
                  <a:gd name="T44" fmla="*/ 15 w 151"/>
                  <a:gd name="T45" fmla="*/ 80 h 81"/>
                  <a:gd name="T46" fmla="*/ 151 w 151"/>
                  <a:gd name="T47" fmla="*/ 1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51" h="81">
                    <a:moveTo>
                      <a:pt x="151" y="1"/>
                    </a:moveTo>
                    <a:cubicBezTo>
                      <a:pt x="150" y="1"/>
                      <a:pt x="149" y="2"/>
                      <a:pt x="149" y="2"/>
                    </a:cubicBezTo>
                    <a:cubicBezTo>
                      <a:pt x="148" y="2"/>
                      <a:pt x="148" y="2"/>
                      <a:pt x="148" y="2"/>
                    </a:cubicBezTo>
                    <a:cubicBezTo>
                      <a:pt x="147" y="2"/>
                      <a:pt x="146" y="2"/>
                      <a:pt x="146" y="2"/>
                    </a:cubicBezTo>
                    <a:cubicBezTo>
                      <a:pt x="145" y="3"/>
                      <a:pt x="144" y="3"/>
                      <a:pt x="144" y="2"/>
                    </a:cubicBezTo>
                    <a:cubicBezTo>
                      <a:pt x="143" y="2"/>
                      <a:pt x="142" y="2"/>
                      <a:pt x="142" y="2"/>
                    </a:cubicBezTo>
                    <a:cubicBezTo>
                      <a:pt x="141" y="2"/>
                      <a:pt x="140" y="2"/>
                      <a:pt x="140" y="2"/>
                    </a:cubicBezTo>
                    <a:cubicBezTo>
                      <a:pt x="139" y="1"/>
                      <a:pt x="138" y="1"/>
                      <a:pt x="138" y="1"/>
                    </a:cubicBezTo>
                    <a:cubicBezTo>
                      <a:pt x="137" y="0"/>
                      <a:pt x="136" y="0"/>
                      <a:pt x="135" y="0"/>
                    </a:cubicBezTo>
                    <a:cubicBezTo>
                      <a:pt x="0" y="78"/>
                      <a:pt x="0" y="78"/>
                      <a:pt x="0" y="78"/>
                    </a:cubicBezTo>
                    <a:cubicBezTo>
                      <a:pt x="1" y="79"/>
                      <a:pt x="1" y="79"/>
                      <a:pt x="1" y="79"/>
                    </a:cubicBezTo>
                    <a:cubicBezTo>
                      <a:pt x="2" y="79"/>
                      <a:pt x="2" y="79"/>
                      <a:pt x="2" y="79"/>
                    </a:cubicBezTo>
                    <a:cubicBezTo>
                      <a:pt x="2" y="79"/>
                      <a:pt x="2" y="79"/>
                      <a:pt x="2" y="79"/>
                    </a:cubicBezTo>
                    <a:cubicBezTo>
                      <a:pt x="3" y="80"/>
                      <a:pt x="3" y="80"/>
                      <a:pt x="3" y="80"/>
                    </a:cubicBezTo>
                    <a:cubicBezTo>
                      <a:pt x="4" y="80"/>
                      <a:pt x="4" y="80"/>
                      <a:pt x="4" y="80"/>
                    </a:cubicBezTo>
                    <a:cubicBezTo>
                      <a:pt x="5" y="80"/>
                      <a:pt x="5" y="80"/>
                      <a:pt x="5" y="80"/>
                    </a:cubicBezTo>
                    <a:cubicBezTo>
                      <a:pt x="6" y="81"/>
                      <a:pt x="6" y="81"/>
                      <a:pt x="6" y="81"/>
                    </a:cubicBezTo>
                    <a:cubicBezTo>
                      <a:pt x="7" y="81"/>
                      <a:pt x="7" y="81"/>
                      <a:pt x="8" y="81"/>
                    </a:cubicBezTo>
                    <a:cubicBezTo>
                      <a:pt x="8" y="81"/>
                      <a:pt x="8" y="81"/>
                      <a:pt x="8" y="81"/>
                    </a:cubicBezTo>
                    <a:cubicBezTo>
                      <a:pt x="9" y="81"/>
                      <a:pt x="9" y="81"/>
                      <a:pt x="10" y="81"/>
                    </a:cubicBezTo>
                    <a:cubicBezTo>
                      <a:pt x="11" y="81"/>
                      <a:pt x="12" y="81"/>
                      <a:pt x="12" y="81"/>
                    </a:cubicBezTo>
                    <a:cubicBezTo>
                      <a:pt x="13" y="81"/>
                      <a:pt x="13" y="81"/>
                      <a:pt x="14" y="80"/>
                    </a:cubicBezTo>
                    <a:cubicBezTo>
                      <a:pt x="14" y="80"/>
                      <a:pt x="15" y="80"/>
                      <a:pt x="15" y="80"/>
                    </a:cubicBezTo>
                    <a:lnTo>
                      <a:pt x="151" y="1"/>
                    </a:lnTo>
                    <a:close/>
                  </a:path>
                </a:pathLst>
              </a:custGeom>
              <a:solidFill>
                <a:srgbClr val="4744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8" name="Freeform 74">
                <a:extLst>
                  <a:ext uri="{FF2B5EF4-FFF2-40B4-BE49-F238E27FC236}">
                    <a16:creationId xmlns:a16="http://schemas.microsoft.com/office/drawing/2014/main" id="{7AE66901-5A69-4EE4-947F-7DD95F9309F8}"/>
                  </a:ext>
                </a:extLst>
              </p:cNvPr>
              <p:cNvSpPr>
                <a:spLocks/>
              </p:cNvSpPr>
              <p:nvPr/>
            </p:nvSpPr>
            <p:spPr bwMode="auto">
              <a:xfrm>
                <a:off x="2971" y="3029"/>
                <a:ext cx="239" cy="116"/>
              </a:xfrm>
              <a:custGeom>
                <a:avLst/>
                <a:gdLst>
                  <a:gd name="T0" fmla="*/ 3 w 60"/>
                  <a:gd name="T1" fmla="*/ 27 h 29"/>
                  <a:gd name="T2" fmla="*/ 5 w 60"/>
                  <a:gd name="T3" fmla="*/ 26 h 29"/>
                  <a:gd name="T4" fmla="*/ 7 w 60"/>
                  <a:gd name="T5" fmla="*/ 26 h 29"/>
                  <a:gd name="T6" fmla="*/ 9 w 60"/>
                  <a:gd name="T7" fmla="*/ 27 h 29"/>
                  <a:gd name="T8" fmla="*/ 11 w 60"/>
                  <a:gd name="T9" fmla="*/ 27 h 29"/>
                  <a:gd name="T10" fmla="*/ 13 w 60"/>
                  <a:gd name="T11" fmla="*/ 28 h 29"/>
                  <a:gd name="T12" fmla="*/ 15 w 60"/>
                  <a:gd name="T13" fmla="*/ 29 h 29"/>
                  <a:gd name="T14" fmla="*/ 60 w 60"/>
                  <a:gd name="T15" fmla="*/ 3 h 29"/>
                  <a:gd name="T16" fmla="*/ 59 w 60"/>
                  <a:gd name="T17" fmla="*/ 2 h 29"/>
                  <a:gd name="T18" fmla="*/ 59 w 60"/>
                  <a:gd name="T19" fmla="*/ 2 h 29"/>
                  <a:gd name="T20" fmla="*/ 58 w 60"/>
                  <a:gd name="T21" fmla="*/ 2 h 29"/>
                  <a:gd name="T22" fmla="*/ 57 w 60"/>
                  <a:gd name="T23" fmla="*/ 1 h 29"/>
                  <a:gd name="T24" fmla="*/ 56 w 60"/>
                  <a:gd name="T25" fmla="*/ 1 h 29"/>
                  <a:gd name="T26" fmla="*/ 55 w 60"/>
                  <a:gd name="T27" fmla="*/ 1 h 29"/>
                  <a:gd name="T28" fmla="*/ 55 w 60"/>
                  <a:gd name="T29" fmla="*/ 1 h 29"/>
                  <a:gd name="T30" fmla="*/ 53 w 60"/>
                  <a:gd name="T31" fmla="*/ 0 h 29"/>
                  <a:gd name="T32" fmla="*/ 52 w 60"/>
                  <a:gd name="T33" fmla="*/ 0 h 29"/>
                  <a:gd name="T34" fmla="*/ 51 w 60"/>
                  <a:gd name="T35" fmla="*/ 0 h 29"/>
                  <a:gd name="T36" fmla="*/ 49 w 60"/>
                  <a:gd name="T37" fmla="*/ 0 h 29"/>
                  <a:gd name="T38" fmla="*/ 47 w 60"/>
                  <a:gd name="T39" fmla="*/ 1 h 29"/>
                  <a:gd name="T40" fmla="*/ 46 w 60"/>
                  <a:gd name="T41" fmla="*/ 1 h 29"/>
                  <a:gd name="T42" fmla="*/ 0 w 60"/>
                  <a:gd name="T43" fmla="*/ 28 h 29"/>
                  <a:gd name="T44" fmla="*/ 2 w 60"/>
                  <a:gd name="T45" fmla="*/ 27 h 29"/>
                  <a:gd name="T46" fmla="*/ 3 w 60"/>
                  <a:gd name="T47" fmla="*/ 27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0" h="29">
                    <a:moveTo>
                      <a:pt x="3" y="27"/>
                    </a:moveTo>
                    <a:cubicBezTo>
                      <a:pt x="4" y="27"/>
                      <a:pt x="4" y="26"/>
                      <a:pt x="5" y="26"/>
                    </a:cubicBezTo>
                    <a:cubicBezTo>
                      <a:pt x="6" y="26"/>
                      <a:pt x="6" y="26"/>
                      <a:pt x="7" y="26"/>
                    </a:cubicBezTo>
                    <a:cubicBezTo>
                      <a:pt x="7" y="27"/>
                      <a:pt x="8" y="27"/>
                      <a:pt x="9" y="27"/>
                    </a:cubicBezTo>
                    <a:cubicBezTo>
                      <a:pt x="9" y="27"/>
                      <a:pt x="10" y="27"/>
                      <a:pt x="11" y="27"/>
                    </a:cubicBezTo>
                    <a:cubicBezTo>
                      <a:pt x="11" y="28"/>
                      <a:pt x="12" y="28"/>
                      <a:pt x="13" y="28"/>
                    </a:cubicBezTo>
                    <a:cubicBezTo>
                      <a:pt x="13" y="28"/>
                      <a:pt x="14" y="29"/>
                      <a:pt x="15" y="29"/>
                    </a:cubicBezTo>
                    <a:cubicBezTo>
                      <a:pt x="60" y="3"/>
                      <a:pt x="60" y="3"/>
                      <a:pt x="60" y="3"/>
                    </a:cubicBezTo>
                    <a:cubicBezTo>
                      <a:pt x="59" y="2"/>
                      <a:pt x="59" y="2"/>
                      <a:pt x="59" y="2"/>
                    </a:cubicBezTo>
                    <a:cubicBezTo>
                      <a:pt x="59" y="2"/>
                      <a:pt x="59" y="2"/>
                      <a:pt x="59" y="2"/>
                    </a:cubicBezTo>
                    <a:cubicBezTo>
                      <a:pt x="58" y="2"/>
                      <a:pt x="58" y="2"/>
                      <a:pt x="58" y="2"/>
                    </a:cubicBezTo>
                    <a:cubicBezTo>
                      <a:pt x="58" y="2"/>
                      <a:pt x="57" y="1"/>
                      <a:pt x="57" y="1"/>
                    </a:cubicBezTo>
                    <a:cubicBezTo>
                      <a:pt x="56" y="1"/>
                      <a:pt x="56" y="1"/>
                      <a:pt x="56" y="1"/>
                    </a:cubicBezTo>
                    <a:cubicBezTo>
                      <a:pt x="56" y="1"/>
                      <a:pt x="56" y="1"/>
                      <a:pt x="55" y="1"/>
                    </a:cubicBezTo>
                    <a:cubicBezTo>
                      <a:pt x="55" y="1"/>
                      <a:pt x="55" y="1"/>
                      <a:pt x="55" y="1"/>
                    </a:cubicBezTo>
                    <a:cubicBezTo>
                      <a:pt x="53" y="0"/>
                      <a:pt x="53" y="0"/>
                      <a:pt x="53" y="0"/>
                    </a:cubicBezTo>
                    <a:cubicBezTo>
                      <a:pt x="52" y="0"/>
                      <a:pt x="52" y="0"/>
                      <a:pt x="52" y="0"/>
                    </a:cubicBezTo>
                    <a:cubicBezTo>
                      <a:pt x="52" y="0"/>
                      <a:pt x="51" y="0"/>
                      <a:pt x="51" y="0"/>
                    </a:cubicBezTo>
                    <a:cubicBezTo>
                      <a:pt x="50" y="0"/>
                      <a:pt x="49" y="0"/>
                      <a:pt x="49" y="0"/>
                    </a:cubicBezTo>
                    <a:cubicBezTo>
                      <a:pt x="48" y="0"/>
                      <a:pt x="48" y="1"/>
                      <a:pt x="47" y="1"/>
                    </a:cubicBezTo>
                    <a:cubicBezTo>
                      <a:pt x="47" y="1"/>
                      <a:pt x="46" y="1"/>
                      <a:pt x="46" y="1"/>
                    </a:cubicBezTo>
                    <a:cubicBezTo>
                      <a:pt x="0" y="28"/>
                      <a:pt x="0" y="28"/>
                      <a:pt x="0" y="28"/>
                    </a:cubicBezTo>
                    <a:cubicBezTo>
                      <a:pt x="1" y="28"/>
                      <a:pt x="1" y="27"/>
                      <a:pt x="2" y="27"/>
                    </a:cubicBezTo>
                    <a:cubicBezTo>
                      <a:pt x="2" y="27"/>
                      <a:pt x="3" y="27"/>
                      <a:pt x="3" y="27"/>
                    </a:cubicBezTo>
                    <a:close/>
                  </a:path>
                </a:pathLst>
              </a:custGeom>
              <a:solidFill>
                <a:srgbClr val="FF87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9" name="Freeform 75">
                <a:extLst>
                  <a:ext uri="{FF2B5EF4-FFF2-40B4-BE49-F238E27FC236}">
                    <a16:creationId xmlns:a16="http://schemas.microsoft.com/office/drawing/2014/main" id="{BD0CEFE3-55AF-458C-B0EE-5F9432DD7266}"/>
                  </a:ext>
                </a:extLst>
              </p:cNvPr>
              <p:cNvSpPr>
                <a:spLocks/>
              </p:cNvSpPr>
              <p:nvPr/>
            </p:nvSpPr>
            <p:spPr bwMode="auto">
              <a:xfrm>
                <a:off x="3031" y="3041"/>
                <a:ext cx="259" cy="295"/>
              </a:xfrm>
              <a:custGeom>
                <a:avLst/>
                <a:gdLst>
                  <a:gd name="T0" fmla="*/ 65 w 65"/>
                  <a:gd name="T1" fmla="*/ 34 h 74"/>
                  <a:gd name="T2" fmla="*/ 65 w 65"/>
                  <a:gd name="T3" fmla="*/ 33 h 74"/>
                  <a:gd name="T4" fmla="*/ 65 w 65"/>
                  <a:gd name="T5" fmla="*/ 32 h 74"/>
                  <a:gd name="T6" fmla="*/ 65 w 65"/>
                  <a:gd name="T7" fmla="*/ 31 h 74"/>
                  <a:gd name="T8" fmla="*/ 65 w 65"/>
                  <a:gd name="T9" fmla="*/ 30 h 74"/>
                  <a:gd name="T10" fmla="*/ 65 w 65"/>
                  <a:gd name="T11" fmla="*/ 29 h 74"/>
                  <a:gd name="T12" fmla="*/ 65 w 65"/>
                  <a:gd name="T13" fmla="*/ 28 h 74"/>
                  <a:gd name="T14" fmla="*/ 64 w 65"/>
                  <a:gd name="T15" fmla="*/ 27 h 74"/>
                  <a:gd name="T16" fmla="*/ 64 w 65"/>
                  <a:gd name="T17" fmla="*/ 26 h 74"/>
                  <a:gd name="T18" fmla="*/ 64 w 65"/>
                  <a:gd name="T19" fmla="*/ 25 h 74"/>
                  <a:gd name="T20" fmla="*/ 63 w 65"/>
                  <a:gd name="T21" fmla="*/ 24 h 74"/>
                  <a:gd name="T22" fmla="*/ 63 w 65"/>
                  <a:gd name="T23" fmla="*/ 23 h 74"/>
                  <a:gd name="T24" fmla="*/ 63 w 65"/>
                  <a:gd name="T25" fmla="*/ 22 h 74"/>
                  <a:gd name="T26" fmla="*/ 62 w 65"/>
                  <a:gd name="T27" fmla="*/ 21 h 74"/>
                  <a:gd name="T28" fmla="*/ 62 w 65"/>
                  <a:gd name="T29" fmla="*/ 20 h 74"/>
                  <a:gd name="T30" fmla="*/ 61 w 65"/>
                  <a:gd name="T31" fmla="*/ 19 h 74"/>
                  <a:gd name="T32" fmla="*/ 61 w 65"/>
                  <a:gd name="T33" fmla="*/ 18 h 74"/>
                  <a:gd name="T34" fmla="*/ 60 w 65"/>
                  <a:gd name="T35" fmla="*/ 16 h 74"/>
                  <a:gd name="T36" fmla="*/ 60 w 65"/>
                  <a:gd name="T37" fmla="*/ 15 h 74"/>
                  <a:gd name="T38" fmla="*/ 58 w 65"/>
                  <a:gd name="T39" fmla="*/ 12 h 74"/>
                  <a:gd name="T40" fmla="*/ 56 w 65"/>
                  <a:gd name="T41" fmla="*/ 10 h 74"/>
                  <a:gd name="T42" fmla="*/ 56 w 65"/>
                  <a:gd name="T43" fmla="*/ 9 h 74"/>
                  <a:gd name="T44" fmla="*/ 55 w 65"/>
                  <a:gd name="T45" fmla="*/ 8 h 74"/>
                  <a:gd name="T46" fmla="*/ 54 w 65"/>
                  <a:gd name="T47" fmla="*/ 7 h 74"/>
                  <a:gd name="T48" fmla="*/ 53 w 65"/>
                  <a:gd name="T49" fmla="*/ 6 h 74"/>
                  <a:gd name="T50" fmla="*/ 52 w 65"/>
                  <a:gd name="T51" fmla="*/ 6 h 74"/>
                  <a:gd name="T52" fmla="*/ 52 w 65"/>
                  <a:gd name="T53" fmla="*/ 5 h 74"/>
                  <a:gd name="T54" fmla="*/ 51 w 65"/>
                  <a:gd name="T55" fmla="*/ 4 h 74"/>
                  <a:gd name="T56" fmla="*/ 50 w 65"/>
                  <a:gd name="T57" fmla="*/ 3 h 74"/>
                  <a:gd name="T58" fmla="*/ 49 w 65"/>
                  <a:gd name="T59" fmla="*/ 3 h 74"/>
                  <a:gd name="T60" fmla="*/ 48 w 65"/>
                  <a:gd name="T61" fmla="*/ 2 h 74"/>
                  <a:gd name="T62" fmla="*/ 47 w 65"/>
                  <a:gd name="T63" fmla="*/ 1 h 74"/>
                  <a:gd name="T64" fmla="*/ 46 w 65"/>
                  <a:gd name="T65" fmla="*/ 0 h 74"/>
                  <a:gd name="T66" fmla="*/ 45 w 65"/>
                  <a:gd name="T67" fmla="*/ 0 h 74"/>
                  <a:gd name="T68" fmla="*/ 0 w 65"/>
                  <a:gd name="T69" fmla="*/ 26 h 74"/>
                  <a:gd name="T70" fmla="*/ 4 w 65"/>
                  <a:gd name="T71" fmla="*/ 29 h 74"/>
                  <a:gd name="T72" fmla="*/ 8 w 65"/>
                  <a:gd name="T73" fmla="*/ 33 h 74"/>
                  <a:gd name="T74" fmla="*/ 14 w 65"/>
                  <a:gd name="T75" fmla="*/ 41 h 74"/>
                  <a:gd name="T76" fmla="*/ 17 w 65"/>
                  <a:gd name="T77" fmla="*/ 46 h 74"/>
                  <a:gd name="T78" fmla="*/ 18 w 65"/>
                  <a:gd name="T79" fmla="*/ 51 h 74"/>
                  <a:gd name="T80" fmla="*/ 20 w 65"/>
                  <a:gd name="T81" fmla="*/ 56 h 74"/>
                  <a:gd name="T82" fmla="*/ 20 w 65"/>
                  <a:gd name="T83" fmla="*/ 61 h 74"/>
                  <a:gd name="T84" fmla="*/ 20 w 65"/>
                  <a:gd name="T85" fmla="*/ 63 h 74"/>
                  <a:gd name="T86" fmla="*/ 20 w 65"/>
                  <a:gd name="T87" fmla="*/ 66 h 74"/>
                  <a:gd name="T88" fmla="*/ 19 w 65"/>
                  <a:gd name="T89" fmla="*/ 67 h 74"/>
                  <a:gd name="T90" fmla="*/ 18 w 65"/>
                  <a:gd name="T91" fmla="*/ 69 h 74"/>
                  <a:gd name="T92" fmla="*/ 18 w 65"/>
                  <a:gd name="T93" fmla="*/ 71 h 74"/>
                  <a:gd name="T94" fmla="*/ 16 w 65"/>
                  <a:gd name="T95" fmla="*/ 73 h 74"/>
                  <a:gd name="T96" fmla="*/ 14 w 65"/>
                  <a:gd name="T97" fmla="*/ 74 h 74"/>
                  <a:gd name="T98" fmla="*/ 59 w 65"/>
                  <a:gd name="T99" fmla="*/ 48 h 74"/>
                  <a:gd name="T100" fmla="*/ 61 w 65"/>
                  <a:gd name="T101" fmla="*/ 47 h 74"/>
                  <a:gd name="T102" fmla="*/ 63 w 65"/>
                  <a:gd name="T103" fmla="*/ 44 h 74"/>
                  <a:gd name="T104" fmla="*/ 64 w 65"/>
                  <a:gd name="T105" fmla="*/ 43 h 74"/>
                  <a:gd name="T106" fmla="*/ 64 w 65"/>
                  <a:gd name="T107" fmla="*/ 42 h 74"/>
                  <a:gd name="T108" fmla="*/ 64 w 65"/>
                  <a:gd name="T109" fmla="*/ 41 h 74"/>
                  <a:gd name="T110" fmla="*/ 65 w 65"/>
                  <a:gd name="T111" fmla="*/ 40 h 74"/>
                  <a:gd name="T112" fmla="*/ 65 w 65"/>
                  <a:gd name="T113" fmla="*/ 38 h 74"/>
                  <a:gd name="T114" fmla="*/ 65 w 65"/>
                  <a:gd name="T115" fmla="*/ 37 h 74"/>
                  <a:gd name="T116" fmla="*/ 65 w 65"/>
                  <a:gd name="T117" fmla="*/ 36 h 74"/>
                  <a:gd name="T118" fmla="*/ 65 w 65"/>
                  <a:gd name="T119" fmla="*/ 35 h 74"/>
                  <a:gd name="T120" fmla="*/ 65 w 65"/>
                  <a:gd name="T121" fmla="*/ 34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65" h="74">
                    <a:moveTo>
                      <a:pt x="65" y="34"/>
                    </a:moveTo>
                    <a:cubicBezTo>
                      <a:pt x="65" y="33"/>
                      <a:pt x="65" y="33"/>
                      <a:pt x="65" y="33"/>
                    </a:cubicBezTo>
                    <a:cubicBezTo>
                      <a:pt x="65" y="32"/>
                      <a:pt x="65" y="32"/>
                      <a:pt x="65" y="32"/>
                    </a:cubicBezTo>
                    <a:cubicBezTo>
                      <a:pt x="65" y="31"/>
                      <a:pt x="65" y="31"/>
                      <a:pt x="65" y="31"/>
                    </a:cubicBezTo>
                    <a:cubicBezTo>
                      <a:pt x="65" y="30"/>
                      <a:pt x="65" y="30"/>
                      <a:pt x="65" y="30"/>
                    </a:cubicBezTo>
                    <a:cubicBezTo>
                      <a:pt x="65" y="30"/>
                      <a:pt x="65" y="29"/>
                      <a:pt x="65" y="29"/>
                    </a:cubicBezTo>
                    <a:cubicBezTo>
                      <a:pt x="65" y="28"/>
                      <a:pt x="65" y="28"/>
                      <a:pt x="65" y="28"/>
                    </a:cubicBezTo>
                    <a:cubicBezTo>
                      <a:pt x="64" y="27"/>
                      <a:pt x="64" y="27"/>
                      <a:pt x="64" y="27"/>
                    </a:cubicBezTo>
                    <a:cubicBezTo>
                      <a:pt x="64" y="26"/>
                      <a:pt x="64" y="26"/>
                      <a:pt x="64" y="26"/>
                    </a:cubicBezTo>
                    <a:cubicBezTo>
                      <a:pt x="64" y="25"/>
                      <a:pt x="64" y="25"/>
                      <a:pt x="64" y="25"/>
                    </a:cubicBezTo>
                    <a:cubicBezTo>
                      <a:pt x="64" y="24"/>
                      <a:pt x="64" y="24"/>
                      <a:pt x="63" y="24"/>
                    </a:cubicBezTo>
                    <a:cubicBezTo>
                      <a:pt x="63" y="23"/>
                      <a:pt x="63" y="23"/>
                      <a:pt x="63" y="23"/>
                    </a:cubicBezTo>
                    <a:cubicBezTo>
                      <a:pt x="63" y="22"/>
                      <a:pt x="63" y="22"/>
                      <a:pt x="63" y="22"/>
                    </a:cubicBezTo>
                    <a:cubicBezTo>
                      <a:pt x="62" y="21"/>
                      <a:pt x="62" y="21"/>
                      <a:pt x="62" y="21"/>
                    </a:cubicBezTo>
                    <a:cubicBezTo>
                      <a:pt x="62" y="20"/>
                      <a:pt x="62" y="20"/>
                      <a:pt x="62" y="20"/>
                    </a:cubicBezTo>
                    <a:cubicBezTo>
                      <a:pt x="62" y="19"/>
                      <a:pt x="62" y="19"/>
                      <a:pt x="61" y="19"/>
                    </a:cubicBezTo>
                    <a:cubicBezTo>
                      <a:pt x="61" y="18"/>
                      <a:pt x="61" y="18"/>
                      <a:pt x="61" y="18"/>
                    </a:cubicBezTo>
                    <a:cubicBezTo>
                      <a:pt x="61" y="17"/>
                      <a:pt x="60" y="17"/>
                      <a:pt x="60" y="16"/>
                    </a:cubicBezTo>
                    <a:cubicBezTo>
                      <a:pt x="60" y="16"/>
                      <a:pt x="60" y="16"/>
                      <a:pt x="60" y="15"/>
                    </a:cubicBezTo>
                    <a:cubicBezTo>
                      <a:pt x="59" y="14"/>
                      <a:pt x="58" y="13"/>
                      <a:pt x="58" y="12"/>
                    </a:cubicBezTo>
                    <a:cubicBezTo>
                      <a:pt x="57" y="12"/>
                      <a:pt x="57" y="11"/>
                      <a:pt x="56" y="10"/>
                    </a:cubicBezTo>
                    <a:cubicBezTo>
                      <a:pt x="56" y="10"/>
                      <a:pt x="56" y="10"/>
                      <a:pt x="56" y="9"/>
                    </a:cubicBezTo>
                    <a:cubicBezTo>
                      <a:pt x="55" y="8"/>
                      <a:pt x="55" y="8"/>
                      <a:pt x="55" y="8"/>
                    </a:cubicBezTo>
                    <a:cubicBezTo>
                      <a:pt x="54" y="7"/>
                      <a:pt x="54" y="7"/>
                      <a:pt x="54" y="7"/>
                    </a:cubicBezTo>
                    <a:cubicBezTo>
                      <a:pt x="53" y="6"/>
                      <a:pt x="53" y="6"/>
                      <a:pt x="53" y="6"/>
                    </a:cubicBezTo>
                    <a:cubicBezTo>
                      <a:pt x="53" y="6"/>
                      <a:pt x="53" y="6"/>
                      <a:pt x="52" y="6"/>
                    </a:cubicBezTo>
                    <a:cubicBezTo>
                      <a:pt x="52" y="5"/>
                      <a:pt x="52" y="5"/>
                      <a:pt x="52" y="5"/>
                    </a:cubicBezTo>
                    <a:cubicBezTo>
                      <a:pt x="51" y="4"/>
                      <a:pt x="51" y="4"/>
                      <a:pt x="51" y="4"/>
                    </a:cubicBezTo>
                    <a:cubicBezTo>
                      <a:pt x="50" y="3"/>
                      <a:pt x="50" y="3"/>
                      <a:pt x="50" y="3"/>
                    </a:cubicBezTo>
                    <a:cubicBezTo>
                      <a:pt x="49" y="3"/>
                      <a:pt x="49" y="3"/>
                      <a:pt x="49" y="3"/>
                    </a:cubicBezTo>
                    <a:cubicBezTo>
                      <a:pt x="49" y="2"/>
                      <a:pt x="48" y="2"/>
                      <a:pt x="48" y="2"/>
                    </a:cubicBezTo>
                    <a:cubicBezTo>
                      <a:pt x="47" y="1"/>
                      <a:pt x="47" y="1"/>
                      <a:pt x="47" y="1"/>
                    </a:cubicBezTo>
                    <a:cubicBezTo>
                      <a:pt x="46" y="0"/>
                      <a:pt x="46" y="0"/>
                      <a:pt x="46" y="0"/>
                    </a:cubicBezTo>
                    <a:cubicBezTo>
                      <a:pt x="45" y="0"/>
                      <a:pt x="45" y="0"/>
                      <a:pt x="45" y="0"/>
                    </a:cubicBezTo>
                    <a:cubicBezTo>
                      <a:pt x="0" y="26"/>
                      <a:pt x="0" y="26"/>
                      <a:pt x="0" y="26"/>
                    </a:cubicBezTo>
                    <a:cubicBezTo>
                      <a:pt x="1" y="27"/>
                      <a:pt x="3" y="28"/>
                      <a:pt x="4" y="29"/>
                    </a:cubicBezTo>
                    <a:cubicBezTo>
                      <a:pt x="5" y="30"/>
                      <a:pt x="6" y="31"/>
                      <a:pt x="8" y="33"/>
                    </a:cubicBezTo>
                    <a:cubicBezTo>
                      <a:pt x="10" y="35"/>
                      <a:pt x="12" y="38"/>
                      <a:pt x="14" y="41"/>
                    </a:cubicBezTo>
                    <a:cubicBezTo>
                      <a:pt x="15" y="43"/>
                      <a:pt x="16" y="45"/>
                      <a:pt x="17" y="46"/>
                    </a:cubicBezTo>
                    <a:cubicBezTo>
                      <a:pt x="17" y="48"/>
                      <a:pt x="18" y="50"/>
                      <a:pt x="18" y="51"/>
                    </a:cubicBezTo>
                    <a:cubicBezTo>
                      <a:pt x="19" y="53"/>
                      <a:pt x="19" y="55"/>
                      <a:pt x="20" y="56"/>
                    </a:cubicBezTo>
                    <a:cubicBezTo>
                      <a:pt x="20" y="58"/>
                      <a:pt x="20" y="60"/>
                      <a:pt x="20" y="61"/>
                    </a:cubicBezTo>
                    <a:cubicBezTo>
                      <a:pt x="20" y="62"/>
                      <a:pt x="20" y="63"/>
                      <a:pt x="20" y="63"/>
                    </a:cubicBezTo>
                    <a:cubicBezTo>
                      <a:pt x="20" y="64"/>
                      <a:pt x="20" y="65"/>
                      <a:pt x="20" y="66"/>
                    </a:cubicBezTo>
                    <a:cubicBezTo>
                      <a:pt x="19" y="66"/>
                      <a:pt x="19" y="67"/>
                      <a:pt x="19" y="67"/>
                    </a:cubicBezTo>
                    <a:cubicBezTo>
                      <a:pt x="19" y="68"/>
                      <a:pt x="19" y="69"/>
                      <a:pt x="18" y="69"/>
                    </a:cubicBezTo>
                    <a:cubicBezTo>
                      <a:pt x="18" y="70"/>
                      <a:pt x="18" y="70"/>
                      <a:pt x="18" y="71"/>
                    </a:cubicBezTo>
                    <a:cubicBezTo>
                      <a:pt x="17" y="71"/>
                      <a:pt x="17" y="72"/>
                      <a:pt x="16" y="73"/>
                    </a:cubicBezTo>
                    <a:cubicBezTo>
                      <a:pt x="15" y="73"/>
                      <a:pt x="15" y="74"/>
                      <a:pt x="14" y="74"/>
                    </a:cubicBezTo>
                    <a:cubicBezTo>
                      <a:pt x="59" y="48"/>
                      <a:pt x="59" y="48"/>
                      <a:pt x="59" y="48"/>
                    </a:cubicBezTo>
                    <a:cubicBezTo>
                      <a:pt x="60" y="48"/>
                      <a:pt x="61" y="47"/>
                      <a:pt x="61" y="47"/>
                    </a:cubicBezTo>
                    <a:cubicBezTo>
                      <a:pt x="62" y="46"/>
                      <a:pt x="63" y="45"/>
                      <a:pt x="63" y="44"/>
                    </a:cubicBezTo>
                    <a:cubicBezTo>
                      <a:pt x="63" y="44"/>
                      <a:pt x="63" y="44"/>
                      <a:pt x="64" y="43"/>
                    </a:cubicBezTo>
                    <a:cubicBezTo>
                      <a:pt x="64" y="43"/>
                      <a:pt x="64" y="42"/>
                      <a:pt x="64" y="42"/>
                    </a:cubicBezTo>
                    <a:cubicBezTo>
                      <a:pt x="64" y="41"/>
                      <a:pt x="64" y="41"/>
                      <a:pt x="64" y="41"/>
                    </a:cubicBezTo>
                    <a:cubicBezTo>
                      <a:pt x="65" y="40"/>
                      <a:pt x="65" y="40"/>
                      <a:pt x="65" y="40"/>
                    </a:cubicBezTo>
                    <a:cubicBezTo>
                      <a:pt x="65" y="38"/>
                      <a:pt x="65" y="38"/>
                      <a:pt x="65" y="38"/>
                    </a:cubicBezTo>
                    <a:cubicBezTo>
                      <a:pt x="65" y="37"/>
                      <a:pt x="65" y="37"/>
                      <a:pt x="65" y="37"/>
                    </a:cubicBezTo>
                    <a:cubicBezTo>
                      <a:pt x="65" y="37"/>
                      <a:pt x="65" y="36"/>
                      <a:pt x="65" y="36"/>
                    </a:cubicBezTo>
                    <a:cubicBezTo>
                      <a:pt x="65" y="35"/>
                      <a:pt x="65" y="35"/>
                      <a:pt x="65" y="35"/>
                    </a:cubicBezTo>
                    <a:cubicBezTo>
                      <a:pt x="65" y="35"/>
                      <a:pt x="65" y="34"/>
                      <a:pt x="65" y="34"/>
                    </a:cubicBezTo>
                    <a:close/>
                  </a:path>
                </a:pathLst>
              </a:custGeom>
              <a:solidFill>
                <a:srgbClr val="FF87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Freeform 76">
                <a:extLst>
                  <a:ext uri="{FF2B5EF4-FFF2-40B4-BE49-F238E27FC236}">
                    <a16:creationId xmlns:a16="http://schemas.microsoft.com/office/drawing/2014/main" id="{C28B96CC-800A-4F18-A449-B417E0F94714}"/>
                  </a:ext>
                </a:extLst>
              </p:cNvPr>
              <p:cNvSpPr>
                <a:spLocks/>
              </p:cNvSpPr>
              <p:nvPr/>
            </p:nvSpPr>
            <p:spPr bwMode="auto">
              <a:xfrm>
                <a:off x="2947" y="3121"/>
                <a:ext cx="163" cy="235"/>
              </a:xfrm>
              <a:custGeom>
                <a:avLst/>
                <a:gdLst>
                  <a:gd name="T0" fmla="*/ 21 w 41"/>
                  <a:gd name="T1" fmla="*/ 6 h 59"/>
                  <a:gd name="T2" fmla="*/ 41 w 41"/>
                  <a:gd name="T3" fmla="*/ 41 h 59"/>
                  <a:gd name="T4" fmla="*/ 21 w 41"/>
                  <a:gd name="T5" fmla="*/ 53 h 59"/>
                  <a:gd name="T6" fmla="*/ 0 w 41"/>
                  <a:gd name="T7" fmla="*/ 18 h 59"/>
                  <a:gd name="T8" fmla="*/ 21 w 41"/>
                  <a:gd name="T9" fmla="*/ 6 h 59"/>
                </a:gdLst>
                <a:ahLst/>
                <a:cxnLst>
                  <a:cxn ang="0">
                    <a:pos x="T0" y="T1"/>
                  </a:cxn>
                  <a:cxn ang="0">
                    <a:pos x="T2" y="T3"/>
                  </a:cxn>
                  <a:cxn ang="0">
                    <a:pos x="T4" y="T5"/>
                  </a:cxn>
                  <a:cxn ang="0">
                    <a:pos x="T6" y="T7"/>
                  </a:cxn>
                  <a:cxn ang="0">
                    <a:pos x="T8" y="T9"/>
                  </a:cxn>
                </a:cxnLst>
                <a:rect l="0" t="0" r="r" b="b"/>
                <a:pathLst>
                  <a:path w="41" h="59">
                    <a:moveTo>
                      <a:pt x="21" y="6"/>
                    </a:moveTo>
                    <a:cubicBezTo>
                      <a:pt x="32" y="13"/>
                      <a:pt x="41" y="28"/>
                      <a:pt x="41" y="41"/>
                    </a:cubicBezTo>
                    <a:cubicBezTo>
                      <a:pt x="41" y="54"/>
                      <a:pt x="32" y="59"/>
                      <a:pt x="21" y="53"/>
                    </a:cubicBezTo>
                    <a:cubicBezTo>
                      <a:pt x="9" y="46"/>
                      <a:pt x="0" y="31"/>
                      <a:pt x="0" y="18"/>
                    </a:cubicBezTo>
                    <a:cubicBezTo>
                      <a:pt x="0" y="5"/>
                      <a:pt x="10" y="0"/>
                      <a:pt x="21" y="6"/>
                    </a:cubicBezTo>
                    <a:close/>
                  </a:path>
                </a:pathLst>
              </a:custGeom>
              <a:solidFill>
                <a:srgbClr val="FFCE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Freeform 77">
                <a:extLst>
                  <a:ext uri="{FF2B5EF4-FFF2-40B4-BE49-F238E27FC236}">
                    <a16:creationId xmlns:a16="http://schemas.microsoft.com/office/drawing/2014/main" id="{8D190E15-F2AD-461F-A350-7A30D3DB7444}"/>
                  </a:ext>
                </a:extLst>
              </p:cNvPr>
              <p:cNvSpPr>
                <a:spLocks noEditPoints="1"/>
              </p:cNvSpPr>
              <p:nvPr/>
            </p:nvSpPr>
            <p:spPr bwMode="auto">
              <a:xfrm>
                <a:off x="947" y="1938"/>
                <a:ext cx="2191" cy="1458"/>
              </a:xfrm>
              <a:custGeom>
                <a:avLst/>
                <a:gdLst>
                  <a:gd name="T0" fmla="*/ 523 w 550"/>
                  <a:gd name="T1" fmla="*/ 295 h 366"/>
                  <a:gd name="T2" fmla="*/ 550 w 550"/>
                  <a:gd name="T3" fmla="*/ 341 h 366"/>
                  <a:gd name="T4" fmla="*/ 523 w 550"/>
                  <a:gd name="T5" fmla="*/ 357 h 366"/>
                  <a:gd name="T6" fmla="*/ 27 w 550"/>
                  <a:gd name="T7" fmla="*/ 71 h 366"/>
                  <a:gd name="T8" fmla="*/ 0 w 550"/>
                  <a:gd name="T9" fmla="*/ 25 h 366"/>
                  <a:gd name="T10" fmla="*/ 27 w 550"/>
                  <a:gd name="T11" fmla="*/ 9 h 366"/>
                  <a:gd name="T12" fmla="*/ 523 w 550"/>
                  <a:gd name="T13" fmla="*/ 295 h 366"/>
                  <a:gd name="T14" fmla="*/ 545 w 550"/>
                  <a:gd name="T15" fmla="*/ 339 h 366"/>
                  <a:gd name="T16" fmla="*/ 523 w 550"/>
                  <a:gd name="T17" fmla="*/ 301 h 366"/>
                  <a:gd name="T18" fmla="*/ 27 w 550"/>
                  <a:gd name="T19" fmla="*/ 15 h 366"/>
                  <a:gd name="T20" fmla="*/ 6 w 550"/>
                  <a:gd name="T21" fmla="*/ 27 h 366"/>
                  <a:gd name="T22" fmla="*/ 27 w 550"/>
                  <a:gd name="T23" fmla="*/ 65 h 366"/>
                  <a:gd name="T24" fmla="*/ 523 w 550"/>
                  <a:gd name="T25" fmla="*/ 351 h 366"/>
                  <a:gd name="T26" fmla="*/ 545 w 550"/>
                  <a:gd name="T27" fmla="*/ 339 h 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50" h="366">
                    <a:moveTo>
                      <a:pt x="523" y="295"/>
                    </a:moveTo>
                    <a:cubicBezTo>
                      <a:pt x="538" y="303"/>
                      <a:pt x="550" y="324"/>
                      <a:pt x="550" y="341"/>
                    </a:cubicBezTo>
                    <a:cubicBezTo>
                      <a:pt x="550" y="359"/>
                      <a:pt x="538" y="366"/>
                      <a:pt x="523" y="357"/>
                    </a:cubicBezTo>
                    <a:cubicBezTo>
                      <a:pt x="27" y="71"/>
                      <a:pt x="27" y="71"/>
                      <a:pt x="27" y="71"/>
                    </a:cubicBezTo>
                    <a:cubicBezTo>
                      <a:pt x="12" y="62"/>
                      <a:pt x="0" y="42"/>
                      <a:pt x="0" y="25"/>
                    </a:cubicBezTo>
                    <a:cubicBezTo>
                      <a:pt x="0" y="7"/>
                      <a:pt x="12" y="0"/>
                      <a:pt x="27" y="9"/>
                    </a:cubicBezTo>
                    <a:cubicBezTo>
                      <a:pt x="523" y="295"/>
                      <a:pt x="523" y="295"/>
                      <a:pt x="523" y="295"/>
                    </a:cubicBezTo>
                    <a:moveTo>
                      <a:pt x="545" y="339"/>
                    </a:moveTo>
                    <a:cubicBezTo>
                      <a:pt x="545" y="325"/>
                      <a:pt x="535" y="308"/>
                      <a:pt x="523" y="301"/>
                    </a:cubicBezTo>
                    <a:cubicBezTo>
                      <a:pt x="27" y="15"/>
                      <a:pt x="27" y="15"/>
                      <a:pt x="27" y="15"/>
                    </a:cubicBezTo>
                    <a:cubicBezTo>
                      <a:pt x="15" y="8"/>
                      <a:pt x="6" y="13"/>
                      <a:pt x="6" y="27"/>
                    </a:cubicBezTo>
                    <a:cubicBezTo>
                      <a:pt x="6" y="41"/>
                      <a:pt x="15" y="58"/>
                      <a:pt x="27" y="65"/>
                    </a:cubicBezTo>
                    <a:cubicBezTo>
                      <a:pt x="523" y="351"/>
                      <a:pt x="523" y="351"/>
                      <a:pt x="523" y="351"/>
                    </a:cubicBezTo>
                    <a:cubicBezTo>
                      <a:pt x="535" y="358"/>
                      <a:pt x="545" y="352"/>
                      <a:pt x="545" y="339"/>
                    </a:cubicBezTo>
                  </a:path>
                </a:pathLst>
              </a:custGeom>
              <a:solidFill>
                <a:srgbClr val="2F3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2" name="Freeform 78">
                <a:extLst>
                  <a:ext uri="{FF2B5EF4-FFF2-40B4-BE49-F238E27FC236}">
                    <a16:creationId xmlns:a16="http://schemas.microsoft.com/office/drawing/2014/main" id="{83CD0FEE-5242-4837-A204-B2AD5E8F4FD4}"/>
                  </a:ext>
                </a:extLst>
              </p:cNvPr>
              <p:cNvSpPr>
                <a:spLocks/>
              </p:cNvSpPr>
              <p:nvPr/>
            </p:nvSpPr>
            <p:spPr bwMode="auto">
              <a:xfrm>
                <a:off x="3031" y="2798"/>
                <a:ext cx="585" cy="355"/>
              </a:xfrm>
              <a:custGeom>
                <a:avLst/>
                <a:gdLst>
                  <a:gd name="T0" fmla="*/ 146 w 147"/>
                  <a:gd name="T1" fmla="*/ 9 h 89"/>
                  <a:gd name="T2" fmla="*/ 145 w 147"/>
                  <a:gd name="T3" fmla="*/ 8 h 89"/>
                  <a:gd name="T4" fmla="*/ 144 w 147"/>
                  <a:gd name="T5" fmla="*/ 7 h 89"/>
                  <a:gd name="T6" fmla="*/ 143 w 147"/>
                  <a:gd name="T7" fmla="*/ 6 h 89"/>
                  <a:gd name="T8" fmla="*/ 142 w 147"/>
                  <a:gd name="T9" fmla="*/ 5 h 89"/>
                  <a:gd name="T10" fmla="*/ 140 w 147"/>
                  <a:gd name="T11" fmla="*/ 4 h 89"/>
                  <a:gd name="T12" fmla="*/ 139 w 147"/>
                  <a:gd name="T13" fmla="*/ 3 h 89"/>
                  <a:gd name="T14" fmla="*/ 138 w 147"/>
                  <a:gd name="T15" fmla="*/ 2 h 89"/>
                  <a:gd name="T16" fmla="*/ 137 w 147"/>
                  <a:gd name="T17" fmla="*/ 1 h 89"/>
                  <a:gd name="T18" fmla="*/ 136 w 147"/>
                  <a:gd name="T19" fmla="*/ 0 h 89"/>
                  <a:gd name="T20" fmla="*/ 0 w 147"/>
                  <a:gd name="T21" fmla="*/ 79 h 89"/>
                  <a:gd name="T22" fmla="*/ 2 w 147"/>
                  <a:gd name="T23" fmla="*/ 80 h 89"/>
                  <a:gd name="T24" fmla="*/ 3 w 147"/>
                  <a:gd name="T25" fmla="*/ 80 h 89"/>
                  <a:gd name="T26" fmla="*/ 4 w 147"/>
                  <a:gd name="T27" fmla="*/ 81 h 89"/>
                  <a:gd name="T28" fmla="*/ 5 w 147"/>
                  <a:gd name="T29" fmla="*/ 82 h 89"/>
                  <a:gd name="T30" fmla="*/ 6 w 147"/>
                  <a:gd name="T31" fmla="*/ 83 h 89"/>
                  <a:gd name="T32" fmla="*/ 8 w 147"/>
                  <a:gd name="T33" fmla="*/ 84 h 89"/>
                  <a:gd name="T34" fmla="*/ 9 w 147"/>
                  <a:gd name="T35" fmla="*/ 85 h 89"/>
                  <a:gd name="T36" fmla="*/ 10 w 147"/>
                  <a:gd name="T37" fmla="*/ 86 h 89"/>
                  <a:gd name="T38" fmla="*/ 11 w 147"/>
                  <a:gd name="T39" fmla="*/ 88 h 89"/>
                  <a:gd name="T40" fmla="*/ 12 w 147"/>
                  <a:gd name="T41" fmla="*/ 89 h 89"/>
                  <a:gd name="T42" fmla="*/ 147 w 147"/>
                  <a:gd name="T43" fmla="*/ 10 h 89"/>
                  <a:gd name="T44" fmla="*/ 146 w 147"/>
                  <a:gd name="T45" fmla="*/ 9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47" h="89">
                    <a:moveTo>
                      <a:pt x="146" y="9"/>
                    </a:moveTo>
                    <a:cubicBezTo>
                      <a:pt x="146" y="9"/>
                      <a:pt x="145" y="8"/>
                      <a:pt x="145" y="8"/>
                    </a:cubicBezTo>
                    <a:cubicBezTo>
                      <a:pt x="145" y="8"/>
                      <a:pt x="144" y="7"/>
                      <a:pt x="144" y="7"/>
                    </a:cubicBezTo>
                    <a:cubicBezTo>
                      <a:pt x="144" y="6"/>
                      <a:pt x="143" y="6"/>
                      <a:pt x="143" y="6"/>
                    </a:cubicBezTo>
                    <a:cubicBezTo>
                      <a:pt x="142" y="5"/>
                      <a:pt x="142" y="5"/>
                      <a:pt x="142" y="5"/>
                    </a:cubicBezTo>
                    <a:cubicBezTo>
                      <a:pt x="141" y="4"/>
                      <a:pt x="141" y="4"/>
                      <a:pt x="140" y="4"/>
                    </a:cubicBezTo>
                    <a:cubicBezTo>
                      <a:pt x="140" y="3"/>
                      <a:pt x="140" y="3"/>
                      <a:pt x="139" y="3"/>
                    </a:cubicBezTo>
                    <a:cubicBezTo>
                      <a:pt x="139" y="2"/>
                      <a:pt x="138" y="2"/>
                      <a:pt x="138" y="2"/>
                    </a:cubicBezTo>
                    <a:cubicBezTo>
                      <a:pt x="138" y="2"/>
                      <a:pt x="137" y="1"/>
                      <a:pt x="137" y="1"/>
                    </a:cubicBezTo>
                    <a:cubicBezTo>
                      <a:pt x="136" y="1"/>
                      <a:pt x="136" y="1"/>
                      <a:pt x="136" y="0"/>
                    </a:cubicBezTo>
                    <a:cubicBezTo>
                      <a:pt x="0" y="79"/>
                      <a:pt x="0" y="79"/>
                      <a:pt x="0" y="79"/>
                    </a:cubicBezTo>
                    <a:cubicBezTo>
                      <a:pt x="1" y="79"/>
                      <a:pt x="1" y="79"/>
                      <a:pt x="2" y="80"/>
                    </a:cubicBezTo>
                    <a:cubicBezTo>
                      <a:pt x="2" y="80"/>
                      <a:pt x="2" y="80"/>
                      <a:pt x="3" y="80"/>
                    </a:cubicBezTo>
                    <a:cubicBezTo>
                      <a:pt x="3" y="81"/>
                      <a:pt x="4" y="81"/>
                      <a:pt x="4" y="81"/>
                    </a:cubicBezTo>
                    <a:cubicBezTo>
                      <a:pt x="4" y="82"/>
                      <a:pt x="5" y="82"/>
                      <a:pt x="5" y="82"/>
                    </a:cubicBezTo>
                    <a:cubicBezTo>
                      <a:pt x="6" y="83"/>
                      <a:pt x="6" y="83"/>
                      <a:pt x="6" y="83"/>
                    </a:cubicBezTo>
                    <a:cubicBezTo>
                      <a:pt x="7" y="84"/>
                      <a:pt x="7" y="84"/>
                      <a:pt x="8" y="84"/>
                    </a:cubicBezTo>
                    <a:cubicBezTo>
                      <a:pt x="8" y="85"/>
                      <a:pt x="8" y="85"/>
                      <a:pt x="9" y="85"/>
                    </a:cubicBezTo>
                    <a:cubicBezTo>
                      <a:pt x="9" y="86"/>
                      <a:pt x="9" y="86"/>
                      <a:pt x="10" y="86"/>
                    </a:cubicBezTo>
                    <a:cubicBezTo>
                      <a:pt x="10" y="87"/>
                      <a:pt x="11" y="87"/>
                      <a:pt x="11" y="88"/>
                    </a:cubicBezTo>
                    <a:cubicBezTo>
                      <a:pt x="11" y="88"/>
                      <a:pt x="12" y="88"/>
                      <a:pt x="12" y="89"/>
                    </a:cubicBezTo>
                    <a:cubicBezTo>
                      <a:pt x="147" y="10"/>
                      <a:pt x="147" y="10"/>
                      <a:pt x="147" y="10"/>
                    </a:cubicBezTo>
                    <a:cubicBezTo>
                      <a:pt x="147" y="10"/>
                      <a:pt x="146" y="9"/>
                      <a:pt x="146" y="9"/>
                    </a:cubicBezTo>
                    <a:close/>
                  </a:path>
                </a:pathLst>
              </a:custGeom>
              <a:solidFill>
                <a:srgbClr val="5859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Freeform 79">
                <a:extLst>
                  <a:ext uri="{FF2B5EF4-FFF2-40B4-BE49-F238E27FC236}">
                    <a16:creationId xmlns:a16="http://schemas.microsoft.com/office/drawing/2014/main" id="{C35983BE-9651-4C08-8658-1B3ED07E6296}"/>
                  </a:ext>
                </a:extLst>
              </p:cNvPr>
              <p:cNvSpPr>
                <a:spLocks/>
              </p:cNvSpPr>
              <p:nvPr/>
            </p:nvSpPr>
            <p:spPr bwMode="auto">
              <a:xfrm>
                <a:off x="3078" y="2838"/>
                <a:ext cx="582" cy="378"/>
              </a:xfrm>
              <a:custGeom>
                <a:avLst/>
                <a:gdLst>
                  <a:gd name="T0" fmla="*/ 145 w 146"/>
                  <a:gd name="T1" fmla="*/ 15 h 95"/>
                  <a:gd name="T2" fmla="*/ 144 w 146"/>
                  <a:gd name="T3" fmla="*/ 14 h 95"/>
                  <a:gd name="T4" fmla="*/ 144 w 146"/>
                  <a:gd name="T5" fmla="*/ 12 h 95"/>
                  <a:gd name="T6" fmla="*/ 142 w 146"/>
                  <a:gd name="T7" fmla="*/ 10 h 95"/>
                  <a:gd name="T8" fmla="*/ 140 w 146"/>
                  <a:gd name="T9" fmla="*/ 7 h 95"/>
                  <a:gd name="T10" fmla="*/ 138 w 146"/>
                  <a:gd name="T11" fmla="*/ 4 h 95"/>
                  <a:gd name="T12" fmla="*/ 137 w 146"/>
                  <a:gd name="T13" fmla="*/ 3 h 95"/>
                  <a:gd name="T14" fmla="*/ 136 w 146"/>
                  <a:gd name="T15" fmla="*/ 1 h 95"/>
                  <a:gd name="T16" fmla="*/ 135 w 146"/>
                  <a:gd name="T17" fmla="*/ 0 h 95"/>
                  <a:gd name="T18" fmla="*/ 0 w 146"/>
                  <a:gd name="T19" fmla="*/ 79 h 95"/>
                  <a:gd name="T20" fmla="*/ 1 w 146"/>
                  <a:gd name="T21" fmla="*/ 80 h 95"/>
                  <a:gd name="T22" fmla="*/ 2 w 146"/>
                  <a:gd name="T23" fmla="*/ 81 h 95"/>
                  <a:gd name="T24" fmla="*/ 3 w 146"/>
                  <a:gd name="T25" fmla="*/ 83 h 95"/>
                  <a:gd name="T26" fmla="*/ 5 w 146"/>
                  <a:gd name="T27" fmla="*/ 85 h 95"/>
                  <a:gd name="T28" fmla="*/ 7 w 146"/>
                  <a:gd name="T29" fmla="*/ 88 h 95"/>
                  <a:gd name="T30" fmla="*/ 8 w 146"/>
                  <a:gd name="T31" fmla="*/ 91 h 95"/>
                  <a:gd name="T32" fmla="*/ 9 w 146"/>
                  <a:gd name="T33" fmla="*/ 92 h 95"/>
                  <a:gd name="T34" fmla="*/ 10 w 146"/>
                  <a:gd name="T35" fmla="*/ 94 h 95"/>
                  <a:gd name="T36" fmla="*/ 10 w 146"/>
                  <a:gd name="T37" fmla="*/ 95 h 95"/>
                  <a:gd name="T38" fmla="*/ 146 w 146"/>
                  <a:gd name="T39" fmla="*/ 17 h 95"/>
                  <a:gd name="T40" fmla="*/ 145 w 146"/>
                  <a:gd name="T41" fmla="*/ 15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6" h="95">
                    <a:moveTo>
                      <a:pt x="145" y="15"/>
                    </a:moveTo>
                    <a:cubicBezTo>
                      <a:pt x="145" y="15"/>
                      <a:pt x="145" y="14"/>
                      <a:pt x="144" y="14"/>
                    </a:cubicBezTo>
                    <a:cubicBezTo>
                      <a:pt x="144" y="13"/>
                      <a:pt x="144" y="13"/>
                      <a:pt x="144" y="12"/>
                    </a:cubicBezTo>
                    <a:cubicBezTo>
                      <a:pt x="143" y="11"/>
                      <a:pt x="143" y="11"/>
                      <a:pt x="142" y="10"/>
                    </a:cubicBezTo>
                    <a:cubicBezTo>
                      <a:pt x="142" y="9"/>
                      <a:pt x="141" y="8"/>
                      <a:pt x="140" y="7"/>
                    </a:cubicBezTo>
                    <a:cubicBezTo>
                      <a:pt x="140" y="6"/>
                      <a:pt x="139" y="5"/>
                      <a:pt x="138" y="4"/>
                    </a:cubicBezTo>
                    <a:cubicBezTo>
                      <a:pt x="138" y="4"/>
                      <a:pt x="138" y="3"/>
                      <a:pt x="137" y="3"/>
                    </a:cubicBezTo>
                    <a:cubicBezTo>
                      <a:pt x="137" y="2"/>
                      <a:pt x="137" y="2"/>
                      <a:pt x="136" y="1"/>
                    </a:cubicBezTo>
                    <a:cubicBezTo>
                      <a:pt x="136" y="1"/>
                      <a:pt x="136" y="1"/>
                      <a:pt x="135" y="0"/>
                    </a:cubicBezTo>
                    <a:cubicBezTo>
                      <a:pt x="0" y="79"/>
                      <a:pt x="0" y="79"/>
                      <a:pt x="0" y="79"/>
                    </a:cubicBezTo>
                    <a:cubicBezTo>
                      <a:pt x="0" y="79"/>
                      <a:pt x="1" y="80"/>
                      <a:pt x="1" y="80"/>
                    </a:cubicBezTo>
                    <a:cubicBezTo>
                      <a:pt x="1" y="80"/>
                      <a:pt x="2" y="81"/>
                      <a:pt x="2" y="81"/>
                    </a:cubicBezTo>
                    <a:cubicBezTo>
                      <a:pt x="3" y="82"/>
                      <a:pt x="3" y="82"/>
                      <a:pt x="3" y="83"/>
                    </a:cubicBezTo>
                    <a:cubicBezTo>
                      <a:pt x="4" y="84"/>
                      <a:pt x="4" y="84"/>
                      <a:pt x="5" y="85"/>
                    </a:cubicBezTo>
                    <a:cubicBezTo>
                      <a:pt x="6" y="86"/>
                      <a:pt x="6" y="87"/>
                      <a:pt x="7" y="88"/>
                    </a:cubicBezTo>
                    <a:cubicBezTo>
                      <a:pt x="7" y="89"/>
                      <a:pt x="8" y="90"/>
                      <a:pt x="8" y="91"/>
                    </a:cubicBezTo>
                    <a:cubicBezTo>
                      <a:pt x="9" y="91"/>
                      <a:pt x="9" y="92"/>
                      <a:pt x="9" y="92"/>
                    </a:cubicBezTo>
                    <a:cubicBezTo>
                      <a:pt x="9" y="93"/>
                      <a:pt x="10" y="93"/>
                      <a:pt x="10" y="94"/>
                    </a:cubicBezTo>
                    <a:cubicBezTo>
                      <a:pt x="10" y="94"/>
                      <a:pt x="10" y="95"/>
                      <a:pt x="10" y="95"/>
                    </a:cubicBezTo>
                    <a:cubicBezTo>
                      <a:pt x="146" y="17"/>
                      <a:pt x="146" y="17"/>
                      <a:pt x="146" y="17"/>
                    </a:cubicBezTo>
                    <a:cubicBezTo>
                      <a:pt x="145" y="16"/>
                      <a:pt x="145" y="16"/>
                      <a:pt x="145" y="15"/>
                    </a:cubicBezTo>
                    <a:close/>
                  </a:path>
                </a:pathLst>
              </a:custGeom>
              <a:solidFill>
                <a:srgbClr val="6C6D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Freeform 80">
                <a:extLst>
                  <a:ext uri="{FF2B5EF4-FFF2-40B4-BE49-F238E27FC236}">
                    <a16:creationId xmlns:a16="http://schemas.microsoft.com/office/drawing/2014/main" id="{A37F9AB4-64C8-4DAA-9C48-147655B87E08}"/>
                  </a:ext>
                </a:extLst>
              </p:cNvPr>
              <p:cNvSpPr>
                <a:spLocks/>
              </p:cNvSpPr>
              <p:nvPr/>
            </p:nvSpPr>
            <p:spPr bwMode="auto">
              <a:xfrm>
                <a:off x="3118" y="2906"/>
                <a:ext cx="558" cy="390"/>
              </a:xfrm>
              <a:custGeom>
                <a:avLst/>
                <a:gdLst>
                  <a:gd name="T0" fmla="*/ 140 w 140"/>
                  <a:gd name="T1" fmla="*/ 19 h 98"/>
                  <a:gd name="T2" fmla="*/ 140 w 140"/>
                  <a:gd name="T3" fmla="*/ 17 h 98"/>
                  <a:gd name="T4" fmla="*/ 140 w 140"/>
                  <a:gd name="T5" fmla="*/ 16 h 98"/>
                  <a:gd name="T6" fmla="*/ 140 w 140"/>
                  <a:gd name="T7" fmla="*/ 15 h 98"/>
                  <a:gd name="T8" fmla="*/ 140 w 140"/>
                  <a:gd name="T9" fmla="*/ 13 h 98"/>
                  <a:gd name="T10" fmla="*/ 140 w 140"/>
                  <a:gd name="T11" fmla="*/ 12 h 98"/>
                  <a:gd name="T12" fmla="*/ 139 w 140"/>
                  <a:gd name="T13" fmla="*/ 11 h 98"/>
                  <a:gd name="T14" fmla="*/ 139 w 140"/>
                  <a:gd name="T15" fmla="*/ 9 h 98"/>
                  <a:gd name="T16" fmla="*/ 139 w 140"/>
                  <a:gd name="T17" fmla="*/ 8 h 98"/>
                  <a:gd name="T18" fmla="*/ 138 w 140"/>
                  <a:gd name="T19" fmla="*/ 6 h 98"/>
                  <a:gd name="T20" fmla="*/ 138 w 140"/>
                  <a:gd name="T21" fmla="*/ 5 h 98"/>
                  <a:gd name="T22" fmla="*/ 137 w 140"/>
                  <a:gd name="T23" fmla="*/ 4 h 98"/>
                  <a:gd name="T24" fmla="*/ 137 w 140"/>
                  <a:gd name="T25" fmla="*/ 2 h 98"/>
                  <a:gd name="T26" fmla="*/ 136 w 140"/>
                  <a:gd name="T27" fmla="*/ 1 h 98"/>
                  <a:gd name="T28" fmla="*/ 136 w 140"/>
                  <a:gd name="T29" fmla="*/ 0 h 98"/>
                  <a:gd name="T30" fmla="*/ 0 w 140"/>
                  <a:gd name="T31" fmla="*/ 78 h 98"/>
                  <a:gd name="T32" fmla="*/ 1 w 140"/>
                  <a:gd name="T33" fmla="*/ 79 h 98"/>
                  <a:gd name="T34" fmla="*/ 2 w 140"/>
                  <a:gd name="T35" fmla="*/ 81 h 98"/>
                  <a:gd name="T36" fmla="*/ 2 w 140"/>
                  <a:gd name="T37" fmla="*/ 82 h 98"/>
                  <a:gd name="T38" fmla="*/ 3 w 140"/>
                  <a:gd name="T39" fmla="*/ 84 h 98"/>
                  <a:gd name="T40" fmla="*/ 3 w 140"/>
                  <a:gd name="T41" fmla="*/ 85 h 98"/>
                  <a:gd name="T42" fmla="*/ 3 w 140"/>
                  <a:gd name="T43" fmla="*/ 86 h 98"/>
                  <a:gd name="T44" fmla="*/ 4 w 140"/>
                  <a:gd name="T45" fmla="*/ 88 h 98"/>
                  <a:gd name="T46" fmla="*/ 4 w 140"/>
                  <a:gd name="T47" fmla="*/ 89 h 98"/>
                  <a:gd name="T48" fmla="*/ 4 w 140"/>
                  <a:gd name="T49" fmla="*/ 91 h 98"/>
                  <a:gd name="T50" fmla="*/ 5 w 140"/>
                  <a:gd name="T51" fmla="*/ 92 h 98"/>
                  <a:gd name="T52" fmla="*/ 5 w 140"/>
                  <a:gd name="T53" fmla="*/ 93 h 98"/>
                  <a:gd name="T54" fmla="*/ 5 w 140"/>
                  <a:gd name="T55" fmla="*/ 95 h 98"/>
                  <a:gd name="T56" fmla="*/ 5 w 140"/>
                  <a:gd name="T57" fmla="*/ 96 h 98"/>
                  <a:gd name="T58" fmla="*/ 5 w 140"/>
                  <a:gd name="T59" fmla="*/ 97 h 98"/>
                  <a:gd name="T60" fmla="*/ 5 w 140"/>
                  <a:gd name="T61" fmla="*/ 98 h 98"/>
                  <a:gd name="T62" fmla="*/ 140 w 140"/>
                  <a:gd name="T63" fmla="*/ 20 h 98"/>
                  <a:gd name="T64" fmla="*/ 140 w 140"/>
                  <a:gd name="T65" fmla="*/ 19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40" h="98">
                    <a:moveTo>
                      <a:pt x="140" y="19"/>
                    </a:moveTo>
                    <a:cubicBezTo>
                      <a:pt x="140" y="18"/>
                      <a:pt x="140" y="18"/>
                      <a:pt x="140" y="17"/>
                    </a:cubicBezTo>
                    <a:cubicBezTo>
                      <a:pt x="140" y="17"/>
                      <a:pt x="140" y="16"/>
                      <a:pt x="140" y="16"/>
                    </a:cubicBezTo>
                    <a:cubicBezTo>
                      <a:pt x="140" y="16"/>
                      <a:pt x="140" y="15"/>
                      <a:pt x="140" y="15"/>
                    </a:cubicBezTo>
                    <a:cubicBezTo>
                      <a:pt x="140" y="14"/>
                      <a:pt x="140" y="14"/>
                      <a:pt x="140" y="13"/>
                    </a:cubicBezTo>
                    <a:cubicBezTo>
                      <a:pt x="140" y="13"/>
                      <a:pt x="140" y="12"/>
                      <a:pt x="140" y="12"/>
                    </a:cubicBezTo>
                    <a:cubicBezTo>
                      <a:pt x="139" y="12"/>
                      <a:pt x="139" y="11"/>
                      <a:pt x="139" y="11"/>
                    </a:cubicBezTo>
                    <a:cubicBezTo>
                      <a:pt x="139" y="10"/>
                      <a:pt x="139" y="10"/>
                      <a:pt x="139" y="9"/>
                    </a:cubicBezTo>
                    <a:cubicBezTo>
                      <a:pt x="139" y="9"/>
                      <a:pt x="139" y="8"/>
                      <a:pt x="139" y="8"/>
                    </a:cubicBezTo>
                    <a:cubicBezTo>
                      <a:pt x="138" y="7"/>
                      <a:pt x="138" y="7"/>
                      <a:pt x="138" y="6"/>
                    </a:cubicBezTo>
                    <a:cubicBezTo>
                      <a:pt x="138" y="6"/>
                      <a:pt x="138" y="5"/>
                      <a:pt x="138" y="5"/>
                    </a:cubicBezTo>
                    <a:cubicBezTo>
                      <a:pt x="138" y="4"/>
                      <a:pt x="137" y="4"/>
                      <a:pt x="137" y="4"/>
                    </a:cubicBezTo>
                    <a:cubicBezTo>
                      <a:pt x="137" y="3"/>
                      <a:pt x="137" y="3"/>
                      <a:pt x="137" y="2"/>
                    </a:cubicBezTo>
                    <a:cubicBezTo>
                      <a:pt x="137" y="2"/>
                      <a:pt x="136" y="1"/>
                      <a:pt x="136" y="1"/>
                    </a:cubicBezTo>
                    <a:cubicBezTo>
                      <a:pt x="136" y="1"/>
                      <a:pt x="136" y="0"/>
                      <a:pt x="136" y="0"/>
                    </a:cubicBezTo>
                    <a:cubicBezTo>
                      <a:pt x="0" y="78"/>
                      <a:pt x="0" y="78"/>
                      <a:pt x="0" y="78"/>
                    </a:cubicBezTo>
                    <a:cubicBezTo>
                      <a:pt x="1" y="79"/>
                      <a:pt x="1" y="79"/>
                      <a:pt x="1" y="79"/>
                    </a:cubicBezTo>
                    <a:cubicBezTo>
                      <a:pt x="1" y="80"/>
                      <a:pt x="1" y="80"/>
                      <a:pt x="2" y="81"/>
                    </a:cubicBezTo>
                    <a:cubicBezTo>
                      <a:pt x="2" y="81"/>
                      <a:pt x="2" y="82"/>
                      <a:pt x="2" y="82"/>
                    </a:cubicBezTo>
                    <a:cubicBezTo>
                      <a:pt x="2" y="83"/>
                      <a:pt x="2" y="83"/>
                      <a:pt x="3" y="84"/>
                    </a:cubicBezTo>
                    <a:cubicBezTo>
                      <a:pt x="3" y="84"/>
                      <a:pt x="3" y="84"/>
                      <a:pt x="3" y="85"/>
                    </a:cubicBezTo>
                    <a:cubicBezTo>
                      <a:pt x="3" y="85"/>
                      <a:pt x="3" y="86"/>
                      <a:pt x="3" y="86"/>
                    </a:cubicBezTo>
                    <a:cubicBezTo>
                      <a:pt x="4" y="87"/>
                      <a:pt x="4" y="87"/>
                      <a:pt x="4" y="88"/>
                    </a:cubicBezTo>
                    <a:cubicBezTo>
                      <a:pt x="4" y="88"/>
                      <a:pt x="4" y="89"/>
                      <a:pt x="4" y="89"/>
                    </a:cubicBezTo>
                    <a:cubicBezTo>
                      <a:pt x="4" y="90"/>
                      <a:pt x="4" y="90"/>
                      <a:pt x="4" y="91"/>
                    </a:cubicBezTo>
                    <a:cubicBezTo>
                      <a:pt x="4" y="91"/>
                      <a:pt x="5" y="91"/>
                      <a:pt x="5" y="92"/>
                    </a:cubicBezTo>
                    <a:cubicBezTo>
                      <a:pt x="5" y="92"/>
                      <a:pt x="5" y="93"/>
                      <a:pt x="5" y="93"/>
                    </a:cubicBezTo>
                    <a:cubicBezTo>
                      <a:pt x="5" y="94"/>
                      <a:pt x="5" y="94"/>
                      <a:pt x="5" y="95"/>
                    </a:cubicBezTo>
                    <a:cubicBezTo>
                      <a:pt x="5" y="95"/>
                      <a:pt x="5" y="95"/>
                      <a:pt x="5" y="96"/>
                    </a:cubicBezTo>
                    <a:cubicBezTo>
                      <a:pt x="5" y="96"/>
                      <a:pt x="5" y="97"/>
                      <a:pt x="5" y="97"/>
                    </a:cubicBezTo>
                    <a:cubicBezTo>
                      <a:pt x="5" y="98"/>
                      <a:pt x="5" y="98"/>
                      <a:pt x="5" y="98"/>
                    </a:cubicBezTo>
                    <a:cubicBezTo>
                      <a:pt x="140" y="20"/>
                      <a:pt x="140" y="20"/>
                      <a:pt x="140" y="20"/>
                    </a:cubicBezTo>
                    <a:cubicBezTo>
                      <a:pt x="140" y="19"/>
                      <a:pt x="140" y="19"/>
                      <a:pt x="140" y="19"/>
                    </a:cubicBezTo>
                    <a:close/>
                  </a:path>
                </a:pathLst>
              </a:custGeom>
              <a:solidFill>
                <a:srgbClr val="5051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Freeform 81">
                <a:extLst>
                  <a:ext uri="{FF2B5EF4-FFF2-40B4-BE49-F238E27FC236}">
                    <a16:creationId xmlns:a16="http://schemas.microsoft.com/office/drawing/2014/main" id="{42536283-ECD0-4500-9B6E-450D78ADDCEC}"/>
                  </a:ext>
                </a:extLst>
              </p:cNvPr>
              <p:cNvSpPr>
                <a:spLocks/>
              </p:cNvSpPr>
              <p:nvPr/>
            </p:nvSpPr>
            <p:spPr bwMode="auto">
              <a:xfrm>
                <a:off x="1054" y="1659"/>
                <a:ext cx="2514" cy="1454"/>
              </a:xfrm>
              <a:custGeom>
                <a:avLst/>
                <a:gdLst>
                  <a:gd name="T0" fmla="*/ 542 w 2514"/>
                  <a:gd name="T1" fmla="*/ 0 h 1454"/>
                  <a:gd name="T2" fmla="*/ 0 w 2514"/>
                  <a:gd name="T3" fmla="*/ 314 h 1454"/>
                  <a:gd name="T4" fmla="*/ 1977 w 2514"/>
                  <a:gd name="T5" fmla="*/ 1454 h 1454"/>
                  <a:gd name="T6" fmla="*/ 2514 w 2514"/>
                  <a:gd name="T7" fmla="*/ 1139 h 1454"/>
                  <a:gd name="T8" fmla="*/ 542 w 2514"/>
                  <a:gd name="T9" fmla="*/ 0 h 1454"/>
                </a:gdLst>
                <a:ahLst/>
                <a:cxnLst>
                  <a:cxn ang="0">
                    <a:pos x="T0" y="T1"/>
                  </a:cxn>
                  <a:cxn ang="0">
                    <a:pos x="T2" y="T3"/>
                  </a:cxn>
                  <a:cxn ang="0">
                    <a:pos x="T4" y="T5"/>
                  </a:cxn>
                  <a:cxn ang="0">
                    <a:pos x="T6" y="T7"/>
                  </a:cxn>
                  <a:cxn ang="0">
                    <a:pos x="T8" y="T9"/>
                  </a:cxn>
                </a:cxnLst>
                <a:rect l="0" t="0" r="r" b="b"/>
                <a:pathLst>
                  <a:path w="2514" h="1454">
                    <a:moveTo>
                      <a:pt x="542" y="0"/>
                    </a:moveTo>
                    <a:lnTo>
                      <a:pt x="0" y="314"/>
                    </a:lnTo>
                    <a:lnTo>
                      <a:pt x="1977" y="1454"/>
                    </a:lnTo>
                    <a:lnTo>
                      <a:pt x="2514" y="1139"/>
                    </a:lnTo>
                    <a:lnTo>
                      <a:pt x="542" y="0"/>
                    </a:lnTo>
                    <a:close/>
                  </a:path>
                </a:pathLst>
              </a:custGeom>
              <a:solidFill>
                <a:srgbClr val="5859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6" name="Freeform 82">
                <a:extLst>
                  <a:ext uri="{FF2B5EF4-FFF2-40B4-BE49-F238E27FC236}">
                    <a16:creationId xmlns:a16="http://schemas.microsoft.com/office/drawing/2014/main" id="{B96C2568-B31E-4308-AD88-96BAF3159B0C}"/>
                  </a:ext>
                </a:extLst>
              </p:cNvPr>
              <p:cNvSpPr>
                <a:spLocks/>
              </p:cNvSpPr>
              <p:nvPr/>
            </p:nvSpPr>
            <p:spPr bwMode="auto">
              <a:xfrm>
                <a:off x="1054" y="1659"/>
                <a:ext cx="2514" cy="1454"/>
              </a:xfrm>
              <a:custGeom>
                <a:avLst/>
                <a:gdLst>
                  <a:gd name="T0" fmla="*/ 542 w 2514"/>
                  <a:gd name="T1" fmla="*/ 0 h 1454"/>
                  <a:gd name="T2" fmla="*/ 0 w 2514"/>
                  <a:gd name="T3" fmla="*/ 314 h 1454"/>
                  <a:gd name="T4" fmla="*/ 1977 w 2514"/>
                  <a:gd name="T5" fmla="*/ 1454 h 1454"/>
                  <a:gd name="T6" fmla="*/ 2514 w 2514"/>
                  <a:gd name="T7" fmla="*/ 1139 h 1454"/>
                  <a:gd name="T8" fmla="*/ 542 w 2514"/>
                  <a:gd name="T9" fmla="*/ 0 h 1454"/>
                </a:gdLst>
                <a:ahLst/>
                <a:cxnLst>
                  <a:cxn ang="0">
                    <a:pos x="T0" y="T1"/>
                  </a:cxn>
                  <a:cxn ang="0">
                    <a:pos x="T2" y="T3"/>
                  </a:cxn>
                  <a:cxn ang="0">
                    <a:pos x="T4" y="T5"/>
                  </a:cxn>
                  <a:cxn ang="0">
                    <a:pos x="T6" y="T7"/>
                  </a:cxn>
                  <a:cxn ang="0">
                    <a:pos x="T8" y="T9"/>
                  </a:cxn>
                </a:cxnLst>
                <a:rect l="0" t="0" r="r" b="b"/>
                <a:pathLst>
                  <a:path w="2514" h="1454">
                    <a:moveTo>
                      <a:pt x="542" y="0"/>
                    </a:moveTo>
                    <a:lnTo>
                      <a:pt x="0" y="314"/>
                    </a:lnTo>
                    <a:lnTo>
                      <a:pt x="1977" y="1454"/>
                    </a:lnTo>
                    <a:lnTo>
                      <a:pt x="2514" y="1139"/>
                    </a:lnTo>
                    <a:lnTo>
                      <a:pt x="54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Freeform 83">
                <a:extLst>
                  <a:ext uri="{FF2B5EF4-FFF2-40B4-BE49-F238E27FC236}">
                    <a16:creationId xmlns:a16="http://schemas.microsoft.com/office/drawing/2014/main" id="{36C99823-CBDD-4E44-AE24-7729363FE3F8}"/>
                  </a:ext>
                </a:extLst>
              </p:cNvPr>
              <p:cNvSpPr>
                <a:spLocks/>
              </p:cNvSpPr>
              <p:nvPr/>
            </p:nvSpPr>
            <p:spPr bwMode="auto">
              <a:xfrm>
                <a:off x="3106" y="2985"/>
                <a:ext cx="570" cy="383"/>
              </a:xfrm>
              <a:custGeom>
                <a:avLst/>
                <a:gdLst>
                  <a:gd name="T0" fmla="*/ 8 w 143"/>
                  <a:gd name="T1" fmla="*/ 78 h 96"/>
                  <a:gd name="T2" fmla="*/ 8 w 143"/>
                  <a:gd name="T3" fmla="*/ 81 h 96"/>
                  <a:gd name="T4" fmla="*/ 8 w 143"/>
                  <a:gd name="T5" fmla="*/ 84 h 96"/>
                  <a:gd name="T6" fmla="*/ 7 w 143"/>
                  <a:gd name="T7" fmla="*/ 87 h 96"/>
                  <a:gd name="T8" fmla="*/ 6 w 143"/>
                  <a:gd name="T9" fmla="*/ 89 h 96"/>
                  <a:gd name="T10" fmla="*/ 5 w 143"/>
                  <a:gd name="T11" fmla="*/ 92 h 96"/>
                  <a:gd name="T12" fmla="*/ 3 w 143"/>
                  <a:gd name="T13" fmla="*/ 94 h 96"/>
                  <a:gd name="T14" fmla="*/ 2 w 143"/>
                  <a:gd name="T15" fmla="*/ 95 h 96"/>
                  <a:gd name="T16" fmla="*/ 0 w 143"/>
                  <a:gd name="T17" fmla="*/ 96 h 96"/>
                  <a:gd name="T18" fmla="*/ 135 w 143"/>
                  <a:gd name="T19" fmla="*/ 18 h 96"/>
                  <a:gd name="T20" fmla="*/ 138 w 143"/>
                  <a:gd name="T21" fmla="*/ 16 h 96"/>
                  <a:gd name="T22" fmla="*/ 138 w 143"/>
                  <a:gd name="T23" fmla="*/ 15 h 96"/>
                  <a:gd name="T24" fmla="*/ 140 w 143"/>
                  <a:gd name="T25" fmla="*/ 13 h 96"/>
                  <a:gd name="T26" fmla="*/ 141 w 143"/>
                  <a:gd name="T27" fmla="*/ 11 h 96"/>
                  <a:gd name="T28" fmla="*/ 142 w 143"/>
                  <a:gd name="T29" fmla="*/ 10 h 96"/>
                  <a:gd name="T30" fmla="*/ 142 w 143"/>
                  <a:gd name="T31" fmla="*/ 9 h 96"/>
                  <a:gd name="T32" fmla="*/ 143 w 143"/>
                  <a:gd name="T33" fmla="*/ 7 h 96"/>
                  <a:gd name="T34" fmla="*/ 143 w 143"/>
                  <a:gd name="T35" fmla="*/ 6 h 96"/>
                  <a:gd name="T36" fmla="*/ 143 w 143"/>
                  <a:gd name="T37" fmla="*/ 4 h 96"/>
                  <a:gd name="T38" fmla="*/ 143 w 143"/>
                  <a:gd name="T39" fmla="*/ 3 h 96"/>
                  <a:gd name="T40" fmla="*/ 143 w 143"/>
                  <a:gd name="T41" fmla="*/ 1 h 96"/>
                  <a:gd name="T42" fmla="*/ 143 w 143"/>
                  <a:gd name="T43" fmla="*/ 0 h 96"/>
                  <a:gd name="T44" fmla="*/ 8 w 143"/>
                  <a:gd name="T45" fmla="*/ 78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43" h="96">
                    <a:moveTo>
                      <a:pt x="8" y="78"/>
                    </a:moveTo>
                    <a:cubicBezTo>
                      <a:pt x="8" y="79"/>
                      <a:pt x="8" y="80"/>
                      <a:pt x="8" y="81"/>
                    </a:cubicBezTo>
                    <a:cubicBezTo>
                      <a:pt x="8" y="83"/>
                      <a:pt x="8" y="84"/>
                      <a:pt x="8" y="84"/>
                    </a:cubicBezTo>
                    <a:cubicBezTo>
                      <a:pt x="7" y="86"/>
                      <a:pt x="7" y="86"/>
                      <a:pt x="7" y="87"/>
                    </a:cubicBezTo>
                    <a:cubicBezTo>
                      <a:pt x="7" y="88"/>
                      <a:pt x="6" y="89"/>
                      <a:pt x="6" y="89"/>
                    </a:cubicBezTo>
                    <a:cubicBezTo>
                      <a:pt x="6" y="90"/>
                      <a:pt x="5" y="91"/>
                      <a:pt x="5" y="92"/>
                    </a:cubicBezTo>
                    <a:cubicBezTo>
                      <a:pt x="4" y="93"/>
                      <a:pt x="4" y="93"/>
                      <a:pt x="3" y="94"/>
                    </a:cubicBezTo>
                    <a:cubicBezTo>
                      <a:pt x="2" y="95"/>
                      <a:pt x="2" y="95"/>
                      <a:pt x="2" y="95"/>
                    </a:cubicBezTo>
                    <a:cubicBezTo>
                      <a:pt x="2" y="95"/>
                      <a:pt x="1" y="96"/>
                      <a:pt x="0" y="96"/>
                    </a:cubicBezTo>
                    <a:cubicBezTo>
                      <a:pt x="135" y="18"/>
                      <a:pt x="135" y="18"/>
                      <a:pt x="135" y="18"/>
                    </a:cubicBezTo>
                    <a:cubicBezTo>
                      <a:pt x="136" y="17"/>
                      <a:pt x="137" y="17"/>
                      <a:pt x="138" y="16"/>
                    </a:cubicBezTo>
                    <a:cubicBezTo>
                      <a:pt x="138" y="15"/>
                      <a:pt x="138" y="15"/>
                      <a:pt x="138" y="15"/>
                    </a:cubicBezTo>
                    <a:cubicBezTo>
                      <a:pt x="139" y="15"/>
                      <a:pt x="139" y="14"/>
                      <a:pt x="140" y="13"/>
                    </a:cubicBezTo>
                    <a:cubicBezTo>
                      <a:pt x="140" y="13"/>
                      <a:pt x="141" y="12"/>
                      <a:pt x="141" y="11"/>
                    </a:cubicBezTo>
                    <a:cubicBezTo>
                      <a:pt x="141" y="10"/>
                      <a:pt x="142" y="10"/>
                      <a:pt x="142" y="10"/>
                    </a:cubicBezTo>
                    <a:cubicBezTo>
                      <a:pt x="142" y="9"/>
                      <a:pt x="142" y="9"/>
                      <a:pt x="142" y="9"/>
                    </a:cubicBezTo>
                    <a:cubicBezTo>
                      <a:pt x="142" y="8"/>
                      <a:pt x="142" y="7"/>
                      <a:pt x="143" y="7"/>
                    </a:cubicBezTo>
                    <a:cubicBezTo>
                      <a:pt x="143" y="6"/>
                      <a:pt x="143" y="6"/>
                      <a:pt x="143" y="6"/>
                    </a:cubicBezTo>
                    <a:cubicBezTo>
                      <a:pt x="143" y="5"/>
                      <a:pt x="143" y="4"/>
                      <a:pt x="143" y="4"/>
                    </a:cubicBezTo>
                    <a:cubicBezTo>
                      <a:pt x="143" y="3"/>
                      <a:pt x="143" y="3"/>
                      <a:pt x="143" y="3"/>
                    </a:cubicBezTo>
                    <a:cubicBezTo>
                      <a:pt x="143" y="2"/>
                      <a:pt x="143" y="2"/>
                      <a:pt x="143" y="1"/>
                    </a:cubicBezTo>
                    <a:cubicBezTo>
                      <a:pt x="143" y="1"/>
                      <a:pt x="143" y="0"/>
                      <a:pt x="143" y="0"/>
                    </a:cubicBezTo>
                    <a:lnTo>
                      <a:pt x="8" y="78"/>
                    </a:lnTo>
                    <a:close/>
                  </a:path>
                </a:pathLst>
              </a:custGeom>
              <a:solidFill>
                <a:srgbClr val="4340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Freeform 84">
                <a:extLst>
                  <a:ext uri="{FF2B5EF4-FFF2-40B4-BE49-F238E27FC236}">
                    <a16:creationId xmlns:a16="http://schemas.microsoft.com/office/drawing/2014/main" id="{0A1CE1BE-63B3-4E3F-8962-C43E1D55B0F5}"/>
                  </a:ext>
                </a:extLst>
              </p:cNvPr>
              <p:cNvSpPr>
                <a:spLocks/>
              </p:cNvSpPr>
              <p:nvPr/>
            </p:nvSpPr>
            <p:spPr bwMode="auto">
              <a:xfrm>
                <a:off x="2927" y="3117"/>
                <a:ext cx="44" cy="191"/>
              </a:xfrm>
              <a:custGeom>
                <a:avLst/>
                <a:gdLst>
                  <a:gd name="T0" fmla="*/ 0 w 44"/>
                  <a:gd name="T1" fmla="*/ 24 h 191"/>
                  <a:gd name="T2" fmla="*/ 44 w 44"/>
                  <a:gd name="T3" fmla="*/ 0 h 191"/>
                  <a:gd name="T4" fmla="*/ 40 w 44"/>
                  <a:gd name="T5" fmla="*/ 167 h 191"/>
                  <a:gd name="T6" fmla="*/ 0 w 44"/>
                  <a:gd name="T7" fmla="*/ 191 h 191"/>
                  <a:gd name="T8" fmla="*/ 0 w 44"/>
                  <a:gd name="T9" fmla="*/ 24 h 191"/>
                </a:gdLst>
                <a:ahLst/>
                <a:cxnLst>
                  <a:cxn ang="0">
                    <a:pos x="T0" y="T1"/>
                  </a:cxn>
                  <a:cxn ang="0">
                    <a:pos x="T2" y="T3"/>
                  </a:cxn>
                  <a:cxn ang="0">
                    <a:pos x="T4" y="T5"/>
                  </a:cxn>
                  <a:cxn ang="0">
                    <a:pos x="T6" y="T7"/>
                  </a:cxn>
                  <a:cxn ang="0">
                    <a:pos x="T8" y="T9"/>
                  </a:cxn>
                </a:cxnLst>
                <a:rect l="0" t="0" r="r" b="b"/>
                <a:pathLst>
                  <a:path w="44" h="191">
                    <a:moveTo>
                      <a:pt x="0" y="24"/>
                    </a:moveTo>
                    <a:lnTo>
                      <a:pt x="44" y="0"/>
                    </a:lnTo>
                    <a:lnTo>
                      <a:pt x="40" y="167"/>
                    </a:lnTo>
                    <a:lnTo>
                      <a:pt x="0" y="191"/>
                    </a:lnTo>
                    <a:lnTo>
                      <a:pt x="0" y="24"/>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Freeform 85">
                <a:extLst>
                  <a:ext uri="{FF2B5EF4-FFF2-40B4-BE49-F238E27FC236}">
                    <a16:creationId xmlns:a16="http://schemas.microsoft.com/office/drawing/2014/main" id="{859CEF61-51BA-4886-BD7E-2930DF112C69}"/>
                  </a:ext>
                </a:extLst>
              </p:cNvPr>
              <p:cNvSpPr>
                <a:spLocks/>
              </p:cNvSpPr>
              <p:nvPr/>
            </p:nvSpPr>
            <p:spPr bwMode="auto">
              <a:xfrm>
                <a:off x="867" y="1930"/>
                <a:ext cx="2104" cy="1211"/>
              </a:xfrm>
              <a:custGeom>
                <a:avLst/>
                <a:gdLst>
                  <a:gd name="T0" fmla="*/ 0 w 2104"/>
                  <a:gd name="T1" fmla="*/ 24 h 1211"/>
                  <a:gd name="T2" fmla="*/ 40 w 2104"/>
                  <a:gd name="T3" fmla="*/ 0 h 1211"/>
                  <a:gd name="T4" fmla="*/ 2104 w 2104"/>
                  <a:gd name="T5" fmla="*/ 1187 h 1211"/>
                  <a:gd name="T6" fmla="*/ 2060 w 2104"/>
                  <a:gd name="T7" fmla="*/ 1211 h 1211"/>
                  <a:gd name="T8" fmla="*/ 0 w 2104"/>
                  <a:gd name="T9" fmla="*/ 24 h 1211"/>
                </a:gdLst>
                <a:ahLst/>
                <a:cxnLst>
                  <a:cxn ang="0">
                    <a:pos x="T0" y="T1"/>
                  </a:cxn>
                  <a:cxn ang="0">
                    <a:pos x="T2" y="T3"/>
                  </a:cxn>
                  <a:cxn ang="0">
                    <a:pos x="T4" y="T5"/>
                  </a:cxn>
                  <a:cxn ang="0">
                    <a:pos x="T6" y="T7"/>
                  </a:cxn>
                  <a:cxn ang="0">
                    <a:pos x="T8" y="T9"/>
                  </a:cxn>
                </a:cxnLst>
                <a:rect l="0" t="0" r="r" b="b"/>
                <a:pathLst>
                  <a:path w="2104" h="1211">
                    <a:moveTo>
                      <a:pt x="0" y="24"/>
                    </a:moveTo>
                    <a:lnTo>
                      <a:pt x="40" y="0"/>
                    </a:lnTo>
                    <a:lnTo>
                      <a:pt x="2104" y="1187"/>
                    </a:lnTo>
                    <a:lnTo>
                      <a:pt x="2060" y="1211"/>
                    </a:lnTo>
                    <a:lnTo>
                      <a:pt x="0" y="24"/>
                    </a:lnTo>
                    <a:close/>
                  </a:path>
                </a:pathLst>
              </a:custGeom>
              <a:solidFill>
                <a:srgbClr val="F0F3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0" name="Freeform 86">
                <a:extLst>
                  <a:ext uri="{FF2B5EF4-FFF2-40B4-BE49-F238E27FC236}">
                    <a16:creationId xmlns:a16="http://schemas.microsoft.com/office/drawing/2014/main" id="{1C789F4C-496A-415B-80E6-4BC1EC956284}"/>
                  </a:ext>
                </a:extLst>
              </p:cNvPr>
              <p:cNvSpPr>
                <a:spLocks/>
              </p:cNvSpPr>
              <p:nvPr/>
            </p:nvSpPr>
            <p:spPr bwMode="auto">
              <a:xfrm>
                <a:off x="867" y="1930"/>
                <a:ext cx="2104" cy="1211"/>
              </a:xfrm>
              <a:custGeom>
                <a:avLst/>
                <a:gdLst>
                  <a:gd name="T0" fmla="*/ 0 w 2104"/>
                  <a:gd name="T1" fmla="*/ 24 h 1211"/>
                  <a:gd name="T2" fmla="*/ 40 w 2104"/>
                  <a:gd name="T3" fmla="*/ 0 h 1211"/>
                  <a:gd name="T4" fmla="*/ 2104 w 2104"/>
                  <a:gd name="T5" fmla="*/ 1187 h 1211"/>
                  <a:gd name="T6" fmla="*/ 2060 w 2104"/>
                  <a:gd name="T7" fmla="*/ 1211 h 1211"/>
                  <a:gd name="T8" fmla="*/ 0 w 2104"/>
                  <a:gd name="T9" fmla="*/ 24 h 1211"/>
                </a:gdLst>
                <a:ahLst/>
                <a:cxnLst>
                  <a:cxn ang="0">
                    <a:pos x="T0" y="T1"/>
                  </a:cxn>
                  <a:cxn ang="0">
                    <a:pos x="T2" y="T3"/>
                  </a:cxn>
                  <a:cxn ang="0">
                    <a:pos x="T4" y="T5"/>
                  </a:cxn>
                  <a:cxn ang="0">
                    <a:pos x="T6" y="T7"/>
                  </a:cxn>
                  <a:cxn ang="0">
                    <a:pos x="T8" y="T9"/>
                  </a:cxn>
                </a:cxnLst>
                <a:rect l="0" t="0" r="r" b="b"/>
                <a:pathLst>
                  <a:path w="2104" h="1211">
                    <a:moveTo>
                      <a:pt x="0" y="24"/>
                    </a:moveTo>
                    <a:lnTo>
                      <a:pt x="40" y="0"/>
                    </a:lnTo>
                    <a:lnTo>
                      <a:pt x="2104" y="1187"/>
                    </a:lnTo>
                    <a:lnTo>
                      <a:pt x="2060" y="1211"/>
                    </a:lnTo>
                    <a:lnTo>
                      <a:pt x="0" y="2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 name="Freeform 87">
                <a:extLst>
                  <a:ext uri="{FF2B5EF4-FFF2-40B4-BE49-F238E27FC236}">
                    <a16:creationId xmlns:a16="http://schemas.microsoft.com/office/drawing/2014/main" id="{3A5BDDEA-2041-4B30-A56A-08B0DD5E4B07}"/>
                  </a:ext>
                </a:extLst>
              </p:cNvPr>
              <p:cNvSpPr>
                <a:spLocks/>
              </p:cNvSpPr>
              <p:nvPr/>
            </p:nvSpPr>
            <p:spPr bwMode="auto">
              <a:xfrm>
                <a:off x="867" y="1954"/>
                <a:ext cx="2060" cy="1354"/>
              </a:xfrm>
              <a:custGeom>
                <a:avLst/>
                <a:gdLst>
                  <a:gd name="T0" fmla="*/ 2060 w 2060"/>
                  <a:gd name="T1" fmla="*/ 1187 h 1354"/>
                  <a:gd name="T2" fmla="*/ 2060 w 2060"/>
                  <a:gd name="T3" fmla="*/ 1354 h 1354"/>
                  <a:gd name="T4" fmla="*/ 0 w 2060"/>
                  <a:gd name="T5" fmla="*/ 167 h 1354"/>
                  <a:gd name="T6" fmla="*/ 0 w 2060"/>
                  <a:gd name="T7" fmla="*/ 0 h 1354"/>
                  <a:gd name="T8" fmla="*/ 2060 w 2060"/>
                  <a:gd name="T9" fmla="*/ 1187 h 1354"/>
                </a:gdLst>
                <a:ahLst/>
                <a:cxnLst>
                  <a:cxn ang="0">
                    <a:pos x="T0" y="T1"/>
                  </a:cxn>
                  <a:cxn ang="0">
                    <a:pos x="T2" y="T3"/>
                  </a:cxn>
                  <a:cxn ang="0">
                    <a:pos x="T4" y="T5"/>
                  </a:cxn>
                  <a:cxn ang="0">
                    <a:pos x="T6" y="T7"/>
                  </a:cxn>
                  <a:cxn ang="0">
                    <a:pos x="T8" y="T9"/>
                  </a:cxn>
                </a:cxnLst>
                <a:rect l="0" t="0" r="r" b="b"/>
                <a:pathLst>
                  <a:path w="2060" h="1354">
                    <a:moveTo>
                      <a:pt x="2060" y="1187"/>
                    </a:moveTo>
                    <a:lnTo>
                      <a:pt x="2060" y="1354"/>
                    </a:lnTo>
                    <a:lnTo>
                      <a:pt x="0" y="167"/>
                    </a:lnTo>
                    <a:lnTo>
                      <a:pt x="0" y="0"/>
                    </a:lnTo>
                    <a:lnTo>
                      <a:pt x="2060" y="1187"/>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 name="Freeform 88">
                <a:extLst>
                  <a:ext uri="{FF2B5EF4-FFF2-40B4-BE49-F238E27FC236}">
                    <a16:creationId xmlns:a16="http://schemas.microsoft.com/office/drawing/2014/main" id="{30CDA968-6888-42A9-A30D-7AFC30BA1761}"/>
                  </a:ext>
                </a:extLst>
              </p:cNvPr>
              <p:cNvSpPr>
                <a:spLocks/>
              </p:cNvSpPr>
              <p:nvPr/>
            </p:nvSpPr>
            <p:spPr bwMode="auto">
              <a:xfrm>
                <a:off x="867" y="1954"/>
                <a:ext cx="2060" cy="1354"/>
              </a:xfrm>
              <a:custGeom>
                <a:avLst/>
                <a:gdLst>
                  <a:gd name="T0" fmla="*/ 2060 w 2060"/>
                  <a:gd name="T1" fmla="*/ 1187 h 1354"/>
                  <a:gd name="T2" fmla="*/ 2060 w 2060"/>
                  <a:gd name="T3" fmla="*/ 1354 h 1354"/>
                  <a:gd name="T4" fmla="*/ 0 w 2060"/>
                  <a:gd name="T5" fmla="*/ 167 h 1354"/>
                  <a:gd name="T6" fmla="*/ 0 w 2060"/>
                  <a:gd name="T7" fmla="*/ 0 h 1354"/>
                  <a:gd name="T8" fmla="*/ 2060 w 2060"/>
                  <a:gd name="T9" fmla="*/ 1187 h 1354"/>
                </a:gdLst>
                <a:ahLst/>
                <a:cxnLst>
                  <a:cxn ang="0">
                    <a:pos x="T0" y="T1"/>
                  </a:cxn>
                  <a:cxn ang="0">
                    <a:pos x="T2" y="T3"/>
                  </a:cxn>
                  <a:cxn ang="0">
                    <a:pos x="T4" y="T5"/>
                  </a:cxn>
                  <a:cxn ang="0">
                    <a:pos x="T6" y="T7"/>
                  </a:cxn>
                  <a:cxn ang="0">
                    <a:pos x="T8" y="T9"/>
                  </a:cxn>
                </a:cxnLst>
                <a:rect l="0" t="0" r="r" b="b"/>
                <a:pathLst>
                  <a:path w="2060" h="1354">
                    <a:moveTo>
                      <a:pt x="2060" y="1187"/>
                    </a:moveTo>
                    <a:lnTo>
                      <a:pt x="2060" y="1354"/>
                    </a:lnTo>
                    <a:lnTo>
                      <a:pt x="0" y="167"/>
                    </a:lnTo>
                    <a:lnTo>
                      <a:pt x="0" y="0"/>
                    </a:lnTo>
                    <a:lnTo>
                      <a:pt x="2060" y="118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Freeform 89">
                <a:extLst>
                  <a:ext uri="{FF2B5EF4-FFF2-40B4-BE49-F238E27FC236}">
                    <a16:creationId xmlns:a16="http://schemas.microsoft.com/office/drawing/2014/main" id="{6B3B7CC6-E16C-4CE8-ACF0-18D3488A946B}"/>
                  </a:ext>
                </a:extLst>
              </p:cNvPr>
              <p:cNvSpPr>
                <a:spLocks/>
              </p:cNvSpPr>
              <p:nvPr/>
            </p:nvSpPr>
            <p:spPr bwMode="auto">
              <a:xfrm>
                <a:off x="2891" y="2511"/>
                <a:ext cx="299" cy="438"/>
              </a:xfrm>
              <a:custGeom>
                <a:avLst/>
                <a:gdLst>
                  <a:gd name="T0" fmla="*/ 0 w 299"/>
                  <a:gd name="T1" fmla="*/ 172 h 438"/>
                  <a:gd name="T2" fmla="*/ 299 w 299"/>
                  <a:gd name="T3" fmla="*/ 0 h 438"/>
                  <a:gd name="T4" fmla="*/ 295 w 299"/>
                  <a:gd name="T5" fmla="*/ 267 h 438"/>
                  <a:gd name="T6" fmla="*/ 0 w 299"/>
                  <a:gd name="T7" fmla="*/ 438 h 438"/>
                  <a:gd name="T8" fmla="*/ 0 w 299"/>
                  <a:gd name="T9" fmla="*/ 172 h 438"/>
                </a:gdLst>
                <a:ahLst/>
                <a:cxnLst>
                  <a:cxn ang="0">
                    <a:pos x="T0" y="T1"/>
                  </a:cxn>
                  <a:cxn ang="0">
                    <a:pos x="T2" y="T3"/>
                  </a:cxn>
                  <a:cxn ang="0">
                    <a:pos x="T4" y="T5"/>
                  </a:cxn>
                  <a:cxn ang="0">
                    <a:pos x="T6" y="T7"/>
                  </a:cxn>
                  <a:cxn ang="0">
                    <a:pos x="T8" y="T9"/>
                  </a:cxn>
                </a:cxnLst>
                <a:rect l="0" t="0" r="r" b="b"/>
                <a:pathLst>
                  <a:path w="299" h="438">
                    <a:moveTo>
                      <a:pt x="0" y="172"/>
                    </a:moveTo>
                    <a:lnTo>
                      <a:pt x="299" y="0"/>
                    </a:lnTo>
                    <a:lnTo>
                      <a:pt x="295" y="267"/>
                    </a:lnTo>
                    <a:lnTo>
                      <a:pt x="0" y="438"/>
                    </a:lnTo>
                    <a:lnTo>
                      <a:pt x="0" y="172"/>
                    </a:lnTo>
                    <a:close/>
                  </a:path>
                </a:pathLst>
              </a:custGeom>
              <a:solidFill>
                <a:srgbClr val="D4A3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4" name="Freeform 90">
                <a:extLst>
                  <a:ext uri="{FF2B5EF4-FFF2-40B4-BE49-F238E27FC236}">
                    <a16:creationId xmlns:a16="http://schemas.microsoft.com/office/drawing/2014/main" id="{33BF9B8A-F8E3-48D5-9765-20E47CB0431F}"/>
                  </a:ext>
                </a:extLst>
              </p:cNvPr>
              <p:cNvSpPr>
                <a:spLocks/>
              </p:cNvSpPr>
              <p:nvPr/>
            </p:nvSpPr>
            <p:spPr bwMode="auto">
              <a:xfrm>
                <a:off x="2604" y="2344"/>
                <a:ext cx="586" cy="339"/>
              </a:xfrm>
              <a:custGeom>
                <a:avLst/>
                <a:gdLst>
                  <a:gd name="T0" fmla="*/ 586 w 586"/>
                  <a:gd name="T1" fmla="*/ 167 h 339"/>
                  <a:gd name="T2" fmla="*/ 287 w 586"/>
                  <a:gd name="T3" fmla="*/ 339 h 339"/>
                  <a:gd name="T4" fmla="*/ 156 w 586"/>
                  <a:gd name="T5" fmla="*/ 263 h 339"/>
                  <a:gd name="T6" fmla="*/ 120 w 586"/>
                  <a:gd name="T7" fmla="*/ 243 h 339"/>
                  <a:gd name="T8" fmla="*/ 0 w 586"/>
                  <a:gd name="T9" fmla="*/ 175 h 339"/>
                  <a:gd name="T10" fmla="*/ 299 w 586"/>
                  <a:gd name="T11" fmla="*/ 0 h 339"/>
                  <a:gd name="T12" fmla="*/ 419 w 586"/>
                  <a:gd name="T13" fmla="*/ 72 h 339"/>
                  <a:gd name="T14" fmla="*/ 454 w 586"/>
                  <a:gd name="T15" fmla="*/ 92 h 339"/>
                  <a:gd name="T16" fmla="*/ 586 w 586"/>
                  <a:gd name="T17" fmla="*/ 167 h 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86" h="339">
                    <a:moveTo>
                      <a:pt x="586" y="167"/>
                    </a:moveTo>
                    <a:lnTo>
                      <a:pt x="287" y="339"/>
                    </a:lnTo>
                    <a:lnTo>
                      <a:pt x="156" y="263"/>
                    </a:lnTo>
                    <a:lnTo>
                      <a:pt x="120" y="243"/>
                    </a:lnTo>
                    <a:lnTo>
                      <a:pt x="0" y="175"/>
                    </a:lnTo>
                    <a:lnTo>
                      <a:pt x="299" y="0"/>
                    </a:lnTo>
                    <a:lnTo>
                      <a:pt x="419" y="72"/>
                    </a:lnTo>
                    <a:lnTo>
                      <a:pt x="454" y="92"/>
                    </a:lnTo>
                    <a:lnTo>
                      <a:pt x="586" y="167"/>
                    </a:ln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Freeform 91">
                <a:extLst>
                  <a:ext uri="{FF2B5EF4-FFF2-40B4-BE49-F238E27FC236}">
                    <a16:creationId xmlns:a16="http://schemas.microsoft.com/office/drawing/2014/main" id="{F4D38270-1543-4C39-93B0-A6FF049D66C2}"/>
                  </a:ext>
                </a:extLst>
              </p:cNvPr>
              <p:cNvSpPr>
                <a:spLocks/>
              </p:cNvSpPr>
              <p:nvPr/>
            </p:nvSpPr>
            <p:spPr bwMode="auto">
              <a:xfrm>
                <a:off x="2604" y="2519"/>
                <a:ext cx="287" cy="430"/>
              </a:xfrm>
              <a:custGeom>
                <a:avLst/>
                <a:gdLst>
                  <a:gd name="T0" fmla="*/ 287 w 287"/>
                  <a:gd name="T1" fmla="*/ 164 h 430"/>
                  <a:gd name="T2" fmla="*/ 287 w 287"/>
                  <a:gd name="T3" fmla="*/ 430 h 430"/>
                  <a:gd name="T4" fmla="*/ 0 w 287"/>
                  <a:gd name="T5" fmla="*/ 267 h 430"/>
                  <a:gd name="T6" fmla="*/ 0 w 287"/>
                  <a:gd name="T7" fmla="*/ 0 h 430"/>
                  <a:gd name="T8" fmla="*/ 287 w 287"/>
                  <a:gd name="T9" fmla="*/ 164 h 430"/>
                </a:gdLst>
                <a:ahLst/>
                <a:cxnLst>
                  <a:cxn ang="0">
                    <a:pos x="T0" y="T1"/>
                  </a:cxn>
                  <a:cxn ang="0">
                    <a:pos x="T2" y="T3"/>
                  </a:cxn>
                  <a:cxn ang="0">
                    <a:pos x="T4" y="T5"/>
                  </a:cxn>
                  <a:cxn ang="0">
                    <a:pos x="T6" y="T7"/>
                  </a:cxn>
                  <a:cxn ang="0">
                    <a:pos x="T8" y="T9"/>
                  </a:cxn>
                </a:cxnLst>
                <a:rect l="0" t="0" r="r" b="b"/>
                <a:pathLst>
                  <a:path w="287" h="430">
                    <a:moveTo>
                      <a:pt x="287" y="164"/>
                    </a:moveTo>
                    <a:lnTo>
                      <a:pt x="287" y="430"/>
                    </a:lnTo>
                    <a:lnTo>
                      <a:pt x="0" y="267"/>
                    </a:lnTo>
                    <a:lnTo>
                      <a:pt x="0" y="0"/>
                    </a:lnTo>
                    <a:lnTo>
                      <a:pt x="287" y="164"/>
                    </a:lnTo>
                    <a:close/>
                  </a:path>
                </a:pathLst>
              </a:custGeom>
              <a:solidFill>
                <a:srgbClr val="F3C89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 name="Freeform 92">
                <a:extLst>
                  <a:ext uri="{FF2B5EF4-FFF2-40B4-BE49-F238E27FC236}">
                    <a16:creationId xmlns:a16="http://schemas.microsoft.com/office/drawing/2014/main" id="{2B7D21E6-F889-4075-8CBD-488C50981C1C}"/>
                  </a:ext>
                </a:extLst>
              </p:cNvPr>
              <p:cNvSpPr>
                <a:spLocks/>
              </p:cNvSpPr>
              <p:nvPr/>
            </p:nvSpPr>
            <p:spPr bwMode="auto">
              <a:xfrm>
                <a:off x="2724" y="2416"/>
                <a:ext cx="334" cy="191"/>
              </a:xfrm>
              <a:custGeom>
                <a:avLst/>
                <a:gdLst>
                  <a:gd name="T0" fmla="*/ 334 w 334"/>
                  <a:gd name="T1" fmla="*/ 20 h 191"/>
                  <a:gd name="T2" fmla="*/ 36 w 334"/>
                  <a:gd name="T3" fmla="*/ 191 h 191"/>
                  <a:gd name="T4" fmla="*/ 0 w 334"/>
                  <a:gd name="T5" fmla="*/ 171 h 191"/>
                  <a:gd name="T6" fmla="*/ 299 w 334"/>
                  <a:gd name="T7" fmla="*/ 0 h 191"/>
                  <a:gd name="T8" fmla="*/ 334 w 334"/>
                  <a:gd name="T9" fmla="*/ 20 h 191"/>
                </a:gdLst>
                <a:ahLst/>
                <a:cxnLst>
                  <a:cxn ang="0">
                    <a:pos x="T0" y="T1"/>
                  </a:cxn>
                  <a:cxn ang="0">
                    <a:pos x="T2" y="T3"/>
                  </a:cxn>
                  <a:cxn ang="0">
                    <a:pos x="T4" y="T5"/>
                  </a:cxn>
                  <a:cxn ang="0">
                    <a:pos x="T6" y="T7"/>
                  </a:cxn>
                  <a:cxn ang="0">
                    <a:pos x="T8" y="T9"/>
                  </a:cxn>
                </a:cxnLst>
                <a:rect l="0" t="0" r="r" b="b"/>
                <a:pathLst>
                  <a:path w="334" h="191">
                    <a:moveTo>
                      <a:pt x="334" y="20"/>
                    </a:moveTo>
                    <a:lnTo>
                      <a:pt x="36" y="191"/>
                    </a:lnTo>
                    <a:lnTo>
                      <a:pt x="0" y="171"/>
                    </a:lnTo>
                    <a:lnTo>
                      <a:pt x="299" y="0"/>
                    </a:lnTo>
                    <a:lnTo>
                      <a:pt x="334" y="20"/>
                    </a:lnTo>
                    <a:close/>
                  </a:path>
                </a:pathLst>
              </a:custGeom>
              <a:solidFill>
                <a:srgbClr val="E859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Freeform 93">
                <a:extLst>
                  <a:ext uri="{FF2B5EF4-FFF2-40B4-BE49-F238E27FC236}">
                    <a16:creationId xmlns:a16="http://schemas.microsoft.com/office/drawing/2014/main" id="{C630426C-E4B3-43CB-AC3B-40547BBDF62A}"/>
                  </a:ext>
                </a:extLst>
              </p:cNvPr>
              <p:cNvSpPr>
                <a:spLocks/>
              </p:cNvSpPr>
              <p:nvPr/>
            </p:nvSpPr>
            <p:spPr bwMode="auto">
              <a:xfrm>
                <a:off x="2724" y="2587"/>
                <a:ext cx="36" cy="179"/>
              </a:xfrm>
              <a:custGeom>
                <a:avLst/>
                <a:gdLst>
                  <a:gd name="T0" fmla="*/ 0 w 36"/>
                  <a:gd name="T1" fmla="*/ 0 h 179"/>
                  <a:gd name="T2" fmla="*/ 36 w 36"/>
                  <a:gd name="T3" fmla="*/ 20 h 179"/>
                  <a:gd name="T4" fmla="*/ 36 w 36"/>
                  <a:gd name="T5" fmla="*/ 179 h 179"/>
                  <a:gd name="T6" fmla="*/ 0 w 36"/>
                  <a:gd name="T7" fmla="*/ 159 h 179"/>
                  <a:gd name="T8" fmla="*/ 0 w 36"/>
                  <a:gd name="T9" fmla="*/ 0 h 179"/>
                </a:gdLst>
                <a:ahLst/>
                <a:cxnLst>
                  <a:cxn ang="0">
                    <a:pos x="T0" y="T1"/>
                  </a:cxn>
                  <a:cxn ang="0">
                    <a:pos x="T2" y="T3"/>
                  </a:cxn>
                  <a:cxn ang="0">
                    <a:pos x="T4" y="T5"/>
                  </a:cxn>
                  <a:cxn ang="0">
                    <a:pos x="T6" y="T7"/>
                  </a:cxn>
                  <a:cxn ang="0">
                    <a:pos x="T8" y="T9"/>
                  </a:cxn>
                </a:cxnLst>
                <a:rect l="0" t="0" r="r" b="b"/>
                <a:pathLst>
                  <a:path w="36" h="179">
                    <a:moveTo>
                      <a:pt x="0" y="0"/>
                    </a:moveTo>
                    <a:lnTo>
                      <a:pt x="36" y="20"/>
                    </a:lnTo>
                    <a:lnTo>
                      <a:pt x="36" y="179"/>
                    </a:lnTo>
                    <a:lnTo>
                      <a:pt x="0" y="159"/>
                    </a:lnTo>
                    <a:lnTo>
                      <a:pt x="0" y="0"/>
                    </a:lnTo>
                    <a:close/>
                  </a:path>
                </a:pathLst>
              </a:custGeom>
              <a:solidFill>
                <a:srgbClr val="BB5A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 name="Freeform 94">
                <a:extLst>
                  <a:ext uri="{FF2B5EF4-FFF2-40B4-BE49-F238E27FC236}">
                    <a16:creationId xmlns:a16="http://schemas.microsoft.com/office/drawing/2014/main" id="{DC21C593-EA2C-4F73-9E58-3DE7CD9A4D3F}"/>
                  </a:ext>
                </a:extLst>
              </p:cNvPr>
              <p:cNvSpPr>
                <a:spLocks/>
              </p:cNvSpPr>
              <p:nvPr/>
            </p:nvSpPr>
            <p:spPr bwMode="auto">
              <a:xfrm>
                <a:off x="2911" y="2814"/>
                <a:ext cx="48" cy="40"/>
              </a:xfrm>
              <a:custGeom>
                <a:avLst/>
                <a:gdLst>
                  <a:gd name="T0" fmla="*/ 12 w 12"/>
                  <a:gd name="T1" fmla="*/ 3 h 10"/>
                  <a:gd name="T2" fmla="*/ 11 w 12"/>
                  <a:gd name="T3" fmla="*/ 4 h 10"/>
                  <a:gd name="T4" fmla="*/ 9 w 12"/>
                  <a:gd name="T5" fmla="*/ 7 h 10"/>
                  <a:gd name="T6" fmla="*/ 6 w 12"/>
                  <a:gd name="T7" fmla="*/ 7 h 10"/>
                  <a:gd name="T8" fmla="*/ 3 w 12"/>
                  <a:gd name="T9" fmla="*/ 10 h 10"/>
                  <a:gd name="T10" fmla="*/ 1 w 12"/>
                  <a:gd name="T11" fmla="*/ 10 h 10"/>
                  <a:gd name="T12" fmla="*/ 0 w 12"/>
                  <a:gd name="T13" fmla="*/ 10 h 10"/>
                  <a:gd name="T14" fmla="*/ 6 w 12"/>
                  <a:gd name="T15" fmla="*/ 1 h 10"/>
                  <a:gd name="T16" fmla="*/ 12 w 12"/>
                  <a:gd name="T17" fmla="*/ 3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 h="10">
                    <a:moveTo>
                      <a:pt x="12" y="3"/>
                    </a:moveTo>
                    <a:cubicBezTo>
                      <a:pt x="11" y="4"/>
                      <a:pt x="11" y="4"/>
                      <a:pt x="11" y="4"/>
                    </a:cubicBezTo>
                    <a:cubicBezTo>
                      <a:pt x="10" y="4"/>
                      <a:pt x="9" y="6"/>
                      <a:pt x="9" y="7"/>
                    </a:cubicBezTo>
                    <a:cubicBezTo>
                      <a:pt x="8" y="6"/>
                      <a:pt x="7" y="6"/>
                      <a:pt x="6" y="7"/>
                    </a:cubicBezTo>
                    <a:cubicBezTo>
                      <a:pt x="5" y="7"/>
                      <a:pt x="4" y="9"/>
                      <a:pt x="3" y="10"/>
                    </a:cubicBezTo>
                    <a:cubicBezTo>
                      <a:pt x="3" y="9"/>
                      <a:pt x="2" y="9"/>
                      <a:pt x="1" y="10"/>
                    </a:cubicBezTo>
                    <a:cubicBezTo>
                      <a:pt x="0" y="10"/>
                      <a:pt x="0" y="10"/>
                      <a:pt x="0" y="10"/>
                    </a:cubicBezTo>
                    <a:cubicBezTo>
                      <a:pt x="1" y="7"/>
                      <a:pt x="3" y="3"/>
                      <a:pt x="6" y="1"/>
                    </a:cubicBezTo>
                    <a:cubicBezTo>
                      <a:pt x="9" y="0"/>
                      <a:pt x="11" y="1"/>
                      <a:pt x="12" y="3"/>
                    </a:cubicBez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9" name="Freeform 95">
                <a:extLst>
                  <a:ext uri="{FF2B5EF4-FFF2-40B4-BE49-F238E27FC236}">
                    <a16:creationId xmlns:a16="http://schemas.microsoft.com/office/drawing/2014/main" id="{CE75A725-A7C3-42E8-92D9-E16D458BA1D8}"/>
                  </a:ext>
                </a:extLst>
              </p:cNvPr>
              <p:cNvSpPr>
                <a:spLocks/>
              </p:cNvSpPr>
              <p:nvPr/>
            </p:nvSpPr>
            <p:spPr bwMode="auto">
              <a:xfrm>
                <a:off x="2935" y="2834"/>
                <a:ext cx="8" cy="60"/>
              </a:xfrm>
              <a:custGeom>
                <a:avLst/>
                <a:gdLst>
                  <a:gd name="T0" fmla="*/ 1 w 2"/>
                  <a:gd name="T1" fmla="*/ 14 h 15"/>
                  <a:gd name="T2" fmla="*/ 0 w 2"/>
                  <a:gd name="T3" fmla="*/ 14 h 15"/>
                  <a:gd name="T4" fmla="*/ 0 w 2"/>
                  <a:gd name="T5" fmla="*/ 1 h 15"/>
                  <a:gd name="T6" fmla="*/ 0 w 2"/>
                  <a:gd name="T7" fmla="*/ 0 h 15"/>
                  <a:gd name="T8" fmla="*/ 0 w 2"/>
                  <a:gd name="T9" fmla="*/ 0 h 15"/>
                  <a:gd name="T10" fmla="*/ 0 w 2"/>
                  <a:gd name="T11" fmla="*/ 13 h 15"/>
                  <a:gd name="T12" fmla="*/ 1 w 2"/>
                  <a:gd name="T13" fmla="*/ 13 h 15"/>
                  <a:gd name="T14" fmla="*/ 1 w 2"/>
                  <a:gd name="T15" fmla="*/ 12 h 15"/>
                  <a:gd name="T16" fmla="*/ 2 w 2"/>
                  <a:gd name="T17" fmla="*/ 12 h 15"/>
                  <a:gd name="T18" fmla="*/ 2 w 2"/>
                  <a:gd name="T19" fmla="*/ 12 h 15"/>
                  <a:gd name="T20" fmla="*/ 1 w 2"/>
                  <a:gd name="T21" fmla="*/ 14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 h="15">
                    <a:moveTo>
                      <a:pt x="1" y="14"/>
                    </a:moveTo>
                    <a:cubicBezTo>
                      <a:pt x="0" y="15"/>
                      <a:pt x="0" y="14"/>
                      <a:pt x="0" y="14"/>
                    </a:cubicBezTo>
                    <a:cubicBezTo>
                      <a:pt x="0" y="1"/>
                      <a:pt x="0" y="1"/>
                      <a:pt x="0" y="1"/>
                    </a:cubicBezTo>
                    <a:cubicBezTo>
                      <a:pt x="0" y="0"/>
                      <a:pt x="0" y="0"/>
                      <a:pt x="0" y="0"/>
                    </a:cubicBezTo>
                    <a:cubicBezTo>
                      <a:pt x="0" y="0"/>
                      <a:pt x="0" y="0"/>
                      <a:pt x="0" y="0"/>
                    </a:cubicBezTo>
                    <a:cubicBezTo>
                      <a:pt x="0" y="13"/>
                      <a:pt x="0" y="13"/>
                      <a:pt x="0" y="13"/>
                    </a:cubicBezTo>
                    <a:cubicBezTo>
                      <a:pt x="0" y="13"/>
                      <a:pt x="1" y="13"/>
                      <a:pt x="1" y="13"/>
                    </a:cubicBezTo>
                    <a:cubicBezTo>
                      <a:pt x="1" y="13"/>
                      <a:pt x="1" y="12"/>
                      <a:pt x="1" y="12"/>
                    </a:cubicBezTo>
                    <a:cubicBezTo>
                      <a:pt x="2" y="12"/>
                      <a:pt x="2" y="12"/>
                      <a:pt x="2" y="12"/>
                    </a:cubicBezTo>
                    <a:cubicBezTo>
                      <a:pt x="2" y="12"/>
                      <a:pt x="2" y="12"/>
                      <a:pt x="2" y="12"/>
                    </a:cubicBezTo>
                    <a:cubicBezTo>
                      <a:pt x="2" y="12"/>
                      <a:pt x="2" y="14"/>
                      <a:pt x="1" y="14"/>
                    </a:cubicBez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 name="Freeform 96">
                <a:extLst>
                  <a:ext uri="{FF2B5EF4-FFF2-40B4-BE49-F238E27FC236}">
                    <a16:creationId xmlns:a16="http://schemas.microsoft.com/office/drawing/2014/main" id="{6BEA6668-619F-44E1-A564-3D9AD5EABEE0}"/>
                  </a:ext>
                </a:extLst>
              </p:cNvPr>
              <p:cNvSpPr>
                <a:spLocks/>
              </p:cNvSpPr>
              <p:nvPr/>
            </p:nvSpPr>
            <p:spPr bwMode="auto">
              <a:xfrm>
                <a:off x="2975" y="2782"/>
                <a:ext cx="32" cy="48"/>
              </a:xfrm>
              <a:custGeom>
                <a:avLst/>
                <a:gdLst>
                  <a:gd name="T0" fmla="*/ 5 w 8"/>
                  <a:gd name="T1" fmla="*/ 11 h 12"/>
                  <a:gd name="T2" fmla="*/ 4 w 8"/>
                  <a:gd name="T3" fmla="*/ 11 h 12"/>
                  <a:gd name="T4" fmla="*/ 0 w 8"/>
                  <a:gd name="T5" fmla="*/ 9 h 12"/>
                  <a:gd name="T6" fmla="*/ 0 w 8"/>
                  <a:gd name="T7" fmla="*/ 4 h 12"/>
                  <a:gd name="T8" fmla="*/ 8 w 8"/>
                  <a:gd name="T9" fmla="*/ 0 h 12"/>
                  <a:gd name="T10" fmla="*/ 8 w 8"/>
                  <a:gd name="T11" fmla="*/ 5 h 12"/>
                  <a:gd name="T12" fmla="*/ 5 w 8"/>
                  <a:gd name="T13" fmla="*/ 11 h 12"/>
                </a:gdLst>
                <a:ahLst/>
                <a:cxnLst>
                  <a:cxn ang="0">
                    <a:pos x="T0" y="T1"/>
                  </a:cxn>
                  <a:cxn ang="0">
                    <a:pos x="T2" y="T3"/>
                  </a:cxn>
                  <a:cxn ang="0">
                    <a:pos x="T4" y="T5"/>
                  </a:cxn>
                  <a:cxn ang="0">
                    <a:pos x="T6" y="T7"/>
                  </a:cxn>
                  <a:cxn ang="0">
                    <a:pos x="T8" y="T9"/>
                  </a:cxn>
                  <a:cxn ang="0">
                    <a:pos x="T10" y="T11"/>
                  </a:cxn>
                  <a:cxn ang="0">
                    <a:pos x="T12" y="T13"/>
                  </a:cxn>
                </a:cxnLst>
                <a:rect l="0" t="0" r="r" b="b"/>
                <a:pathLst>
                  <a:path w="8" h="12">
                    <a:moveTo>
                      <a:pt x="5" y="11"/>
                    </a:moveTo>
                    <a:cubicBezTo>
                      <a:pt x="4" y="11"/>
                      <a:pt x="4" y="11"/>
                      <a:pt x="4" y="11"/>
                    </a:cubicBezTo>
                    <a:cubicBezTo>
                      <a:pt x="2" y="12"/>
                      <a:pt x="0" y="12"/>
                      <a:pt x="0" y="9"/>
                    </a:cubicBezTo>
                    <a:cubicBezTo>
                      <a:pt x="0" y="4"/>
                      <a:pt x="0" y="4"/>
                      <a:pt x="0" y="4"/>
                    </a:cubicBezTo>
                    <a:cubicBezTo>
                      <a:pt x="8" y="0"/>
                      <a:pt x="8" y="0"/>
                      <a:pt x="8" y="0"/>
                    </a:cubicBezTo>
                    <a:cubicBezTo>
                      <a:pt x="8" y="5"/>
                      <a:pt x="8" y="5"/>
                      <a:pt x="8" y="5"/>
                    </a:cubicBezTo>
                    <a:cubicBezTo>
                      <a:pt x="8" y="7"/>
                      <a:pt x="6" y="10"/>
                      <a:pt x="5" y="11"/>
                    </a:cubicBez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1" name="Freeform 97">
                <a:extLst>
                  <a:ext uri="{FF2B5EF4-FFF2-40B4-BE49-F238E27FC236}">
                    <a16:creationId xmlns:a16="http://schemas.microsoft.com/office/drawing/2014/main" id="{F30BD3BA-1711-4BCC-A517-DFA0B31B33F4}"/>
                  </a:ext>
                </a:extLst>
              </p:cNvPr>
              <p:cNvSpPr>
                <a:spLocks/>
              </p:cNvSpPr>
              <p:nvPr/>
            </p:nvSpPr>
            <p:spPr bwMode="auto">
              <a:xfrm>
                <a:off x="2991" y="2822"/>
                <a:ext cx="4" cy="40"/>
              </a:xfrm>
              <a:custGeom>
                <a:avLst/>
                <a:gdLst>
                  <a:gd name="T0" fmla="*/ 4 w 4"/>
                  <a:gd name="T1" fmla="*/ 36 h 40"/>
                  <a:gd name="T2" fmla="*/ 0 w 4"/>
                  <a:gd name="T3" fmla="*/ 40 h 40"/>
                  <a:gd name="T4" fmla="*/ 0 w 4"/>
                  <a:gd name="T5" fmla="*/ 4 h 40"/>
                  <a:gd name="T6" fmla="*/ 4 w 4"/>
                  <a:gd name="T7" fmla="*/ 0 h 40"/>
                  <a:gd name="T8" fmla="*/ 4 w 4"/>
                  <a:gd name="T9" fmla="*/ 36 h 40"/>
                </a:gdLst>
                <a:ahLst/>
                <a:cxnLst>
                  <a:cxn ang="0">
                    <a:pos x="T0" y="T1"/>
                  </a:cxn>
                  <a:cxn ang="0">
                    <a:pos x="T2" y="T3"/>
                  </a:cxn>
                  <a:cxn ang="0">
                    <a:pos x="T4" y="T5"/>
                  </a:cxn>
                  <a:cxn ang="0">
                    <a:pos x="T6" y="T7"/>
                  </a:cxn>
                  <a:cxn ang="0">
                    <a:pos x="T8" y="T9"/>
                  </a:cxn>
                </a:cxnLst>
                <a:rect l="0" t="0" r="r" b="b"/>
                <a:pathLst>
                  <a:path w="4" h="40">
                    <a:moveTo>
                      <a:pt x="4" y="36"/>
                    </a:moveTo>
                    <a:lnTo>
                      <a:pt x="0" y="40"/>
                    </a:lnTo>
                    <a:lnTo>
                      <a:pt x="0" y="4"/>
                    </a:lnTo>
                    <a:lnTo>
                      <a:pt x="4" y="0"/>
                    </a:lnTo>
                    <a:lnTo>
                      <a:pt x="4" y="36"/>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2" name="Freeform 98">
                <a:extLst>
                  <a:ext uri="{FF2B5EF4-FFF2-40B4-BE49-F238E27FC236}">
                    <a16:creationId xmlns:a16="http://schemas.microsoft.com/office/drawing/2014/main" id="{5AAFE08A-C702-4112-ADE8-99F3F1FBAC67}"/>
                  </a:ext>
                </a:extLst>
              </p:cNvPr>
              <p:cNvSpPr>
                <a:spLocks/>
              </p:cNvSpPr>
              <p:nvPr/>
            </p:nvSpPr>
            <p:spPr bwMode="auto">
              <a:xfrm>
                <a:off x="2979" y="2850"/>
                <a:ext cx="24" cy="16"/>
              </a:xfrm>
              <a:custGeom>
                <a:avLst/>
                <a:gdLst>
                  <a:gd name="T0" fmla="*/ 24 w 24"/>
                  <a:gd name="T1" fmla="*/ 4 h 16"/>
                  <a:gd name="T2" fmla="*/ 4 w 24"/>
                  <a:gd name="T3" fmla="*/ 16 h 16"/>
                  <a:gd name="T4" fmla="*/ 0 w 24"/>
                  <a:gd name="T5" fmla="*/ 16 h 16"/>
                  <a:gd name="T6" fmla="*/ 4 w 24"/>
                  <a:gd name="T7" fmla="*/ 12 h 16"/>
                  <a:gd name="T8" fmla="*/ 24 w 24"/>
                  <a:gd name="T9" fmla="*/ 0 h 16"/>
                  <a:gd name="T10" fmla="*/ 24 w 24"/>
                  <a:gd name="T11" fmla="*/ 4 h 16"/>
                  <a:gd name="T12" fmla="*/ 24 w 24"/>
                  <a:gd name="T13" fmla="*/ 4 h 16"/>
                </a:gdLst>
                <a:ahLst/>
                <a:cxnLst>
                  <a:cxn ang="0">
                    <a:pos x="T0" y="T1"/>
                  </a:cxn>
                  <a:cxn ang="0">
                    <a:pos x="T2" y="T3"/>
                  </a:cxn>
                  <a:cxn ang="0">
                    <a:pos x="T4" y="T5"/>
                  </a:cxn>
                  <a:cxn ang="0">
                    <a:pos x="T6" y="T7"/>
                  </a:cxn>
                  <a:cxn ang="0">
                    <a:pos x="T8" y="T9"/>
                  </a:cxn>
                  <a:cxn ang="0">
                    <a:pos x="T10" y="T11"/>
                  </a:cxn>
                  <a:cxn ang="0">
                    <a:pos x="T12" y="T13"/>
                  </a:cxn>
                </a:cxnLst>
                <a:rect l="0" t="0" r="r" b="b"/>
                <a:pathLst>
                  <a:path w="24" h="16">
                    <a:moveTo>
                      <a:pt x="24" y="4"/>
                    </a:moveTo>
                    <a:lnTo>
                      <a:pt x="4" y="16"/>
                    </a:lnTo>
                    <a:lnTo>
                      <a:pt x="0" y="16"/>
                    </a:lnTo>
                    <a:lnTo>
                      <a:pt x="4" y="12"/>
                    </a:lnTo>
                    <a:lnTo>
                      <a:pt x="24" y="0"/>
                    </a:lnTo>
                    <a:lnTo>
                      <a:pt x="24" y="4"/>
                    </a:lnTo>
                    <a:lnTo>
                      <a:pt x="24" y="4"/>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3" name="Freeform 99">
                <a:extLst>
                  <a:ext uri="{FF2B5EF4-FFF2-40B4-BE49-F238E27FC236}">
                    <a16:creationId xmlns:a16="http://schemas.microsoft.com/office/drawing/2014/main" id="{9BB6E394-31AD-44CA-9E59-E3336FE5CD4A}"/>
                  </a:ext>
                </a:extLst>
              </p:cNvPr>
              <p:cNvSpPr>
                <a:spLocks noEditPoints="1"/>
              </p:cNvSpPr>
              <p:nvPr/>
            </p:nvSpPr>
            <p:spPr bwMode="auto">
              <a:xfrm>
                <a:off x="3019" y="2754"/>
                <a:ext cx="71" cy="92"/>
              </a:xfrm>
              <a:custGeom>
                <a:avLst/>
                <a:gdLst>
                  <a:gd name="T0" fmla="*/ 17 w 18"/>
                  <a:gd name="T1" fmla="*/ 13 h 23"/>
                  <a:gd name="T2" fmla="*/ 1 w 18"/>
                  <a:gd name="T3" fmla="*/ 22 h 23"/>
                  <a:gd name="T4" fmla="*/ 0 w 18"/>
                  <a:gd name="T5" fmla="*/ 22 h 23"/>
                  <a:gd name="T6" fmla="*/ 0 w 18"/>
                  <a:gd name="T7" fmla="*/ 21 h 23"/>
                  <a:gd name="T8" fmla="*/ 8 w 18"/>
                  <a:gd name="T9" fmla="*/ 1 h 23"/>
                  <a:gd name="T10" fmla="*/ 10 w 18"/>
                  <a:gd name="T11" fmla="*/ 0 h 23"/>
                  <a:gd name="T12" fmla="*/ 18 w 18"/>
                  <a:gd name="T13" fmla="*/ 11 h 23"/>
                  <a:gd name="T14" fmla="*/ 18 w 18"/>
                  <a:gd name="T15" fmla="*/ 12 h 23"/>
                  <a:gd name="T16" fmla="*/ 17 w 18"/>
                  <a:gd name="T17" fmla="*/ 13 h 23"/>
                  <a:gd name="T18" fmla="*/ 9 w 18"/>
                  <a:gd name="T19" fmla="*/ 1 h 23"/>
                  <a:gd name="T20" fmla="*/ 1 w 18"/>
                  <a:gd name="T21" fmla="*/ 21 h 23"/>
                  <a:gd name="T22" fmla="*/ 17 w 18"/>
                  <a:gd name="T23" fmla="*/ 12 h 23"/>
                  <a:gd name="T24" fmla="*/ 9 w 18"/>
                  <a:gd name="T25" fmla="*/ 1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 h="23">
                    <a:moveTo>
                      <a:pt x="17" y="13"/>
                    </a:moveTo>
                    <a:cubicBezTo>
                      <a:pt x="1" y="22"/>
                      <a:pt x="1" y="22"/>
                      <a:pt x="1" y="22"/>
                    </a:cubicBezTo>
                    <a:cubicBezTo>
                      <a:pt x="1" y="23"/>
                      <a:pt x="0" y="23"/>
                      <a:pt x="0" y="22"/>
                    </a:cubicBezTo>
                    <a:cubicBezTo>
                      <a:pt x="0" y="22"/>
                      <a:pt x="0" y="22"/>
                      <a:pt x="0" y="21"/>
                    </a:cubicBezTo>
                    <a:cubicBezTo>
                      <a:pt x="8" y="1"/>
                      <a:pt x="8" y="1"/>
                      <a:pt x="8" y="1"/>
                    </a:cubicBezTo>
                    <a:cubicBezTo>
                      <a:pt x="8" y="0"/>
                      <a:pt x="9" y="0"/>
                      <a:pt x="10" y="0"/>
                    </a:cubicBezTo>
                    <a:cubicBezTo>
                      <a:pt x="18" y="11"/>
                      <a:pt x="18" y="11"/>
                      <a:pt x="18" y="11"/>
                    </a:cubicBezTo>
                    <a:cubicBezTo>
                      <a:pt x="18" y="11"/>
                      <a:pt x="18" y="12"/>
                      <a:pt x="18" y="12"/>
                    </a:cubicBezTo>
                    <a:cubicBezTo>
                      <a:pt x="17" y="13"/>
                      <a:pt x="17" y="13"/>
                      <a:pt x="17" y="13"/>
                    </a:cubicBezTo>
                    <a:close/>
                    <a:moveTo>
                      <a:pt x="9" y="1"/>
                    </a:moveTo>
                    <a:cubicBezTo>
                      <a:pt x="1" y="21"/>
                      <a:pt x="1" y="21"/>
                      <a:pt x="1" y="21"/>
                    </a:cubicBezTo>
                    <a:cubicBezTo>
                      <a:pt x="17" y="12"/>
                      <a:pt x="17" y="12"/>
                      <a:pt x="17" y="12"/>
                    </a:cubicBezTo>
                    <a:cubicBezTo>
                      <a:pt x="9" y="1"/>
                      <a:pt x="9" y="1"/>
                      <a:pt x="9" y="1"/>
                    </a:cubicBez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4" name="Freeform 100">
                <a:extLst>
                  <a:ext uri="{FF2B5EF4-FFF2-40B4-BE49-F238E27FC236}">
                    <a16:creationId xmlns:a16="http://schemas.microsoft.com/office/drawing/2014/main" id="{5B00FAEC-6020-415B-AADD-EEE1F358A443}"/>
                  </a:ext>
                </a:extLst>
              </p:cNvPr>
              <p:cNvSpPr>
                <a:spLocks noEditPoints="1"/>
              </p:cNvSpPr>
              <p:nvPr/>
            </p:nvSpPr>
            <p:spPr bwMode="auto">
              <a:xfrm>
                <a:off x="3050" y="2774"/>
                <a:ext cx="8" cy="40"/>
              </a:xfrm>
              <a:custGeom>
                <a:avLst/>
                <a:gdLst>
                  <a:gd name="T0" fmla="*/ 0 w 8"/>
                  <a:gd name="T1" fmla="*/ 24 h 40"/>
                  <a:gd name="T2" fmla="*/ 0 w 8"/>
                  <a:gd name="T3" fmla="*/ 0 h 40"/>
                  <a:gd name="T4" fmla="*/ 8 w 8"/>
                  <a:gd name="T5" fmla="*/ 0 h 40"/>
                  <a:gd name="T6" fmla="*/ 8 w 8"/>
                  <a:gd name="T7" fmla="*/ 20 h 40"/>
                  <a:gd name="T8" fmla="*/ 4 w 8"/>
                  <a:gd name="T9" fmla="*/ 28 h 40"/>
                  <a:gd name="T10" fmla="*/ 0 w 8"/>
                  <a:gd name="T11" fmla="*/ 32 h 40"/>
                  <a:gd name="T12" fmla="*/ 0 w 8"/>
                  <a:gd name="T13" fmla="*/ 24 h 40"/>
                  <a:gd name="T14" fmla="*/ 0 w 8"/>
                  <a:gd name="T15" fmla="*/ 40 h 40"/>
                  <a:gd name="T16" fmla="*/ 0 w 8"/>
                  <a:gd name="T17" fmla="*/ 36 h 40"/>
                  <a:gd name="T18" fmla="*/ 8 w 8"/>
                  <a:gd name="T19" fmla="*/ 32 h 40"/>
                  <a:gd name="T20" fmla="*/ 8 w 8"/>
                  <a:gd name="T21" fmla="*/ 36 h 40"/>
                  <a:gd name="T22" fmla="*/ 0 w 8"/>
                  <a:gd name="T23" fmla="*/ 4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 h="40">
                    <a:moveTo>
                      <a:pt x="0" y="24"/>
                    </a:moveTo>
                    <a:lnTo>
                      <a:pt x="0" y="0"/>
                    </a:lnTo>
                    <a:lnTo>
                      <a:pt x="8" y="0"/>
                    </a:lnTo>
                    <a:lnTo>
                      <a:pt x="8" y="20"/>
                    </a:lnTo>
                    <a:lnTo>
                      <a:pt x="4" y="28"/>
                    </a:lnTo>
                    <a:lnTo>
                      <a:pt x="0" y="32"/>
                    </a:lnTo>
                    <a:lnTo>
                      <a:pt x="0" y="24"/>
                    </a:lnTo>
                    <a:close/>
                    <a:moveTo>
                      <a:pt x="0" y="40"/>
                    </a:moveTo>
                    <a:lnTo>
                      <a:pt x="0" y="36"/>
                    </a:lnTo>
                    <a:lnTo>
                      <a:pt x="8" y="32"/>
                    </a:lnTo>
                    <a:lnTo>
                      <a:pt x="8" y="36"/>
                    </a:lnTo>
                    <a:lnTo>
                      <a:pt x="0" y="40"/>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5" name="Freeform 101">
                <a:extLst>
                  <a:ext uri="{FF2B5EF4-FFF2-40B4-BE49-F238E27FC236}">
                    <a16:creationId xmlns:a16="http://schemas.microsoft.com/office/drawing/2014/main" id="{8C7800D4-9FE4-4297-9886-D67D2A42A81C}"/>
                  </a:ext>
                </a:extLst>
              </p:cNvPr>
              <p:cNvSpPr>
                <a:spLocks/>
              </p:cNvSpPr>
              <p:nvPr/>
            </p:nvSpPr>
            <p:spPr bwMode="auto">
              <a:xfrm>
                <a:off x="2931" y="2635"/>
                <a:ext cx="115" cy="155"/>
              </a:xfrm>
              <a:custGeom>
                <a:avLst/>
                <a:gdLst>
                  <a:gd name="T0" fmla="*/ 115 w 115"/>
                  <a:gd name="T1" fmla="*/ 87 h 155"/>
                  <a:gd name="T2" fmla="*/ 0 w 115"/>
                  <a:gd name="T3" fmla="*/ 155 h 155"/>
                  <a:gd name="T4" fmla="*/ 0 w 115"/>
                  <a:gd name="T5" fmla="*/ 67 h 155"/>
                  <a:gd name="T6" fmla="*/ 115 w 115"/>
                  <a:gd name="T7" fmla="*/ 0 h 155"/>
                  <a:gd name="T8" fmla="*/ 115 w 115"/>
                  <a:gd name="T9" fmla="*/ 87 h 155"/>
                </a:gdLst>
                <a:ahLst/>
                <a:cxnLst>
                  <a:cxn ang="0">
                    <a:pos x="T0" y="T1"/>
                  </a:cxn>
                  <a:cxn ang="0">
                    <a:pos x="T2" y="T3"/>
                  </a:cxn>
                  <a:cxn ang="0">
                    <a:pos x="T4" y="T5"/>
                  </a:cxn>
                  <a:cxn ang="0">
                    <a:pos x="T6" y="T7"/>
                  </a:cxn>
                  <a:cxn ang="0">
                    <a:pos x="T8" y="T9"/>
                  </a:cxn>
                </a:cxnLst>
                <a:rect l="0" t="0" r="r" b="b"/>
                <a:pathLst>
                  <a:path w="115" h="155">
                    <a:moveTo>
                      <a:pt x="115" y="87"/>
                    </a:moveTo>
                    <a:lnTo>
                      <a:pt x="0" y="155"/>
                    </a:lnTo>
                    <a:lnTo>
                      <a:pt x="0" y="67"/>
                    </a:lnTo>
                    <a:lnTo>
                      <a:pt x="115" y="0"/>
                    </a:lnTo>
                    <a:lnTo>
                      <a:pt x="115" y="87"/>
                    </a:lnTo>
                    <a:close/>
                  </a:path>
                </a:pathLst>
              </a:custGeom>
              <a:solidFill>
                <a:srgbClr val="ECEB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6" name="Freeform 102">
                <a:extLst>
                  <a:ext uri="{FF2B5EF4-FFF2-40B4-BE49-F238E27FC236}">
                    <a16:creationId xmlns:a16="http://schemas.microsoft.com/office/drawing/2014/main" id="{26A0FC75-6567-430D-955D-F8FF5546A30A}"/>
                  </a:ext>
                </a:extLst>
              </p:cNvPr>
              <p:cNvSpPr>
                <a:spLocks/>
              </p:cNvSpPr>
              <p:nvPr/>
            </p:nvSpPr>
            <p:spPr bwMode="auto">
              <a:xfrm>
                <a:off x="2955" y="2714"/>
                <a:ext cx="68" cy="44"/>
              </a:xfrm>
              <a:custGeom>
                <a:avLst/>
                <a:gdLst>
                  <a:gd name="T0" fmla="*/ 17 w 17"/>
                  <a:gd name="T1" fmla="*/ 1 h 11"/>
                  <a:gd name="T2" fmla="*/ 1 w 17"/>
                  <a:gd name="T3" fmla="*/ 11 h 11"/>
                  <a:gd name="T4" fmla="*/ 0 w 17"/>
                  <a:gd name="T5" fmla="*/ 10 h 11"/>
                  <a:gd name="T6" fmla="*/ 1 w 17"/>
                  <a:gd name="T7" fmla="*/ 9 h 11"/>
                  <a:gd name="T8" fmla="*/ 17 w 17"/>
                  <a:gd name="T9" fmla="*/ 0 h 11"/>
                  <a:gd name="T10" fmla="*/ 17 w 17"/>
                  <a:gd name="T11" fmla="*/ 0 h 11"/>
                  <a:gd name="T12" fmla="*/ 17 w 17"/>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17" h="11">
                    <a:moveTo>
                      <a:pt x="17" y="1"/>
                    </a:moveTo>
                    <a:cubicBezTo>
                      <a:pt x="1" y="11"/>
                      <a:pt x="1" y="11"/>
                      <a:pt x="1" y="11"/>
                    </a:cubicBezTo>
                    <a:cubicBezTo>
                      <a:pt x="0" y="11"/>
                      <a:pt x="0" y="11"/>
                      <a:pt x="0" y="10"/>
                    </a:cubicBezTo>
                    <a:cubicBezTo>
                      <a:pt x="0" y="10"/>
                      <a:pt x="0" y="10"/>
                      <a:pt x="1" y="9"/>
                    </a:cubicBezTo>
                    <a:cubicBezTo>
                      <a:pt x="17" y="0"/>
                      <a:pt x="17" y="0"/>
                      <a:pt x="17" y="0"/>
                    </a:cubicBezTo>
                    <a:cubicBezTo>
                      <a:pt x="17" y="0"/>
                      <a:pt x="17" y="0"/>
                      <a:pt x="17" y="0"/>
                    </a:cubicBezTo>
                    <a:cubicBezTo>
                      <a:pt x="17" y="1"/>
                      <a:pt x="17" y="1"/>
                      <a:pt x="17" y="1"/>
                    </a:cubicBez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7" name="Freeform 103">
                <a:extLst>
                  <a:ext uri="{FF2B5EF4-FFF2-40B4-BE49-F238E27FC236}">
                    <a16:creationId xmlns:a16="http://schemas.microsoft.com/office/drawing/2014/main" id="{8293C897-5CE5-43D3-8D7D-FF665262B5B5}"/>
                  </a:ext>
                </a:extLst>
              </p:cNvPr>
              <p:cNvSpPr>
                <a:spLocks/>
              </p:cNvSpPr>
              <p:nvPr/>
            </p:nvSpPr>
            <p:spPr bwMode="auto">
              <a:xfrm>
                <a:off x="2955" y="2698"/>
                <a:ext cx="68" cy="44"/>
              </a:xfrm>
              <a:custGeom>
                <a:avLst/>
                <a:gdLst>
                  <a:gd name="T0" fmla="*/ 17 w 17"/>
                  <a:gd name="T1" fmla="*/ 1 h 11"/>
                  <a:gd name="T2" fmla="*/ 1 w 17"/>
                  <a:gd name="T3" fmla="*/ 11 h 11"/>
                  <a:gd name="T4" fmla="*/ 0 w 17"/>
                  <a:gd name="T5" fmla="*/ 10 h 11"/>
                  <a:gd name="T6" fmla="*/ 1 w 17"/>
                  <a:gd name="T7" fmla="*/ 9 h 11"/>
                  <a:gd name="T8" fmla="*/ 17 w 17"/>
                  <a:gd name="T9" fmla="*/ 0 h 11"/>
                  <a:gd name="T10" fmla="*/ 17 w 17"/>
                  <a:gd name="T11" fmla="*/ 0 h 11"/>
                  <a:gd name="T12" fmla="*/ 17 w 17"/>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17" h="11">
                    <a:moveTo>
                      <a:pt x="17" y="1"/>
                    </a:moveTo>
                    <a:cubicBezTo>
                      <a:pt x="1" y="11"/>
                      <a:pt x="1" y="11"/>
                      <a:pt x="1" y="11"/>
                    </a:cubicBezTo>
                    <a:cubicBezTo>
                      <a:pt x="0" y="11"/>
                      <a:pt x="0" y="11"/>
                      <a:pt x="0" y="10"/>
                    </a:cubicBezTo>
                    <a:cubicBezTo>
                      <a:pt x="0" y="10"/>
                      <a:pt x="0" y="10"/>
                      <a:pt x="1" y="9"/>
                    </a:cubicBezTo>
                    <a:cubicBezTo>
                      <a:pt x="17" y="0"/>
                      <a:pt x="17" y="0"/>
                      <a:pt x="17" y="0"/>
                    </a:cubicBezTo>
                    <a:cubicBezTo>
                      <a:pt x="17" y="0"/>
                      <a:pt x="17" y="0"/>
                      <a:pt x="17" y="0"/>
                    </a:cubicBezTo>
                    <a:cubicBezTo>
                      <a:pt x="17" y="1"/>
                      <a:pt x="17" y="1"/>
                      <a:pt x="17" y="1"/>
                    </a:cubicBez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8" name="Freeform 104">
                <a:extLst>
                  <a:ext uri="{FF2B5EF4-FFF2-40B4-BE49-F238E27FC236}">
                    <a16:creationId xmlns:a16="http://schemas.microsoft.com/office/drawing/2014/main" id="{330BB6C2-09E0-47A8-B97B-5AE2DAFE48EC}"/>
                  </a:ext>
                </a:extLst>
              </p:cNvPr>
              <p:cNvSpPr>
                <a:spLocks/>
              </p:cNvSpPr>
              <p:nvPr/>
            </p:nvSpPr>
            <p:spPr bwMode="auto">
              <a:xfrm>
                <a:off x="2955" y="2683"/>
                <a:ext cx="68" cy="43"/>
              </a:xfrm>
              <a:custGeom>
                <a:avLst/>
                <a:gdLst>
                  <a:gd name="T0" fmla="*/ 17 w 17"/>
                  <a:gd name="T1" fmla="*/ 1 h 11"/>
                  <a:gd name="T2" fmla="*/ 1 w 17"/>
                  <a:gd name="T3" fmla="*/ 11 h 11"/>
                  <a:gd name="T4" fmla="*/ 0 w 17"/>
                  <a:gd name="T5" fmla="*/ 10 h 11"/>
                  <a:gd name="T6" fmla="*/ 1 w 17"/>
                  <a:gd name="T7" fmla="*/ 9 h 11"/>
                  <a:gd name="T8" fmla="*/ 17 w 17"/>
                  <a:gd name="T9" fmla="*/ 0 h 11"/>
                  <a:gd name="T10" fmla="*/ 17 w 17"/>
                  <a:gd name="T11" fmla="*/ 0 h 11"/>
                  <a:gd name="T12" fmla="*/ 17 w 17"/>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17" h="11">
                    <a:moveTo>
                      <a:pt x="17" y="1"/>
                    </a:moveTo>
                    <a:cubicBezTo>
                      <a:pt x="1" y="11"/>
                      <a:pt x="1" y="11"/>
                      <a:pt x="1" y="11"/>
                    </a:cubicBezTo>
                    <a:cubicBezTo>
                      <a:pt x="0" y="11"/>
                      <a:pt x="0" y="11"/>
                      <a:pt x="0" y="10"/>
                    </a:cubicBezTo>
                    <a:cubicBezTo>
                      <a:pt x="0" y="10"/>
                      <a:pt x="0" y="10"/>
                      <a:pt x="1" y="9"/>
                    </a:cubicBezTo>
                    <a:cubicBezTo>
                      <a:pt x="17" y="0"/>
                      <a:pt x="17" y="0"/>
                      <a:pt x="17" y="0"/>
                    </a:cubicBezTo>
                    <a:cubicBezTo>
                      <a:pt x="17" y="0"/>
                      <a:pt x="17" y="0"/>
                      <a:pt x="17" y="0"/>
                    </a:cubicBezTo>
                    <a:cubicBezTo>
                      <a:pt x="17" y="1"/>
                      <a:pt x="17" y="1"/>
                      <a:pt x="17" y="1"/>
                    </a:cubicBez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9" name="Freeform 105">
                <a:extLst>
                  <a:ext uri="{FF2B5EF4-FFF2-40B4-BE49-F238E27FC236}">
                    <a16:creationId xmlns:a16="http://schemas.microsoft.com/office/drawing/2014/main" id="{0FE2F344-A9FA-414D-A556-1BA7885536AC}"/>
                  </a:ext>
                </a:extLst>
              </p:cNvPr>
              <p:cNvSpPr>
                <a:spLocks/>
              </p:cNvSpPr>
              <p:nvPr/>
            </p:nvSpPr>
            <p:spPr bwMode="auto">
              <a:xfrm>
                <a:off x="2955" y="2667"/>
                <a:ext cx="68" cy="43"/>
              </a:xfrm>
              <a:custGeom>
                <a:avLst/>
                <a:gdLst>
                  <a:gd name="T0" fmla="*/ 17 w 17"/>
                  <a:gd name="T1" fmla="*/ 1 h 11"/>
                  <a:gd name="T2" fmla="*/ 1 w 17"/>
                  <a:gd name="T3" fmla="*/ 11 h 11"/>
                  <a:gd name="T4" fmla="*/ 0 w 17"/>
                  <a:gd name="T5" fmla="*/ 10 h 11"/>
                  <a:gd name="T6" fmla="*/ 1 w 17"/>
                  <a:gd name="T7" fmla="*/ 9 h 11"/>
                  <a:gd name="T8" fmla="*/ 17 w 17"/>
                  <a:gd name="T9" fmla="*/ 0 h 11"/>
                  <a:gd name="T10" fmla="*/ 17 w 17"/>
                  <a:gd name="T11" fmla="*/ 0 h 11"/>
                  <a:gd name="T12" fmla="*/ 17 w 17"/>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17" h="11">
                    <a:moveTo>
                      <a:pt x="17" y="1"/>
                    </a:moveTo>
                    <a:cubicBezTo>
                      <a:pt x="1" y="11"/>
                      <a:pt x="1" y="11"/>
                      <a:pt x="1" y="11"/>
                    </a:cubicBezTo>
                    <a:cubicBezTo>
                      <a:pt x="0" y="11"/>
                      <a:pt x="0" y="11"/>
                      <a:pt x="0" y="10"/>
                    </a:cubicBezTo>
                    <a:cubicBezTo>
                      <a:pt x="0" y="10"/>
                      <a:pt x="0" y="10"/>
                      <a:pt x="1" y="9"/>
                    </a:cubicBezTo>
                    <a:cubicBezTo>
                      <a:pt x="17" y="0"/>
                      <a:pt x="17" y="0"/>
                      <a:pt x="17" y="0"/>
                    </a:cubicBezTo>
                    <a:cubicBezTo>
                      <a:pt x="17" y="0"/>
                      <a:pt x="17" y="0"/>
                      <a:pt x="17" y="0"/>
                    </a:cubicBezTo>
                    <a:cubicBezTo>
                      <a:pt x="17" y="1"/>
                      <a:pt x="17" y="1"/>
                      <a:pt x="17" y="1"/>
                    </a:cubicBez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0" name="Freeform 106">
                <a:extLst>
                  <a:ext uri="{FF2B5EF4-FFF2-40B4-BE49-F238E27FC236}">
                    <a16:creationId xmlns:a16="http://schemas.microsoft.com/office/drawing/2014/main" id="{8891D21C-7854-46D7-9DB7-FA33F4A7210E}"/>
                  </a:ext>
                </a:extLst>
              </p:cNvPr>
              <p:cNvSpPr>
                <a:spLocks/>
              </p:cNvSpPr>
              <p:nvPr/>
            </p:nvSpPr>
            <p:spPr bwMode="auto">
              <a:xfrm>
                <a:off x="1536" y="1826"/>
                <a:ext cx="347" cy="319"/>
              </a:xfrm>
              <a:custGeom>
                <a:avLst/>
                <a:gdLst>
                  <a:gd name="T0" fmla="*/ 87 w 87"/>
                  <a:gd name="T1" fmla="*/ 24 h 80"/>
                  <a:gd name="T2" fmla="*/ 87 w 87"/>
                  <a:gd name="T3" fmla="*/ 29 h 80"/>
                  <a:gd name="T4" fmla="*/ 84 w 87"/>
                  <a:gd name="T5" fmla="*/ 33 h 80"/>
                  <a:gd name="T6" fmla="*/ 5 w 87"/>
                  <a:gd name="T7" fmla="*/ 79 h 80"/>
                  <a:gd name="T8" fmla="*/ 0 w 87"/>
                  <a:gd name="T9" fmla="*/ 80 h 80"/>
                  <a:gd name="T10" fmla="*/ 0 w 87"/>
                  <a:gd name="T11" fmla="*/ 20 h 80"/>
                  <a:gd name="T12" fmla="*/ 31 w 87"/>
                  <a:gd name="T13" fmla="*/ 2 h 80"/>
                  <a:gd name="T14" fmla="*/ 42 w 87"/>
                  <a:gd name="T15" fmla="*/ 2 h 80"/>
                  <a:gd name="T16" fmla="*/ 82 w 87"/>
                  <a:gd name="T17" fmla="*/ 25 h 80"/>
                  <a:gd name="T18" fmla="*/ 87 w 87"/>
                  <a:gd name="T19" fmla="*/ 24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7" h="80">
                    <a:moveTo>
                      <a:pt x="87" y="24"/>
                    </a:moveTo>
                    <a:cubicBezTo>
                      <a:pt x="87" y="29"/>
                      <a:pt x="87" y="29"/>
                      <a:pt x="87" y="29"/>
                    </a:cubicBezTo>
                    <a:cubicBezTo>
                      <a:pt x="87" y="31"/>
                      <a:pt x="86" y="32"/>
                      <a:pt x="84" y="33"/>
                    </a:cubicBezTo>
                    <a:cubicBezTo>
                      <a:pt x="5" y="79"/>
                      <a:pt x="5" y="79"/>
                      <a:pt x="5" y="79"/>
                    </a:cubicBezTo>
                    <a:cubicBezTo>
                      <a:pt x="4" y="79"/>
                      <a:pt x="2" y="80"/>
                      <a:pt x="0" y="80"/>
                    </a:cubicBezTo>
                    <a:cubicBezTo>
                      <a:pt x="0" y="20"/>
                      <a:pt x="0" y="20"/>
                      <a:pt x="0" y="20"/>
                    </a:cubicBezTo>
                    <a:cubicBezTo>
                      <a:pt x="31" y="2"/>
                      <a:pt x="31" y="2"/>
                      <a:pt x="31" y="2"/>
                    </a:cubicBezTo>
                    <a:cubicBezTo>
                      <a:pt x="34" y="0"/>
                      <a:pt x="39" y="0"/>
                      <a:pt x="42" y="2"/>
                    </a:cubicBezTo>
                    <a:cubicBezTo>
                      <a:pt x="82" y="25"/>
                      <a:pt x="82" y="25"/>
                      <a:pt x="82" y="25"/>
                    </a:cubicBezTo>
                    <a:cubicBezTo>
                      <a:pt x="87" y="24"/>
                      <a:pt x="87" y="24"/>
                      <a:pt x="87" y="24"/>
                    </a:cubicBezTo>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1" name="Freeform 107">
                <a:extLst>
                  <a:ext uri="{FF2B5EF4-FFF2-40B4-BE49-F238E27FC236}">
                    <a16:creationId xmlns:a16="http://schemas.microsoft.com/office/drawing/2014/main" id="{4CD06D81-1D8A-4F93-99B3-C15351B51BE7}"/>
                  </a:ext>
                </a:extLst>
              </p:cNvPr>
              <p:cNvSpPr>
                <a:spLocks/>
              </p:cNvSpPr>
              <p:nvPr/>
            </p:nvSpPr>
            <p:spPr bwMode="auto">
              <a:xfrm>
                <a:off x="1333" y="1906"/>
                <a:ext cx="203" cy="239"/>
              </a:xfrm>
              <a:custGeom>
                <a:avLst/>
                <a:gdLst>
                  <a:gd name="T0" fmla="*/ 51 w 51"/>
                  <a:gd name="T1" fmla="*/ 0 h 60"/>
                  <a:gd name="T2" fmla="*/ 51 w 51"/>
                  <a:gd name="T3" fmla="*/ 60 h 60"/>
                  <a:gd name="T4" fmla="*/ 45 w 51"/>
                  <a:gd name="T5" fmla="*/ 59 h 60"/>
                  <a:gd name="T6" fmla="*/ 2 w 51"/>
                  <a:gd name="T7" fmla="*/ 34 h 60"/>
                  <a:gd name="T8" fmla="*/ 0 w 51"/>
                  <a:gd name="T9" fmla="*/ 31 h 60"/>
                  <a:gd name="T10" fmla="*/ 0 w 51"/>
                  <a:gd name="T11" fmla="*/ 25 h 60"/>
                  <a:gd name="T12" fmla="*/ 9 w 51"/>
                  <a:gd name="T13" fmla="*/ 24 h 60"/>
                  <a:gd name="T14" fmla="*/ 51 w 51"/>
                  <a:gd name="T15" fmla="*/ 0 h 6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1" h="60">
                    <a:moveTo>
                      <a:pt x="51" y="0"/>
                    </a:moveTo>
                    <a:cubicBezTo>
                      <a:pt x="51" y="60"/>
                      <a:pt x="51" y="60"/>
                      <a:pt x="51" y="60"/>
                    </a:cubicBezTo>
                    <a:cubicBezTo>
                      <a:pt x="49" y="60"/>
                      <a:pt x="47" y="60"/>
                      <a:pt x="45" y="59"/>
                    </a:cubicBezTo>
                    <a:cubicBezTo>
                      <a:pt x="2" y="34"/>
                      <a:pt x="2" y="34"/>
                      <a:pt x="2" y="34"/>
                    </a:cubicBezTo>
                    <a:cubicBezTo>
                      <a:pt x="1" y="33"/>
                      <a:pt x="0" y="32"/>
                      <a:pt x="0" y="31"/>
                    </a:cubicBezTo>
                    <a:cubicBezTo>
                      <a:pt x="0" y="25"/>
                      <a:pt x="0" y="25"/>
                      <a:pt x="0" y="25"/>
                    </a:cubicBezTo>
                    <a:cubicBezTo>
                      <a:pt x="9" y="24"/>
                      <a:pt x="9" y="24"/>
                      <a:pt x="9" y="24"/>
                    </a:cubicBezTo>
                    <a:cubicBezTo>
                      <a:pt x="51" y="0"/>
                      <a:pt x="51" y="0"/>
                      <a:pt x="51" y="0"/>
                    </a:cubicBezTo>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2" name="Freeform 108">
                <a:extLst>
                  <a:ext uri="{FF2B5EF4-FFF2-40B4-BE49-F238E27FC236}">
                    <a16:creationId xmlns:a16="http://schemas.microsoft.com/office/drawing/2014/main" id="{EAD8E891-2D2D-4FD0-AD2D-EEE3223DD541}"/>
                  </a:ext>
                </a:extLst>
              </p:cNvPr>
              <p:cNvSpPr>
                <a:spLocks/>
              </p:cNvSpPr>
              <p:nvPr/>
            </p:nvSpPr>
            <p:spPr bwMode="auto">
              <a:xfrm>
                <a:off x="1333" y="1806"/>
                <a:ext cx="550" cy="319"/>
              </a:xfrm>
              <a:custGeom>
                <a:avLst/>
                <a:gdLst>
                  <a:gd name="T0" fmla="*/ 0 w 138"/>
                  <a:gd name="T1" fmla="*/ 50 h 80"/>
                  <a:gd name="T2" fmla="*/ 2 w 138"/>
                  <a:gd name="T3" fmla="*/ 54 h 80"/>
                  <a:gd name="T4" fmla="*/ 45 w 138"/>
                  <a:gd name="T5" fmla="*/ 78 h 80"/>
                  <a:gd name="T6" fmla="*/ 56 w 138"/>
                  <a:gd name="T7" fmla="*/ 78 h 80"/>
                  <a:gd name="T8" fmla="*/ 135 w 138"/>
                  <a:gd name="T9" fmla="*/ 32 h 80"/>
                  <a:gd name="T10" fmla="*/ 138 w 138"/>
                  <a:gd name="T11" fmla="*/ 29 h 80"/>
                  <a:gd name="T12" fmla="*/ 135 w 138"/>
                  <a:gd name="T13" fmla="*/ 26 h 80"/>
                  <a:gd name="T14" fmla="*/ 93 w 138"/>
                  <a:gd name="T15" fmla="*/ 1 h 80"/>
                  <a:gd name="T16" fmla="*/ 82 w 138"/>
                  <a:gd name="T17" fmla="*/ 1 h 80"/>
                  <a:gd name="T18" fmla="*/ 2 w 138"/>
                  <a:gd name="T19" fmla="*/ 47 h 80"/>
                  <a:gd name="T20" fmla="*/ 0 w 138"/>
                  <a:gd name="T21" fmla="*/ 5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8" h="80">
                    <a:moveTo>
                      <a:pt x="0" y="50"/>
                    </a:moveTo>
                    <a:cubicBezTo>
                      <a:pt x="0" y="52"/>
                      <a:pt x="1" y="53"/>
                      <a:pt x="2" y="54"/>
                    </a:cubicBezTo>
                    <a:cubicBezTo>
                      <a:pt x="45" y="78"/>
                      <a:pt x="45" y="78"/>
                      <a:pt x="45" y="78"/>
                    </a:cubicBezTo>
                    <a:cubicBezTo>
                      <a:pt x="48" y="80"/>
                      <a:pt x="53" y="80"/>
                      <a:pt x="56" y="78"/>
                    </a:cubicBezTo>
                    <a:cubicBezTo>
                      <a:pt x="135" y="32"/>
                      <a:pt x="135" y="32"/>
                      <a:pt x="135" y="32"/>
                    </a:cubicBezTo>
                    <a:cubicBezTo>
                      <a:pt x="137" y="31"/>
                      <a:pt x="138" y="30"/>
                      <a:pt x="138" y="29"/>
                    </a:cubicBezTo>
                    <a:cubicBezTo>
                      <a:pt x="138" y="28"/>
                      <a:pt x="137" y="27"/>
                      <a:pt x="135" y="26"/>
                    </a:cubicBezTo>
                    <a:cubicBezTo>
                      <a:pt x="93" y="1"/>
                      <a:pt x="93" y="1"/>
                      <a:pt x="93" y="1"/>
                    </a:cubicBezTo>
                    <a:cubicBezTo>
                      <a:pt x="90" y="0"/>
                      <a:pt x="85" y="0"/>
                      <a:pt x="82" y="1"/>
                    </a:cubicBezTo>
                    <a:cubicBezTo>
                      <a:pt x="2" y="47"/>
                      <a:pt x="2" y="47"/>
                      <a:pt x="2" y="47"/>
                    </a:cubicBezTo>
                    <a:cubicBezTo>
                      <a:pt x="1" y="48"/>
                      <a:pt x="0" y="49"/>
                      <a:pt x="0" y="50"/>
                    </a:cubicBezTo>
                  </a:path>
                </a:pathLst>
              </a:custGeom>
              <a:solidFill>
                <a:srgbClr val="F0F3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3" name="Freeform 109">
                <a:extLst>
                  <a:ext uri="{FF2B5EF4-FFF2-40B4-BE49-F238E27FC236}">
                    <a16:creationId xmlns:a16="http://schemas.microsoft.com/office/drawing/2014/main" id="{F4B13C7A-B6A2-4AA0-BAD0-7FCA190FEDEF}"/>
                  </a:ext>
                </a:extLst>
              </p:cNvPr>
              <p:cNvSpPr>
                <a:spLocks/>
              </p:cNvSpPr>
              <p:nvPr/>
            </p:nvSpPr>
            <p:spPr bwMode="auto">
              <a:xfrm>
                <a:off x="1389" y="1822"/>
                <a:ext cx="466" cy="167"/>
              </a:xfrm>
              <a:custGeom>
                <a:avLst/>
                <a:gdLst>
                  <a:gd name="T0" fmla="*/ 0 w 117"/>
                  <a:gd name="T1" fmla="*/ 42 h 42"/>
                  <a:gd name="T2" fmla="*/ 1 w 117"/>
                  <a:gd name="T3" fmla="*/ 40 h 42"/>
                  <a:gd name="T4" fmla="*/ 24 w 117"/>
                  <a:gd name="T5" fmla="*/ 27 h 42"/>
                  <a:gd name="T6" fmla="*/ 69 w 117"/>
                  <a:gd name="T7" fmla="*/ 1 h 42"/>
                  <a:gd name="T8" fmla="*/ 75 w 117"/>
                  <a:gd name="T9" fmla="*/ 1 h 42"/>
                  <a:gd name="T10" fmla="*/ 116 w 117"/>
                  <a:gd name="T11" fmla="*/ 25 h 42"/>
                  <a:gd name="T12" fmla="*/ 117 w 117"/>
                  <a:gd name="T13" fmla="*/ 26 h 42"/>
                  <a:gd name="T14" fmla="*/ 116 w 117"/>
                  <a:gd name="T15" fmla="*/ 24 h 42"/>
                  <a:gd name="T16" fmla="*/ 75 w 117"/>
                  <a:gd name="T17" fmla="*/ 1 h 42"/>
                  <a:gd name="T18" fmla="*/ 69 w 117"/>
                  <a:gd name="T19" fmla="*/ 1 h 42"/>
                  <a:gd name="T20" fmla="*/ 24 w 117"/>
                  <a:gd name="T21" fmla="*/ 27 h 42"/>
                  <a:gd name="T22" fmla="*/ 1 w 117"/>
                  <a:gd name="T23" fmla="*/ 40 h 42"/>
                  <a:gd name="T24" fmla="*/ 0 w 117"/>
                  <a:gd name="T25" fmla="*/ 42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7" h="42">
                    <a:moveTo>
                      <a:pt x="0" y="42"/>
                    </a:moveTo>
                    <a:cubicBezTo>
                      <a:pt x="0" y="41"/>
                      <a:pt x="0" y="41"/>
                      <a:pt x="1" y="40"/>
                    </a:cubicBezTo>
                    <a:cubicBezTo>
                      <a:pt x="24" y="27"/>
                      <a:pt x="24" y="27"/>
                      <a:pt x="24" y="27"/>
                    </a:cubicBezTo>
                    <a:cubicBezTo>
                      <a:pt x="69" y="1"/>
                      <a:pt x="69" y="1"/>
                      <a:pt x="69" y="1"/>
                    </a:cubicBezTo>
                    <a:cubicBezTo>
                      <a:pt x="71" y="0"/>
                      <a:pt x="73" y="0"/>
                      <a:pt x="75" y="1"/>
                    </a:cubicBezTo>
                    <a:cubicBezTo>
                      <a:pt x="116" y="25"/>
                      <a:pt x="116" y="25"/>
                      <a:pt x="116" y="25"/>
                    </a:cubicBezTo>
                    <a:cubicBezTo>
                      <a:pt x="116" y="25"/>
                      <a:pt x="117" y="26"/>
                      <a:pt x="117" y="26"/>
                    </a:cubicBezTo>
                    <a:cubicBezTo>
                      <a:pt x="117" y="25"/>
                      <a:pt x="117" y="25"/>
                      <a:pt x="116" y="24"/>
                    </a:cubicBezTo>
                    <a:cubicBezTo>
                      <a:pt x="75" y="1"/>
                      <a:pt x="75" y="1"/>
                      <a:pt x="75" y="1"/>
                    </a:cubicBezTo>
                    <a:cubicBezTo>
                      <a:pt x="73" y="0"/>
                      <a:pt x="71" y="0"/>
                      <a:pt x="69" y="1"/>
                    </a:cubicBezTo>
                    <a:cubicBezTo>
                      <a:pt x="24" y="27"/>
                      <a:pt x="24" y="27"/>
                      <a:pt x="24" y="27"/>
                    </a:cubicBezTo>
                    <a:cubicBezTo>
                      <a:pt x="1" y="40"/>
                      <a:pt x="1" y="40"/>
                      <a:pt x="1" y="40"/>
                    </a:cubicBezTo>
                    <a:cubicBezTo>
                      <a:pt x="0" y="40"/>
                      <a:pt x="0" y="41"/>
                      <a:pt x="0" y="42"/>
                    </a:cubicBezTo>
                  </a:path>
                </a:pathLst>
              </a:custGeom>
              <a:solidFill>
                <a:srgbClr val="AEB8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4" name="Freeform 110">
                <a:extLst>
                  <a:ext uri="{FF2B5EF4-FFF2-40B4-BE49-F238E27FC236}">
                    <a16:creationId xmlns:a16="http://schemas.microsoft.com/office/drawing/2014/main" id="{CD94AF2E-CF22-43CB-B0F6-00077F192EA4}"/>
                  </a:ext>
                </a:extLst>
              </p:cNvPr>
              <p:cNvSpPr>
                <a:spLocks/>
              </p:cNvSpPr>
              <p:nvPr/>
            </p:nvSpPr>
            <p:spPr bwMode="auto">
              <a:xfrm>
                <a:off x="1389" y="1822"/>
                <a:ext cx="466" cy="271"/>
              </a:xfrm>
              <a:custGeom>
                <a:avLst/>
                <a:gdLst>
                  <a:gd name="T0" fmla="*/ 1 w 117"/>
                  <a:gd name="T1" fmla="*/ 44 h 68"/>
                  <a:gd name="T2" fmla="*/ 42 w 117"/>
                  <a:gd name="T3" fmla="*/ 67 h 68"/>
                  <a:gd name="T4" fmla="*/ 48 w 117"/>
                  <a:gd name="T5" fmla="*/ 67 h 68"/>
                  <a:gd name="T6" fmla="*/ 116 w 117"/>
                  <a:gd name="T7" fmla="*/ 28 h 68"/>
                  <a:gd name="T8" fmla="*/ 116 w 117"/>
                  <a:gd name="T9" fmla="*/ 27 h 68"/>
                  <a:gd name="T10" fmla="*/ 117 w 117"/>
                  <a:gd name="T11" fmla="*/ 26 h 68"/>
                  <a:gd name="T12" fmla="*/ 116 w 117"/>
                  <a:gd name="T13" fmla="*/ 25 h 68"/>
                  <a:gd name="T14" fmla="*/ 75 w 117"/>
                  <a:gd name="T15" fmla="*/ 1 h 68"/>
                  <a:gd name="T16" fmla="*/ 69 w 117"/>
                  <a:gd name="T17" fmla="*/ 1 h 68"/>
                  <a:gd name="T18" fmla="*/ 24 w 117"/>
                  <a:gd name="T19" fmla="*/ 27 h 68"/>
                  <a:gd name="T20" fmla="*/ 1 w 117"/>
                  <a:gd name="T21" fmla="*/ 40 h 68"/>
                  <a:gd name="T22" fmla="*/ 0 w 117"/>
                  <a:gd name="T23" fmla="*/ 42 h 68"/>
                  <a:gd name="T24" fmla="*/ 1 w 117"/>
                  <a:gd name="T25" fmla="*/ 44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7" h="68">
                    <a:moveTo>
                      <a:pt x="1" y="44"/>
                    </a:moveTo>
                    <a:cubicBezTo>
                      <a:pt x="42" y="67"/>
                      <a:pt x="42" y="67"/>
                      <a:pt x="42" y="67"/>
                    </a:cubicBezTo>
                    <a:cubicBezTo>
                      <a:pt x="43" y="68"/>
                      <a:pt x="46" y="68"/>
                      <a:pt x="48" y="67"/>
                    </a:cubicBezTo>
                    <a:cubicBezTo>
                      <a:pt x="116" y="28"/>
                      <a:pt x="116" y="28"/>
                      <a:pt x="116" y="28"/>
                    </a:cubicBezTo>
                    <a:cubicBezTo>
                      <a:pt x="116" y="27"/>
                      <a:pt x="116" y="27"/>
                      <a:pt x="116" y="27"/>
                    </a:cubicBezTo>
                    <a:cubicBezTo>
                      <a:pt x="117" y="27"/>
                      <a:pt x="117" y="27"/>
                      <a:pt x="117" y="26"/>
                    </a:cubicBezTo>
                    <a:cubicBezTo>
                      <a:pt x="117" y="26"/>
                      <a:pt x="116" y="25"/>
                      <a:pt x="116" y="25"/>
                    </a:cubicBezTo>
                    <a:cubicBezTo>
                      <a:pt x="75" y="1"/>
                      <a:pt x="75" y="1"/>
                      <a:pt x="75" y="1"/>
                    </a:cubicBezTo>
                    <a:cubicBezTo>
                      <a:pt x="73" y="0"/>
                      <a:pt x="71" y="0"/>
                      <a:pt x="69" y="1"/>
                    </a:cubicBezTo>
                    <a:cubicBezTo>
                      <a:pt x="24" y="27"/>
                      <a:pt x="24" y="27"/>
                      <a:pt x="24" y="27"/>
                    </a:cubicBezTo>
                    <a:cubicBezTo>
                      <a:pt x="1" y="40"/>
                      <a:pt x="1" y="40"/>
                      <a:pt x="1" y="40"/>
                    </a:cubicBezTo>
                    <a:cubicBezTo>
                      <a:pt x="0" y="41"/>
                      <a:pt x="0" y="41"/>
                      <a:pt x="0" y="42"/>
                    </a:cubicBezTo>
                    <a:cubicBezTo>
                      <a:pt x="0" y="42"/>
                      <a:pt x="0" y="43"/>
                      <a:pt x="1" y="44"/>
                    </a:cubicBezTo>
                  </a:path>
                </a:pathLst>
              </a:custGeom>
              <a:solidFill>
                <a:srgbClr val="49768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5" name="Freeform 114">
                <a:extLst>
                  <a:ext uri="{FF2B5EF4-FFF2-40B4-BE49-F238E27FC236}">
                    <a16:creationId xmlns:a16="http://schemas.microsoft.com/office/drawing/2014/main" id="{4B0147CB-7663-481F-9C25-5E9BBEB60065}"/>
                  </a:ext>
                </a:extLst>
              </p:cNvPr>
              <p:cNvSpPr>
                <a:spLocks/>
              </p:cNvSpPr>
              <p:nvPr/>
            </p:nvSpPr>
            <p:spPr bwMode="auto">
              <a:xfrm>
                <a:off x="1417" y="2037"/>
                <a:ext cx="56" cy="32"/>
              </a:xfrm>
              <a:custGeom>
                <a:avLst/>
                <a:gdLst>
                  <a:gd name="T0" fmla="*/ 5 w 14"/>
                  <a:gd name="T1" fmla="*/ 1 h 8"/>
                  <a:gd name="T2" fmla="*/ 1 w 14"/>
                  <a:gd name="T3" fmla="*/ 3 h 8"/>
                  <a:gd name="T4" fmla="*/ 1 w 14"/>
                  <a:gd name="T5" fmla="*/ 5 h 8"/>
                  <a:gd name="T6" fmla="*/ 5 w 14"/>
                  <a:gd name="T7" fmla="*/ 8 h 8"/>
                  <a:gd name="T8" fmla="*/ 7 w 14"/>
                  <a:gd name="T9" fmla="*/ 8 h 8"/>
                  <a:gd name="T10" fmla="*/ 9 w 14"/>
                  <a:gd name="T11" fmla="*/ 8 h 8"/>
                  <a:gd name="T12" fmla="*/ 13 w 14"/>
                  <a:gd name="T13" fmla="*/ 5 h 8"/>
                  <a:gd name="T14" fmla="*/ 13 w 14"/>
                  <a:gd name="T15" fmla="*/ 3 h 8"/>
                  <a:gd name="T16" fmla="*/ 9 w 14"/>
                  <a:gd name="T17" fmla="*/ 1 h 8"/>
                  <a:gd name="T18" fmla="*/ 7 w 14"/>
                  <a:gd name="T19" fmla="*/ 0 h 8"/>
                  <a:gd name="T20" fmla="*/ 5 w 14"/>
                  <a:gd name="T21" fmla="*/ 1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 h="8">
                    <a:moveTo>
                      <a:pt x="5" y="1"/>
                    </a:moveTo>
                    <a:cubicBezTo>
                      <a:pt x="1" y="3"/>
                      <a:pt x="1" y="3"/>
                      <a:pt x="1" y="3"/>
                    </a:cubicBezTo>
                    <a:cubicBezTo>
                      <a:pt x="0" y="4"/>
                      <a:pt x="0" y="5"/>
                      <a:pt x="1" y="5"/>
                    </a:cubicBezTo>
                    <a:cubicBezTo>
                      <a:pt x="5" y="8"/>
                      <a:pt x="5" y="8"/>
                      <a:pt x="5" y="8"/>
                    </a:cubicBezTo>
                    <a:cubicBezTo>
                      <a:pt x="6" y="8"/>
                      <a:pt x="7" y="8"/>
                      <a:pt x="7" y="8"/>
                    </a:cubicBezTo>
                    <a:cubicBezTo>
                      <a:pt x="8" y="8"/>
                      <a:pt x="9" y="8"/>
                      <a:pt x="9" y="8"/>
                    </a:cubicBezTo>
                    <a:cubicBezTo>
                      <a:pt x="13" y="5"/>
                      <a:pt x="13" y="5"/>
                      <a:pt x="13" y="5"/>
                    </a:cubicBezTo>
                    <a:cubicBezTo>
                      <a:pt x="14" y="5"/>
                      <a:pt x="14" y="4"/>
                      <a:pt x="13" y="3"/>
                    </a:cubicBezTo>
                    <a:cubicBezTo>
                      <a:pt x="9" y="1"/>
                      <a:pt x="9" y="1"/>
                      <a:pt x="9" y="1"/>
                    </a:cubicBezTo>
                    <a:cubicBezTo>
                      <a:pt x="9" y="1"/>
                      <a:pt x="8" y="0"/>
                      <a:pt x="7" y="0"/>
                    </a:cubicBezTo>
                    <a:cubicBezTo>
                      <a:pt x="7" y="0"/>
                      <a:pt x="6" y="0"/>
                      <a:pt x="5" y="1"/>
                    </a:cubicBez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6" name="Freeform 115">
                <a:extLst>
                  <a:ext uri="{FF2B5EF4-FFF2-40B4-BE49-F238E27FC236}">
                    <a16:creationId xmlns:a16="http://schemas.microsoft.com/office/drawing/2014/main" id="{E7022923-73FA-4264-8873-C51B577D96F5}"/>
                  </a:ext>
                </a:extLst>
              </p:cNvPr>
              <p:cNvSpPr>
                <a:spLocks/>
              </p:cNvSpPr>
              <p:nvPr/>
            </p:nvSpPr>
            <p:spPr bwMode="auto">
              <a:xfrm>
                <a:off x="1417" y="2041"/>
                <a:ext cx="56" cy="32"/>
              </a:xfrm>
              <a:custGeom>
                <a:avLst/>
                <a:gdLst>
                  <a:gd name="T0" fmla="*/ 5 w 14"/>
                  <a:gd name="T1" fmla="*/ 0 h 8"/>
                  <a:gd name="T2" fmla="*/ 1 w 14"/>
                  <a:gd name="T3" fmla="*/ 3 h 8"/>
                  <a:gd name="T4" fmla="*/ 1 w 14"/>
                  <a:gd name="T5" fmla="*/ 5 h 8"/>
                  <a:gd name="T6" fmla="*/ 5 w 14"/>
                  <a:gd name="T7" fmla="*/ 7 h 8"/>
                  <a:gd name="T8" fmla="*/ 7 w 14"/>
                  <a:gd name="T9" fmla="*/ 8 h 8"/>
                  <a:gd name="T10" fmla="*/ 9 w 14"/>
                  <a:gd name="T11" fmla="*/ 7 h 8"/>
                  <a:gd name="T12" fmla="*/ 12 w 14"/>
                  <a:gd name="T13" fmla="*/ 5 h 8"/>
                  <a:gd name="T14" fmla="*/ 12 w 14"/>
                  <a:gd name="T15" fmla="*/ 3 h 8"/>
                  <a:gd name="T16" fmla="*/ 9 w 14"/>
                  <a:gd name="T17" fmla="*/ 0 h 8"/>
                  <a:gd name="T18" fmla="*/ 7 w 14"/>
                  <a:gd name="T19" fmla="*/ 0 h 8"/>
                  <a:gd name="T20" fmla="*/ 5 w 14"/>
                  <a:gd name="T21" fmla="*/ 0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 h="8">
                    <a:moveTo>
                      <a:pt x="5" y="0"/>
                    </a:moveTo>
                    <a:cubicBezTo>
                      <a:pt x="1" y="3"/>
                      <a:pt x="1" y="3"/>
                      <a:pt x="1" y="3"/>
                    </a:cubicBezTo>
                    <a:cubicBezTo>
                      <a:pt x="0" y="3"/>
                      <a:pt x="0" y="4"/>
                      <a:pt x="1" y="5"/>
                    </a:cubicBezTo>
                    <a:cubicBezTo>
                      <a:pt x="5" y="7"/>
                      <a:pt x="5" y="7"/>
                      <a:pt x="5" y="7"/>
                    </a:cubicBezTo>
                    <a:cubicBezTo>
                      <a:pt x="6" y="7"/>
                      <a:pt x="6" y="7"/>
                      <a:pt x="7" y="8"/>
                    </a:cubicBezTo>
                    <a:cubicBezTo>
                      <a:pt x="8" y="7"/>
                      <a:pt x="8" y="7"/>
                      <a:pt x="9" y="7"/>
                    </a:cubicBezTo>
                    <a:cubicBezTo>
                      <a:pt x="12" y="5"/>
                      <a:pt x="12" y="5"/>
                      <a:pt x="12" y="5"/>
                    </a:cubicBezTo>
                    <a:cubicBezTo>
                      <a:pt x="14" y="4"/>
                      <a:pt x="14" y="3"/>
                      <a:pt x="12" y="3"/>
                    </a:cubicBezTo>
                    <a:cubicBezTo>
                      <a:pt x="9" y="0"/>
                      <a:pt x="9" y="0"/>
                      <a:pt x="9" y="0"/>
                    </a:cubicBezTo>
                    <a:cubicBezTo>
                      <a:pt x="8" y="0"/>
                      <a:pt x="8" y="0"/>
                      <a:pt x="7" y="0"/>
                    </a:cubicBezTo>
                    <a:cubicBezTo>
                      <a:pt x="6" y="0"/>
                      <a:pt x="6" y="0"/>
                      <a:pt x="5" y="0"/>
                    </a:cubicBezTo>
                    <a:close/>
                  </a:path>
                </a:pathLst>
              </a:custGeom>
              <a:solidFill>
                <a:srgbClr val="E5EA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7" name="Freeform 116">
                <a:extLst>
                  <a:ext uri="{FF2B5EF4-FFF2-40B4-BE49-F238E27FC236}">
                    <a16:creationId xmlns:a16="http://schemas.microsoft.com/office/drawing/2014/main" id="{23B76FBA-B4D0-408F-854D-5688ECF97C3F}"/>
                  </a:ext>
                </a:extLst>
              </p:cNvPr>
              <p:cNvSpPr>
                <a:spLocks/>
              </p:cNvSpPr>
              <p:nvPr/>
            </p:nvSpPr>
            <p:spPr bwMode="auto">
              <a:xfrm>
                <a:off x="1787" y="1973"/>
                <a:ext cx="28" cy="24"/>
              </a:xfrm>
              <a:custGeom>
                <a:avLst/>
                <a:gdLst>
                  <a:gd name="T0" fmla="*/ 7 w 7"/>
                  <a:gd name="T1" fmla="*/ 1 h 6"/>
                  <a:gd name="T2" fmla="*/ 1 w 7"/>
                  <a:gd name="T3" fmla="*/ 4 h 6"/>
                  <a:gd name="T4" fmla="*/ 0 w 7"/>
                  <a:gd name="T5" fmla="*/ 5 h 6"/>
                  <a:gd name="T6" fmla="*/ 1 w 7"/>
                  <a:gd name="T7" fmla="*/ 6 h 6"/>
                  <a:gd name="T8" fmla="*/ 6 w 7"/>
                  <a:gd name="T9" fmla="*/ 3 h 6"/>
                  <a:gd name="T10" fmla="*/ 7 w 7"/>
                  <a:gd name="T11" fmla="*/ 1 h 6"/>
                  <a:gd name="T12" fmla="*/ 7 w 7"/>
                  <a:gd name="T13" fmla="*/ 1 h 6"/>
                </a:gdLst>
                <a:ahLst/>
                <a:cxnLst>
                  <a:cxn ang="0">
                    <a:pos x="T0" y="T1"/>
                  </a:cxn>
                  <a:cxn ang="0">
                    <a:pos x="T2" y="T3"/>
                  </a:cxn>
                  <a:cxn ang="0">
                    <a:pos x="T4" y="T5"/>
                  </a:cxn>
                  <a:cxn ang="0">
                    <a:pos x="T6" y="T7"/>
                  </a:cxn>
                  <a:cxn ang="0">
                    <a:pos x="T8" y="T9"/>
                  </a:cxn>
                  <a:cxn ang="0">
                    <a:pos x="T10" y="T11"/>
                  </a:cxn>
                  <a:cxn ang="0">
                    <a:pos x="T12" y="T13"/>
                  </a:cxn>
                </a:cxnLst>
                <a:rect l="0" t="0" r="r" b="b"/>
                <a:pathLst>
                  <a:path w="7" h="6">
                    <a:moveTo>
                      <a:pt x="7" y="1"/>
                    </a:moveTo>
                    <a:cubicBezTo>
                      <a:pt x="1" y="4"/>
                      <a:pt x="1" y="4"/>
                      <a:pt x="1" y="4"/>
                    </a:cubicBezTo>
                    <a:cubicBezTo>
                      <a:pt x="0" y="4"/>
                      <a:pt x="0" y="5"/>
                      <a:pt x="0" y="5"/>
                    </a:cubicBezTo>
                    <a:cubicBezTo>
                      <a:pt x="0" y="6"/>
                      <a:pt x="0" y="6"/>
                      <a:pt x="1" y="6"/>
                    </a:cubicBezTo>
                    <a:cubicBezTo>
                      <a:pt x="6" y="3"/>
                      <a:pt x="6" y="3"/>
                      <a:pt x="6" y="3"/>
                    </a:cubicBezTo>
                    <a:cubicBezTo>
                      <a:pt x="7" y="2"/>
                      <a:pt x="7" y="2"/>
                      <a:pt x="7" y="1"/>
                    </a:cubicBezTo>
                    <a:cubicBezTo>
                      <a:pt x="7" y="1"/>
                      <a:pt x="7" y="0"/>
                      <a:pt x="7" y="1"/>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8" name="Freeform 117">
                <a:extLst>
                  <a:ext uri="{FF2B5EF4-FFF2-40B4-BE49-F238E27FC236}">
                    <a16:creationId xmlns:a16="http://schemas.microsoft.com/office/drawing/2014/main" id="{509CE91D-971F-4FD0-82A2-3CA723A7183C}"/>
                  </a:ext>
                </a:extLst>
              </p:cNvPr>
              <p:cNvSpPr>
                <a:spLocks/>
              </p:cNvSpPr>
              <p:nvPr/>
            </p:nvSpPr>
            <p:spPr bwMode="auto">
              <a:xfrm>
                <a:off x="1787" y="1977"/>
                <a:ext cx="28" cy="16"/>
              </a:xfrm>
              <a:custGeom>
                <a:avLst/>
                <a:gdLst>
                  <a:gd name="T0" fmla="*/ 7 w 7"/>
                  <a:gd name="T1" fmla="*/ 0 h 4"/>
                  <a:gd name="T2" fmla="*/ 1 w 7"/>
                  <a:gd name="T3" fmla="*/ 3 h 4"/>
                  <a:gd name="T4" fmla="*/ 0 w 7"/>
                  <a:gd name="T5" fmla="*/ 4 h 4"/>
                  <a:gd name="T6" fmla="*/ 6 w 7"/>
                  <a:gd name="T7" fmla="*/ 1 h 4"/>
                  <a:gd name="T8" fmla="*/ 7 w 7"/>
                  <a:gd name="T9" fmla="*/ 0 h 4"/>
                </a:gdLst>
                <a:ahLst/>
                <a:cxnLst>
                  <a:cxn ang="0">
                    <a:pos x="T0" y="T1"/>
                  </a:cxn>
                  <a:cxn ang="0">
                    <a:pos x="T2" y="T3"/>
                  </a:cxn>
                  <a:cxn ang="0">
                    <a:pos x="T4" y="T5"/>
                  </a:cxn>
                  <a:cxn ang="0">
                    <a:pos x="T6" y="T7"/>
                  </a:cxn>
                  <a:cxn ang="0">
                    <a:pos x="T8" y="T9"/>
                  </a:cxn>
                </a:cxnLst>
                <a:rect l="0" t="0" r="r" b="b"/>
                <a:pathLst>
                  <a:path w="7" h="4">
                    <a:moveTo>
                      <a:pt x="7" y="0"/>
                    </a:moveTo>
                    <a:cubicBezTo>
                      <a:pt x="1" y="3"/>
                      <a:pt x="1" y="3"/>
                      <a:pt x="1" y="3"/>
                    </a:cubicBezTo>
                    <a:cubicBezTo>
                      <a:pt x="0" y="3"/>
                      <a:pt x="0" y="4"/>
                      <a:pt x="0" y="4"/>
                    </a:cubicBezTo>
                    <a:cubicBezTo>
                      <a:pt x="6" y="1"/>
                      <a:pt x="6" y="1"/>
                      <a:pt x="6" y="1"/>
                    </a:cubicBezTo>
                    <a:cubicBezTo>
                      <a:pt x="6" y="1"/>
                      <a:pt x="7" y="0"/>
                      <a:pt x="7" y="0"/>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9" name="Freeform 118">
                <a:extLst>
                  <a:ext uri="{FF2B5EF4-FFF2-40B4-BE49-F238E27FC236}">
                    <a16:creationId xmlns:a16="http://schemas.microsoft.com/office/drawing/2014/main" id="{4F9B1D40-955F-422D-957C-6CCF44C223E1}"/>
                  </a:ext>
                </a:extLst>
              </p:cNvPr>
              <p:cNvSpPr>
                <a:spLocks/>
              </p:cNvSpPr>
              <p:nvPr/>
            </p:nvSpPr>
            <p:spPr bwMode="auto">
              <a:xfrm>
                <a:off x="1744" y="1846"/>
                <a:ext cx="59" cy="36"/>
              </a:xfrm>
              <a:custGeom>
                <a:avLst/>
                <a:gdLst>
                  <a:gd name="T0" fmla="*/ 1 w 15"/>
                  <a:gd name="T1" fmla="*/ 1 h 9"/>
                  <a:gd name="T2" fmla="*/ 13 w 15"/>
                  <a:gd name="T3" fmla="*/ 9 h 9"/>
                  <a:gd name="T4" fmla="*/ 15 w 15"/>
                  <a:gd name="T5" fmla="*/ 9 h 9"/>
                  <a:gd name="T6" fmla="*/ 15 w 15"/>
                  <a:gd name="T7" fmla="*/ 8 h 9"/>
                  <a:gd name="T8" fmla="*/ 3 w 15"/>
                  <a:gd name="T9" fmla="*/ 1 h 9"/>
                  <a:gd name="T10" fmla="*/ 1 w 15"/>
                  <a:gd name="T11" fmla="*/ 1 h 9"/>
                  <a:gd name="T12" fmla="*/ 1 w 15"/>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15" h="9">
                    <a:moveTo>
                      <a:pt x="1" y="1"/>
                    </a:moveTo>
                    <a:cubicBezTo>
                      <a:pt x="13" y="9"/>
                      <a:pt x="13" y="9"/>
                      <a:pt x="13" y="9"/>
                    </a:cubicBezTo>
                    <a:cubicBezTo>
                      <a:pt x="14" y="9"/>
                      <a:pt x="14" y="9"/>
                      <a:pt x="15" y="9"/>
                    </a:cubicBezTo>
                    <a:cubicBezTo>
                      <a:pt x="15" y="8"/>
                      <a:pt x="15" y="8"/>
                      <a:pt x="15" y="8"/>
                    </a:cubicBezTo>
                    <a:cubicBezTo>
                      <a:pt x="3" y="1"/>
                      <a:pt x="3" y="1"/>
                      <a:pt x="3" y="1"/>
                    </a:cubicBezTo>
                    <a:cubicBezTo>
                      <a:pt x="2" y="0"/>
                      <a:pt x="1" y="0"/>
                      <a:pt x="1" y="1"/>
                    </a:cubicBezTo>
                    <a:cubicBezTo>
                      <a:pt x="1" y="1"/>
                      <a:pt x="0" y="1"/>
                      <a:pt x="1" y="1"/>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0" name="Freeform 119">
                <a:extLst>
                  <a:ext uri="{FF2B5EF4-FFF2-40B4-BE49-F238E27FC236}">
                    <a16:creationId xmlns:a16="http://schemas.microsoft.com/office/drawing/2014/main" id="{615F0104-ED3D-4AF2-BC73-DE5F598246C6}"/>
                  </a:ext>
                </a:extLst>
              </p:cNvPr>
              <p:cNvSpPr>
                <a:spLocks/>
              </p:cNvSpPr>
              <p:nvPr/>
            </p:nvSpPr>
            <p:spPr bwMode="auto">
              <a:xfrm>
                <a:off x="1748" y="1850"/>
                <a:ext cx="55" cy="32"/>
              </a:xfrm>
              <a:custGeom>
                <a:avLst/>
                <a:gdLst>
                  <a:gd name="T0" fmla="*/ 0 w 14"/>
                  <a:gd name="T1" fmla="*/ 0 h 8"/>
                  <a:gd name="T2" fmla="*/ 12 w 14"/>
                  <a:gd name="T3" fmla="*/ 8 h 8"/>
                  <a:gd name="T4" fmla="*/ 14 w 14"/>
                  <a:gd name="T5" fmla="*/ 8 h 8"/>
                  <a:gd name="T6" fmla="*/ 2 w 14"/>
                  <a:gd name="T7" fmla="*/ 0 h 8"/>
                  <a:gd name="T8" fmla="*/ 0 w 14"/>
                  <a:gd name="T9" fmla="*/ 0 h 8"/>
                </a:gdLst>
                <a:ahLst/>
                <a:cxnLst>
                  <a:cxn ang="0">
                    <a:pos x="T0" y="T1"/>
                  </a:cxn>
                  <a:cxn ang="0">
                    <a:pos x="T2" y="T3"/>
                  </a:cxn>
                  <a:cxn ang="0">
                    <a:pos x="T4" y="T5"/>
                  </a:cxn>
                  <a:cxn ang="0">
                    <a:pos x="T6" y="T7"/>
                  </a:cxn>
                  <a:cxn ang="0">
                    <a:pos x="T8" y="T9"/>
                  </a:cxn>
                </a:cxnLst>
                <a:rect l="0" t="0" r="r" b="b"/>
                <a:pathLst>
                  <a:path w="14" h="8">
                    <a:moveTo>
                      <a:pt x="0" y="0"/>
                    </a:moveTo>
                    <a:cubicBezTo>
                      <a:pt x="12" y="8"/>
                      <a:pt x="12" y="8"/>
                      <a:pt x="12" y="8"/>
                    </a:cubicBezTo>
                    <a:cubicBezTo>
                      <a:pt x="13" y="8"/>
                      <a:pt x="13" y="8"/>
                      <a:pt x="14" y="8"/>
                    </a:cubicBezTo>
                    <a:cubicBezTo>
                      <a:pt x="14" y="7"/>
                      <a:pt x="2" y="0"/>
                      <a:pt x="2" y="0"/>
                    </a:cubicBezTo>
                    <a:cubicBezTo>
                      <a:pt x="1" y="0"/>
                      <a:pt x="0" y="0"/>
                      <a:pt x="0" y="0"/>
                    </a:cubicBez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1" name="Freeform 120">
                <a:extLst>
                  <a:ext uri="{FF2B5EF4-FFF2-40B4-BE49-F238E27FC236}">
                    <a16:creationId xmlns:a16="http://schemas.microsoft.com/office/drawing/2014/main" id="{3844A700-83CD-44CD-B9AF-2E55E9D39220}"/>
                  </a:ext>
                </a:extLst>
              </p:cNvPr>
              <p:cNvSpPr>
                <a:spLocks/>
              </p:cNvSpPr>
              <p:nvPr/>
            </p:nvSpPr>
            <p:spPr bwMode="auto">
              <a:xfrm>
                <a:off x="1401" y="2061"/>
                <a:ext cx="36" cy="28"/>
              </a:xfrm>
              <a:custGeom>
                <a:avLst/>
                <a:gdLst>
                  <a:gd name="T0" fmla="*/ 1 w 9"/>
                  <a:gd name="T1" fmla="*/ 3 h 7"/>
                  <a:gd name="T2" fmla="*/ 9 w 9"/>
                  <a:gd name="T3" fmla="*/ 7 h 7"/>
                  <a:gd name="T4" fmla="*/ 9 w 9"/>
                  <a:gd name="T5" fmla="*/ 7 h 7"/>
                  <a:gd name="T6" fmla="*/ 9 w 9"/>
                  <a:gd name="T7" fmla="*/ 7 h 7"/>
                  <a:gd name="T8" fmla="*/ 9 w 9"/>
                  <a:gd name="T9" fmla="*/ 5 h 7"/>
                  <a:gd name="T10" fmla="*/ 8 w 9"/>
                  <a:gd name="T11" fmla="*/ 4 h 7"/>
                  <a:gd name="T12" fmla="*/ 2 w 9"/>
                  <a:gd name="T13" fmla="*/ 1 h 7"/>
                  <a:gd name="T14" fmla="*/ 1 w 9"/>
                  <a:gd name="T15" fmla="*/ 1 h 7"/>
                  <a:gd name="T16" fmla="*/ 0 w 9"/>
                  <a:gd name="T17" fmla="*/ 2 h 7"/>
                  <a:gd name="T18" fmla="*/ 1 w 9"/>
                  <a:gd name="T19" fmla="*/ 3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 h="7">
                    <a:moveTo>
                      <a:pt x="1" y="3"/>
                    </a:moveTo>
                    <a:cubicBezTo>
                      <a:pt x="9" y="7"/>
                      <a:pt x="9" y="7"/>
                      <a:pt x="9" y="7"/>
                    </a:cubicBezTo>
                    <a:cubicBezTo>
                      <a:pt x="9" y="7"/>
                      <a:pt x="9" y="7"/>
                      <a:pt x="9" y="7"/>
                    </a:cubicBezTo>
                    <a:cubicBezTo>
                      <a:pt x="9" y="7"/>
                      <a:pt x="9" y="7"/>
                      <a:pt x="9" y="7"/>
                    </a:cubicBezTo>
                    <a:cubicBezTo>
                      <a:pt x="9" y="5"/>
                      <a:pt x="9" y="5"/>
                      <a:pt x="9" y="5"/>
                    </a:cubicBezTo>
                    <a:cubicBezTo>
                      <a:pt x="9" y="5"/>
                      <a:pt x="9" y="5"/>
                      <a:pt x="8" y="4"/>
                    </a:cubicBezTo>
                    <a:cubicBezTo>
                      <a:pt x="2" y="1"/>
                      <a:pt x="2" y="1"/>
                      <a:pt x="2" y="1"/>
                    </a:cubicBezTo>
                    <a:cubicBezTo>
                      <a:pt x="1" y="0"/>
                      <a:pt x="1" y="0"/>
                      <a:pt x="1" y="1"/>
                    </a:cubicBezTo>
                    <a:cubicBezTo>
                      <a:pt x="0" y="2"/>
                      <a:pt x="0" y="2"/>
                      <a:pt x="0" y="2"/>
                    </a:cubicBezTo>
                    <a:cubicBezTo>
                      <a:pt x="0" y="2"/>
                      <a:pt x="1" y="3"/>
                      <a:pt x="1" y="3"/>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2" name="Freeform 121">
                <a:extLst>
                  <a:ext uri="{FF2B5EF4-FFF2-40B4-BE49-F238E27FC236}">
                    <a16:creationId xmlns:a16="http://schemas.microsoft.com/office/drawing/2014/main" id="{BE7DD891-F770-45E3-A330-BB85DBF88C66}"/>
                  </a:ext>
                </a:extLst>
              </p:cNvPr>
              <p:cNvSpPr>
                <a:spLocks/>
              </p:cNvSpPr>
              <p:nvPr/>
            </p:nvSpPr>
            <p:spPr bwMode="auto">
              <a:xfrm>
                <a:off x="1405" y="2065"/>
                <a:ext cx="32" cy="24"/>
              </a:xfrm>
              <a:custGeom>
                <a:avLst/>
                <a:gdLst>
                  <a:gd name="T0" fmla="*/ 1 w 8"/>
                  <a:gd name="T1" fmla="*/ 2 h 6"/>
                  <a:gd name="T2" fmla="*/ 8 w 8"/>
                  <a:gd name="T3" fmla="*/ 6 h 6"/>
                  <a:gd name="T4" fmla="*/ 8 w 8"/>
                  <a:gd name="T5" fmla="*/ 6 h 6"/>
                  <a:gd name="T6" fmla="*/ 8 w 8"/>
                  <a:gd name="T7" fmla="*/ 5 h 6"/>
                  <a:gd name="T8" fmla="*/ 8 w 8"/>
                  <a:gd name="T9" fmla="*/ 4 h 6"/>
                  <a:gd name="T10" fmla="*/ 7 w 8"/>
                  <a:gd name="T11" fmla="*/ 3 h 6"/>
                  <a:gd name="T12" fmla="*/ 2 w 8"/>
                  <a:gd name="T13" fmla="*/ 0 h 6"/>
                  <a:gd name="T14" fmla="*/ 1 w 8"/>
                  <a:gd name="T15" fmla="*/ 0 h 6"/>
                  <a:gd name="T16" fmla="*/ 0 w 8"/>
                  <a:gd name="T17" fmla="*/ 1 h 6"/>
                  <a:gd name="T18" fmla="*/ 1 w 8"/>
                  <a:gd name="T19" fmla="*/ 2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 h="6">
                    <a:moveTo>
                      <a:pt x="1" y="2"/>
                    </a:moveTo>
                    <a:cubicBezTo>
                      <a:pt x="8" y="6"/>
                      <a:pt x="8" y="6"/>
                      <a:pt x="8" y="6"/>
                    </a:cubicBezTo>
                    <a:cubicBezTo>
                      <a:pt x="8" y="6"/>
                      <a:pt x="8" y="6"/>
                      <a:pt x="8" y="6"/>
                    </a:cubicBezTo>
                    <a:cubicBezTo>
                      <a:pt x="8" y="5"/>
                      <a:pt x="8" y="5"/>
                      <a:pt x="8" y="5"/>
                    </a:cubicBezTo>
                    <a:cubicBezTo>
                      <a:pt x="8" y="4"/>
                      <a:pt x="8" y="4"/>
                      <a:pt x="8" y="4"/>
                    </a:cubicBezTo>
                    <a:cubicBezTo>
                      <a:pt x="8" y="4"/>
                      <a:pt x="8" y="4"/>
                      <a:pt x="7" y="3"/>
                    </a:cubicBezTo>
                    <a:cubicBezTo>
                      <a:pt x="2" y="0"/>
                      <a:pt x="2" y="0"/>
                      <a:pt x="2" y="0"/>
                    </a:cubicBezTo>
                    <a:cubicBezTo>
                      <a:pt x="1" y="0"/>
                      <a:pt x="1" y="0"/>
                      <a:pt x="1" y="0"/>
                    </a:cubicBezTo>
                    <a:cubicBezTo>
                      <a:pt x="0" y="1"/>
                      <a:pt x="0" y="1"/>
                      <a:pt x="0" y="1"/>
                    </a:cubicBezTo>
                    <a:cubicBezTo>
                      <a:pt x="0" y="1"/>
                      <a:pt x="0" y="2"/>
                      <a:pt x="1" y="2"/>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3" name="Freeform 122">
                <a:extLst>
                  <a:ext uri="{FF2B5EF4-FFF2-40B4-BE49-F238E27FC236}">
                    <a16:creationId xmlns:a16="http://schemas.microsoft.com/office/drawing/2014/main" id="{ADF0EE0A-5879-4F2E-B44C-EC5E31105EB3}"/>
                  </a:ext>
                </a:extLst>
              </p:cNvPr>
              <p:cNvSpPr>
                <a:spLocks/>
              </p:cNvSpPr>
              <p:nvPr/>
            </p:nvSpPr>
            <p:spPr bwMode="auto">
              <a:xfrm>
                <a:off x="1413" y="2065"/>
                <a:ext cx="24" cy="20"/>
              </a:xfrm>
              <a:custGeom>
                <a:avLst/>
                <a:gdLst>
                  <a:gd name="T0" fmla="*/ 1 w 6"/>
                  <a:gd name="T1" fmla="*/ 2 h 5"/>
                  <a:gd name="T2" fmla="*/ 6 w 6"/>
                  <a:gd name="T3" fmla="*/ 5 h 5"/>
                  <a:gd name="T4" fmla="*/ 6 w 6"/>
                  <a:gd name="T5" fmla="*/ 4 h 5"/>
                  <a:gd name="T6" fmla="*/ 5 w 6"/>
                  <a:gd name="T7" fmla="*/ 3 h 5"/>
                  <a:gd name="T8" fmla="*/ 0 w 6"/>
                  <a:gd name="T9" fmla="*/ 0 h 5"/>
                  <a:gd name="T10" fmla="*/ 1 w 6"/>
                  <a:gd name="T11" fmla="*/ 2 h 5"/>
                </a:gdLst>
                <a:ahLst/>
                <a:cxnLst>
                  <a:cxn ang="0">
                    <a:pos x="T0" y="T1"/>
                  </a:cxn>
                  <a:cxn ang="0">
                    <a:pos x="T2" y="T3"/>
                  </a:cxn>
                  <a:cxn ang="0">
                    <a:pos x="T4" y="T5"/>
                  </a:cxn>
                  <a:cxn ang="0">
                    <a:pos x="T6" y="T7"/>
                  </a:cxn>
                  <a:cxn ang="0">
                    <a:pos x="T8" y="T9"/>
                  </a:cxn>
                  <a:cxn ang="0">
                    <a:pos x="T10" y="T11"/>
                  </a:cxn>
                </a:cxnLst>
                <a:rect l="0" t="0" r="r" b="b"/>
                <a:pathLst>
                  <a:path w="6" h="5">
                    <a:moveTo>
                      <a:pt x="1" y="2"/>
                    </a:moveTo>
                    <a:cubicBezTo>
                      <a:pt x="6" y="5"/>
                      <a:pt x="6" y="5"/>
                      <a:pt x="6" y="5"/>
                    </a:cubicBezTo>
                    <a:cubicBezTo>
                      <a:pt x="6" y="4"/>
                      <a:pt x="6" y="4"/>
                      <a:pt x="6" y="4"/>
                    </a:cubicBezTo>
                    <a:cubicBezTo>
                      <a:pt x="6" y="4"/>
                      <a:pt x="6" y="4"/>
                      <a:pt x="5" y="3"/>
                    </a:cubicBezTo>
                    <a:cubicBezTo>
                      <a:pt x="0" y="0"/>
                      <a:pt x="0" y="0"/>
                      <a:pt x="0" y="0"/>
                    </a:cubicBezTo>
                    <a:cubicBezTo>
                      <a:pt x="0" y="1"/>
                      <a:pt x="0" y="2"/>
                      <a:pt x="1" y="2"/>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4" name="Freeform 123">
                <a:extLst>
                  <a:ext uri="{FF2B5EF4-FFF2-40B4-BE49-F238E27FC236}">
                    <a16:creationId xmlns:a16="http://schemas.microsoft.com/office/drawing/2014/main" id="{028C5A3A-D514-4EA1-9713-0292E6459998}"/>
                  </a:ext>
                </a:extLst>
              </p:cNvPr>
              <p:cNvSpPr>
                <a:spLocks/>
              </p:cNvSpPr>
              <p:nvPr/>
            </p:nvSpPr>
            <p:spPr bwMode="auto">
              <a:xfrm>
                <a:off x="1835" y="1958"/>
                <a:ext cx="8" cy="15"/>
              </a:xfrm>
              <a:custGeom>
                <a:avLst/>
                <a:gdLst>
                  <a:gd name="T0" fmla="*/ 0 w 2"/>
                  <a:gd name="T1" fmla="*/ 3 h 4"/>
                  <a:gd name="T2" fmla="*/ 1 w 2"/>
                  <a:gd name="T3" fmla="*/ 3 h 4"/>
                  <a:gd name="T4" fmla="*/ 2 w 2"/>
                  <a:gd name="T5" fmla="*/ 1 h 4"/>
                  <a:gd name="T6" fmla="*/ 2 w 2"/>
                  <a:gd name="T7" fmla="*/ 0 h 4"/>
                  <a:gd name="T8" fmla="*/ 2 w 2"/>
                  <a:gd name="T9" fmla="*/ 1 h 4"/>
                  <a:gd name="T10" fmla="*/ 1 w 2"/>
                  <a:gd name="T11" fmla="*/ 3 h 4"/>
                  <a:gd name="T12" fmla="*/ 0 w 2"/>
                  <a:gd name="T13" fmla="*/ 3 h 4"/>
                </a:gdLst>
                <a:ahLst/>
                <a:cxnLst>
                  <a:cxn ang="0">
                    <a:pos x="T0" y="T1"/>
                  </a:cxn>
                  <a:cxn ang="0">
                    <a:pos x="T2" y="T3"/>
                  </a:cxn>
                  <a:cxn ang="0">
                    <a:pos x="T4" y="T5"/>
                  </a:cxn>
                  <a:cxn ang="0">
                    <a:pos x="T6" y="T7"/>
                  </a:cxn>
                  <a:cxn ang="0">
                    <a:pos x="T8" y="T9"/>
                  </a:cxn>
                  <a:cxn ang="0">
                    <a:pos x="T10" y="T11"/>
                  </a:cxn>
                  <a:cxn ang="0">
                    <a:pos x="T12" y="T13"/>
                  </a:cxn>
                </a:cxnLst>
                <a:rect l="0" t="0" r="r" b="b"/>
                <a:pathLst>
                  <a:path w="2" h="4">
                    <a:moveTo>
                      <a:pt x="0" y="3"/>
                    </a:moveTo>
                    <a:cubicBezTo>
                      <a:pt x="0" y="4"/>
                      <a:pt x="1" y="4"/>
                      <a:pt x="1" y="3"/>
                    </a:cubicBezTo>
                    <a:cubicBezTo>
                      <a:pt x="2" y="3"/>
                      <a:pt x="2" y="2"/>
                      <a:pt x="2" y="1"/>
                    </a:cubicBezTo>
                    <a:cubicBezTo>
                      <a:pt x="2" y="1"/>
                      <a:pt x="2" y="0"/>
                      <a:pt x="2" y="0"/>
                    </a:cubicBezTo>
                    <a:cubicBezTo>
                      <a:pt x="2" y="1"/>
                      <a:pt x="2" y="1"/>
                      <a:pt x="2" y="1"/>
                    </a:cubicBezTo>
                    <a:cubicBezTo>
                      <a:pt x="2" y="2"/>
                      <a:pt x="2" y="3"/>
                      <a:pt x="1" y="3"/>
                    </a:cubicBezTo>
                    <a:lnTo>
                      <a:pt x="0" y="3"/>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5" name="Freeform 124">
                <a:extLst>
                  <a:ext uri="{FF2B5EF4-FFF2-40B4-BE49-F238E27FC236}">
                    <a16:creationId xmlns:a16="http://schemas.microsoft.com/office/drawing/2014/main" id="{51246C66-B228-4EA9-A2FB-A4E67DD3FAF0}"/>
                  </a:ext>
                </a:extLst>
              </p:cNvPr>
              <p:cNvSpPr>
                <a:spLocks/>
              </p:cNvSpPr>
              <p:nvPr/>
            </p:nvSpPr>
            <p:spPr bwMode="auto">
              <a:xfrm>
                <a:off x="1835" y="1958"/>
                <a:ext cx="4" cy="11"/>
              </a:xfrm>
              <a:custGeom>
                <a:avLst/>
                <a:gdLst>
                  <a:gd name="T0" fmla="*/ 0 w 1"/>
                  <a:gd name="T1" fmla="*/ 3 h 3"/>
                  <a:gd name="T2" fmla="*/ 1 w 1"/>
                  <a:gd name="T3" fmla="*/ 0 h 3"/>
                  <a:gd name="T4" fmla="*/ 0 w 1"/>
                  <a:gd name="T5" fmla="*/ 3 h 3"/>
                </a:gdLst>
                <a:ahLst/>
                <a:cxnLst>
                  <a:cxn ang="0">
                    <a:pos x="T0" y="T1"/>
                  </a:cxn>
                  <a:cxn ang="0">
                    <a:pos x="T2" y="T3"/>
                  </a:cxn>
                  <a:cxn ang="0">
                    <a:pos x="T4" y="T5"/>
                  </a:cxn>
                </a:cxnLst>
                <a:rect l="0" t="0" r="r" b="b"/>
                <a:pathLst>
                  <a:path w="1" h="3">
                    <a:moveTo>
                      <a:pt x="0" y="3"/>
                    </a:moveTo>
                    <a:cubicBezTo>
                      <a:pt x="0" y="2"/>
                      <a:pt x="1" y="1"/>
                      <a:pt x="1" y="0"/>
                    </a:cubicBezTo>
                    <a:cubicBezTo>
                      <a:pt x="0" y="1"/>
                      <a:pt x="0" y="2"/>
                      <a:pt x="0" y="3"/>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6" name="Freeform 125">
                <a:extLst>
                  <a:ext uri="{FF2B5EF4-FFF2-40B4-BE49-F238E27FC236}">
                    <a16:creationId xmlns:a16="http://schemas.microsoft.com/office/drawing/2014/main" id="{AA869F62-14F0-404B-9355-952F19D10F7F}"/>
                  </a:ext>
                </a:extLst>
              </p:cNvPr>
              <p:cNvSpPr>
                <a:spLocks/>
              </p:cNvSpPr>
              <p:nvPr/>
            </p:nvSpPr>
            <p:spPr bwMode="auto">
              <a:xfrm>
                <a:off x="1835" y="1958"/>
                <a:ext cx="8" cy="11"/>
              </a:xfrm>
              <a:custGeom>
                <a:avLst/>
                <a:gdLst>
                  <a:gd name="T0" fmla="*/ 0 w 2"/>
                  <a:gd name="T1" fmla="*/ 3 h 3"/>
                  <a:gd name="T2" fmla="*/ 0 w 2"/>
                  <a:gd name="T3" fmla="*/ 3 h 3"/>
                  <a:gd name="T4" fmla="*/ 1 w 2"/>
                  <a:gd name="T5" fmla="*/ 3 h 3"/>
                  <a:gd name="T6" fmla="*/ 2 w 2"/>
                  <a:gd name="T7" fmla="*/ 1 h 3"/>
                  <a:gd name="T8" fmla="*/ 2 w 2"/>
                  <a:gd name="T9" fmla="*/ 0 h 3"/>
                  <a:gd name="T10" fmla="*/ 1 w 2"/>
                  <a:gd name="T11" fmla="*/ 0 h 3"/>
                  <a:gd name="T12" fmla="*/ 0 w 2"/>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2" h="3">
                    <a:moveTo>
                      <a:pt x="0" y="3"/>
                    </a:moveTo>
                    <a:cubicBezTo>
                      <a:pt x="0" y="3"/>
                      <a:pt x="0" y="3"/>
                      <a:pt x="0" y="3"/>
                    </a:cubicBezTo>
                    <a:cubicBezTo>
                      <a:pt x="1" y="3"/>
                      <a:pt x="1" y="3"/>
                      <a:pt x="1" y="3"/>
                    </a:cubicBezTo>
                    <a:cubicBezTo>
                      <a:pt x="2" y="3"/>
                      <a:pt x="2" y="2"/>
                      <a:pt x="2" y="1"/>
                    </a:cubicBezTo>
                    <a:cubicBezTo>
                      <a:pt x="2" y="0"/>
                      <a:pt x="2" y="0"/>
                      <a:pt x="2" y="0"/>
                    </a:cubicBezTo>
                    <a:cubicBezTo>
                      <a:pt x="1" y="0"/>
                      <a:pt x="1" y="0"/>
                      <a:pt x="1" y="0"/>
                    </a:cubicBezTo>
                    <a:cubicBezTo>
                      <a:pt x="1" y="1"/>
                      <a:pt x="0" y="2"/>
                      <a:pt x="0" y="3"/>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7" name="Freeform 126">
                <a:extLst>
                  <a:ext uri="{FF2B5EF4-FFF2-40B4-BE49-F238E27FC236}">
                    <a16:creationId xmlns:a16="http://schemas.microsoft.com/office/drawing/2014/main" id="{C8FF2830-679E-40A6-834B-24D9F2AD6CA2}"/>
                  </a:ext>
                </a:extLst>
              </p:cNvPr>
              <p:cNvSpPr>
                <a:spLocks/>
              </p:cNvSpPr>
              <p:nvPr/>
            </p:nvSpPr>
            <p:spPr bwMode="auto">
              <a:xfrm>
                <a:off x="1811" y="1806"/>
                <a:ext cx="419" cy="323"/>
              </a:xfrm>
              <a:custGeom>
                <a:avLst/>
                <a:gdLst>
                  <a:gd name="T0" fmla="*/ 120 w 419"/>
                  <a:gd name="T1" fmla="*/ 323 h 323"/>
                  <a:gd name="T2" fmla="*/ 0 w 419"/>
                  <a:gd name="T3" fmla="*/ 171 h 323"/>
                  <a:gd name="T4" fmla="*/ 299 w 419"/>
                  <a:gd name="T5" fmla="*/ 0 h 323"/>
                  <a:gd name="T6" fmla="*/ 419 w 419"/>
                  <a:gd name="T7" fmla="*/ 152 h 323"/>
                  <a:gd name="T8" fmla="*/ 120 w 419"/>
                  <a:gd name="T9" fmla="*/ 323 h 323"/>
                </a:gdLst>
                <a:ahLst/>
                <a:cxnLst>
                  <a:cxn ang="0">
                    <a:pos x="T0" y="T1"/>
                  </a:cxn>
                  <a:cxn ang="0">
                    <a:pos x="T2" y="T3"/>
                  </a:cxn>
                  <a:cxn ang="0">
                    <a:pos x="T4" y="T5"/>
                  </a:cxn>
                  <a:cxn ang="0">
                    <a:pos x="T6" y="T7"/>
                  </a:cxn>
                  <a:cxn ang="0">
                    <a:pos x="T8" y="T9"/>
                  </a:cxn>
                </a:cxnLst>
                <a:rect l="0" t="0" r="r" b="b"/>
                <a:pathLst>
                  <a:path w="419" h="323">
                    <a:moveTo>
                      <a:pt x="120" y="323"/>
                    </a:moveTo>
                    <a:lnTo>
                      <a:pt x="0" y="171"/>
                    </a:lnTo>
                    <a:lnTo>
                      <a:pt x="299" y="0"/>
                    </a:lnTo>
                    <a:lnTo>
                      <a:pt x="419" y="152"/>
                    </a:lnTo>
                    <a:lnTo>
                      <a:pt x="120" y="323"/>
                    </a:ln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8" name="Freeform 127">
                <a:extLst>
                  <a:ext uri="{FF2B5EF4-FFF2-40B4-BE49-F238E27FC236}">
                    <a16:creationId xmlns:a16="http://schemas.microsoft.com/office/drawing/2014/main" id="{3A67CD6C-7F49-41D8-905A-C40AD9C2B2FC}"/>
                  </a:ext>
                </a:extLst>
              </p:cNvPr>
              <p:cNvSpPr>
                <a:spLocks/>
              </p:cNvSpPr>
              <p:nvPr/>
            </p:nvSpPr>
            <p:spPr bwMode="auto">
              <a:xfrm>
                <a:off x="1811" y="1806"/>
                <a:ext cx="419" cy="323"/>
              </a:xfrm>
              <a:custGeom>
                <a:avLst/>
                <a:gdLst>
                  <a:gd name="T0" fmla="*/ 120 w 419"/>
                  <a:gd name="T1" fmla="*/ 323 h 323"/>
                  <a:gd name="T2" fmla="*/ 0 w 419"/>
                  <a:gd name="T3" fmla="*/ 171 h 323"/>
                  <a:gd name="T4" fmla="*/ 299 w 419"/>
                  <a:gd name="T5" fmla="*/ 0 h 323"/>
                  <a:gd name="T6" fmla="*/ 419 w 419"/>
                  <a:gd name="T7" fmla="*/ 152 h 323"/>
                  <a:gd name="T8" fmla="*/ 120 w 419"/>
                  <a:gd name="T9" fmla="*/ 323 h 323"/>
                </a:gdLst>
                <a:ahLst/>
                <a:cxnLst>
                  <a:cxn ang="0">
                    <a:pos x="T0" y="T1"/>
                  </a:cxn>
                  <a:cxn ang="0">
                    <a:pos x="T2" y="T3"/>
                  </a:cxn>
                  <a:cxn ang="0">
                    <a:pos x="T4" y="T5"/>
                  </a:cxn>
                  <a:cxn ang="0">
                    <a:pos x="T6" y="T7"/>
                  </a:cxn>
                  <a:cxn ang="0">
                    <a:pos x="T8" y="T9"/>
                  </a:cxn>
                </a:cxnLst>
                <a:rect l="0" t="0" r="r" b="b"/>
                <a:pathLst>
                  <a:path w="419" h="323">
                    <a:moveTo>
                      <a:pt x="120" y="323"/>
                    </a:moveTo>
                    <a:lnTo>
                      <a:pt x="0" y="171"/>
                    </a:lnTo>
                    <a:lnTo>
                      <a:pt x="299" y="0"/>
                    </a:lnTo>
                    <a:lnTo>
                      <a:pt x="419" y="152"/>
                    </a:lnTo>
                    <a:lnTo>
                      <a:pt x="120" y="32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9" name="Freeform 128">
                <a:extLst>
                  <a:ext uri="{FF2B5EF4-FFF2-40B4-BE49-F238E27FC236}">
                    <a16:creationId xmlns:a16="http://schemas.microsoft.com/office/drawing/2014/main" id="{1453D081-578A-4FB8-8727-903C8A0D9C4C}"/>
                  </a:ext>
                </a:extLst>
              </p:cNvPr>
              <p:cNvSpPr>
                <a:spLocks/>
              </p:cNvSpPr>
              <p:nvPr/>
            </p:nvSpPr>
            <p:spPr bwMode="auto">
              <a:xfrm>
                <a:off x="1811" y="1798"/>
                <a:ext cx="419" cy="323"/>
              </a:xfrm>
              <a:custGeom>
                <a:avLst/>
                <a:gdLst>
                  <a:gd name="T0" fmla="*/ 120 w 419"/>
                  <a:gd name="T1" fmla="*/ 323 h 323"/>
                  <a:gd name="T2" fmla="*/ 0 w 419"/>
                  <a:gd name="T3" fmla="*/ 171 h 323"/>
                  <a:gd name="T4" fmla="*/ 299 w 419"/>
                  <a:gd name="T5" fmla="*/ 0 h 323"/>
                  <a:gd name="T6" fmla="*/ 419 w 419"/>
                  <a:gd name="T7" fmla="*/ 152 h 323"/>
                  <a:gd name="T8" fmla="*/ 120 w 419"/>
                  <a:gd name="T9" fmla="*/ 323 h 323"/>
                </a:gdLst>
                <a:ahLst/>
                <a:cxnLst>
                  <a:cxn ang="0">
                    <a:pos x="T0" y="T1"/>
                  </a:cxn>
                  <a:cxn ang="0">
                    <a:pos x="T2" y="T3"/>
                  </a:cxn>
                  <a:cxn ang="0">
                    <a:pos x="T4" y="T5"/>
                  </a:cxn>
                  <a:cxn ang="0">
                    <a:pos x="T6" y="T7"/>
                  </a:cxn>
                  <a:cxn ang="0">
                    <a:pos x="T8" y="T9"/>
                  </a:cxn>
                </a:cxnLst>
                <a:rect l="0" t="0" r="r" b="b"/>
                <a:pathLst>
                  <a:path w="419" h="323">
                    <a:moveTo>
                      <a:pt x="120" y="323"/>
                    </a:moveTo>
                    <a:lnTo>
                      <a:pt x="0" y="171"/>
                    </a:lnTo>
                    <a:lnTo>
                      <a:pt x="299" y="0"/>
                    </a:lnTo>
                    <a:lnTo>
                      <a:pt x="419" y="152"/>
                    </a:lnTo>
                    <a:lnTo>
                      <a:pt x="120" y="323"/>
                    </a:lnTo>
                    <a:close/>
                  </a:path>
                </a:pathLst>
              </a:custGeom>
              <a:solidFill>
                <a:srgbClr val="F3C89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0" name="Freeform 129">
                <a:extLst>
                  <a:ext uri="{FF2B5EF4-FFF2-40B4-BE49-F238E27FC236}">
                    <a16:creationId xmlns:a16="http://schemas.microsoft.com/office/drawing/2014/main" id="{ED756B47-6AF9-43CD-9829-E49AD2CBD4F8}"/>
                  </a:ext>
                </a:extLst>
              </p:cNvPr>
              <p:cNvSpPr>
                <a:spLocks/>
              </p:cNvSpPr>
              <p:nvPr/>
            </p:nvSpPr>
            <p:spPr bwMode="auto">
              <a:xfrm>
                <a:off x="1811" y="1798"/>
                <a:ext cx="419" cy="323"/>
              </a:xfrm>
              <a:custGeom>
                <a:avLst/>
                <a:gdLst>
                  <a:gd name="T0" fmla="*/ 120 w 419"/>
                  <a:gd name="T1" fmla="*/ 323 h 323"/>
                  <a:gd name="T2" fmla="*/ 0 w 419"/>
                  <a:gd name="T3" fmla="*/ 171 h 323"/>
                  <a:gd name="T4" fmla="*/ 299 w 419"/>
                  <a:gd name="T5" fmla="*/ 0 h 323"/>
                  <a:gd name="T6" fmla="*/ 419 w 419"/>
                  <a:gd name="T7" fmla="*/ 152 h 323"/>
                  <a:gd name="T8" fmla="*/ 120 w 419"/>
                  <a:gd name="T9" fmla="*/ 323 h 323"/>
                </a:gdLst>
                <a:ahLst/>
                <a:cxnLst>
                  <a:cxn ang="0">
                    <a:pos x="T0" y="T1"/>
                  </a:cxn>
                  <a:cxn ang="0">
                    <a:pos x="T2" y="T3"/>
                  </a:cxn>
                  <a:cxn ang="0">
                    <a:pos x="T4" y="T5"/>
                  </a:cxn>
                  <a:cxn ang="0">
                    <a:pos x="T6" y="T7"/>
                  </a:cxn>
                  <a:cxn ang="0">
                    <a:pos x="T8" y="T9"/>
                  </a:cxn>
                </a:cxnLst>
                <a:rect l="0" t="0" r="r" b="b"/>
                <a:pathLst>
                  <a:path w="419" h="323">
                    <a:moveTo>
                      <a:pt x="120" y="323"/>
                    </a:moveTo>
                    <a:lnTo>
                      <a:pt x="0" y="171"/>
                    </a:lnTo>
                    <a:lnTo>
                      <a:pt x="299" y="0"/>
                    </a:lnTo>
                    <a:lnTo>
                      <a:pt x="419" y="152"/>
                    </a:lnTo>
                    <a:lnTo>
                      <a:pt x="120" y="32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1" name="Freeform 130">
                <a:extLst>
                  <a:ext uri="{FF2B5EF4-FFF2-40B4-BE49-F238E27FC236}">
                    <a16:creationId xmlns:a16="http://schemas.microsoft.com/office/drawing/2014/main" id="{D55BE3BF-C518-427F-B91C-9CE546A16FF3}"/>
                  </a:ext>
                </a:extLst>
              </p:cNvPr>
              <p:cNvSpPr>
                <a:spLocks/>
              </p:cNvSpPr>
              <p:nvPr/>
            </p:nvSpPr>
            <p:spPr bwMode="auto">
              <a:xfrm>
                <a:off x="1811" y="1969"/>
                <a:ext cx="32" cy="52"/>
              </a:xfrm>
              <a:custGeom>
                <a:avLst/>
                <a:gdLst>
                  <a:gd name="T0" fmla="*/ 0 w 32"/>
                  <a:gd name="T1" fmla="*/ 8 h 52"/>
                  <a:gd name="T2" fmla="*/ 0 w 32"/>
                  <a:gd name="T3" fmla="*/ 0 h 52"/>
                  <a:gd name="T4" fmla="*/ 32 w 32"/>
                  <a:gd name="T5" fmla="*/ 44 h 52"/>
                  <a:gd name="T6" fmla="*/ 32 w 32"/>
                  <a:gd name="T7" fmla="*/ 52 h 52"/>
                  <a:gd name="T8" fmla="*/ 0 w 32"/>
                  <a:gd name="T9" fmla="*/ 8 h 52"/>
                </a:gdLst>
                <a:ahLst/>
                <a:cxnLst>
                  <a:cxn ang="0">
                    <a:pos x="T0" y="T1"/>
                  </a:cxn>
                  <a:cxn ang="0">
                    <a:pos x="T2" y="T3"/>
                  </a:cxn>
                  <a:cxn ang="0">
                    <a:pos x="T4" y="T5"/>
                  </a:cxn>
                  <a:cxn ang="0">
                    <a:pos x="T6" y="T7"/>
                  </a:cxn>
                  <a:cxn ang="0">
                    <a:pos x="T8" y="T9"/>
                  </a:cxn>
                </a:cxnLst>
                <a:rect l="0" t="0" r="r" b="b"/>
                <a:pathLst>
                  <a:path w="32" h="52">
                    <a:moveTo>
                      <a:pt x="0" y="8"/>
                    </a:moveTo>
                    <a:lnTo>
                      <a:pt x="0" y="0"/>
                    </a:lnTo>
                    <a:lnTo>
                      <a:pt x="32" y="44"/>
                    </a:lnTo>
                    <a:lnTo>
                      <a:pt x="32" y="52"/>
                    </a:lnTo>
                    <a:lnTo>
                      <a:pt x="0" y="8"/>
                    </a:ln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2" name="Freeform 131">
                <a:extLst>
                  <a:ext uri="{FF2B5EF4-FFF2-40B4-BE49-F238E27FC236}">
                    <a16:creationId xmlns:a16="http://schemas.microsoft.com/office/drawing/2014/main" id="{0B1C4FEC-A076-4538-85CE-B58207D9C623}"/>
                  </a:ext>
                </a:extLst>
              </p:cNvPr>
              <p:cNvSpPr>
                <a:spLocks/>
              </p:cNvSpPr>
              <p:nvPr/>
            </p:nvSpPr>
            <p:spPr bwMode="auto">
              <a:xfrm>
                <a:off x="2608" y="1981"/>
                <a:ext cx="32" cy="32"/>
              </a:xfrm>
              <a:custGeom>
                <a:avLst/>
                <a:gdLst>
                  <a:gd name="T0" fmla="*/ 32 w 32"/>
                  <a:gd name="T1" fmla="*/ 0 h 32"/>
                  <a:gd name="T2" fmla="*/ 32 w 32"/>
                  <a:gd name="T3" fmla="*/ 8 h 32"/>
                  <a:gd name="T4" fmla="*/ 8 w 32"/>
                  <a:gd name="T5" fmla="*/ 32 h 32"/>
                  <a:gd name="T6" fmla="*/ 0 w 32"/>
                  <a:gd name="T7" fmla="*/ 24 h 32"/>
                  <a:gd name="T8" fmla="*/ 32 w 32"/>
                  <a:gd name="T9" fmla="*/ 0 h 32"/>
                </a:gdLst>
                <a:ahLst/>
                <a:cxnLst>
                  <a:cxn ang="0">
                    <a:pos x="T0" y="T1"/>
                  </a:cxn>
                  <a:cxn ang="0">
                    <a:pos x="T2" y="T3"/>
                  </a:cxn>
                  <a:cxn ang="0">
                    <a:pos x="T4" y="T5"/>
                  </a:cxn>
                  <a:cxn ang="0">
                    <a:pos x="T6" y="T7"/>
                  </a:cxn>
                  <a:cxn ang="0">
                    <a:pos x="T8" y="T9"/>
                  </a:cxn>
                </a:cxnLst>
                <a:rect l="0" t="0" r="r" b="b"/>
                <a:pathLst>
                  <a:path w="32" h="32">
                    <a:moveTo>
                      <a:pt x="32" y="0"/>
                    </a:moveTo>
                    <a:lnTo>
                      <a:pt x="32" y="8"/>
                    </a:lnTo>
                    <a:lnTo>
                      <a:pt x="8" y="32"/>
                    </a:lnTo>
                    <a:lnTo>
                      <a:pt x="0" y="24"/>
                    </a:lnTo>
                    <a:lnTo>
                      <a:pt x="32" y="0"/>
                    </a:lnTo>
                    <a:close/>
                  </a:path>
                </a:pathLst>
              </a:custGeom>
              <a:solidFill>
                <a:srgbClr val="F3C89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3" name="Freeform 132">
                <a:extLst>
                  <a:ext uri="{FF2B5EF4-FFF2-40B4-BE49-F238E27FC236}">
                    <a16:creationId xmlns:a16="http://schemas.microsoft.com/office/drawing/2014/main" id="{F0465417-C1B7-4C3A-97CB-8222A3C28E82}"/>
                  </a:ext>
                </a:extLst>
              </p:cNvPr>
              <p:cNvSpPr>
                <a:spLocks/>
              </p:cNvSpPr>
              <p:nvPr/>
            </p:nvSpPr>
            <p:spPr bwMode="auto">
              <a:xfrm>
                <a:off x="2230" y="1830"/>
                <a:ext cx="410" cy="291"/>
              </a:xfrm>
              <a:custGeom>
                <a:avLst/>
                <a:gdLst>
                  <a:gd name="T0" fmla="*/ 283 w 410"/>
                  <a:gd name="T1" fmla="*/ 291 h 291"/>
                  <a:gd name="T2" fmla="*/ 410 w 410"/>
                  <a:gd name="T3" fmla="*/ 159 h 291"/>
                  <a:gd name="T4" fmla="*/ 123 w 410"/>
                  <a:gd name="T5" fmla="*/ 0 h 291"/>
                  <a:gd name="T6" fmla="*/ 0 w 410"/>
                  <a:gd name="T7" fmla="*/ 132 h 291"/>
                  <a:gd name="T8" fmla="*/ 283 w 410"/>
                  <a:gd name="T9" fmla="*/ 291 h 291"/>
                </a:gdLst>
                <a:ahLst/>
                <a:cxnLst>
                  <a:cxn ang="0">
                    <a:pos x="T0" y="T1"/>
                  </a:cxn>
                  <a:cxn ang="0">
                    <a:pos x="T2" y="T3"/>
                  </a:cxn>
                  <a:cxn ang="0">
                    <a:pos x="T4" y="T5"/>
                  </a:cxn>
                  <a:cxn ang="0">
                    <a:pos x="T6" y="T7"/>
                  </a:cxn>
                  <a:cxn ang="0">
                    <a:pos x="T8" y="T9"/>
                  </a:cxn>
                </a:cxnLst>
                <a:rect l="0" t="0" r="r" b="b"/>
                <a:pathLst>
                  <a:path w="410" h="291">
                    <a:moveTo>
                      <a:pt x="283" y="291"/>
                    </a:moveTo>
                    <a:lnTo>
                      <a:pt x="410" y="159"/>
                    </a:lnTo>
                    <a:lnTo>
                      <a:pt x="123" y="0"/>
                    </a:lnTo>
                    <a:lnTo>
                      <a:pt x="0" y="132"/>
                    </a:lnTo>
                    <a:lnTo>
                      <a:pt x="283" y="291"/>
                    </a:lnTo>
                    <a:close/>
                  </a:path>
                </a:pathLst>
              </a:custGeom>
              <a:solidFill>
                <a:srgbClr val="F3C89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4" name="Freeform 133">
                <a:extLst>
                  <a:ext uri="{FF2B5EF4-FFF2-40B4-BE49-F238E27FC236}">
                    <a16:creationId xmlns:a16="http://schemas.microsoft.com/office/drawing/2014/main" id="{E52C0EDE-A092-4BA4-A0BC-4295124A8035}"/>
                  </a:ext>
                </a:extLst>
              </p:cNvPr>
              <p:cNvSpPr>
                <a:spLocks/>
              </p:cNvSpPr>
              <p:nvPr/>
            </p:nvSpPr>
            <p:spPr bwMode="auto">
              <a:xfrm>
                <a:off x="2230" y="1830"/>
                <a:ext cx="410" cy="291"/>
              </a:xfrm>
              <a:custGeom>
                <a:avLst/>
                <a:gdLst>
                  <a:gd name="T0" fmla="*/ 283 w 410"/>
                  <a:gd name="T1" fmla="*/ 291 h 291"/>
                  <a:gd name="T2" fmla="*/ 410 w 410"/>
                  <a:gd name="T3" fmla="*/ 159 h 291"/>
                  <a:gd name="T4" fmla="*/ 123 w 410"/>
                  <a:gd name="T5" fmla="*/ 0 h 291"/>
                  <a:gd name="T6" fmla="*/ 0 w 410"/>
                  <a:gd name="T7" fmla="*/ 132 h 291"/>
                  <a:gd name="T8" fmla="*/ 283 w 410"/>
                  <a:gd name="T9" fmla="*/ 291 h 291"/>
                </a:gdLst>
                <a:ahLst/>
                <a:cxnLst>
                  <a:cxn ang="0">
                    <a:pos x="T0" y="T1"/>
                  </a:cxn>
                  <a:cxn ang="0">
                    <a:pos x="T2" y="T3"/>
                  </a:cxn>
                  <a:cxn ang="0">
                    <a:pos x="T4" y="T5"/>
                  </a:cxn>
                  <a:cxn ang="0">
                    <a:pos x="T6" y="T7"/>
                  </a:cxn>
                  <a:cxn ang="0">
                    <a:pos x="T8" y="T9"/>
                  </a:cxn>
                </a:cxnLst>
                <a:rect l="0" t="0" r="r" b="b"/>
                <a:pathLst>
                  <a:path w="410" h="291">
                    <a:moveTo>
                      <a:pt x="283" y="291"/>
                    </a:moveTo>
                    <a:lnTo>
                      <a:pt x="410" y="159"/>
                    </a:lnTo>
                    <a:lnTo>
                      <a:pt x="123" y="0"/>
                    </a:lnTo>
                    <a:lnTo>
                      <a:pt x="0" y="132"/>
                    </a:lnTo>
                    <a:lnTo>
                      <a:pt x="283" y="29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5" name="Freeform 134">
                <a:extLst>
                  <a:ext uri="{FF2B5EF4-FFF2-40B4-BE49-F238E27FC236}">
                    <a16:creationId xmlns:a16="http://schemas.microsoft.com/office/drawing/2014/main" id="{3030E25A-DF7A-4022-94A1-B0856AC91B21}"/>
                  </a:ext>
                </a:extLst>
              </p:cNvPr>
              <p:cNvSpPr>
                <a:spLocks/>
              </p:cNvSpPr>
              <p:nvPr/>
            </p:nvSpPr>
            <p:spPr bwMode="auto">
              <a:xfrm>
                <a:off x="2230" y="1818"/>
                <a:ext cx="410" cy="295"/>
              </a:xfrm>
              <a:custGeom>
                <a:avLst/>
                <a:gdLst>
                  <a:gd name="T0" fmla="*/ 283 w 410"/>
                  <a:gd name="T1" fmla="*/ 295 h 295"/>
                  <a:gd name="T2" fmla="*/ 410 w 410"/>
                  <a:gd name="T3" fmla="*/ 163 h 295"/>
                  <a:gd name="T4" fmla="*/ 123 w 410"/>
                  <a:gd name="T5" fmla="*/ 0 h 295"/>
                  <a:gd name="T6" fmla="*/ 0 w 410"/>
                  <a:gd name="T7" fmla="*/ 132 h 295"/>
                  <a:gd name="T8" fmla="*/ 283 w 410"/>
                  <a:gd name="T9" fmla="*/ 295 h 295"/>
                </a:gdLst>
                <a:ahLst/>
                <a:cxnLst>
                  <a:cxn ang="0">
                    <a:pos x="T0" y="T1"/>
                  </a:cxn>
                  <a:cxn ang="0">
                    <a:pos x="T2" y="T3"/>
                  </a:cxn>
                  <a:cxn ang="0">
                    <a:pos x="T4" y="T5"/>
                  </a:cxn>
                  <a:cxn ang="0">
                    <a:pos x="T6" y="T7"/>
                  </a:cxn>
                  <a:cxn ang="0">
                    <a:pos x="T8" y="T9"/>
                  </a:cxn>
                </a:cxnLst>
                <a:rect l="0" t="0" r="r" b="b"/>
                <a:pathLst>
                  <a:path w="410" h="295">
                    <a:moveTo>
                      <a:pt x="283" y="295"/>
                    </a:moveTo>
                    <a:lnTo>
                      <a:pt x="410" y="163"/>
                    </a:lnTo>
                    <a:lnTo>
                      <a:pt x="123" y="0"/>
                    </a:lnTo>
                    <a:lnTo>
                      <a:pt x="0" y="132"/>
                    </a:lnTo>
                    <a:lnTo>
                      <a:pt x="283" y="295"/>
                    </a:ln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6" name="Freeform 135">
                <a:extLst>
                  <a:ext uri="{FF2B5EF4-FFF2-40B4-BE49-F238E27FC236}">
                    <a16:creationId xmlns:a16="http://schemas.microsoft.com/office/drawing/2014/main" id="{243F49F0-4EAE-4595-8D9F-3CDC49606068}"/>
                  </a:ext>
                </a:extLst>
              </p:cNvPr>
              <p:cNvSpPr>
                <a:spLocks/>
              </p:cNvSpPr>
              <p:nvPr/>
            </p:nvSpPr>
            <p:spPr bwMode="auto">
              <a:xfrm>
                <a:off x="2230" y="1818"/>
                <a:ext cx="410" cy="295"/>
              </a:xfrm>
              <a:custGeom>
                <a:avLst/>
                <a:gdLst>
                  <a:gd name="T0" fmla="*/ 283 w 410"/>
                  <a:gd name="T1" fmla="*/ 295 h 295"/>
                  <a:gd name="T2" fmla="*/ 410 w 410"/>
                  <a:gd name="T3" fmla="*/ 163 h 295"/>
                  <a:gd name="T4" fmla="*/ 123 w 410"/>
                  <a:gd name="T5" fmla="*/ 0 h 295"/>
                  <a:gd name="T6" fmla="*/ 0 w 410"/>
                  <a:gd name="T7" fmla="*/ 132 h 295"/>
                  <a:gd name="T8" fmla="*/ 283 w 410"/>
                  <a:gd name="T9" fmla="*/ 295 h 295"/>
                </a:gdLst>
                <a:ahLst/>
                <a:cxnLst>
                  <a:cxn ang="0">
                    <a:pos x="T0" y="T1"/>
                  </a:cxn>
                  <a:cxn ang="0">
                    <a:pos x="T2" y="T3"/>
                  </a:cxn>
                  <a:cxn ang="0">
                    <a:pos x="T4" y="T5"/>
                  </a:cxn>
                  <a:cxn ang="0">
                    <a:pos x="T6" y="T7"/>
                  </a:cxn>
                  <a:cxn ang="0">
                    <a:pos x="T8" y="T9"/>
                  </a:cxn>
                </a:cxnLst>
                <a:rect l="0" t="0" r="r" b="b"/>
                <a:pathLst>
                  <a:path w="410" h="295">
                    <a:moveTo>
                      <a:pt x="283" y="295"/>
                    </a:moveTo>
                    <a:lnTo>
                      <a:pt x="410" y="163"/>
                    </a:lnTo>
                    <a:lnTo>
                      <a:pt x="123" y="0"/>
                    </a:lnTo>
                    <a:lnTo>
                      <a:pt x="0" y="132"/>
                    </a:lnTo>
                    <a:lnTo>
                      <a:pt x="283" y="29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7" name="Freeform 136">
                <a:extLst>
                  <a:ext uri="{FF2B5EF4-FFF2-40B4-BE49-F238E27FC236}">
                    <a16:creationId xmlns:a16="http://schemas.microsoft.com/office/drawing/2014/main" id="{A7DE262D-474A-4853-9CBB-F060C91E7724}"/>
                  </a:ext>
                </a:extLst>
              </p:cNvPr>
              <p:cNvSpPr>
                <a:spLocks/>
              </p:cNvSpPr>
              <p:nvPr/>
            </p:nvSpPr>
            <p:spPr bwMode="auto">
              <a:xfrm>
                <a:off x="2214" y="2113"/>
                <a:ext cx="299" cy="442"/>
              </a:xfrm>
              <a:custGeom>
                <a:avLst/>
                <a:gdLst>
                  <a:gd name="T0" fmla="*/ 0 w 299"/>
                  <a:gd name="T1" fmla="*/ 175 h 442"/>
                  <a:gd name="T2" fmla="*/ 299 w 299"/>
                  <a:gd name="T3" fmla="*/ 0 h 442"/>
                  <a:gd name="T4" fmla="*/ 299 w 299"/>
                  <a:gd name="T5" fmla="*/ 267 h 442"/>
                  <a:gd name="T6" fmla="*/ 0 w 299"/>
                  <a:gd name="T7" fmla="*/ 442 h 442"/>
                  <a:gd name="T8" fmla="*/ 0 w 299"/>
                  <a:gd name="T9" fmla="*/ 175 h 442"/>
                </a:gdLst>
                <a:ahLst/>
                <a:cxnLst>
                  <a:cxn ang="0">
                    <a:pos x="T0" y="T1"/>
                  </a:cxn>
                  <a:cxn ang="0">
                    <a:pos x="T2" y="T3"/>
                  </a:cxn>
                  <a:cxn ang="0">
                    <a:pos x="T4" y="T5"/>
                  </a:cxn>
                  <a:cxn ang="0">
                    <a:pos x="T6" y="T7"/>
                  </a:cxn>
                  <a:cxn ang="0">
                    <a:pos x="T8" y="T9"/>
                  </a:cxn>
                </a:cxnLst>
                <a:rect l="0" t="0" r="r" b="b"/>
                <a:pathLst>
                  <a:path w="299" h="442">
                    <a:moveTo>
                      <a:pt x="0" y="175"/>
                    </a:moveTo>
                    <a:lnTo>
                      <a:pt x="299" y="0"/>
                    </a:lnTo>
                    <a:lnTo>
                      <a:pt x="299" y="267"/>
                    </a:lnTo>
                    <a:lnTo>
                      <a:pt x="0" y="442"/>
                    </a:lnTo>
                    <a:lnTo>
                      <a:pt x="0" y="175"/>
                    </a:lnTo>
                    <a:close/>
                  </a:path>
                </a:pathLst>
              </a:custGeom>
              <a:solidFill>
                <a:srgbClr val="D4A3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8" name="Freeform 137">
                <a:extLst>
                  <a:ext uri="{FF2B5EF4-FFF2-40B4-BE49-F238E27FC236}">
                    <a16:creationId xmlns:a16="http://schemas.microsoft.com/office/drawing/2014/main" id="{D8DD7C03-AD90-48A5-BC67-08F1805BAE12}"/>
                  </a:ext>
                </a:extLst>
              </p:cNvPr>
              <p:cNvSpPr>
                <a:spLocks/>
              </p:cNvSpPr>
              <p:nvPr/>
            </p:nvSpPr>
            <p:spPr bwMode="auto">
              <a:xfrm>
                <a:off x="2214" y="2113"/>
                <a:ext cx="299" cy="442"/>
              </a:xfrm>
              <a:custGeom>
                <a:avLst/>
                <a:gdLst>
                  <a:gd name="T0" fmla="*/ 0 w 299"/>
                  <a:gd name="T1" fmla="*/ 175 h 442"/>
                  <a:gd name="T2" fmla="*/ 299 w 299"/>
                  <a:gd name="T3" fmla="*/ 0 h 442"/>
                  <a:gd name="T4" fmla="*/ 299 w 299"/>
                  <a:gd name="T5" fmla="*/ 267 h 442"/>
                  <a:gd name="T6" fmla="*/ 0 w 299"/>
                  <a:gd name="T7" fmla="*/ 442 h 442"/>
                  <a:gd name="T8" fmla="*/ 0 w 299"/>
                  <a:gd name="T9" fmla="*/ 175 h 442"/>
                </a:gdLst>
                <a:ahLst/>
                <a:cxnLst>
                  <a:cxn ang="0">
                    <a:pos x="T0" y="T1"/>
                  </a:cxn>
                  <a:cxn ang="0">
                    <a:pos x="T2" y="T3"/>
                  </a:cxn>
                  <a:cxn ang="0">
                    <a:pos x="T4" y="T5"/>
                  </a:cxn>
                  <a:cxn ang="0">
                    <a:pos x="T6" y="T7"/>
                  </a:cxn>
                  <a:cxn ang="0">
                    <a:pos x="T8" y="T9"/>
                  </a:cxn>
                </a:cxnLst>
                <a:rect l="0" t="0" r="r" b="b"/>
                <a:pathLst>
                  <a:path w="299" h="442">
                    <a:moveTo>
                      <a:pt x="0" y="175"/>
                    </a:moveTo>
                    <a:lnTo>
                      <a:pt x="299" y="0"/>
                    </a:lnTo>
                    <a:lnTo>
                      <a:pt x="299" y="267"/>
                    </a:lnTo>
                    <a:lnTo>
                      <a:pt x="0" y="442"/>
                    </a:lnTo>
                    <a:lnTo>
                      <a:pt x="0" y="17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9" name="Freeform 138">
                <a:extLst>
                  <a:ext uri="{FF2B5EF4-FFF2-40B4-BE49-F238E27FC236}">
                    <a16:creationId xmlns:a16="http://schemas.microsoft.com/office/drawing/2014/main" id="{81590691-1474-4112-8F94-F145DAD7F9D6}"/>
                  </a:ext>
                </a:extLst>
              </p:cNvPr>
              <p:cNvSpPr>
                <a:spLocks/>
              </p:cNvSpPr>
              <p:nvPr/>
            </p:nvSpPr>
            <p:spPr bwMode="auto">
              <a:xfrm>
                <a:off x="1931" y="1950"/>
                <a:ext cx="582" cy="338"/>
              </a:xfrm>
              <a:custGeom>
                <a:avLst/>
                <a:gdLst>
                  <a:gd name="T0" fmla="*/ 582 w 582"/>
                  <a:gd name="T1" fmla="*/ 163 h 338"/>
                  <a:gd name="T2" fmla="*/ 283 w 582"/>
                  <a:gd name="T3" fmla="*/ 338 h 338"/>
                  <a:gd name="T4" fmla="*/ 155 w 582"/>
                  <a:gd name="T5" fmla="*/ 262 h 338"/>
                  <a:gd name="T6" fmla="*/ 119 w 582"/>
                  <a:gd name="T7" fmla="*/ 243 h 338"/>
                  <a:gd name="T8" fmla="*/ 0 w 582"/>
                  <a:gd name="T9" fmla="*/ 171 h 338"/>
                  <a:gd name="T10" fmla="*/ 299 w 582"/>
                  <a:gd name="T11" fmla="*/ 0 h 338"/>
                  <a:gd name="T12" fmla="*/ 418 w 582"/>
                  <a:gd name="T13" fmla="*/ 67 h 338"/>
                  <a:gd name="T14" fmla="*/ 454 w 582"/>
                  <a:gd name="T15" fmla="*/ 91 h 338"/>
                  <a:gd name="T16" fmla="*/ 582 w 582"/>
                  <a:gd name="T17" fmla="*/ 163 h 3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82" h="338">
                    <a:moveTo>
                      <a:pt x="582" y="163"/>
                    </a:moveTo>
                    <a:lnTo>
                      <a:pt x="283" y="338"/>
                    </a:lnTo>
                    <a:lnTo>
                      <a:pt x="155" y="262"/>
                    </a:lnTo>
                    <a:lnTo>
                      <a:pt x="119" y="243"/>
                    </a:lnTo>
                    <a:lnTo>
                      <a:pt x="0" y="171"/>
                    </a:lnTo>
                    <a:lnTo>
                      <a:pt x="299" y="0"/>
                    </a:lnTo>
                    <a:lnTo>
                      <a:pt x="418" y="67"/>
                    </a:lnTo>
                    <a:lnTo>
                      <a:pt x="454" y="91"/>
                    </a:lnTo>
                    <a:lnTo>
                      <a:pt x="582" y="163"/>
                    </a:ln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0" name="Freeform 139">
                <a:extLst>
                  <a:ext uri="{FF2B5EF4-FFF2-40B4-BE49-F238E27FC236}">
                    <a16:creationId xmlns:a16="http://schemas.microsoft.com/office/drawing/2014/main" id="{560FBBB3-0F77-4E5E-9C70-F56173C94D87}"/>
                  </a:ext>
                </a:extLst>
              </p:cNvPr>
              <p:cNvSpPr>
                <a:spLocks/>
              </p:cNvSpPr>
              <p:nvPr/>
            </p:nvSpPr>
            <p:spPr bwMode="auto">
              <a:xfrm>
                <a:off x="1931" y="1950"/>
                <a:ext cx="582" cy="338"/>
              </a:xfrm>
              <a:custGeom>
                <a:avLst/>
                <a:gdLst>
                  <a:gd name="T0" fmla="*/ 582 w 582"/>
                  <a:gd name="T1" fmla="*/ 163 h 338"/>
                  <a:gd name="T2" fmla="*/ 283 w 582"/>
                  <a:gd name="T3" fmla="*/ 338 h 338"/>
                  <a:gd name="T4" fmla="*/ 155 w 582"/>
                  <a:gd name="T5" fmla="*/ 262 h 338"/>
                  <a:gd name="T6" fmla="*/ 119 w 582"/>
                  <a:gd name="T7" fmla="*/ 243 h 338"/>
                  <a:gd name="T8" fmla="*/ 0 w 582"/>
                  <a:gd name="T9" fmla="*/ 171 h 338"/>
                  <a:gd name="T10" fmla="*/ 299 w 582"/>
                  <a:gd name="T11" fmla="*/ 0 h 338"/>
                  <a:gd name="T12" fmla="*/ 418 w 582"/>
                  <a:gd name="T13" fmla="*/ 67 h 338"/>
                  <a:gd name="T14" fmla="*/ 454 w 582"/>
                  <a:gd name="T15" fmla="*/ 91 h 338"/>
                  <a:gd name="T16" fmla="*/ 582 w 582"/>
                  <a:gd name="T17" fmla="*/ 163 h 3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82" h="338">
                    <a:moveTo>
                      <a:pt x="582" y="163"/>
                    </a:moveTo>
                    <a:lnTo>
                      <a:pt x="283" y="338"/>
                    </a:lnTo>
                    <a:lnTo>
                      <a:pt x="155" y="262"/>
                    </a:lnTo>
                    <a:lnTo>
                      <a:pt x="119" y="243"/>
                    </a:lnTo>
                    <a:lnTo>
                      <a:pt x="0" y="171"/>
                    </a:lnTo>
                    <a:lnTo>
                      <a:pt x="299" y="0"/>
                    </a:lnTo>
                    <a:lnTo>
                      <a:pt x="418" y="67"/>
                    </a:lnTo>
                    <a:lnTo>
                      <a:pt x="454" y="91"/>
                    </a:lnTo>
                    <a:lnTo>
                      <a:pt x="582" y="16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1" name="Freeform 140">
                <a:extLst>
                  <a:ext uri="{FF2B5EF4-FFF2-40B4-BE49-F238E27FC236}">
                    <a16:creationId xmlns:a16="http://schemas.microsoft.com/office/drawing/2014/main" id="{0523CA69-CD60-4C9A-859D-934559CBD2BF}"/>
                  </a:ext>
                </a:extLst>
              </p:cNvPr>
              <p:cNvSpPr>
                <a:spLocks/>
              </p:cNvSpPr>
              <p:nvPr/>
            </p:nvSpPr>
            <p:spPr bwMode="auto">
              <a:xfrm>
                <a:off x="1939" y="1954"/>
                <a:ext cx="291" cy="326"/>
              </a:xfrm>
              <a:custGeom>
                <a:avLst/>
                <a:gdLst>
                  <a:gd name="T0" fmla="*/ 291 w 291"/>
                  <a:gd name="T1" fmla="*/ 0 h 326"/>
                  <a:gd name="T2" fmla="*/ 291 w 291"/>
                  <a:gd name="T3" fmla="*/ 318 h 326"/>
                  <a:gd name="T4" fmla="*/ 275 w 291"/>
                  <a:gd name="T5" fmla="*/ 326 h 326"/>
                  <a:gd name="T6" fmla="*/ 0 w 291"/>
                  <a:gd name="T7" fmla="*/ 167 h 326"/>
                  <a:gd name="T8" fmla="*/ 291 w 291"/>
                  <a:gd name="T9" fmla="*/ 0 h 326"/>
                  <a:gd name="T10" fmla="*/ 291 w 291"/>
                  <a:gd name="T11" fmla="*/ 0 h 326"/>
                </a:gdLst>
                <a:ahLst/>
                <a:cxnLst>
                  <a:cxn ang="0">
                    <a:pos x="T0" y="T1"/>
                  </a:cxn>
                  <a:cxn ang="0">
                    <a:pos x="T2" y="T3"/>
                  </a:cxn>
                  <a:cxn ang="0">
                    <a:pos x="T4" y="T5"/>
                  </a:cxn>
                  <a:cxn ang="0">
                    <a:pos x="T6" y="T7"/>
                  </a:cxn>
                  <a:cxn ang="0">
                    <a:pos x="T8" y="T9"/>
                  </a:cxn>
                  <a:cxn ang="0">
                    <a:pos x="T10" y="T11"/>
                  </a:cxn>
                </a:cxnLst>
                <a:rect l="0" t="0" r="r" b="b"/>
                <a:pathLst>
                  <a:path w="291" h="326">
                    <a:moveTo>
                      <a:pt x="291" y="0"/>
                    </a:moveTo>
                    <a:lnTo>
                      <a:pt x="291" y="318"/>
                    </a:lnTo>
                    <a:lnTo>
                      <a:pt x="275" y="326"/>
                    </a:lnTo>
                    <a:lnTo>
                      <a:pt x="0" y="167"/>
                    </a:lnTo>
                    <a:lnTo>
                      <a:pt x="291" y="0"/>
                    </a:lnTo>
                    <a:lnTo>
                      <a:pt x="291" y="0"/>
                    </a:lnTo>
                    <a:close/>
                  </a:path>
                </a:pathLst>
              </a:custGeom>
              <a:solidFill>
                <a:srgbClr val="D4A3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2" name="Freeform 141">
                <a:extLst>
                  <a:ext uri="{FF2B5EF4-FFF2-40B4-BE49-F238E27FC236}">
                    <a16:creationId xmlns:a16="http://schemas.microsoft.com/office/drawing/2014/main" id="{A2AB54D3-3158-4266-A194-2B882C7CE379}"/>
                  </a:ext>
                </a:extLst>
              </p:cNvPr>
              <p:cNvSpPr>
                <a:spLocks/>
              </p:cNvSpPr>
              <p:nvPr/>
            </p:nvSpPr>
            <p:spPr bwMode="auto">
              <a:xfrm>
                <a:off x="1939" y="1954"/>
                <a:ext cx="291" cy="326"/>
              </a:xfrm>
              <a:custGeom>
                <a:avLst/>
                <a:gdLst>
                  <a:gd name="T0" fmla="*/ 291 w 291"/>
                  <a:gd name="T1" fmla="*/ 0 h 326"/>
                  <a:gd name="T2" fmla="*/ 291 w 291"/>
                  <a:gd name="T3" fmla="*/ 318 h 326"/>
                  <a:gd name="T4" fmla="*/ 275 w 291"/>
                  <a:gd name="T5" fmla="*/ 326 h 326"/>
                  <a:gd name="T6" fmla="*/ 0 w 291"/>
                  <a:gd name="T7" fmla="*/ 167 h 326"/>
                  <a:gd name="T8" fmla="*/ 291 w 291"/>
                  <a:gd name="T9" fmla="*/ 0 h 326"/>
                  <a:gd name="T10" fmla="*/ 291 w 291"/>
                  <a:gd name="T11" fmla="*/ 0 h 326"/>
                </a:gdLst>
                <a:ahLst/>
                <a:cxnLst>
                  <a:cxn ang="0">
                    <a:pos x="T0" y="T1"/>
                  </a:cxn>
                  <a:cxn ang="0">
                    <a:pos x="T2" y="T3"/>
                  </a:cxn>
                  <a:cxn ang="0">
                    <a:pos x="T4" y="T5"/>
                  </a:cxn>
                  <a:cxn ang="0">
                    <a:pos x="T6" y="T7"/>
                  </a:cxn>
                  <a:cxn ang="0">
                    <a:pos x="T8" y="T9"/>
                  </a:cxn>
                  <a:cxn ang="0">
                    <a:pos x="T10" y="T11"/>
                  </a:cxn>
                </a:cxnLst>
                <a:rect l="0" t="0" r="r" b="b"/>
                <a:pathLst>
                  <a:path w="291" h="326">
                    <a:moveTo>
                      <a:pt x="291" y="0"/>
                    </a:moveTo>
                    <a:lnTo>
                      <a:pt x="291" y="318"/>
                    </a:lnTo>
                    <a:lnTo>
                      <a:pt x="275" y="326"/>
                    </a:lnTo>
                    <a:lnTo>
                      <a:pt x="0" y="167"/>
                    </a:lnTo>
                    <a:lnTo>
                      <a:pt x="291" y="0"/>
                    </a:lnTo>
                    <a:lnTo>
                      <a:pt x="29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3" name="Freeform 142">
                <a:extLst>
                  <a:ext uri="{FF2B5EF4-FFF2-40B4-BE49-F238E27FC236}">
                    <a16:creationId xmlns:a16="http://schemas.microsoft.com/office/drawing/2014/main" id="{FC185250-9FD5-40BD-9ECB-386EC8603941}"/>
                  </a:ext>
                </a:extLst>
              </p:cNvPr>
              <p:cNvSpPr>
                <a:spLocks/>
              </p:cNvSpPr>
              <p:nvPr/>
            </p:nvSpPr>
            <p:spPr bwMode="auto">
              <a:xfrm>
                <a:off x="2230" y="1954"/>
                <a:ext cx="275" cy="318"/>
              </a:xfrm>
              <a:custGeom>
                <a:avLst/>
                <a:gdLst>
                  <a:gd name="T0" fmla="*/ 275 w 275"/>
                  <a:gd name="T1" fmla="*/ 159 h 318"/>
                  <a:gd name="T2" fmla="*/ 0 w 275"/>
                  <a:gd name="T3" fmla="*/ 318 h 318"/>
                  <a:gd name="T4" fmla="*/ 0 w 275"/>
                  <a:gd name="T5" fmla="*/ 0 h 318"/>
                  <a:gd name="T6" fmla="*/ 275 w 275"/>
                  <a:gd name="T7" fmla="*/ 159 h 318"/>
                </a:gdLst>
                <a:ahLst/>
                <a:cxnLst>
                  <a:cxn ang="0">
                    <a:pos x="T0" y="T1"/>
                  </a:cxn>
                  <a:cxn ang="0">
                    <a:pos x="T2" y="T3"/>
                  </a:cxn>
                  <a:cxn ang="0">
                    <a:pos x="T4" y="T5"/>
                  </a:cxn>
                  <a:cxn ang="0">
                    <a:pos x="T6" y="T7"/>
                  </a:cxn>
                </a:cxnLst>
                <a:rect l="0" t="0" r="r" b="b"/>
                <a:pathLst>
                  <a:path w="275" h="318">
                    <a:moveTo>
                      <a:pt x="275" y="159"/>
                    </a:moveTo>
                    <a:lnTo>
                      <a:pt x="0" y="318"/>
                    </a:lnTo>
                    <a:lnTo>
                      <a:pt x="0" y="0"/>
                    </a:lnTo>
                    <a:lnTo>
                      <a:pt x="275" y="159"/>
                    </a:lnTo>
                    <a:close/>
                  </a:path>
                </a:pathLst>
              </a:custGeom>
              <a:solidFill>
                <a:srgbClr val="F3C89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4" name="Freeform 143">
                <a:extLst>
                  <a:ext uri="{FF2B5EF4-FFF2-40B4-BE49-F238E27FC236}">
                    <a16:creationId xmlns:a16="http://schemas.microsoft.com/office/drawing/2014/main" id="{8DC849C2-E7CA-4798-9128-407E9269A4B9}"/>
                  </a:ext>
                </a:extLst>
              </p:cNvPr>
              <p:cNvSpPr>
                <a:spLocks/>
              </p:cNvSpPr>
              <p:nvPr/>
            </p:nvSpPr>
            <p:spPr bwMode="auto">
              <a:xfrm>
                <a:off x="2230" y="1954"/>
                <a:ext cx="275" cy="318"/>
              </a:xfrm>
              <a:custGeom>
                <a:avLst/>
                <a:gdLst>
                  <a:gd name="T0" fmla="*/ 275 w 275"/>
                  <a:gd name="T1" fmla="*/ 159 h 318"/>
                  <a:gd name="T2" fmla="*/ 0 w 275"/>
                  <a:gd name="T3" fmla="*/ 318 h 318"/>
                  <a:gd name="T4" fmla="*/ 0 w 275"/>
                  <a:gd name="T5" fmla="*/ 0 h 318"/>
                  <a:gd name="T6" fmla="*/ 275 w 275"/>
                  <a:gd name="T7" fmla="*/ 159 h 318"/>
                </a:gdLst>
                <a:ahLst/>
                <a:cxnLst>
                  <a:cxn ang="0">
                    <a:pos x="T0" y="T1"/>
                  </a:cxn>
                  <a:cxn ang="0">
                    <a:pos x="T2" y="T3"/>
                  </a:cxn>
                  <a:cxn ang="0">
                    <a:pos x="T4" y="T5"/>
                  </a:cxn>
                  <a:cxn ang="0">
                    <a:pos x="T6" y="T7"/>
                  </a:cxn>
                </a:cxnLst>
                <a:rect l="0" t="0" r="r" b="b"/>
                <a:pathLst>
                  <a:path w="275" h="318">
                    <a:moveTo>
                      <a:pt x="275" y="159"/>
                    </a:moveTo>
                    <a:lnTo>
                      <a:pt x="0" y="318"/>
                    </a:lnTo>
                    <a:lnTo>
                      <a:pt x="0" y="0"/>
                    </a:lnTo>
                    <a:lnTo>
                      <a:pt x="275" y="15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5" name="Freeform 144">
                <a:extLst>
                  <a:ext uri="{FF2B5EF4-FFF2-40B4-BE49-F238E27FC236}">
                    <a16:creationId xmlns:a16="http://schemas.microsoft.com/office/drawing/2014/main" id="{4E2FA50C-E9AD-4C7E-B464-31CE07FD02C5}"/>
                  </a:ext>
                </a:extLst>
              </p:cNvPr>
              <p:cNvSpPr>
                <a:spLocks/>
              </p:cNvSpPr>
              <p:nvPr/>
            </p:nvSpPr>
            <p:spPr bwMode="auto">
              <a:xfrm>
                <a:off x="1931" y="2121"/>
                <a:ext cx="283" cy="434"/>
              </a:xfrm>
              <a:custGeom>
                <a:avLst/>
                <a:gdLst>
                  <a:gd name="T0" fmla="*/ 283 w 283"/>
                  <a:gd name="T1" fmla="*/ 167 h 434"/>
                  <a:gd name="T2" fmla="*/ 283 w 283"/>
                  <a:gd name="T3" fmla="*/ 434 h 434"/>
                  <a:gd name="T4" fmla="*/ 0 w 283"/>
                  <a:gd name="T5" fmla="*/ 267 h 434"/>
                  <a:gd name="T6" fmla="*/ 0 w 283"/>
                  <a:gd name="T7" fmla="*/ 0 h 434"/>
                  <a:gd name="T8" fmla="*/ 283 w 283"/>
                  <a:gd name="T9" fmla="*/ 167 h 434"/>
                </a:gdLst>
                <a:ahLst/>
                <a:cxnLst>
                  <a:cxn ang="0">
                    <a:pos x="T0" y="T1"/>
                  </a:cxn>
                  <a:cxn ang="0">
                    <a:pos x="T2" y="T3"/>
                  </a:cxn>
                  <a:cxn ang="0">
                    <a:pos x="T4" y="T5"/>
                  </a:cxn>
                  <a:cxn ang="0">
                    <a:pos x="T6" y="T7"/>
                  </a:cxn>
                  <a:cxn ang="0">
                    <a:pos x="T8" y="T9"/>
                  </a:cxn>
                </a:cxnLst>
                <a:rect l="0" t="0" r="r" b="b"/>
                <a:pathLst>
                  <a:path w="283" h="434">
                    <a:moveTo>
                      <a:pt x="283" y="167"/>
                    </a:moveTo>
                    <a:lnTo>
                      <a:pt x="283" y="434"/>
                    </a:lnTo>
                    <a:lnTo>
                      <a:pt x="0" y="267"/>
                    </a:lnTo>
                    <a:lnTo>
                      <a:pt x="0" y="0"/>
                    </a:lnTo>
                    <a:lnTo>
                      <a:pt x="283" y="167"/>
                    </a:lnTo>
                    <a:close/>
                  </a:path>
                </a:pathLst>
              </a:custGeom>
              <a:solidFill>
                <a:srgbClr val="F3C89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60" name="Freeform 145">
                <a:extLst>
                  <a:ext uri="{FF2B5EF4-FFF2-40B4-BE49-F238E27FC236}">
                    <a16:creationId xmlns:a16="http://schemas.microsoft.com/office/drawing/2014/main" id="{CEB219C9-A7C5-4372-A64B-87254451DEB2}"/>
                  </a:ext>
                </a:extLst>
              </p:cNvPr>
              <p:cNvSpPr>
                <a:spLocks/>
              </p:cNvSpPr>
              <p:nvPr/>
            </p:nvSpPr>
            <p:spPr bwMode="auto">
              <a:xfrm>
                <a:off x="1931" y="2121"/>
                <a:ext cx="283" cy="434"/>
              </a:xfrm>
              <a:custGeom>
                <a:avLst/>
                <a:gdLst>
                  <a:gd name="T0" fmla="*/ 283 w 283"/>
                  <a:gd name="T1" fmla="*/ 167 h 434"/>
                  <a:gd name="T2" fmla="*/ 283 w 283"/>
                  <a:gd name="T3" fmla="*/ 434 h 434"/>
                  <a:gd name="T4" fmla="*/ 0 w 283"/>
                  <a:gd name="T5" fmla="*/ 267 h 434"/>
                  <a:gd name="T6" fmla="*/ 0 w 283"/>
                  <a:gd name="T7" fmla="*/ 0 h 434"/>
                  <a:gd name="T8" fmla="*/ 283 w 283"/>
                  <a:gd name="T9" fmla="*/ 167 h 434"/>
                </a:gdLst>
                <a:ahLst/>
                <a:cxnLst>
                  <a:cxn ang="0">
                    <a:pos x="T0" y="T1"/>
                  </a:cxn>
                  <a:cxn ang="0">
                    <a:pos x="T2" y="T3"/>
                  </a:cxn>
                  <a:cxn ang="0">
                    <a:pos x="T4" y="T5"/>
                  </a:cxn>
                  <a:cxn ang="0">
                    <a:pos x="T6" y="T7"/>
                  </a:cxn>
                  <a:cxn ang="0">
                    <a:pos x="T8" y="T9"/>
                  </a:cxn>
                </a:cxnLst>
                <a:rect l="0" t="0" r="r" b="b"/>
                <a:pathLst>
                  <a:path w="283" h="434">
                    <a:moveTo>
                      <a:pt x="283" y="167"/>
                    </a:moveTo>
                    <a:lnTo>
                      <a:pt x="283" y="434"/>
                    </a:lnTo>
                    <a:lnTo>
                      <a:pt x="0" y="267"/>
                    </a:lnTo>
                    <a:lnTo>
                      <a:pt x="0" y="0"/>
                    </a:lnTo>
                    <a:lnTo>
                      <a:pt x="283" y="16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61" name="Freeform 146">
                <a:extLst>
                  <a:ext uri="{FF2B5EF4-FFF2-40B4-BE49-F238E27FC236}">
                    <a16:creationId xmlns:a16="http://schemas.microsoft.com/office/drawing/2014/main" id="{02114705-90F5-44F2-9462-9F5C0D988DD4}"/>
                  </a:ext>
                </a:extLst>
              </p:cNvPr>
              <p:cNvSpPr>
                <a:spLocks noEditPoints="1"/>
              </p:cNvSpPr>
              <p:nvPr/>
            </p:nvSpPr>
            <p:spPr bwMode="auto">
              <a:xfrm>
                <a:off x="1939" y="1954"/>
                <a:ext cx="291" cy="318"/>
              </a:xfrm>
              <a:custGeom>
                <a:avLst/>
                <a:gdLst>
                  <a:gd name="T0" fmla="*/ 71 w 291"/>
                  <a:gd name="T1" fmla="*/ 127 h 318"/>
                  <a:gd name="T2" fmla="*/ 0 w 291"/>
                  <a:gd name="T3" fmla="*/ 167 h 318"/>
                  <a:gd name="T4" fmla="*/ 0 w 291"/>
                  <a:gd name="T5" fmla="*/ 167 h 318"/>
                  <a:gd name="T6" fmla="*/ 71 w 291"/>
                  <a:gd name="T7" fmla="*/ 127 h 318"/>
                  <a:gd name="T8" fmla="*/ 291 w 291"/>
                  <a:gd name="T9" fmla="*/ 0 h 318"/>
                  <a:gd name="T10" fmla="*/ 291 w 291"/>
                  <a:gd name="T11" fmla="*/ 0 h 318"/>
                  <a:gd name="T12" fmla="*/ 291 w 291"/>
                  <a:gd name="T13" fmla="*/ 0 h 318"/>
                  <a:gd name="T14" fmla="*/ 291 w 291"/>
                  <a:gd name="T15" fmla="*/ 318 h 318"/>
                  <a:gd name="T16" fmla="*/ 291 w 291"/>
                  <a:gd name="T17" fmla="*/ 0 h 318"/>
                  <a:gd name="T18" fmla="*/ 291 w 291"/>
                  <a:gd name="T19" fmla="*/ 0 h 318"/>
                  <a:gd name="T20" fmla="*/ 291 w 291"/>
                  <a:gd name="T21" fmla="*/ 0 h 3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91" h="318">
                    <a:moveTo>
                      <a:pt x="71" y="127"/>
                    </a:moveTo>
                    <a:lnTo>
                      <a:pt x="0" y="167"/>
                    </a:lnTo>
                    <a:lnTo>
                      <a:pt x="0" y="167"/>
                    </a:lnTo>
                    <a:lnTo>
                      <a:pt x="71" y="127"/>
                    </a:lnTo>
                    <a:close/>
                    <a:moveTo>
                      <a:pt x="291" y="0"/>
                    </a:moveTo>
                    <a:lnTo>
                      <a:pt x="291" y="0"/>
                    </a:lnTo>
                    <a:lnTo>
                      <a:pt x="291" y="0"/>
                    </a:lnTo>
                    <a:lnTo>
                      <a:pt x="291" y="318"/>
                    </a:lnTo>
                    <a:lnTo>
                      <a:pt x="291" y="0"/>
                    </a:lnTo>
                    <a:lnTo>
                      <a:pt x="291" y="0"/>
                    </a:lnTo>
                    <a:lnTo>
                      <a:pt x="291" y="0"/>
                    </a:lnTo>
                    <a:close/>
                  </a:path>
                </a:pathLst>
              </a:custGeom>
              <a:solidFill>
                <a:srgbClr val="EAC9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62" name="Freeform 147">
                <a:extLst>
                  <a:ext uri="{FF2B5EF4-FFF2-40B4-BE49-F238E27FC236}">
                    <a16:creationId xmlns:a16="http://schemas.microsoft.com/office/drawing/2014/main" id="{A6D6CD95-2C67-4449-94A6-E1B928EB9732}"/>
                  </a:ext>
                </a:extLst>
              </p:cNvPr>
              <p:cNvSpPr>
                <a:spLocks noEditPoints="1"/>
              </p:cNvSpPr>
              <p:nvPr/>
            </p:nvSpPr>
            <p:spPr bwMode="auto">
              <a:xfrm>
                <a:off x="1939" y="1954"/>
                <a:ext cx="291" cy="318"/>
              </a:xfrm>
              <a:custGeom>
                <a:avLst/>
                <a:gdLst>
                  <a:gd name="T0" fmla="*/ 71 w 291"/>
                  <a:gd name="T1" fmla="*/ 127 h 318"/>
                  <a:gd name="T2" fmla="*/ 0 w 291"/>
                  <a:gd name="T3" fmla="*/ 167 h 318"/>
                  <a:gd name="T4" fmla="*/ 0 w 291"/>
                  <a:gd name="T5" fmla="*/ 167 h 318"/>
                  <a:gd name="T6" fmla="*/ 71 w 291"/>
                  <a:gd name="T7" fmla="*/ 127 h 318"/>
                  <a:gd name="T8" fmla="*/ 291 w 291"/>
                  <a:gd name="T9" fmla="*/ 0 h 318"/>
                  <a:gd name="T10" fmla="*/ 291 w 291"/>
                  <a:gd name="T11" fmla="*/ 0 h 318"/>
                  <a:gd name="T12" fmla="*/ 291 w 291"/>
                  <a:gd name="T13" fmla="*/ 0 h 318"/>
                  <a:gd name="T14" fmla="*/ 291 w 291"/>
                  <a:gd name="T15" fmla="*/ 318 h 318"/>
                  <a:gd name="T16" fmla="*/ 291 w 291"/>
                  <a:gd name="T17" fmla="*/ 0 h 318"/>
                  <a:gd name="T18" fmla="*/ 291 w 291"/>
                  <a:gd name="T19" fmla="*/ 0 h 318"/>
                  <a:gd name="T20" fmla="*/ 291 w 291"/>
                  <a:gd name="T21" fmla="*/ 0 h 3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91" h="318">
                    <a:moveTo>
                      <a:pt x="71" y="127"/>
                    </a:moveTo>
                    <a:lnTo>
                      <a:pt x="0" y="167"/>
                    </a:lnTo>
                    <a:lnTo>
                      <a:pt x="0" y="167"/>
                    </a:lnTo>
                    <a:lnTo>
                      <a:pt x="71" y="127"/>
                    </a:lnTo>
                    <a:moveTo>
                      <a:pt x="291" y="0"/>
                    </a:moveTo>
                    <a:lnTo>
                      <a:pt x="291" y="0"/>
                    </a:lnTo>
                    <a:lnTo>
                      <a:pt x="291" y="0"/>
                    </a:lnTo>
                    <a:lnTo>
                      <a:pt x="291" y="318"/>
                    </a:lnTo>
                    <a:lnTo>
                      <a:pt x="291" y="0"/>
                    </a:lnTo>
                    <a:lnTo>
                      <a:pt x="291" y="0"/>
                    </a:lnTo>
                    <a:lnTo>
                      <a:pt x="29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63" name="Freeform 148">
                <a:extLst>
                  <a:ext uri="{FF2B5EF4-FFF2-40B4-BE49-F238E27FC236}">
                    <a16:creationId xmlns:a16="http://schemas.microsoft.com/office/drawing/2014/main" id="{BF959952-32B6-4DA1-8738-EBAAA0D46C83}"/>
                  </a:ext>
                </a:extLst>
              </p:cNvPr>
              <p:cNvSpPr>
                <a:spLocks/>
              </p:cNvSpPr>
              <p:nvPr/>
            </p:nvSpPr>
            <p:spPr bwMode="auto">
              <a:xfrm>
                <a:off x="1939" y="1954"/>
                <a:ext cx="291" cy="326"/>
              </a:xfrm>
              <a:custGeom>
                <a:avLst/>
                <a:gdLst>
                  <a:gd name="T0" fmla="*/ 291 w 291"/>
                  <a:gd name="T1" fmla="*/ 0 h 326"/>
                  <a:gd name="T2" fmla="*/ 71 w 291"/>
                  <a:gd name="T3" fmla="*/ 127 h 326"/>
                  <a:gd name="T4" fmla="*/ 0 w 291"/>
                  <a:gd name="T5" fmla="*/ 167 h 326"/>
                  <a:gd name="T6" fmla="*/ 119 w 291"/>
                  <a:gd name="T7" fmla="*/ 235 h 326"/>
                  <a:gd name="T8" fmla="*/ 275 w 291"/>
                  <a:gd name="T9" fmla="*/ 326 h 326"/>
                  <a:gd name="T10" fmla="*/ 291 w 291"/>
                  <a:gd name="T11" fmla="*/ 318 h 326"/>
                  <a:gd name="T12" fmla="*/ 291 w 291"/>
                  <a:gd name="T13" fmla="*/ 0 h 326"/>
                  <a:gd name="T14" fmla="*/ 291 w 291"/>
                  <a:gd name="T15" fmla="*/ 0 h 32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91" h="326">
                    <a:moveTo>
                      <a:pt x="291" y="0"/>
                    </a:moveTo>
                    <a:lnTo>
                      <a:pt x="71" y="127"/>
                    </a:lnTo>
                    <a:lnTo>
                      <a:pt x="0" y="167"/>
                    </a:lnTo>
                    <a:lnTo>
                      <a:pt x="119" y="235"/>
                    </a:lnTo>
                    <a:lnTo>
                      <a:pt x="275" y="326"/>
                    </a:lnTo>
                    <a:lnTo>
                      <a:pt x="291" y="318"/>
                    </a:lnTo>
                    <a:lnTo>
                      <a:pt x="291" y="0"/>
                    </a:lnTo>
                    <a:lnTo>
                      <a:pt x="291" y="0"/>
                    </a:lnTo>
                    <a:close/>
                  </a:path>
                </a:pathLst>
              </a:custGeom>
              <a:solidFill>
                <a:srgbClr val="C391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64" name="Freeform 149">
                <a:extLst>
                  <a:ext uri="{FF2B5EF4-FFF2-40B4-BE49-F238E27FC236}">
                    <a16:creationId xmlns:a16="http://schemas.microsoft.com/office/drawing/2014/main" id="{5850B1B5-6800-4487-BBA7-4EE2534C5E8A}"/>
                  </a:ext>
                </a:extLst>
              </p:cNvPr>
              <p:cNvSpPr>
                <a:spLocks/>
              </p:cNvSpPr>
              <p:nvPr/>
            </p:nvSpPr>
            <p:spPr bwMode="auto">
              <a:xfrm>
                <a:off x="1939" y="1954"/>
                <a:ext cx="291" cy="326"/>
              </a:xfrm>
              <a:custGeom>
                <a:avLst/>
                <a:gdLst>
                  <a:gd name="T0" fmla="*/ 291 w 291"/>
                  <a:gd name="T1" fmla="*/ 0 h 326"/>
                  <a:gd name="T2" fmla="*/ 71 w 291"/>
                  <a:gd name="T3" fmla="*/ 127 h 326"/>
                  <a:gd name="T4" fmla="*/ 0 w 291"/>
                  <a:gd name="T5" fmla="*/ 167 h 326"/>
                  <a:gd name="T6" fmla="*/ 119 w 291"/>
                  <a:gd name="T7" fmla="*/ 235 h 326"/>
                  <a:gd name="T8" fmla="*/ 275 w 291"/>
                  <a:gd name="T9" fmla="*/ 326 h 326"/>
                  <a:gd name="T10" fmla="*/ 291 w 291"/>
                  <a:gd name="T11" fmla="*/ 318 h 326"/>
                  <a:gd name="T12" fmla="*/ 291 w 291"/>
                  <a:gd name="T13" fmla="*/ 0 h 326"/>
                  <a:gd name="T14" fmla="*/ 291 w 291"/>
                  <a:gd name="T15" fmla="*/ 0 h 32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91" h="326">
                    <a:moveTo>
                      <a:pt x="291" y="0"/>
                    </a:moveTo>
                    <a:lnTo>
                      <a:pt x="71" y="127"/>
                    </a:lnTo>
                    <a:lnTo>
                      <a:pt x="0" y="167"/>
                    </a:lnTo>
                    <a:lnTo>
                      <a:pt x="119" y="235"/>
                    </a:lnTo>
                    <a:lnTo>
                      <a:pt x="275" y="326"/>
                    </a:lnTo>
                    <a:lnTo>
                      <a:pt x="291" y="318"/>
                    </a:lnTo>
                    <a:lnTo>
                      <a:pt x="291" y="0"/>
                    </a:lnTo>
                    <a:lnTo>
                      <a:pt x="29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65" name="Freeform 150">
                <a:extLst>
                  <a:ext uri="{FF2B5EF4-FFF2-40B4-BE49-F238E27FC236}">
                    <a16:creationId xmlns:a16="http://schemas.microsoft.com/office/drawing/2014/main" id="{29DFF2E2-3BB5-41D2-88F0-02477273D00A}"/>
                  </a:ext>
                </a:extLst>
              </p:cNvPr>
              <p:cNvSpPr>
                <a:spLocks/>
              </p:cNvSpPr>
              <p:nvPr/>
            </p:nvSpPr>
            <p:spPr bwMode="auto">
              <a:xfrm>
                <a:off x="2230" y="1954"/>
                <a:ext cx="55" cy="318"/>
              </a:xfrm>
              <a:custGeom>
                <a:avLst/>
                <a:gdLst>
                  <a:gd name="T0" fmla="*/ 0 w 55"/>
                  <a:gd name="T1" fmla="*/ 0 h 318"/>
                  <a:gd name="T2" fmla="*/ 0 w 55"/>
                  <a:gd name="T3" fmla="*/ 318 h 318"/>
                  <a:gd name="T4" fmla="*/ 55 w 55"/>
                  <a:gd name="T5" fmla="*/ 286 h 318"/>
                  <a:gd name="T6" fmla="*/ 0 w 55"/>
                  <a:gd name="T7" fmla="*/ 0 h 318"/>
                  <a:gd name="T8" fmla="*/ 0 w 55"/>
                  <a:gd name="T9" fmla="*/ 0 h 318"/>
                </a:gdLst>
                <a:ahLst/>
                <a:cxnLst>
                  <a:cxn ang="0">
                    <a:pos x="T0" y="T1"/>
                  </a:cxn>
                  <a:cxn ang="0">
                    <a:pos x="T2" y="T3"/>
                  </a:cxn>
                  <a:cxn ang="0">
                    <a:pos x="T4" y="T5"/>
                  </a:cxn>
                  <a:cxn ang="0">
                    <a:pos x="T6" y="T7"/>
                  </a:cxn>
                  <a:cxn ang="0">
                    <a:pos x="T8" y="T9"/>
                  </a:cxn>
                </a:cxnLst>
                <a:rect l="0" t="0" r="r" b="b"/>
                <a:pathLst>
                  <a:path w="55" h="318">
                    <a:moveTo>
                      <a:pt x="0" y="0"/>
                    </a:moveTo>
                    <a:lnTo>
                      <a:pt x="0" y="318"/>
                    </a:lnTo>
                    <a:lnTo>
                      <a:pt x="55" y="286"/>
                    </a:lnTo>
                    <a:lnTo>
                      <a:pt x="0" y="0"/>
                    </a:lnTo>
                    <a:lnTo>
                      <a:pt x="0" y="0"/>
                    </a:lnTo>
                    <a:close/>
                  </a:path>
                </a:pathLst>
              </a:custGeom>
              <a:solidFill>
                <a:srgbClr val="DFB1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66" name="Freeform 151">
                <a:extLst>
                  <a:ext uri="{FF2B5EF4-FFF2-40B4-BE49-F238E27FC236}">
                    <a16:creationId xmlns:a16="http://schemas.microsoft.com/office/drawing/2014/main" id="{2448627D-21E8-430B-A20E-20B08A622F51}"/>
                  </a:ext>
                </a:extLst>
              </p:cNvPr>
              <p:cNvSpPr>
                <a:spLocks/>
              </p:cNvSpPr>
              <p:nvPr/>
            </p:nvSpPr>
            <p:spPr bwMode="auto">
              <a:xfrm>
                <a:off x="2230" y="1954"/>
                <a:ext cx="55" cy="318"/>
              </a:xfrm>
              <a:custGeom>
                <a:avLst/>
                <a:gdLst>
                  <a:gd name="T0" fmla="*/ 0 w 55"/>
                  <a:gd name="T1" fmla="*/ 0 h 318"/>
                  <a:gd name="T2" fmla="*/ 0 w 55"/>
                  <a:gd name="T3" fmla="*/ 318 h 318"/>
                  <a:gd name="T4" fmla="*/ 55 w 55"/>
                  <a:gd name="T5" fmla="*/ 286 h 318"/>
                  <a:gd name="T6" fmla="*/ 0 w 55"/>
                  <a:gd name="T7" fmla="*/ 0 h 318"/>
                  <a:gd name="T8" fmla="*/ 0 w 55"/>
                  <a:gd name="T9" fmla="*/ 0 h 318"/>
                </a:gdLst>
                <a:ahLst/>
                <a:cxnLst>
                  <a:cxn ang="0">
                    <a:pos x="T0" y="T1"/>
                  </a:cxn>
                  <a:cxn ang="0">
                    <a:pos x="T2" y="T3"/>
                  </a:cxn>
                  <a:cxn ang="0">
                    <a:pos x="T4" y="T5"/>
                  </a:cxn>
                  <a:cxn ang="0">
                    <a:pos x="T6" y="T7"/>
                  </a:cxn>
                  <a:cxn ang="0">
                    <a:pos x="T8" y="T9"/>
                  </a:cxn>
                </a:cxnLst>
                <a:rect l="0" t="0" r="r" b="b"/>
                <a:pathLst>
                  <a:path w="55" h="318">
                    <a:moveTo>
                      <a:pt x="0" y="0"/>
                    </a:moveTo>
                    <a:lnTo>
                      <a:pt x="0" y="318"/>
                    </a:lnTo>
                    <a:lnTo>
                      <a:pt x="55" y="286"/>
                    </a:lnTo>
                    <a:lnTo>
                      <a:pt x="0"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67" name="Freeform 152">
                <a:extLst>
                  <a:ext uri="{FF2B5EF4-FFF2-40B4-BE49-F238E27FC236}">
                    <a16:creationId xmlns:a16="http://schemas.microsoft.com/office/drawing/2014/main" id="{4630C64E-A34F-437C-B7B4-AE507F683B7A}"/>
                  </a:ext>
                </a:extLst>
              </p:cNvPr>
              <p:cNvSpPr>
                <a:spLocks/>
              </p:cNvSpPr>
              <p:nvPr/>
            </p:nvSpPr>
            <p:spPr bwMode="auto">
              <a:xfrm>
                <a:off x="2238" y="2416"/>
                <a:ext cx="47" cy="43"/>
              </a:xfrm>
              <a:custGeom>
                <a:avLst/>
                <a:gdLst>
                  <a:gd name="T0" fmla="*/ 12 w 12"/>
                  <a:gd name="T1" fmla="*/ 4 h 11"/>
                  <a:gd name="T2" fmla="*/ 11 w 12"/>
                  <a:gd name="T3" fmla="*/ 4 h 11"/>
                  <a:gd name="T4" fmla="*/ 8 w 12"/>
                  <a:gd name="T5" fmla="*/ 8 h 11"/>
                  <a:gd name="T6" fmla="*/ 6 w 12"/>
                  <a:gd name="T7" fmla="*/ 7 h 11"/>
                  <a:gd name="T8" fmla="*/ 3 w 12"/>
                  <a:gd name="T9" fmla="*/ 11 h 11"/>
                  <a:gd name="T10" fmla="*/ 1 w 12"/>
                  <a:gd name="T11" fmla="*/ 10 h 11"/>
                  <a:gd name="T12" fmla="*/ 0 w 12"/>
                  <a:gd name="T13" fmla="*/ 11 h 11"/>
                  <a:gd name="T14" fmla="*/ 6 w 12"/>
                  <a:gd name="T15" fmla="*/ 2 h 11"/>
                  <a:gd name="T16" fmla="*/ 12 w 12"/>
                  <a:gd name="T17" fmla="*/ 4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 h="11">
                    <a:moveTo>
                      <a:pt x="12" y="4"/>
                    </a:moveTo>
                    <a:cubicBezTo>
                      <a:pt x="11" y="4"/>
                      <a:pt x="11" y="4"/>
                      <a:pt x="11" y="4"/>
                    </a:cubicBezTo>
                    <a:cubicBezTo>
                      <a:pt x="10" y="5"/>
                      <a:pt x="9" y="6"/>
                      <a:pt x="8" y="8"/>
                    </a:cubicBezTo>
                    <a:cubicBezTo>
                      <a:pt x="8" y="7"/>
                      <a:pt x="7" y="7"/>
                      <a:pt x="6" y="7"/>
                    </a:cubicBezTo>
                    <a:cubicBezTo>
                      <a:pt x="5" y="8"/>
                      <a:pt x="4" y="9"/>
                      <a:pt x="3" y="11"/>
                    </a:cubicBezTo>
                    <a:cubicBezTo>
                      <a:pt x="3" y="10"/>
                      <a:pt x="2" y="10"/>
                      <a:pt x="1" y="10"/>
                    </a:cubicBezTo>
                    <a:cubicBezTo>
                      <a:pt x="0" y="11"/>
                      <a:pt x="0" y="11"/>
                      <a:pt x="0" y="11"/>
                    </a:cubicBezTo>
                    <a:cubicBezTo>
                      <a:pt x="0" y="8"/>
                      <a:pt x="3" y="4"/>
                      <a:pt x="6" y="2"/>
                    </a:cubicBezTo>
                    <a:cubicBezTo>
                      <a:pt x="9" y="0"/>
                      <a:pt x="11" y="1"/>
                      <a:pt x="12" y="4"/>
                    </a:cubicBez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68" name="Freeform 153">
                <a:extLst>
                  <a:ext uri="{FF2B5EF4-FFF2-40B4-BE49-F238E27FC236}">
                    <a16:creationId xmlns:a16="http://schemas.microsoft.com/office/drawing/2014/main" id="{A4A1B3BD-D9A8-422E-A4E5-A981F4698CE4}"/>
                  </a:ext>
                </a:extLst>
              </p:cNvPr>
              <p:cNvSpPr>
                <a:spLocks/>
              </p:cNvSpPr>
              <p:nvPr/>
            </p:nvSpPr>
            <p:spPr bwMode="auto">
              <a:xfrm>
                <a:off x="2258" y="2440"/>
                <a:ext cx="11" cy="55"/>
              </a:xfrm>
              <a:custGeom>
                <a:avLst/>
                <a:gdLst>
                  <a:gd name="T0" fmla="*/ 2 w 3"/>
                  <a:gd name="T1" fmla="*/ 14 h 14"/>
                  <a:gd name="T2" fmla="*/ 0 w 3"/>
                  <a:gd name="T3" fmla="*/ 13 h 14"/>
                  <a:gd name="T4" fmla="*/ 0 w 3"/>
                  <a:gd name="T5" fmla="*/ 1 h 14"/>
                  <a:gd name="T6" fmla="*/ 1 w 3"/>
                  <a:gd name="T7" fmla="*/ 0 h 14"/>
                  <a:gd name="T8" fmla="*/ 1 w 3"/>
                  <a:gd name="T9" fmla="*/ 0 h 14"/>
                  <a:gd name="T10" fmla="*/ 1 w 3"/>
                  <a:gd name="T11" fmla="*/ 13 h 14"/>
                  <a:gd name="T12" fmla="*/ 2 w 3"/>
                  <a:gd name="T13" fmla="*/ 13 h 14"/>
                  <a:gd name="T14" fmla="*/ 2 w 3"/>
                  <a:gd name="T15" fmla="*/ 12 h 14"/>
                  <a:gd name="T16" fmla="*/ 3 w 3"/>
                  <a:gd name="T17" fmla="*/ 11 h 14"/>
                  <a:gd name="T18" fmla="*/ 3 w 3"/>
                  <a:gd name="T19" fmla="*/ 12 h 14"/>
                  <a:gd name="T20" fmla="*/ 2 w 3"/>
                  <a:gd name="T21"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 h="14">
                    <a:moveTo>
                      <a:pt x="2" y="14"/>
                    </a:moveTo>
                    <a:cubicBezTo>
                      <a:pt x="1" y="14"/>
                      <a:pt x="0" y="14"/>
                      <a:pt x="0" y="13"/>
                    </a:cubicBezTo>
                    <a:cubicBezTo>
                      <a:pt x="0" y="1"/>
                      <a:pt x="0" y="1"/>
                      <a:pt x="0" y="1"/>
                    </a:cubicBezTo>
                    <a:cubicBezTo>
                      <a:pt x="1" y="0"/>
                      <a:pt x="1" y="0"/>
                      <a:pt x="1" y="0"/>
                    </a:cubicBezTo>
                    <a:cubicBezTo>
                      <a:pt x="1" y="0"/>
                      <a:pt x="1" y="0"/>
                      <a:pt x="1" y="0"/>
                    </a:cubicBezTo>
                    <a:cubicBezTo>
                      <a:pt x="1" y="13"/>
                      <a:pt x="1" y="13"/>
                      <a:pt x="1" y="13"/>
                    </a:cubicBezTo>
                    <a:cubicBezTo>
                      <a:pt x="1" y="13"/>
                      <a:pt x="1" y="13"/>
                      <a:pt x="2" y="13"/>
                    </a:cubicBezTo>
                    <a:cubicBezTo>
                      <a:pt x="2" y="13"/>
                      <a:pt x="2" y="12"/>
                      <a:pt x="2" y="12"/>
                    </a:cubicBezTo>
                    <a:cubicBezTo>
                      <a:pt x="3" y="11"/>
                      <a:pt x="3" y="11"/>
                      <a:pt x="3" y="11"/>
                    </a:cubicBezTo>
                    <a:cubicBezTo>
                      <a:pt x="3" y="12"/>
                      <a:pt x="3" y="12"/>
                      <a:pt x="3" y="12"/>
                    </a:cubicBezTo>
                    <a:cubicBezTo>
                      <a:pt x="3" y="12"/>
                      <a:pt x="3" y="13"/>
                      <a:pt x="2" y="14"/>
                    </a:cubicBez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69" name="Freeform 154">
                <a:extLst>
                  <a:ext uri="{FF2B5EF4-FFF2-40B4-BE49-F238E27FC236}">
                    <a16:creationId xmlns:a16="http://schemas.microsoft.com/office/drawing/2014/main" id="{CC0D2B50-24BF-485A-B6B6-27CCCD2058FF}"/>
                  </a:ext>
                </a:extLst>
              </p:cNvPr>
              <p:cNvSpPr>
                <a:spLocks/>
              </p:cNvSpPr>
              <p:nvPr/>
            </p:nvSpPr>
            <p:spPr bwMode="auto">
              <a:xfrm>
                <a:off x="2301" y="2384"/>
                <a:ext cx="32" cy="52"/>
              </a:xfrm>
              <a:custGeom>
                <a:avLst/>
                <a:gdLst>
                  <a:gd name="T0" fmla="*/ 4 w 8"/>
                  <a:gd name="T1" fmla="*/ 12 h 13"/>
                  <a:gd name="T2" fmla="*/ 3 w 8"/>
                  <a:gd name="T3" fmla="*/ 12 h 13"/>
                  <a:gd name="T4" fmla="*/ 0 w 8"/>
                  <a:gd name="T5" fmla="*/ 10 h 13"/>
                  <a:gd name="T6" fmla="*/ 0 w 8"/>
                  <a:gd name="T7" fmla="*/ 5 h 13"/>
                  <a:gd name="T8" fmla="*/ 8 w 8"/>
                  <a:gd name="T9" fmla="*/ 0 h 13"/>
                  <a:gd name="T10" fmla="*/ 8 w 8"/>
                  <a:gd name="T11" fmla="*/ 6 h 13"/>
                  <a:gd name="T12" fmla="*/ 4 w 8"/>
                  <a:gd name="T13" fmla="*/ 12 h 13"/>
                </a:gdLst>
                <a:ahLst/>
                <a:cxnLst>
                  <a:cxn ang="0">
                    <a:pos x="T0" y="T1"/>
                  </a:cxn>
                  <a:cxn ang="0">
                    <a:pos x="T2" y="T3"/>
                  </a:cxn>
                  <a:cxn ang="0">
                    <a:pos x="T4" y="T5"/>
                  </a:cxn>
                  <a:cxn ang="0">
                    <a:pos x="T6" y="T7"/>
                  </a:cxn>
                  <a:cxn ang="0">
                    <a:pos x="T8" y="T9"/>
                  </a:cxn>
                  <a:cxn ang="0">
                    <a:pos x="T10" y="T11"/>
                  </a:cxn>
                  <a:cxn ang="0">
                    <a:pos x="T12" y="T13"/>
                  </a:cxn>
                </a:cxnLst>
                <a:rect l="0" t="0" r="r" b="b"/>
                <a:pathLst>
                  <a:path w="8" h="13">
                    <a:moveTo>
                      <a:pt x="4" y="12"/>
                    </a:moveTo>
                    <a:cubicBezTo>
                      <a:pt x="3" y="12"/>
                      <a:pt x="3" y="12"/>
                      <a:pt x="3" y="12"/>
                    </a:cubicBezTo>
                    <a:cubicBezTo>
                      <a:pt x="1" y="13"/>
                      <a:pt x="0" y="12"/>
                      <a:pt x="0" y="10"/>
                    </a:cubicBezTo>
                    <a:cubicBezTo>
                      <a:pt x="0" y="5"/>
                      <a:pt x="0" y="5"/>
                      <a:pt x="0" y="5"/>
                    </a:cubicBezTo>
                    <a:cubicBezTo>
                      <a:pt x="8" y="0"/>
                      <a:pt x="8" y="0"/>
                      <a:pt x="8" y="0"/>
                    </a:cubicBezTo>
                    <a:cubicBezTo>
                      <a:pt x="8" y="6"/>
                      <a:pt x="8" y="6"/>
                      <a:pt x="8" y="6"/>
                    </a:cubicBezTo>
                    <a:cubicBezTo>
                      <a:pt x="8" y="8"/>
                      <a:pt x="6" y="10"/>
                      <a:pt x="4" y="12"/>
                    </a:cubicBez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70" name="Rectangle 155">
                <a:extLst>
                  <a:ext uri="{FF2B5EF4-FFF2-40B4-BE49-F238E27FC236}">
                    <a16:creationId xmlns:a16="http://schemas.microsoft.com/office/drawing/2014/main" id="{810A1DFD-F3A1-4732-B851-DDD80DDE9509}"/>
                  </a:ext>
                </a:extLst>
              </p:cNvPr>
              <p:cNvSpPr>
                <a:spLocks noChangeArrowheads="1"/>
              </p:cNvSpPr>
              <p:nvPr/>
            </p:nvSpPr>
            <p:spPr bwMode="auto">
              <a:xfrm>
                <a:off x="2313" y="2428"/>
                <a:ext cx="4" cy="35"/>
              </a:xfrm>
              <a:prstGeom prst="rect">
                <a:avLst/>
              </a:prstGeom>
              <a:solidFill>
                <a:srgbClr val="C4845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71" name="Freeform 156">
                <a:extLst>
                  <a:ext uri="{FF2B5EF4-FFF2-40B4-BE49-F238E27FC236}">
                    <a16:creationId xmlns:a16="http://schemas.microsoft.com/office/drawing/2014/main" id="{5229AD34-4C64-434A-BD23-9B808AA6A6D1}"/>
                  </a:ext>
                </a:extLst>
              </p:cNvPr>
              <p:cNvSpPr>
                <a:spLocks/>
              </p:cNvSpPr>
              <p:nvPr/>
            </p:nvSpPr>
            <p:spPr bwMode="auto">
              <a:xfrm>
                <a:off x="2305" y="2455"/>
                <a:ext cx="24" cy="16"/>
              </a:xfrm>
              <a:custGeom>
                <a:avLst/>
                <a:gdLst>
                  <a:gd name="T0" fmla="*/ 20 w 24"/>
                  <a:gd name="T1" fmla="*/ 4 h 16"/>
                  <a:gd name="T2" fmla="*/ 0 w 24"/>
                  <a:gd name="T3" fmla="*/ 16 h 16"/>
                  <a:gd name="T4" fmla="*/ 0 w 24"/>
                  <a:gd name="T5" fmla="*/ 16 h 16"/>
                  <a:gd name="T6" fmla="*/ 0 w 24"/>
                  <a:gd name="T7" fmla="*/ 12 h 16"/>
                  <a:gd name="T8" fmla="*/ 20 w 24"/>
                  <a:gd name="T9" fmla="*/ 0 h 16"/>
                  <a:gd name="T10" fmla="*/ 24 w 24"/>
                  <a:gd name="T11" fmla="*/ 0 h 16"/>
                  <a:gd name="T12" fmla="*/ 20 w 24"/>
                  <a:gd name="T13" fmla="*/ 4 h 16"/>
                </a:gdLst>
                <a:ahLst/>
                <a:cxnLst>
                  <a:cxn ang="0">
                    <a:pos x="T0" y="T1"/>
                  </a:cxn>
                  <a:cxn ang="0">
                    <a:pos x="T2" y="T3"/>
                  </a:cxn>
                  <a:cxn ang="0">
                    <a:pos x="T4" y="T5"/>
                  </a:cxn>
                  <a:cxn ang="0">
                    <a:pos x="T6" y="T7"/>
                  </a:cxn>
                  <a:cxn ang="0">
                    <a:pos x="T8" y="T9"/>
                  </a:cxn>
                  <a:cxn ang="0">
                    <a:pos x="T10" y="T11"/>
                  </a:cxn>
                  <a:cxn ang="0">
                    <a:pos x="T12" y="T13"/>
                  </a:cxn>
                </a:cxnLst>
                <a:rect l="0" t="0" r="r" b="b"/>
                <a:pathLst>
                  <a:path w="24" h="16">
                    <a:moveTo>
                      <a:pt x="20" y="4"/>
                    </a:moveTo>
                    <a:lnTo>
                      <a:pt x="0" y="16"/>
                    </a:lnTo>
                    <a:lnTo>
                      <a:pt x="0" y="16"/>
                    </a:lnTo>
                    <a:lnTo>
                      <a:pt x="0" y="12"/>
                    </a:lnTo>
                    <a:lnTo>
                      <a:pt x="20" y="0"/>
                    </a:lnTo>
                    <a:lnTo>
                      <a:pt x="24" y="0"/>
                    </a:lnTo>
                    <a:lnTo>
                      <a:pt x="20" y="4"/>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72" name="Freeform 157">
                <a:extLst>
                  <a:ext uri="{FF2B5EF4-FFF2-40B4-BE49-F238E27FC236}">
                    <a16:creationId xmlns:a16="http://schemas.microsoft.com/office/drawing/2014/main" id="{F3EB566E-8EF7-4826-A779-EF922F10A6C3}"/>
                  </a:ext>
                </a:extLst>
              </p:cNvPr>
              <p:cNvSpPr>
                <a:spLocks noEditPoints="1"/>
              </p:cNvSpPr>
              <p:nvPr/>
            </p:nvSpPr>
            <p:spPr bwMode="auto">
              <a:xfrm>
                <a:off x="2345" y="2356"/>
                <a:ext cx="72" cy="91"/>
              </a:xfrm>
              <a:custGeom>
                <a:avLst/>
                <a:gdLst>
                  <a:gd name="T0" fmla="*/ 16 w 18"/>
                  <a:gd name="T1" fmla="*/ 14 h 23"/>
                  <a:gd name="T2" fmla="*/ 1 w 18"/>
                  <a:gd name="T3" fmla="*/ 23 h 23"/>
                  <a:gd name="T4" fmla="*/ 0 w 18"/>
                  <a:gd name="T5" fmla="*/ 23 h 23"/>
                  <a:gd name="T6" fmla="*/ 0 w 18"/>
                  <a:gd name="T7" fmla="*/ 22 h 23"/>
                  <a:gd name="T8" fmla="*/ 8 w 18"/>
                  <a:gd name="T9" fmla="*/ 2 h 23"/>
                  <a:gd name="T10" fmla="*/ 10 w 18"/>
                  <a:gd name="T11" fmla="*/ 1 h 23"/>
                  <a:gd name="T12" fmla="*/ 17 w 18"/>
                  <a:gd name="T13" fmla="*/ 12 h 23"/>
                  <a:gd name="T14" fmla="*/ 17 w 18"/>
                  <a:gd name="T15" fmla="*/ 13 h 23"/>
                  <a:gd name="T16" fmla="*/ 16 w 18"/>
                  <a:gd name="T17" fmla="*/ 14 h 23"/>
                  <a:gd name="T18" fmla="*/ 9 w 18"/>
                  <a:gd name="T19" fmla="*/ 2 h 23"/>
                  <a:gd name="T20" fmla="*/ 1 w 18"/>
                  <a:gd name="T21" fmla="*/ 22 h 23"/>
                  <a:gd name="T22" fmla="*/ 17 w 18"/>
                  <a:gd name="T23" fmla="*/ 13 h 23"/>
                  <a:gd name="T24" fmla="*/ 9 w 18"/>
                  <a:gd name="T25" fmla="*/ 2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 h="23">
                    <a:moveTo>
                      <a:pt x="16" y="14"/>
                    </a:moveTo>
                    <a:cubicBezTo>
                      <a:pt x="1" y="23"/>
                      <a:pt x="1" y="23"/>
                      <a:pt x="1" y="23"/>
                    </a:cubicBezTo>
                    <a:cubicBezTo>
                      <a:pt x="0" y="23"/>
                      <a:pt x="0" y="23"/>
                      <a:pt x="0" y="23"/>
                    </a:cubicBezTo>
                    <a:cubicBezTo>
                      <a:pt x="0" y="23"/>
                      <a:pt x="0" y="22"/>
                      <a:pt x="0" y="22"/>
                    </a:cubicBezTo>
                    <a:cubicBezTo>
                      <a:pt x="8" y="2"/>
                      <a:pt x="8" y="2"/>
                      <a:pt x="8" y="2"/>
                    </a:cubicBezTo>
                    <a:cubicBezTo>
                      <a:pt x="8" y="1"/>
                      <a:pt x="9" y="0"/>
                      <a:pt x="10" y="1"/>
                    </a:cubicBezTo>
                    <a:cubicBezTo>
                      <a:pt x="17" y="12"/>
                      <a:pt x="17" y="12"/>
                      <a:pt x="17" y="12"/>
                    </a:cubicBezTo>
                    <a:cubicBezTo>
                      <a:pt x="18" y="12"/>
                      <a:pt x="18" y="13"/>
                      <a:pt x="17" y="13"/>
                    </a:cubicBezTo>
                    <a:cubicBezTo>
                      <a:pt x="17" y="14"/>
                      <a:pt x="17" y="14"/>
                      <a:pt x="16" y="14"/>
                    </a:cubicBezTo>
                    <a:close/>
                    <a:moveTo>
                      <a:pt x="9" y="2"/>
                    </a:moveTo>
                    <a:cubicBezTo>
                      <a:pt x="1" y="22"/>
                      <a:pt x="1" y="22"/>
                      <a:pt x="1" y="22"/>
                    </a:cubicBezTo>
                    <a:cubicBezTo>
                      <a:pt x="17" y="13"/>
                      <a:pt x="17" y="13"/>
                      <a:pt x="17" y="13"/>
                    </a:cubicBezTo>
                    <a:cubicBezTo>
                      <a:pt x="9" y="2"/>
                      <a:pt x="9" y="2"/>
                      <a:pt x="9" y="2"/>
                    </a:cubicBez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73" name="Freeform 158">
                <a:extLst>
                  <a:ext uri="{FF2B5EF4-FFF2-40B4-BE49-F238E27FC236}">
                    <a16:creationId xmlns:a16="http://schemas.microsoft.com/office/drawing/2014/main" id="{43BDBFF3-F2B5-47E5-AEFC-BF1F0EFE2009}"/>
                  </a:ext>
                </a:extLst>
              </p:cNvPr>
              <p:cNvSpPr>
                <a:spLocks noEditPoints="1"/>
              </p:cNvSpPr>
              <p:nvPr/>
            </p:nvSpPr>
            <p:spPr bwMode="auto">
              <a:xfrm>
                <a:off x="2377" y="2376"/>
                <a:ext cx="4" cy="44"/>
              </a:xfrm>
              <a:custGeom>
                <a:avLst/>
                <a:gdLst>
                  <a:gd name="T0" fmla="*/ 0 w 4"/>
                  <a:gd name="T1" fmla="*/ 28 h 44"/>
                  <a:gd name="T2" fmla="*/ 0 w 4"/>
                  <a:gd name="T3" fmla="*/ 4 h 44"/>
                  <a:gd name="T4" fmla="*/ 4 w 4"/>
                  <a:gd name="T5" fmla="*/ 0 h 44"/>
                  <a:gd name="T6" fmla="*/ 4 w 4"/>
                  <a:gd name="T7" fmla="*/ 24 h 44"/>
                  <a:gd name="T8" fmla="*/ 4 w 4"/>
                  <a:gd name="T9" fmla="*/ 32 h 44"/>
                  <a:gd name="T10" fmla="*/ 0 w 4"/>
                  <a:gd name="T11" fmla="*/ 32 h 44"/>
                  <a:gd name="T12" fmla="*/ 0 w 4"/>
                  <a:gd name="T13" fmla="*/ 28 h 44"/>
                  <a:gd name="T14" fmla="*/ 0 w 4"/>
                  <a:gd name="T15" fmla="*/ 44 h 44"/>
                  <a:gd name="T16" fmla="*/ 0 w 4"/>
                  <a:gd name="T17" fmla="*/ 36 h 44"/>
                  <a:gd name="T18" fmla="*/ 4 w 4"/>
                  <a:gd name="T19" fmla="*/ 36 h 44"/>
                  <a:gd name="T20" fmla="*/ 4 w 4"/>
                  <a:gd name="T21" fmla="*/ 40 h 44"/>
                  <a:gd name="T22" fmla="*/ 0 w 4"/>
                  <a:gd name="T23" fmla="*/ 44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 h="44">
                    <a:moveTo>
                      <a:pt x="0" y="28"/>
                    </a:moveTo>
                    <a:lnTo>
                      <a:pt x="0" y="4"/>
                    </a:lnTo>
                    <a:lnTo>
                      <a:pt x="4" y="0"/>
                    </a:lnTo>
                    <a:lnTo>
                      <a:pt x="4" y="24"/>
                    </a:lnTo>
                    <a:lnTo>
                      <a:pt x="4" y="32"/>
                    </a:lnTo>
                    <a:lnTo>
                      <a:pt x="0" y="32"/>
                    </a:lnTo>
                    <a:lnTo>
                      <a:pt x="0" y="28"/>
                    </a:lnTo>
                    <a:close/>
                    <a:moveTo>
                      <a:pt x="0" y="44"/>
                    </a:moveTo>
                    <a:lnTo>
                      <a:pt x="0" y="36"/>
                    </a:lnTo>
                    <a:lnTo>
                      <a:pt x="4" y="36"/>
                    </a:lnTo>
                    <a:lnTo>
                      <a:pt x="4" y="40"/>
                    </a:lnTo>
                    <a:lnTo>
                      <a:pt x="0" y="44"/>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74" name="Freeform 159">
                <a:extLst>
                  <a:ext uri="{FF2B5EF4-FFF2-40B4-BE49-F238E27FC236}">
                    <a16:creationId xmlns:a16="http://schemas.microsoft.com/office/drawing/2014/main" id="{32692E72-5D62-48D8-9063-797D6F14FC5F}"/>
                  </a:ext>
                </a:extLst>
              </p:cNvPr>
              <p:cNvSpPr>
                <a:spLocks/>
              </p:cNvSpPr>
              <p:nvPr/>
            </p:nvSpPr>
            <p:spPr bwMode="auto">
              <a:xfrm>
                <a:off x="2258" y="2224"/>
                <a:ext cx="115" cy="152"/>
              </a:xfrm>
              <a:custGeom>
                <a:avLst/>
                <a:gdLst>
                  <a:gd name="T0" fmla="*/ 115 w 115"/>
                  <a:gd name="T1" fmla="*/ 88 h 152"/>
                  <a:gd name="T2" fmla="*/ 0 w 115"/>
                  <a:gd name="T3" fmla="*/ 152 h 152"/>
                  <a:gd name="T4" fmla="*/ 0 w 115"/>
                  <a:gd name="T5" fmla="*/ 68 h 152"/>
                  <a:gd name="T6" fmla="*/ 115 w 115"/>
                  <a:gd name="T7" fmla="*/ 0 h 152"/>
                  <a:gd name="T8" fmla="*/ 115 w 115"/>
                  <a:gd name="T9" fmla="*/ 88 h 152"/>
                </a:gdLst>
                <a:ahLst/>
                <a:cxnLst>
                  <a:cxn ang="0">
                    <a:pos x="T0" y="T1"/>
                  </a:cxn>
                  <a:cxn ang="0">
                    <a:pos x="T2" y="T3"/>
                  </a:cxn>
                  <a:cxn ang="0">
                    <a:pos x="T4" y="T5"/>
                  </a:cxn>
                  <a:cxn ang="0">
                    <a:pos x="T6" y="T7"/>
                  </a:cxn>
                  <a:cxn ang="0">
                    <a:pos x="T8" y="T9"/>
                  </a:cxn>
                </a:cxnLst>
                <a:rect l="0" t="0" r="r" b="b"/>
                <a:pathLst>
                  <a:path w="115" h="152">
                    <a:moveTo>
                      <a:pt x="115" y="88"/>
                    </a:moveTo>
                    <a:lnTo>
                      <a:pt x="0" y="152"/>
                    </a:lnTo>
                    <a:lnTo>
                      <a:pt x="0" y="68"/>
                    </a:lnTo>
                    <a:lnTo>
                      <a:pt x="115" y="0"/>
                    </a:lnTo>
                    <a:lnTo>
                      <a:pt x="115" y="88"/>
                    </a:lnTo>
                    <a:close/>
                  </a:path>
                </a:pathLst>
              </a:custGeom>
              <a:solidFill>
                <a:srgbClr val="ECEB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75" name="Freeform 160">
                <a:extLst>
                  <a:ext uri="{FF2B5EF4-FFF2-40B4-BE49-F238E27FC236}">
                    <a16:creationId xmlns:a16="http://schemas.microsoft.com/office/drawing/2014/main" id="{4A626368-8AF0-4F64-9D2F-2D66F6D72F14}"/>
                  </a:ext>
                </a:extLst>
              </p:cNvPr>
              <p:cNvSpPr>
                <a:spLocks/>
              </p:cNvSpPr>
              <p:nvPr/>
            </p:nvSpPr>
            <p:spPr bwMode="auto">
              <a:xfrm>
                <a:off x="2258" y="2224"/>
                <a:ext cx="115" cy="152"/>
              </a:xfrm>
              <a:custGeom>
                <a:avLst/>
                <a:gdLst>
                  <a:gd name="T0" fmla="*/ 115 w 115"/>
                  <a:gd name="T1" fmla="*/ 88 h 152"/>
                  <a:gd name="T2" fmla="*/ 0 w 115"/>
                  <a:gd name="T3" fmla="*/ 152 h 152"/>
                  <a:gd name="T4" fmla="*/ 0 w 115"/>
                  <a:gd name="T5" fmla="*/ 68 h 152"/>
                  <a:gd name="T6" fmla="*/ 115 w 115"/>
                  <a:gd name="T7" fmla="*/ 0 h 152"/>
                  <a:gd name="T8" fmla="*/ 115 w 115"/>
                  <a:gd name="T9" fmla="*/ 88 h 152"/>
                </a:gdLst>
                <a:ahLst/>
                <a:cxnLst>
                  <a:cxn ang="0">
                    <a:pos x="T0" y="T1"/>
                  </a:cxn>
                  <a:cxn ang="0">
                    <a:pos x="T2" y="T3"/>
                  </a:cxn>
                  <a:cxn ang="0">
                    <a:pos x="T4" y="T5"/>
                  </a:cxn>
                  <a:cxn ang="0">
                    <a:pos x="T6" y="T7"/>
                  </a:cxn>
                  <a:cxn ang="0">
                    <a:pos x="T8" y="T9"/>
                  </a:cxn>
                </a:cxnLst>
                <a:rect l="0" t="0" r="r" b="b"/>
                <a:pathLst>
                  <a:path w="115" h="152">
                    <a:moveTo>
                      <a:pt x="115" y="88"/>
                    </a:moveTo>
                    <a:lnTo>
                      <a:pt x="0" y="152"/>
                    </a:lnTo>
                    <a:lnTo>
                      <a:pt x="0" y="68"/>
                    </a:lnTo>
                    <a:lnTo>
                      <a:pt x="115" y="0"/>
                    </a:lnTo>
                    <a:lnTo>
                      <a:pt x="115" y="8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76" name="Freeform 161">
                <a:extLst>
                  <a:ext uri="{FF2B5EF4-FFF2-40B4-BE49-F238E27FC236}">
                    <a16:creationId xmlns:a16="http://schemas.microsoft.com/office/drawing/2014/main" id="{68D2882E-0E3A-4D80-9148-BEE3173AD739}"/>
                  </a:ext>
                </a:extLst>
              </p:cNvPr>
              <p:cNvSpPr>
                <a:spLocks/>
              </p:cNvSpPr>
              <p:nvPr/>
            </p:nvSpPr>
            <p:spPr bwMode="auto">
              <a:xfrm>
                <a:off x="2281" y="2304"/>
                <a:ext cx="68" cy="44"/>
              </a:xfrm>
              <a:custGeom>
                <a:avLst/>
                <a:gdLst>
                  <a:gd name="T0" fmla="*/ 17 w 17"/>
                  <a:gd name="T1" fmla="*/ 1 h 11"/>
                  <a:gd name="T2" fmla="*/ 0 w 17"/>
                  <a:gd name="T3" fmla="*/ 11 h 11"/>
                  <a:gd name="T4" fmla="*/ 0 w 17"/>
                  <a:gd name="T5" fmla="*/ 10 h 11"/>
                  <a:gd name="T6" fmla="*/ 0 w 17"/>
                  <a:gd name="T7" fmla="*/ 9 h 11"/>
                  <a:gd name="T8" fmla="*/ 17 w 17"/>
                  <a:gd name="T9" fmla="*/ 0 h 11"/>
                  <a:gd name="T10" fmla="*/ 17 w 17"/>
                  <a:gd name="T11" fmla="*/ 0 h 11"/>
                  <a:gd name="T12" fmla="*/ 17 w 17"/>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17" h="11">
                    <a:moveTo>
                      <a:pt x="17" y="1"/>
                    </a:moveTo>
                    <a:cubicBezTo>
                      <a:pt x="0" y="11"/>
                      <a:pt x="0" y="11"/>
                      <a:pt x="0" y="11"/>
                    </a:cubicBezTo>
                    <a:cubicBezTo>
                      <a:pt x="0" y="11"/>
                      <a:pt x="0" y="11"/>
                      <a:pt x="0" y="10"/>
                    </a:cubicBezTo>
                    <a:cubicBezTo>
                      <a:pt x="0" y="10"/>
                      <a:pt x="0" y="9"/>
                      <a:pt x="0" y="9"/>
                    </a:cubicBezTo>
                    <a:cubicBezTo>
                      <a:pt x="17" y="0"/>
                      <a:pt x="17" y="0"/>
                      <a:pt x="17" y="0"/>
                    </a:cubicBezTo>
                    <a:cubicBezTo>
                      <a:pt x="17" y="0"/>
                      <a:pt x="17" y="0"/>
                      <a:pt x="17" y="0"/>
                    </a:cubicBezTo>
                    <a:cubicBezTo>
                      <a:pt x="17" y="1"/>
                      <a:pt x="17" y="1"/>
                      <a:pt x="17" y="1"/>
                    </a:cubicBezTo>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77" name="Freeform 162">
                <a:extLst>
                  <a:ext uri="{FF2B5EF4-FFF2-40B4-BE49-F238E27FC236}">
                    <a16:creationId xmlns:a16="http://schemas.microsoft.com/office/drawing/2014/main" id="{4F78131C-56B7-4B4C-9A68-A504E78D4D22}"/>
                  </a:ext>
                </a:extLst>
              </p:cNvPr>
              <p:cNvSpPr>
                <a:spLocks/>
              </p:cNvSpPr>
              <p:nvPr/>
            </p:nvSpPr>
            <p:spPr bwMode="auto">
              <a:xfrm>
                <a:off x="2281" y="2288"/>
                <a:ext cx="68" cy="44"/>
              </a:xfrm>
              <a:custGeom>
                <a:avLst/>
                <a:gdLst>
                  <a:gd name="T0" fmla="*/ 17 w 17"/>
                  <a:gd name="T1" fmla="*/ 1 h 11"/>
                  <a:gd name="T2" fmla="*/ 0 w 17"/>
                  <a:gd name="T3" fmla="*/ 11 h 11"/>
                  <a:gd name="T4" fmla="*/ 0 w 17"/>
                  <a:gd name="T5" fmla="*/ 10 h 11"/>
                  <a:gd name="T6" fmla="*/ 0 w 17"/>
                  <a:gd name="T7" fmla="*/ 9 h 11"/>
                  <a:gd name="T8" fmla="*/ 17 w 17"/>
                  <a:gd name="T9" fmla="*/ 0 h 11"/>
                  <a:gd name="T10" fmla="*/ 17 w 17"/>
                  <a:gd name="T11" fmla="*/ 0 h 11"/>
                  <a:gd name="T12" fmla="*/ 17 w 17"/>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17" h="11">
                    <a:moveTo>
                      <a:pt x="17" y="1"/>
                    </a:moveTo>
                    <a:cubicBezTo>
                      <a:pt x="0" y="11"/>
                      <a:pt x="0" y="11"/>
                      <a:pt x="0" y="11"/>
                    </a:cubicBezTo>
                    <a:cubicBezTo>
                      <a:pt x="0" y="11"/>
                      <a:pt x="0" y="11"/>
                      <a:pt x="0" y="10"/>
                    </a:cubicBezTo>
                    <a:cubicBezTo>
                      <a:pt x="0" y="10"/>
                      <a:pt x="0" y="9"/>
                      <a:pt x="0" y="9"/>
                    </a:cubicBezTo>
                    <a:cubicBezTo>
                      <a:pt x="17" y="0"/>
                      <a:pt x="17" y="0"/>
                      <a:pt x="17" y="0"/>
                    </a:cubicBezTo>
                    <a:cubicBezTo>
                      <a:pt x="17" y="0"/>
                      <a:pt x="17" y="0"/>
                      <a:pt x="17" y="0"/>
                    </a:cubicBezTo>
                    <a:cubicBezTo>
                      <a:pt x="17" y="1"/>
                      <a:pt x="17" y="1"/>
                      <a:pt x="17" y="1"/>
                    </a:cubicBezTo>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78" name="Freeform 163">
                <a:extLst>
                  <a:ext uri="{FF2B5EF4-FFF2-40B4-BE49-F238E27FC236}">
                    <a16:creationId xmlns:a16="http://schemas.microsoft.com/office/drawing/2014/main" id="{0E1A7E92-0AF8-4695-BDC1-D3FCF4638633}"/>
                  </a:ext>
                </a:extLst>
              </p:cNvPr>
              <p:cNvSpPr>
                <a:spLocks/>
              </p:cNvSpPr>
              <p:nvPr/>
            </p:nvSpPr>
            <p:spPr bwMode="auto">
              <a:xfrm>
                <a:off x="2281" y="2272"/>
                <a:ext cx="68" cy="44"/>
              </a:xfrm>
              <a:custGeom>
                <a:avLst/>
                <a:gdLst>
                  <a:gd name="T0" fmla="*/ 17 w 17"/>
                  <a:gd name="T1" fmla="*/ 1 h 11"/>
                  <a:gd name="T2" fmla="*/ 0 w 17"/>
                  <a:gd name="T3" fmla="*/ 11 h 11"/>
                  <a:gd name="T4" fmla="*/ 0 w 17"/>
                  <a:gd name="T5" fmla="*/ 10 h 11"/>
                  <a:gd name="T6" fmla="*/ 0 w 17"/>
                  <a:gd name="T7" fmla="*/ 9 h 11"/>
                  <a:gd name="T8" fmla="*/ 17 w 17"/>
                  <a:gd name="T9" fmla="*/ 0 h 11"/>
                  <a:gd name="T10" fmla="*/ 17 w 17"/>
                  <a:gd name="T11" fmla="*/ 0 h 11"/>
                  <a:gd name="T12" fmla="*/ 17 w 17"/>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17" h="11">
                    <a:moveTo>
                      <a:pt x="17" y="1"/>
                    </a:moveTo>
                    <a:cubicBezTo>
                      <a:pt x="0" y="11"/>
                      <a:pt x="0" y="11"/>
                      <a:pt x="0" y="11"/>
                    </a:cubicBezTo>
                    <a:cubicBezTo>
                      <a:pt x="0" y="11"/>
                      <a:pt x="0" y="11"/>
                      <a:pt x="0" y="10"/>
                    </a:cubicBezTo>
                    <a:cubicBezTo>
                      <a:pt x="0" y="10"/>
                      <a:pt x="0" y="9"/>
                      <a:pt x="0" y="9"/>
                    </a:cubicBezTo>
                    <a:cubicBezTo>
                      <a:pt x="17" y="0"/>
                      <a:pt x="17" y="0"/>
                      <a:pt x="17" y="0"/>
                    </a:cubicBezTo>
                    <a:cubicBezTo>
                      <a:pt x="17" y="0"/>
                      <a:pt x="17" y="0"/>
                      <a:pt x="17" y="0"/>
                    </a:cubicBezTo>
                    <a:cubicBezTo>
                      <a:pt x="17" y="1"/>
                      <a:pt x="17" y="1"/>
                      <a:pt x="17" y="1"/>
                    </a:cubicBezTo>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79" name="Freeform 164">
                <a:extLst>
                  <a:ext uri="{FF2B5EF4-FFF2-40B4-BE49-F238E27FC236}">
                    <a16:creationId xmlns:a16="http://schemas.microsoft.com/office/drawing/2014/main" id="{123EC5C6-B707-4945-B22F-AA9604D94CCF}"/>
                  </a:ext>
                </a:extLst>
              </p:cNvPr>
              <p:cNvSpPr>
                <a:spLocks/>
              </p:cNvSpPr>
              <p:nvPr/>
            </p:nvSpPr>
            <p:spPr bwMode="auto">
              <a:xfrm>
                <a:off x="2281" y="2256"/>
                <a:ext cx="68" cy="44"/>
              </a:xfrm>
              <a:custGeom>
                <a:avLst/>
                <a:gdLst>
                  <a:gd name="T0" fmla="*/ 17 w 17"/>
                  <a:gd name="T1" fmla="*/ 1 h 11"/>
                  <a:gd name="T2" fmla="*/ 0 w 17"/>
                  <a:gd name="T3" fmla="*/ 11 h 11"/>
                  <a:gd name="T4" fmla="*/ 0 w 17"/>
                  <a:gd name="T5" fmla="*/ 10 h 11"/>
                  <a:gd name="T6" fmla="*/ 0 w 17"/>
                  <a:gd name="T7" fmla="*/ 9 h 11"/>
                  <a:gd name="T8" fmla="*/ 17 w 17"/>
                  <a:gd name="T9" fmla="*/ 0 h 11"/>
                  <a:gd name="T10" fmla="*/ 17 w 17"/>
                  <a:gd name="T11" fmla="*/ 0 h 11"/>
                  <a:gd name="T12" fmla="*/ 17 w 17"/>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17" h="11">
                    <a:moveTo>
                      <a:pt x="17" y="1"/>
                    </a:moveTo>
                    <a:cubicBezTo>
                      <a:pt x="0" y="11"/>
                      <a:pt x="0" y="11"/>
                      <a:pt x="0" y="11"/>
                    </a:cubicBezTo>
                    <a:cubicBezTo>
                      <a:pt x="0" y="11"/>
                      <a:pt x="0" y="11"/>
                      <a:pt x="0" y="10"/>
                    </a:cubicBezTo>
                    <a:cubicBezTo>
                      <a:pt x="0" y="10"/>
                      <a:pt x="0" y="9"/>
                      <a:pt x="0" y="9"/>
                    </a:cubicBezTo>
                    <a:cubicBezTo>
                      <a:pt x="17" y="0"/>
                      <a:pt x="17" y="0"/>
                      <a:pt x="17" y="0"/>
                    </a:cubicBezTo>
                    <a:cubicBezTo>
                      <a:pt x="17" y="0"/>
                      <a:pt x="17" y="0"/>
                      <a:pt x="17" y="0"/>
                    </a:cubicBezTo>
                    <a:cubicBezTo>
                      <a:pt x="17" y="0"/>
                      <a:pt x="17" y="1"/>
                      <a:pt x="17" y="1"/>
                    </a:cubicBezTo>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80" name="Rectangle 165">
                <a:extLst>
                  <a:ext uri="{FF2B5EF4-FFF2-40B4-BE49-F238E27FC236}">
                    <a16:creationId xmlns:a16="http://schemas.microsoft.com/office/drawing/2014/main" id="{1D421FD9-4FA5-4348-B605-1FB791009CD3}"/>
                  </a:ext>
                </a:extLst>
              </p:cNvPr>
              <p:cNvSpPr>
                <a:spLocks noChangeArrowheads="1"/>
              </p:cNvSpPr>
              <p:nvPr/>
            </p:nvSpPr>
            <p:spPr bwMode="auto">
              <a:xfrm>
                <a:off x="2513" y="2121"/>
                <a:ext cx="1" cy="36"/>
              </a:xfrm>
              <a:prstGeom prst="rect">
                <a:avLst/>
              </a:prstGeom>
              <a:solidFill>
                <a:srgbClr val="EAE2D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81" name="Rectangle 166">
                <a:extLst>
                  <a:ext uri="{FF2B5EF4-FFF2-40B4-BE49-F238E27FC236}">
                    <a16:creationId xmlns:a16="http://schemas.microsoft.com/office/drawing/2014/main" id="{8AD6E15B-1D12-445D-851A-E3DA803C37EB}"/>
                  </a:ext>
                </a:extLst>
              </p:cNvPr>
              <p:cNvSpPr>
                <a:spLocks noChangeArrowheads="1"/>
              </p:cNvSpPr>
              <p:nvPr/>
            </p:nvSpPr>
            <p:spPr bwMode="auto">
              <a:xfrm>
                <a:off x="2513" y="2121"/>
                <a:ext cx="1" cy="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82" name="Rectangle 167">
                <a:extLst>
                  <a:ext uri="{FF2B5EF4-FFF2-40B4-BE49-F238E27FC236}">
                    <a16:creationId xmlns:a16="http://schemas.microsoft.com/office/drawing/2014/main" id="{FD2343A6-392F-48C4-A264-0779AD44EFDB}"/>
                  </a:ext>
                </a:extLst>
              </p:cNvPr>
              <p:cNvSpPr>
                <a:spLocks noChangeArrowheads="1"/>
              </p:cNvSpPr>
              <p:nvPr/>
            </p:nvSpPr>
            <p:spPr bwMode="auto">
              <a:xfrm>
                <a:off x="2513" y="2157"/>
                <a:ext cx="1" cy="32"/>
              </a:xfrm>
              <a:prstGeom prst="rect">
                <a:avLst/>
              </a:prstGeom>
              <a:solidFill>
                <a:srgbClr val="DDD8C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83" name="Rectangle 168">
                <a:extLst>
                  <a:ext uri="{FF2B5EF4-FFF2-40B4-BE49-F238E27FC236}">
                    <a16:creationId xmlns:a16="http://schemas.microsoft.com/office/drawing/2014/main" id="{12E35977-D736-4E3C-B4BF-17A52D13463E}"/>
                  </a:ext>
                </a:extLst>
              </p:cNvPr>
              <p:cNvSpPr>
                <a:spLocks noChangeArrowheads="1"/>
              </p:cNvSpPr>
              <p:nvPr/>
            </p:nvSpPr>
            <p:spPr bwMode="auto">
              <a:xfrm>
                <a:off x="2513" y="2157"/>
                <a:ext cx="1" cy="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84" name="Rectangle 169">
                <a:extLst>
                  <a:ext uri="{FF2B5EF4-FFF2-40B4-BE49-F238E27FC236}">
                    <a16:creationId xmlns:a16="http://schemas.microsoft.com/office/drawing/2014/main" id="{584E236B-A1C9-4DE9-B643-1BF5C50C2A4D}"/>
                  </a:ext>
                </a:extLst>
              </p:cNvPr>
              <p:cNvSpPr>
                <a:spLocks noChangeArrowheads="1"/>
              </p:cNvSpPr>
              <p:nvPr/>
            </p:nvSpPr>
            <p:spPr bwMode="auto">
              <a:xfrm>
                <a:off x="2513" y="2189"/>
                <a:ext cx="1" cy="47"/>
              </a:xfrm>
              <a:prstGeom prst="rect">
                <a:avLst/>
              </a:prstGeom>
              <a:solidFill>
                <a:srgbClr val="514F4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85" name="Rectangle 170">
                <a:extLst>
                  <a:ext uri="{FF2B5EF4-FFF2-40B4-BE49-F238E27FC236}">
                    <a16:creationId xmlns:a16="http://schemas.microsoft.com/office/drawing/2014/main" id="{EF09E956-0AF4-4A46-9E32-084C0D0CDC26}"/>
                  </a:ext>
                </a:extLst>
              </p:cNvPr>
              <p:cNvSpPr>
                <a:spLocks noChangeArrowheads="1"/>
              </p:cNvSpPr>
              <p:nvPr/>
            </p:nvSpPr>
            <p:spPr bwMode="auto">
              <a:xfrm>
                <a:off x="2513" y="2189"/>
                <a:ext cx="1" cy="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86" name="Rectangle 171">
                <a:extLst>
                  <a:ext uri="{FF2B5EF4-FFF2-40B4-BE49-F238E27FC236}">
                    <a16:creationId xmlns:a16="http://schemas.microsoft.com/office/drawing/2014/main" id="{51CDB7DB-BBBC-4337-B693-2CEEA4EDEEFD}"/>
                  </a:ext>
                </a:extLst>
              </p:cNvPr>
              <p:cNvSpPr>
                <a:spLocks noChangeArrowheads="1"/>
              </p:cNvSpPr>
              <p:nvPr/>
            </p:nvSpPr>
            <p:spPr bwMode="auto">
              <a:xfrm>
                <a:off x="2513" y="2117"/>
                <a:ext cx="1" cy="4"/>
              </a:xfrm>
              <a:prstGeom prst="rect">
                <a:avLst/>
              </a:prstGeom>
              <a:solidFill>
                <a:srgbClr val="DFB18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87" name="Rectangle 172">
                <a:extLst>
                  <a:ext uri="{FF2B5EF4-FFF2-40B4-BE49-F238E27FC236}">
                    <a16:creationId xmlns:a16="http://schemas.microsoft.com/office/drawing/2014/main" id="{710F51EB-3668-4211-9654-B56822E8ED74}"/>
                  </a:ext>
                </a:extLst>
              </p:cNvPr>
              <p:cNvSpPr>
                <a:spLocks noChangeArrowheads="1"/>
              </p:cNvSpPr>
              <p:nvPr/>
            </p:nvSpPr>
            <p:spPr bwMode="auto">
              <a:xfrm>
                <a:off x="2513" y="2117"/>
                <a:ext cx="1" cy="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88" name="Freeform 173">
                <a:extLst>
                  <a:ext uri="{FF2B5EF4-FFF2-40B4-BE49-F238E27FC236}">
                    <a16:creationId xmlns:a16="http://schemas.microsoft.com/office/drawing/2014/main" id="{42C5C6F5-3DCD-4EBF-8FD5-8CA9B07CA217}"/>
                  </a:ext>
                </a:extLst>
              </p:cNvPr>
              <p:cNvSpPr>
                <a:spLocks noEditPoints="1"/>
              </p:cNvSpPr>
              <p:nvPr/>
            </p:nvSpPr>
            <p:spPr bwMode="auto">
              <a:xfrm>
                <a:off x="2214" y="2117"/>
                <a:ext cx="299" cy="275"/>
              </a:xfrm>
              <a:custGeom>
                <a:avLst/>
                <a:gdLst>
                  <a:gd name="T0" fmla="*/ 44 w 299"/>
                  <a:gd name="T1" fmla="*/ 259 h 275"/>
                  <a:gd name="T2" fmla="*/ 44 w 299"/>
                  <a:gd name="T3" fmla="*/ 175 h 275"/>
                  <a:gd name="T4" fmla="*/ 159 w 299"/>
                  <a:gd name="T5" fmla="*/ 107 h 275"/>
                  <a:gd name="T6" fmla="*/ 159 w 299"/>
                  <a:gd name="T7" fmla="*/ 195 h 275"/>
                  <a:gd name="T8" fmla="*/ 44 w 299"/>
                  <a:gd name="T9" fmla="*/ 259 h 275"/>
                  <a:gd name="T10" fmla="*/ 299 w 299"/>
                  <a:gd name="T11" fmla="*/ 0 h 275"/>
                  <a:gd name="T12" fmla="*/ 0 w 299"/>
                  <a:gd name="T13" fmla="*/ 175 h 275"/>
                  <a:gd name="T14" fmla="*/ 40 w 299"/>
                  <a:gd name="T15" fmla="*/ 275 h 275"/>
                  <a:gd name="T16" fmla="*/ 299 w 299"/>
                  <a:gd name="T17" fmla="*/ 119 h 275"/>
                  <a:gd name="T18" fmla="*/ 299 w 299"/>
                  <a:gd name="T19" fmla="*/ 72 h 275"/>
                  <a:gd name="T20" fmla="*/ 299 w 299"/>
                  <a:gd name="T21" fmla="*/ 40 h 275"/>
                  <a:gd name="T22" fmla="*/ 299 w 299"/>
                  <a:gd name="T23" fmla="*/ 4 h 275"/>
                  <a:gd name="T24" fmla="*/ 299 w 299"/>
                  <a:gd name="T25" fmla="*/ 0 h 2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99" h="275">
                    <a:moveTo>
                      <a:pt x="44" y="259"/>
                    </a:moveTo>
                    <a:lnTo>
                      <a:pt x="44" y="175"/>
                    </a:lnTo>
                    <a:lnTo>
                      <a:pt x="159" y="107"/>
                    </a:lnTo>
                    <a:lnTo>
                      <a:pt x="159" y="195"/>
                    </a:lnTo>
                    <a:lnTo>
                      <a:pt x="44" y="259"/>
                    </a:lnTo>
                    <a:close/>
                    <a:moveTo>
                      <a:pt x="299" y="0"/>
                    </a:moveTo>
                    <a:lnTo>
                      <a:pt x="0" y="175"/>
                    </a:lnTo>
                    <a:lnTo>
                      <a:pt x="40" y="275"/>
                    </a:lnTo>
                    <a:lnTo>
                      <a:pt x="299" y="119"/>
                    </a:lnTo>
                    <a:lnTo>
                      <a:pt x="299" y="72"/>
                    </a:lnTo>
                    <a:lnTo>
                      <a:pt x="299" y="40"/>
                    </a:lnTo>
                    <a:lnTo>
                      <a:pt x="299" y="4"/>
                    </a:lnTo>
                    <a:lnTo>
                      <a:pt x="299" y="0"/>
                    </a:lnTo>
                    <a:close/>
                  </a:path>
                </a:pathLst>
              </a:custGeom>
              <a:solidFill>
                <a:srgbClr val="C391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89" name="Freeform 174">
                <a:extLst>
                  <a:ext uri="{FF2B5EF4-FFF2-40B4-BE49-F238E27FC236}">
                    <a16:creationId xmlns:a16="http://schemas.microsoft.com/office/drawing/2014/main" id="{E1FDAC81-4AD9-4115-86A2-1FF427B05017}"/>
                  </a:ext>
                </a:extLst>
              </p:cNvPr>
              <p:cNvSpPr>
                <a:spLocks noEditPoints="1"/>
              </p:cNvSpPr>
              <p:nvPr/>
            </p:nvSpPr>
            <p:spPr bwMode="auto">
              <a:xfrm>
                <a:off x="2214" y="2117"/>
                <a:ext cx="299" cy="275"/>
              </a:xfrm>
              <a:custGeom>
                <a:avLst/>
                <a:gdLst>
                  <a:gd name="T0" fmla="*/ 44 w 299"/>
                  <a:gd name="T1" fmla="*/ 259 h 275"/>
                  <a:gd name="T2" fmla="*/ 44 w 299"/>
                  <a:gd name="T3" fmla="*/ 175 h 275"/>
                  <a:gd name="T4" fmla="*/ 159 w 299"/>
                  <a:gd name="T5" fmla="*/ 107 h 275"/>
                  <a:gd name="T6" fmla="*/ 159 w 299"/>
                  <a:gd name="T7" fmla="*/ 195 h 275"/>
                  <a:gd name="T8" fmla="*/ 44 w 299"/>
                  <a:gd name="T9" fmla="*/ 259 h 275"/>
                  <a:gd name="T10" fmla="*/ 299 w 299"/>
                  <a:gd name="T11" fmla="*/ 0 h 275"/>
                  <a:gd name="T12" fmla="*/ 0 w 299"/>
                  <a:gd name="T13" fmla="*/ 175 h 275"/>
                  <a:gd name="T14" fmla="*/ 40 w 299"/>
                  <a:gd name="T15" fmla="*/ 275 h 275"/>
                  <a:gd name="T16" fmla="*/ 299 w 299"/>
                  <a:gd name="T17" fmla="*/ 119 h 275"/>
                  <a:gd name="T18" fmla="*/ 299 w 299"/>
                  <a:gd name="T19" fmla="*/ 72 h 275"/>
                  <a:gd name="T20" fmla="*/ 299 w 299"/>
                  <a:gd name="T21" fmla="*/ 40 h 275"/>
                  <a:gd name="T22" fmla="*/ 299 w 299"/>
                  <a:gd name="T23" fmla="*/ 4 h 275"/>
                  <a:gd name="T24" fmla="*/ 299 w 299"/>
                  <a:gd name="T25" fmla="*/ 0 h 2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99" h="275">
                    <a:moveTo>
                      <a:pt x="44" y="259"/>
                    </a:moveTo>
                    <a:lnTo>
                      <a:pt x="44" y="175"/>
                    </a:lnTo>
                    <a:lnTo>
                      <a:pt x="159" y="107"/>
                    </a:lnTo>
                    <a:lnTo>
                      <a:pt x="159" y="195"/>
                    </a:lnTo>
                    <a:lnTo>
                      <a:pt x="44" y="259"/>
                    </a:lnTo>
                    <a:moveTo>
                      <a:pt x="299" y="0"/>
                    </a:moveTo>
                    <a:lnTo>
                      <a:pt x="0" y="175"/>
                    </a:lnTo>
                    <a:lnTo>
                      <a:pt x="40" y="275"/>
                    </a:lnTo>
                    <a:lnTo>
                      <a:pt x="299" y="119"/>
                    </a:lnTo>
                    <a:lnTo>
                      <a:pt x="299" y="72"/>
                    </a:lnTo>
                    <a:lnTo>
                      <a:pt x="299" y="40"/>
                    </a:lnTo>
                    <a:lnTo>
                      <a:pt x="299" y="4"/>
                    </a:lnTo>
                    <a:lnTo>
                      <a:pt x="29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90" name="Freeform 175">
                <a:extLst>
                  <a:ext uri="{FF2B5EF4-FFF2-40B4-BE49-F238E27FC236}">
                    <a16:creationId xmlns:a16="http://schemas.microsoft.com/office/drawing/2014/main" id="{87F8B24D-D13E-4CF6-A831-86157CEA314D}"/>
                  </a:ext>
                </a:extLst>
              </p:cNvPr>
              <p:cNvSpPr>
                <a:spLocks noEditPoints="1"/>
              </p:cNvSpPr>
              <p:nvPr/>
            </p:nvSpPr>
            <p:spPr bwMode="auto">
              <a:xfrm>
                <a:off x="2258" y="2224"/>
                <a:ext cx="115" cy="152"/>
              </a:xfrm>
              <a:custGeom>
                <a:avLst/>
                <a:gdLst>
                  <a:gd name="T0" fmla="*/ 6 w 29"/>
                  <a:gd name="T1" fmla="*/ 31 h 38"/>
                  <a:gd name="T2" fmla="*/ 6 w 29"/>
                  <a:gd name="T3" fmla="*/ 30 h 38"/>
                  <a:gd name="T4" fmla="*/ 6 w 29"/>
                  <a:gd name="T5" fmla="*/ 29 h 38"/>
                  <a:gd name="T6" fmla="*/ 23 w 29"/>
                  <a:gd name="T7" fmla="*/ 20 h 38"/>
                  <a:gd name="T8" fmla="*/ 23 w 29"/>
                  <a:gd name="T9" fmla="*/ 20 h 38"/>
                  <a:gd name="T10" fmla="*/ 23 w 29"/>
                  <a:gd name="T11" fmla="*/ 20 h 38"/>
                  <a:gd name="T12" fmla="*/ 23 w 29"/>
                  <a:gd name="T13" fmla="*/ 21 h 38"/>
                  <a:gd name="T14" fmla="*/ 6 w 29"/>
                  <a:gd name="T15" fmla="*/ 31 h 38"/>
                  <a:gd name="T16" fmla="*/ 6 w 29"/>
                  <a:gd name="T17" fmla="*/ 31 h 38"/>
                  <a:gd name="T18" fmla="*/ 6 w 29"/>
                  <a:gd name="T19" fmla="*/ 27 h 38"/>
                  <a:gd name="T20" fmla="*/ 6 w 29"/>
                  <a:gd name="T21" fmla="*/ 26 h 38"/>
                  <a:gd name="T22" fmla="*/ 6 w 29"/>
                  <a:gd name="T23" fmla="*/ 25 h 38"/>
                  <a:gd name="T24" fmla="*/ 23 w 29"/>
                  <a:gd name="T25" fmla="*/ 16 h 38"/>
                  <a:gd name="T26" fmla="*/ 23 w 29"/>
                  <a:gd name="T27" fmla="*/ 16 h 38"/>
                  <a:gd name="T28" fmla="*/ 23 w 29"/>
                  <a:gd name="T29" fmla="*/ 16 h 38"/>
                  <a:gd name="T30" fmla="*/ 23 w 29"/>
                  <a:gd name="T31" fmla="*/ 17 h 38"/>
                  <a:gd name="T32" fmla="*/ 6 w 29"/>
                  <a:gd name="T33" fmla="*/ 27 h 38"/>
                  <a:gd name="T34" fmla="*/ 6 w 29"/>
                  <a:gd name="T35" fmla="*/ 27 h 38"/>
                  <a:gd name="T36" fmla="*/ 6 w 29"/>
                  <a:gd name="T37" fmla="*/ 23 h 38"/>
                  <a:gd name="T38" fmla="*/ 6 w 29"/>
                  <a:gd name="T39" fmla="*/ 22 h 38"/>
                  <a:gd name="T40" fmla="*/ 6 w 29"/>
                  <a:gd name="T41" fmla="*/ 21 h 38"/>
                  <a:gd name="T42" fmla="*/ 23 w 29"/>
                  <a:gd name="T43" fmla="*/ 12 h 38"/>
                  <a:gd name="T44" fmla="*/ 23 w 29"/>
                  <a:gd name="T45" fmla="*/ 12 h 38"/>
                  <a:gd name="T46" fmla="*/ 23 w 29"/>
                  <a:gd name="T47" fmla="*/ 12 h 38"/>
                  <a:gd name="T48" fmla="*/ 23 w 29"/>
                  <a:gd name="T49" fmla="*/ 13 h 38"/>
                  <a:gd name="T50" fmla="*/ 6 w 29"/>
                  <a:gd name="T51" fmla="*/ 23 h 38"/>
                  <a:gd name="T52" fmla="*/ 6 w 29"/>
                  <a:gd name="T53" fmla="*/ 23 h 38"/>
                  <a:gd name="T54" fmla="*/ 6 w 29"/>
                  <a:gd name="T55" fmla="*/ 19 h 38"/>
                  <a:gd name="T56" fmla="*/ 6 w 29"/>
                  <a:gd name="T57" fmla="*/ 18 h 38"/>
                  <a:gd name="T58" fmla="*/ 6 w 29"/>
                  <a:gd name="T59" fmla="*/ 17 h 38"/>
                  <a:gd name="T60" fmla="*/ 23 w 29"/>
                  <a:gd name="T61" fmla="*/ 8 h 38"/>
                  <a:gd name="T62" fmla="*/ 23 w 29"/>
                  <a:gd name="T63" fmla="*/ 8 h 38"/>
                  <a:gd name="T64" fmla="*/ 23 w 29"/>
                  <a:gd name="T65" fmla="*/ 8 h 38"/>
                  <a:gd name="T66" fmla="*/ 23 w 29"/>
                  <a:gd name="T67" fmla="*/ 9 h 38"/>
                  <a:gd name="T68" fmla="*/ 6 w 29"/>
                  <a:gd name="T69" fmla="*/ 19 h 38"/>
                  <a:gd name="T70" fmla="*/ 6 w 29"/>
                  <a:gd name="T71" fmla="*/ 19 h 38"/>
                  <a:gd name="T72" fmla="*/ 29 w 29"/>
                  <a:gd name="T73" fmla="*/ 0 h 38"/>
                  <a:gd name="T74" fmla="*/ 0 w 29"/>
                  <a:gd name="T75" fmla="*/ 17 h 38"/>
                  <a:gd name="T76" fmla="*/ 0 w 29"/>
                  <a:gd name="T77" fmla="*/ 38 h 38"/>
                  <a:gd name="T78" fmla="*/ 29 w 29"/>
                  <a:gd name="T79" fmla="*/ 22 h 38"/>
                  <a:gd name="T80" fmla="*/ 29 w 29"/>
                  <a:gd name="T81" fmla="*/ 0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9" h="38">
                    <a:moveTo>
                      <a:pt x="6" y="31"/>
                    </a:moveTo>
                    <a:cubicBezTo>
                      <a:pt x="6" y="31"/>
                      <a:pt x="6" y="31"/>
                      <a:pt x="6" y="30"/>
                    </a:cubicBezTo>
                    <a:cubicBezTo>
                      <a:pt x="6" y="30"/>
                      <a:pt x="6" y="29"/>
                      <a:pt x="6" y="29"/>
                    </a:cubicBezTo>
                    <a:cubicBezTo>
                      <a:pt x="23" y="20"/>
                      <a:pt x="23" y="20"/>
                      <a:pt x="23" y="20"/>
                    </a:cubicBezTo>
                    <a:cubicBezTo>
                      <a:pt x="23" y="20"/>
                      <a:pt x="23" y="20"/>
                      <a:pt x="23" y="20"/>
                    </a:cubicBezTo>
                    <a:cubicBezTo>
                      <a:pt x="23" y="20"/>
                      <a:pt x="23" y="20"/>
                      <a:pt x="23" y="20"/>
                    </a:cubicBezTo>
                    <a:cubicBezTo>
                      <a:pt x="23" y="21"/>
                      <a:pt x="23" y="21"/>
                      <a:pt x="23" y="21"/>
                    </a:cubicBezTo>
                    <a:cubicBezTo>
                      <a:pt x="6" y="31"/>
                      <a:pt x="6" y="31"/>
                      <a:pt x="6" y="31"/>
                    </a:cubicBezTo>
                    <a:cubicBezTo>
                      <a:pt x="6" y="31"/>
                      <a:pt x="6" y="31"/>
                      <a:pt x="6" y="31"/>
                    </a:cubicBezTo>
                    <a:moveTo>
                      <a:pt x="6" y="27"/>
                    </a:moveTo>
                    <a:cubicBezTo>
                      <a:pt x="6" y="27"/>
                      <a:pt x="6" y="27"/>
                      <a:pt x="6" y="26"/>
                    </a:cubicBezTo>
                    <a:cubicBezTo>
                      <a:pt x="6" y="26"/>
                      <a:pt x="6" y="25"/>
                      <a:pt x="6" y="25"/>
                    </a:cubicBezTo>
                    <a:cubicBezTo>
                      <a:pt x="23" y="16"/>
                      <a:pt x="23" y="16"/>
                      <a:pt x="23" y="16"/>
                    </a:cubicBezTo>
                    <a:cubicBezTo>
                      <a:pt x="23" y="16"/>
                      <a:pt x="23" y="16"/>
                      <a:pt x="23" y="16"/>
                    </a:cubicBezTo>
                    <a:cubicBezTo>
                      <a:pt x="23" y="16"/>
                      <a:pt x="23" y="16"/>
                      <a:pt x="23" y="16"/>
                    </a:cubicBezTo>
                    <a:cubicBezTo>
                      <a:pt x="23" y="17"/>
                      <a:pt x="23" y="17"/>
                      <a:pt x="23" y="17"/>
                    </a:cubicBezTo>
                    <a:cubicBezTo>
                      <a:pt x="6" y="27"/>
                      <a:pt x="6" y="27"/>
                      <a:pt x="6" y="27"/>
                    </a:cubicBezTo>
                    <a:cubicBezTo>
                      <a:pt x="6" y="27"/>
                      <a:pt x="6" y="27"/>
                      <a:pt x="6" y="27"/>
                    </a:cubicBezTo>
                    <a:moveTo>
                      <a:pt x="6" y="23"/>
                    </a:moveTo>
                    <a:cubicBezTo>
                      <a:pt x="6" y="23"/>
                      <a:pt x="6" y="22"/>
                      <a:pt x="6" y="22"/>
                    </a:cubicBezTo>
                    <a:cubicBezTo>
                      <a:pt x="6" y="22"/>
                      <a:pt x="6" y="21"/>
                      <a:pt x="6" y="21"/>
                    </a:cubicBezTo>
                    <a:cubicBezTo>
                      <a:pt x="23" y="12"/>
                      <a:pt x="23" y="12"/>
                      <a:pt x="23" y="12"/>
                    </a:cubicBezTo>
                    <a:cubicBezTo>
                      <a:pt x="23" y="12"/>
                      <a:pt x="23" y="12"/>
                      <a:pt x="23" y="12"/>
                    </a:cubicBezTo>
                    <a:cubicBezTo>
                      <a:pt x="23" y="12"/>
                      <a:pt x="23" y="12"/>
                      <a:pt x="23" y="12"/>
                    </a:cubicBezTo>
                    <a:cubicBezTo>
                      <a:pt x="23" y="13"/>
                      <a:pt x="23" y="13"/>
                      <a:pt x="23" y="13"/>
                    </a:cubicBezTo>
                    <a:cubicBezTo>
                      <a:pt x="6" y="23"/>
                      <a:pt x="6" y="23"/>
                      <a:pt x="6" y="23"/>
                    </a:cubicBezTo>
                    <a:cubicBezTo>
                      <a:pt x="6" y="23"/>
                      <a:pt x="6" y="23"/>
                      <a:pt x="6" y="23"/>
                    </a:cubicBezTo>
                    <a:moveTo>
                      <a:pt x="6" y="19"/>
                    </a:moveTo>
                    <a:cubicBezTo>
                      <a:pt x="6" y="19"/>
                      <a:pt x="6" y="18"/>
                      <a:pt x="6" y="18"/>
                    </a:cubicBezTo>
                    <a:cubicBezTo>
                      <a:pt x="6" y="18"/>
                      <a:pt x="6" y="17"/>
                      <a:pt x="6" y="17"/>
                    </a:cubicBezTo>
                    <a:cubicBezTo>
                      <a:pt x="23" y="8"/>
                      <a:pt x="23" y="8"/>
                      <a:pt x="23" y="8"/>
                    </a:cubicBezTo>
                    <a:cubicBezTo>
                      <a:pt x="23" y="8"/>
                      <a:pt x="23" y="8"/>
                      <a:pt x="23" y="8"/>
                    </a:cubicBezTo>
                    <a:cubicBezTo>
                      <a:pt x="23" y="8"/>
                      <a:pt x="23" y="8"/>
                      <a:pt x="23" y="8"/>
                    </a:cubicBezTo>
                    <a:cubicBezTo>
                      <a:pt x="23" y="8"/>
                      <a:pt x="23" y="9"/>
                      <a:pt x="23" y="9"/>
                    </a:cubicBezTo>
                    <a:cubicBezTo>
                      <a:pt x="6" y="19"/>
                      <a:pt x="6" y="19"/>
                      <a:pt x="6" y="19"/>
                    </a:cubicBezTo>
                    <a:cubicBezTo>
                      <a:pt x="6" y="19"/>
                      <a:pt x="6" y="19"/>
                      <a:pt x="6" y="19"/>
                    </a:cubicBezTo>
                    <a:moveTo>
                      <a:pt x="29" y="0"/>
                    </a:moveTo>
                    <a:cubicBezTo>
                      <a:pt x="0" y="17"/>
                      <a:pt x="0" y="17"/>
                      <a:pt x="0" y="17"/>
                    </a:cubicBezTo>
                    <a:cubicBezTo>
                      <a:pt x="0" y="38"/>
                      <a:pt x="0" y="38"/>
                      <a:pt x="0" y="38"/>
                    </a:cubicBezTo>
                    <a:cubicBezTo>
                      <a:pt x="29" y="22"/>
                      <a:pt x="29" y="22"/>
                      <a:pt x="29" y="22"/>
                    </a:cubicBezTo>
                    <a:cubicBezTo>
                      <a:pt x="29" y="0"/>
                      <a:pt x="29" y="0"/>
                      <a:pt x="29" y="0"/>
                    </a:cubicBezTo>
                  </a:path>
                </a:pathLst>
              </a:custGeom>
              <a:solidFill>
                <a:srgbClr val="D9D0C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91" name="Freeform 176">
                <a:extLst>
                  <a:ext uri="{FF2B5EF4-FFF2-40B4-BE49-F238E27FC236}">
                    <a16:creationId xmlns:a16="http://schemas.microsoft.com/office/drawing/2014/main" id="{AE3D8842-F1E5-42A2-99BB-B9667CA32D3E}"/>
                  </a:ext>
                </a:extLst>
              </p:cNvPr>
              <p:cNvSpPr>
                <a:spLocks/>
              </p:cNvSpPr>
              <p:nvPr/>
            </p:nvSpPr>
            <p:spPr bwMode="auto">
              <a:xfrm>
                <a:off x="2281" y="2304"/>
                <a:ext cx="68" cy="44"/>
              </a:xfrm>
              <a:custGeom>
                <a:avLst/>
                <a:gdLst>
                  <a:gd name="T0" fmla="*/ 17 w 17"/>
                  <a:gd name="T1" fmla="*/ 0 h 11"/>
                  <a:gd name="T2" fmla="*/ 17 w 17"/>
                  <a:gd name="T3" fmla="*/ 0 h 11"/>
                  <a:gd name="T4" fmla="*/ 0 w 17"/>
                  <a:gd name="T5" fmla="*/ 9 h 11"/>
                  <a:gd name="T6" fmla="*/ 0 w 17"/>
                  <a:gd name="T7" fmla="*/ 10 h 11"/>
                  <a:gd name="T8" fmla="*/ 0 w 17"/>
                  <a:gd name="T9" fmla="*/ 11 h 11"/>
                  <a:gd name="T10" fmla="*/ 0 w 17"/>
                  <a:gd name="T11" fmla="*/ 11 h 11"/>
                  <a:gd name="T12" fmla="*/ 17 w 17"/>
                  <a:gd name="T13" fmla="*/ 1 h 11"/>
                  <a:gd name="T14" fmla="*/ 17 w 17"/>
                  <a:gd name="T15" fmla="*/ 0 h 11"/>
                  <a:gd name="T16" fmla="*/ 17 w 17"/>
                  <a:gd name="T17" fmla="*/ 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11">
                    <a:moveTo>
                      <a:pt x="17" y="0"/>
                    </a:moveTo>
                    <a:cubicBezTo>
                      <a:pt x="17" y="0"/>
                      <a:pt x="17" y="0"/>
                      <a:pt x="17" y="0"/>
                    </a:cubicBezTo>
                    <a:cubicBezTo>
                      <a:pt x="0" y="9"/>
                      <a:pt x="0" y="9"/>
                      <a:pt x="0" y="9"/>
                    </a:cubicBezTo>
                    <a:cubicBezTo>
                      <a:pt x="0" y="9"/>
                      <a:pt x="0" y="10"/>
                      <a:pt x="0" y="10"/>
                    </a:cubicBezTo>
                    <a:cubicBezTo>
                      <a:pt x="0" y="11"/>
                      <a:pt x="0" y="11"/>
                      <a:pt x="0" y="11"/>
                    </a:cubicBezTo>
                    <a:cubicBezTo>
                      <a:pt x="0" y="11"/>
                      <a:pt x="0" y="11"/>
                      <a:pt x="0" y="11"/>
                    </a:cubicBezTo>
                    <a:cubicBezTo>
                      <a:pt x="17" y="1"/>
                      <a:pt x="17" y="1"/>
                      <a:pt x="17" y="1"/>
                    </a:cubicBezTo>
                    <a:cubicBezTo>
                      <a:pt x="17" y="1"/>
                      <a:pt x="17" y="1"/>
                      <a:pt x="17" y="0"/>
                    </a:cubicBezTo>
                    <a:cubicBezTo>
                      <a:pt x="17" y="0"/>
                      <a:pt x="17" y="0"/>
                      <a:pt x="17" y="0"/>
                    </a:cubicBezTo>
                  </a:path>
                </a:pathLst>
              </a:custGeom>
              <a:solidFill>
                <a:srgbClr val="6B43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92" name="Freeform 177">
                <a:extLst>
                  <a:ext uri="{FF2B5EF4-FFF2-40B4-BE49-F238E27FC236}">
                    <a16:creationId xmlns:a16="http://schemas.microsoft.com/office/drawing/2014/main" id="{A2082720-34B1-4F23-9297-CF4B99096C71}"/>
                  </a:ext>
                </a:extLst>
              </p:cNvPr>
              <p:cNvSpPr>
                <a:spLocks/>
              </p:cNvSpPr>
              <p:nvPr/>
            </p:nvSpPr>
            <p:spPr bwMode="auto">
              <a:xfrm>
                <a:off x="2281" y="2288"/>
                <a:ext cx="68" cy="44"/>
              </a:xfrm>
              <a:custGeom>
                <a:avLst/>
                <a:gdLst>
                  <a:gd name="T0" fmla="*/ 17 w 17"/>
                  <a:gd name="T1" fmla="*/ 0 h 11"/>
                  <a:gd name="T2" fmla="*/ 17 w 17"/>
                  <a:gd name="T3" fmla="*/ 0 h 11"/>
                  <a:gd name="T4" fmla="*/ 0 w 17"/>
                  <a:gd name="T5" fmla="*/ 9 h 11"/>
                  <a:gd name="T6" fmla="*/ 0 w 17"/>
                  <a:gd name="T7" fmla="*/ 10 h 11"/>
                  <a:gd name="T8" fmla="*/ 0 w 17"/>
                  <a:gd name="T9" fmla="*/ 11 h 11"/>
                  <a:gd name="T10" fmla="*/ 0 w 17"/>
                  <a:gd name="T11" fmla="*/ 11 h 11"/>
                  <a:gd name="T12" fmla="*/ 17 w 17"/>
                  <a:gd name="T13" fmla="*/ 1 h 11"/>
                  <a:gd name="T14" fmla="*/ 17 w 17"/>
                  <a:gd name="T15" fmla="*/ 0 h 11"/>
                  <a:gd name="T16" fmla="*/ 17 w 17"/>
                  <a:gd name="T17" fmla="*/ 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11">
                    <a:moveTo>
                      <a:pt x="17" y="0"/>
                    </a:moveTo>
                    <a:cubicBezTo>
                      <a:pt x="17" y="0"/>
                      <a:pt x="17" y="0"/>
                      <a:pt x="17" y="0"/>
                    </a:cubicBezTo>
                    <a:cubicBezTo>
                      <a:pt x="0" y="9"/>
                      <a:pt x="0" y="9"/>
                      <a:pt x="0" y="9"/>
                    </a:cubicBezTo>
                    <a:cubicBezTo>
                      <a:pt x="0" y="9"/>
                      <a:pt x="0" y="10"/>
                      <a:pt x="0" y="10"/>
                    </a:cubicBezTo>
                    <a:cubicBezTo>
                      <a:pt x="0" y="11"/>
                      <a:pt x="0" y="11"/>
                      <a:pt x="0" y="11"/>
                    </a:cubicBezTo>
                    <a:cubicBezTo>
                      <a:pt x="0" y="11"/>
                      <a:pt x="0" y="11"/>
                      <a:pt x="0" y="11"/>
                    </a:cubicBezTo>
                    <a:cubicBezTo>
                      <a:pt x="17" y="1"/>
                      <a:pt x="17" y="1"/>
                      <a:pt x="17" y="1"/>
                    </a:cubicBezTo>
                    <a:cubicBezTo>
                      <a:pt x="17" y="1"/>
                      <a:pt x="17" y="1"/>
                      <a:pt x="17" y="0"/>
                    </a:cubicBezTo>
                    <a:cubicBezTo>
                      <a:pt x="17" y="0"/>
                      <a:pt x="17" y="0"/>
                      <a:pt x="17" y="0"/>
                    </a:cubicBezTo>
                  </a:path>
                </a:pathLst>
              </a:custGeom>
              <a:solidFill>
                <a:srgbClr val="6B43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93" name="Freeform 178">
                <a:extLst>
                  <a:ext uri="{FF2B5EF4-FFF2-40B4-BE49-F238E27FC236}">
                    <a16:creationId xmlns:a16="http://schemas.microsoft.com/office/drawing/2014/main" id="{335EA124-F7BA-432E-95C2-283713DBB590}"/>
                  </a:ext>
                </a:extLst>
              </p:cNvPr>
              <p:cNvSpPr>
                <a:spLocks/>
              </p:cNvSpPr>
              <p:nvPr/>
            </p:nvSpPr>
            <p:spPr bwMode="auto">
              <a:xfrm>
                <a:off x="2281" y="2272"/>
                <a:ext cx="68" cy="44"/>
              </a:xfrm>
              <a:custGeom>
                <a:avLst/>
                <a:gdLst>
                  <a:gd name="T0" fmla="*/ 17 w 17"/>
                  <a:gd name="T1" fmla="*/ 0 h 11"/>
                  <a:gd name="T2" fmla="*/ 17 w 17"/>
                  <a:gd name="T3" fmla="*/ 0 h 11"/>
                  <a:gd name="T4" fmla="*/ 0 w 17"/>
                  <a:gd name="T5" fmla="*/ 9 h 11"/>
                  <a:gd name="T6" fmla="*/ 0 w 17"/>
                  <a:gd name="T7" fmla="*/ 10 h 11"/>
                  <a:gd name="T8" fmla="*/ 0 w 17"/>
                  <a:gd name="T9" fmla="*/ 11 h 11"/>
                  <a:gd name="T10" fmla="*/ 0 w 17"/>
                  <a:gd name="T11" fmla="*/ 11 h 11"/>
                  <a:gd name="T12" fmla="*/ 17 w 17"/>
                  <a:gd name="T13" fmla="*/ 1 h 11"/>
                  <a:gd name="T14" fmla="*/ 17 w 17"/>
                  <a:gd name="T15" fmla="*/ 0 h 11"/>
                  <a:gd name="T16" fmla="*/ 17 w 17"/>
                  <a:gd name="T17" fmla="*/ 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11">
                    <a:moveTo>
                      <a:pt x="17" y="0"/>
                    </a:moveTo>
                    <a:cubicBezTo>
                      <a:pt x="17" y="0"/>
                      <a:pt x="17" y="0"/>
                      <a:pt x="17" y="0"/>
                    </a:cubicBezTo>
                    <a:cubicBezTo>
                      <a:pt x="0" y="9"/>
                      <a:pt x="0" y="9"/>
                      <a:pt x="0" y="9"/>
                    </a:cubicBezTo>
                    <a:cubicBezTo>
                      <a:pt x="0" y="9"/>
                      <a:pt x="0" y="10"/>
                      <a:pt x="0" y="10"/>
                    </a:cubicBezTo>
                    <a:cubicBezTo>
                      <a:pt x="0" y="10"/>
                      <a:pt x="0" y="11"/>
                      <a:pt x="0" y="11"/>
                    </a:cubicBezTo>
                    <a:cubicBezTo>
                      <a:pt x="0" y="11"/>
                      <a:pt x="0" y="11"/>
                      <a:pt x="0" y="11"/>
                    </a:cubicBezTo>
                    <a:cubicBezTo>
                      <a:pt x="17" y="1"/>
                      <a:pt x="17" y="1"/>
                      <a:pt x="17" y="1"/>
                    </a:cubicBezTo>
                    <a:cubicBezTo>
                      <a:pt x="17" y="1"/>
                      <a:pt x="17" y="1"/>
                      <a:pt x="17" y="0"/>
                    </a:cubicBezTo>
                    <a:cubicBezTo>
                      <a:pt x="17" y="0"/>
                      <a:pt x="17" y="0"/>
                      <a:pt x="17" y="0"/>
                    </a:cubicBezTo>
                  </a:path>
                </a:pathLst>
              </a:custGeom>
              <a:solidFill>
                <a:srgbClr val="6B43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94" name="Freeform 179">
                <a:extLst>
                  <a:ext uri="{FF2B5EF4-FFF2-40B4-BE49-F238E27FC236}">
                    <a16:creationId xmlns:a16="http://schemas.microsoft.com/office/drawing/2014/main" id="{E8F0D38E-2440-4B3F-B066-A203950CCB97}"/>
                  </a:ext>
                </a:extLst>
              </p:cNvPr>
              <p:cNvSpPr>
                <a:spLocks/>
              </p:cNvSpPr>
              <p:nvPr/>
            </p:nvSpPr>
            <p:spPr bwMode="auto">
              <a:xfrm>
                <a:off x="2281" y="2256"/>
                <a:ext cx="68" cy="44"/>
              </a:xfrm>
              <a:custGeom>
                <a:avLst/>
                <a:gdLst>
                  <a:gd name="T0" fmla="*/ 17 w 17"/>
                  <a:gd name="T1" fmla="*/ 0 h 11"/>
                  <a:gd name="T2" fmla="*/ 17 w 17"/>
                  <a:gd name="T3" fmla="*/ 0 h 11"/>
                  <a:gd name="T4" fmla="*/ 0 w 17"/>
                  <a:gd name="T5" fmla="*/ 9 h 11"/>
                  <a:gd name="T6" fmla="*/ 0 w 17"/>
                  <a:gd name="T7" fmla="*/ 10 h 11"/>
                  <a:gd name="T8" fmla="*/ 0 w 17"/>
                  <a:gd name="T9" fmla="*/ 11 h 11"/>
                  <a:gd name="T10" fmla="*/ 0 w 17"/>
                  <a:gd name="T11" fmla="*/ 11 h 11"/>
                  <a:gd name="T12" fmla="*/ 17 w 17"/>
                  <a:gd name="T13" fmla="*/ 1 h 11"/>
                  <a:gd name="T14" fmla="*/ 17 w 17"/>
                  <a:gd name="T15" fmla="*/ 0 h 11"/>
                  <a:gd name="T16" fmla="*/ 17 w 17"/>
                  <a:gd name="T17" fmla="*/ 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11">
                    <a:moveTo>
                      <a:pt x="17" y="0"/>
                    </a:moveTo>
                    <a:cubicBezTo>
                      <a:pt x="17" y="0"/>
                      <a:pt x="17" y="0"/>
                      <a:pt x="17" y="0"/>
                    </a:cubicBezTo>
                    <a:cubicBezTo>
                      <a:pt x="0" y="9"/>
                      <a:pt x="0" y="9"/>
                      <a:pt x="0" y="9"/>
                    </a:cubicBezTo>
                    <a:cubicBezTo>
                      <a:pt x="0" y="9"/>
                      <a:pt x="0" y="10"/>
                      <a:pt x="0" y="10"/>
                    </a:cubicBezTo>
                    <a:cubicBezTo>
                      <a:pt x="0" y="10"/>
                      <a:pt x="0" y="11"/>
                      <a:pt x="0" y="11"/>
                    </a:cubicBezTo>
                    <a:cubicBezTo>
                      <a:pt x="0" y="11"/>
                      <a:pt x="0" y="11"/>
                      <a:pt x="0" y="11"/>
                    </a:cubicBezTo>
                    <a:cubicBezTo>
                      <a:pt x="17" y="1"/>
                      <a:pt x="17" y="1"/>
                      <a:pt x="17" y="1"/>
                    </a:cubicBezTo>
                    <a:cubicBezTo>
                      <a:pt x="17" y="1"/>
                      <a:pt x="17" y="0"/>
                      <a:pt x="17" y="0"/>
                    </a:cubicBezTo>
                    <a:cubicBezTo>
                      <a:pt x="17" y="0"/>
                      <a:pt x="17" y="0"/>
                      <a:pt x="17" y="0"/>
                    </a:cubicBezTo>
                  </a:path>
                </a:pathLst>
              </a:custGeom>
              <a:solidFill>
                <a:srgbClr val="6B43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95" name="Rectangle 180">
                <a:extLst>
                  <a:ext uri="{FF2B5EF4-FFF2-40B4-BE49-F238E27FC236}">
                    <a16:creationId xmlns:a16="http://schemas.microsoft.com/office/drawing/2014/main" id="{139353C2-E6EC-4EB4-A67E-61EA3ED21969}"/>
                  </a:ext>
                </a:extLst>
              </p:cNvPr>
              <p:cNvSpPr>
                <a:spLocks noChangeArrowheads="1"/>
              </p:cNvSpPr>
              <p:nvPr/>
            </p:nvSpPr>
            <p:spPr bwMode="auto">
              <a:xfrm>
                <a:off x="2214" y="2292"/>
                <a:ext cx="1" cy="1"/>
              </a:xfrm>
              <a:prstGeom prst="rect">
                <a:avLst/>
              </a:prstGeom>
              <a:solidFill>
                <a:srgbClr val="C3916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96" name="Freeform 181">
                <a:extLst>
                  <a:ext uri="{FF2B5EF4-FFF2-40B4-BE49-F238E27FC236}">
                    <a16:creationId xmlns:a16="http://schemas.microsoft.com/office/drawing/2014/main" id="{3E0A550E-200E-4D9A-A0C4-9FF710393EEE}"/>
                  </a:ext>
                </a:extLst>
              </p:cNvPr>
              <p:cNvSpPr>
                <a:spLocks/>
              </p:cNvSpPr>
              <p:nvPr/>
            </p:nvSpPr>
            <p:spPr bwMode="auto">
              <a:xfrm>
                <a:off x="2214" y="2292"/>
                <a:ext cx="0" cy="0"/>
              </a:xfrm>
              <a:custGeom>
                <a:avLst/>
                <a:gdLst/>
                <a:ahLst/>
                <a:cxnLst>
                  <a:cxn ang="0">
                    <a:pos x="0" y="0"/>
                  </a:cxn>
                  <a:cxn ang="0">
                    <a:pos x="0" y="0"/>
                  </a:cxn>
                  <a:cxn ang="0">
                    <a:pos x="0" y="0"/>
                  </a:cxn>
                  <a:cxn ang="0">
                    <a:pos x="0" y="0"/>
                  </a:cxn>
                </a:cxnLst>
                <a:rect l="0" t="0" r="r" b="b"/>
                <a:pathLst>
                  <a:path>
                    <a:moveTo>
                      <a:pt x="0" y="0"/>
                    </a:moveTo>
                    <a:lnTo>
                      <a:pt x="0" y="0"/>
                    </a:lnTo>
                    <a:lnTo>
                      <a:pt x="0"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97" name="Freeform 182">
                <a:extLst>
                  <a:ext uri="{FF2B5EF4-FFF2-40B4-BE49-F238E27FC236}">
                    <a16:creationId xmlns:a16="http://schemas.microsoft.com/office/drawing/2014/main" id="{52D50E5A-20DC-4C92-A506-7A91F00F38E3}"/>
                  </a:ext>
                </a:extLst>
              </p:cNvPr>
              <p:cNvSpPr>
                <a:spLocks/>
              </p:cNvSpPr>
              <p:nvPr/>
            </p:nvSpPr>
            <p:spPr bwMode="auto">
              <a:xfrm>
                <a:off x="1931" y="2121"/>
                <a:ext cx="283" cy="251"/>
              </a:xfrm>
              <a:custGeom>
                <a:avLst/>
                <a:gdLst>
                  <a:gd name="T0" fmla="*/ 0 w 283"/>
                  <a:gd name="T1" fmla="*/ 0 h 251"/>
                  <a:gd name="T2" fmla="*/ 28 w 283"/>
                  <a:gd name="T3" fmla="*/ 135 h 251"/>
                  <a:gd name="T4" fmla="*/ 227 w 283"/>
                  <a:gd name="T5" fmla="*/ 251 h 251"/>
                  <a:gd name="T6" fmla="*/ 283 w 283"/>
                  <a:gd name="T7" fmla="*/ 171 h 251"/>
                  <a:gd name="T8" fmla="*/ 283 w 283"/>
                  <a:gd name="T9" fmla="*/ 171 h 251"/>
                  <a:gd name="T10" fmla="*/ 0 w 283"/>
                  <a:gd name="T11" fmla="*/ 0 h 251"/>
                </a:gdLst>
                <a:ahLst/>
                <a:cxnLst>
                  <a:cxn ang="0">
                    <a:pos x="T0" y="T1"/>
                  </a:cxn>
                  <a:cxn ang="0">
                    <a:pos x="T2" y="T3"/>
                  </a:cxn>
                  <a:cxn ang="0">
                    <a:pos x="T4" y="T5"/>
                  </a:cxn>
                  <a:cxn ang="0">
                    <a:pos x="T6" y="T7"/>
                  </a:cxn>
                  <a:cxn ang="0">
                    <a:pos x="T8" y="T9"/>
                  </a:cxn>
                  <a:cxn ang="0">
                    <a:pos x="T10" y="T11"/>
                  </a:cxn>
                </a:cxnLst>
                <a:rect l="0" t="0" r="r" b="b"/>
                <a:pathLst>
                  <a:path w="283" h="251">
                    <a:moveTo>
                      <a:pt x="0" y="0"/>
                    </a:moveTo>
                    <a:lnTo>
                      <a:pt x="28" y="135"/>
                    </a:lnTo>
                    <a:lnTo>
                      <a:pt x="227" y="251"/>
                    </a:lnTo>
                    <a:lnTo>
                      <a:pt x="283" y="171"/>
                    </a:lnTo>
                    <a:lnTo>
                      <a:pt x="283" y="171"/>
                    </a:lnTo>
                    <a:lnTo>
                      <a:pt x="0" y="0"/>
                    </a:lnTo>
                    <a:close/>
                  </a:path>
                </a:pathLst>
              </a:custGeom>
              <a:solidFill>
                <a:srgbClr val="DFB1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98" name="Freeform 183">
                <a:extLst>
                  <a:ext uri="{FF2B5EF4-FFF2-40B4-BE49-F238E27FC236}">
                    <a16:creationId xmlns:a16="http://schemas.microsoft.com/office/drawing/2014/main" id="{016582AF-9393-46DA-80CF-A503A90B8EFA}"/>
                  </a:ext>
                </a:extLst>
              </p:cNvPr>
              <p:cNvSpPr>
                <a:spLocks/>
              </p:cNvSpPr>
              <p:nvPr/>
            </p:nvSpPr>
            <p:spPr bwMode="auto">
              <a:xfrm>
                <a:off x="1931" y="2121"/>
                <a:ext cx="283" cy="251"/>
              </a:xfrm>
              <a:custGeom>
                <a:avLst/>
                <a:gdLst>
                  <a:gd name="T0" fmla="*/ 0 w 283"/>
                  <a:gd name="T1" fmla="*/ 0 h 251"/>
                  <a:gd name="T2" fmla="*/ 28 w 283"/>
                  <a:gd name="T3" fmla="*/ 135 h 251"/>
                  <a:gd name="T4" fmla="*/ 227 w 283"/>
                  <a:gd name="T5" fmla="*/ 251 h 251"/>
                  <a:gd name="T6" fmla="*/ 283 w 283"/>
                  <a:gd name="T7" fmla="*/ 171 h 251"/>
                  <a:gd name="T8" fmla="*/ 283 w 283"/>
                  <a:gd name="T9" fmla="*/ 171 h 251"/>
                  <a:gd name="T10" fmla="*/ 0 w 283"/>
                  <a:gd name="T11" fmla="*/ 0 h 251"/>
                </a:gdLst>
                <a:ahLst/>
                <a:cxnLst>
                  <a:cxn ang="0">
                    <a:pos x="T0" y="T1"/>
                  </a:cxn>
                  <a:cxn ang="0">
                    <a:pos x="T2" y="T3"/>
                  </a:cxn>
                  <a:cxn ang="0">
                    <a:pos x="T4" y="T5"/>
                  </a:cxn>
                  <a:cxn ang="0">
                    <a:pos x="T6" y="T7"/>
                  </a:cxn>
                  <a:cxn ang="0">
                    <a:pos x="T8" y="T9"/>
                  </a:cxn>
                  <a:cxn ang="0">
                    <a:pos x="T10" y="T11"/>
                  </a:cxn>
                </a:cxnLst>
                <a:rect l="0" t="0" r="r" b="b"/>
                <a:pathLst>
                  <a:path w="283" h="251">
                    <a:moveTo>
                      <a:pt x="0" y="0"/>
                    </a:moveTo>
                    <a:lnTo>
                      <a:pt x="28" y="135"/>
                    </a:lnTo>
                    <a:lnTo>
                      <a:pt x="227" y="251"/>
                    </a:lnTo>
                    <a:lnTo>
                      <a:pt x="283" y="171"/>
                    </a:lnTo>
                    <a:lnTo>
                      <a:pt x="283" y="171"/>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99" name="Freeform 184">
                <a:extLst>
                  <a:ext uri="{FF2B5EF4-FFF2-40B4-BE49-F238E27FC236}">
                    <a16:creationId xmlns:a16="http://schemas.microsoft.com/office/drawing/2014/main" id="{B5E448BF-6DE0-4826-8AC0-87583D35B594}"/>
                  </a:ext>
                </a:extLst>
              </p:cNvPr>
              <p:cNvSpPr>
                <a:spLocks/>
              </p:cNvSpPr>
              <p:nvPr/>
            </p:nvSpPr>
            <p:spPr bwMode="auto">
              <a:xfrm>
                <a:off x="2214" y="2089"/>
                <a:ext cx="442" cy="203"/>
              </a:xfrm>
              <a:custGeom>
                <a:avLst/>
                <a:gdLst>
                  <a:gd name="T0" fmla="*/ 0 w 442"/>
                  <a:gd name="T1" fmla="*/ 203 h 203"/>
                  <a:gd name="T2" fmla="*/ 143 w 442"/>
                  <a:gd name="T3" fmla="*/ 171 h 203"/>
                  <a:gd name="T4" fmla="*/ 442 w 442"/>
                  <a:gd name="T5" fmla="*/ 0 h 203"/>
                  <a:gd name="T6" fmla="*/ 299 w 442"/>
                  <a:gd name="T7" fmla="*/ 28 h 203"/>
                  <a:gd name="T8" fmla="*/ 0 w 442"/>
                  <a:gd name="T9" fmla="*/ 203 h 203"/>
                </a:gdLst>
                <a:ahLst/>
                <a:cxnLst>
                  <a:cxn ang="0">
                    <a:pos x="T0" y="T1"/>
                  </a:cxn>
                  <a:cxn ang="0">
                    <a:pos x="T2" y="T3"/>
                  </a:cxn>
                  <a:cxn ang="0">
                    <a:pos x="T4" y="T5"/>
                  </a:cxn>
                  <a:cxn ang="0">
                    <a:pos x="T6" y="T7"/>
                  </a:cxn>
                  <a:cxn ang="0">
                    <a:pos x="T8" y="T9"/>
                  </a:cxn>
                </a:cxnLst>
                <a:rect l="0" t="0" r="r" b="b"/>
                <a:pathLst>
                  <a:path w="442" h="203">
                    <a:moveTo>
                      <a:pt x="0" y="203"/>
                    </a:moveTo>
                    <a:lnTo>
                      <a:pt x="143" y="171"/>
                    </a:lnTo>
                    <a:lnTo>
                      <a:pt x="442" y="0"/>
                    </a:lnTo>
                    <a:lnTo>
                      <a:pt x="299" y="28"/>
                    </a:lnTo>
                    <a:lnTo>
                      <a:pt x="0" y="203"/>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00" name="Freeform 185">
                <a:extLst>
                  <a:ext uri="{FF2B5EF4-FFF2-40B4-BE49-F238E27FC236}">
                    <a16:creationId xmlns:a16="http://schemas.microsoft.com/office/drawing/2014/main" id="{21C86D87-C5E5-4C3E-ABF6-192D30CFA92E}"/>
                  </a:ext>
                </a:extLst>
              </p:cNvPr>
              <p:cNvSpPr>
                <a:spLocks/>
              </p:cNvSpPr>
              <p:nvPr/>
            </p:nvSpPr>
            <p:spPr bwMode="auto">
              <a:xfrm>
                <a:off x="2214" y="2081"/>
                <a:ext cx="442" cy="207"/>
              </a:xfrm>
              <a:custGeom>
                <a:avLst/>
                <a:gdLst>
                  <a:gd name="T0" fmla="*/ 0 w 442"/>
                  <a:gd name="T1" fmla="*/ 207 h 207"/>
                  <a:gd name="T2" fmla="*/ 143 w 442"/>
                  <a:gd name="T3" fmla="*/ 175 h 207"/>
                  <a:gd name="T4" fmla="*/ 442 w 442"/>
                  <a:gd name="T5" fmla="*/ 0 h 207"/>
                  <a:gd name="T6" fmla="*/ 299 w 442"/>
                  <a:gd name="T7" fmla="*/ 32 h 207"/>
                  <a:gd name="T8" fmla="*/ 0 w 442"/>
                  <a:gd name="T9" fmla="*/ 207 h 207"/>
                </a:gdLst>
                <a:ahLst/>
                <a:cxnLst>
                  <a:cxn ang="0">
                    <a:pos x="T0" y="T1"/>
                  </a:cxn>
                  <a:cxn ang="0">
                    <a:pos x="T2" y="T3"/>
                  </a:cxn>
                  <a:cxn ang="0">
                    <a:pos x="T4" y="T5"/>
                  </a:cxn>
                  <a:cxn ang="0">
                    <a:pos x="T6" y="T7"/>
                  </a:cxn>
                  <a:cxn ang="0">
                    <a:pos x="T8" y="T9"/>
                  </a:cxn>
                </a:cxnLst>
                <a:rect l="0" t="0" r="r" b="b"/>
                <a:pathLst>
                  <a:path w="442" h="207">
                    <a:moveTo>
                      <a:pt x="0" y="207"/>
                    </a:moveTo>
                    <a:lnTo>
                      <a:pt x="143" y="175"/>
                    </a:lnTo>
                    <a:lnTo>
                      <a:pt x="442" y="0"/>
                    </a:lnTo>
                    <a:lnTo>
                      <a:pt x="299" y="32"/>
                    </a:lnTo>
                    <a:lnTo>
                      <a:pt x="0" y="207"/>
                    </a:lnTo>
                    <a:close/>
                  </a:path>
                </a:pathLst>
              </a:custGeom>
              <a:solidFill>
                <a:srgbClr val="F3C89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01" name="Freeform 186">
                <a:extLst>
                  <a:ext uri="{FF2B5EF4-FFF2-40B4-BE49-F238E27FC236}">
                    <a16:creationId xmlns:a16="http://schemas.microsoft.com/office/drawing/2014/main" id="{072360B7-6521-4DAD-8FC4-AA745D025CB9}"/>
                  </a:ext>
                </a:extLst>
              </p:cNvPr>
              <p:cNvSpPr>
                <a:spLocks/>
              </p:cNvSpPr>
              <p:nvPr/>
            </p:nvSpPr>
            <p:spPr bwMode="auto">
              <a:xfrm>
                <a:off x="2628" y="2081"/>
                <a:ext cx="28" cy="20"/>
              </a:xfrm>
              <a:custGeom>
                <a:avLst/>
                <a:gdLst>
                  <a:gd name="T0" fmla="*/ 28 w 28"/>
                  <a:gd name="T1" fmla="*/ 0 h 20"/>
                  <a:gd name="T2" fmla="*/ 28 w 28"/>
                  <a:gd name="T3" fmla="*/ 8 h 20"/>
                  <a:gd name="T4" fmla="*/ 8 w 28"/>
                  <a:gd name="T5" fmla="*/ 20 h 20"/>
                  <a:gd name="T6" fmla="*/ 0 w 28"/>
                  <a:gd name="T7" fmla="*/ 16 h 20"/>
                  <a:gd name="T8" fmla="*/ 28 w 28"/>
                  <a:gd name="T9" fmla="*/ 0 h 20"/>
                </a:gdLst>
                <a:ahLst/>
                <a:cxnLst>
                  <a:cxn ang="0">
                    <a:pos x="T0" y="T1"/>
                  </a:cxn>
                  <a:cxn ang="0">
                    <a:pos x="T2" y="T3"/>
                  </a:cxn>
                  <a:cxn ang="0">
                    <a:pos x="T4" y="T5"/>
                  </a:cxn>
                  <a:cxn ang="0">
                    <a:pos x="T6" y="T7"/>
                  </a:cxn>
                  <a:cxn ang="0">
                    <a:pos x="T8" y="T9"/>
                  </a:cxn>
                </a:cxnLst>
                <a:rect l="0" t="0" r="r" b="b"/>
                <a:pathLst>
                  <a:path w="28" h="20">
                    <a:moveTo>
                      <a:pt x="28" y="0"/>
                    </a:moveTo>
                    <a:lnTo>
                      <a:pt x="28" y="8"/>
                    </a:lnTo>
                    <a:lnTo>
                      <a:pt x="8" y="20"/>
                    </a:lnTo>
                    <a:lnTo>
                      <a:pt x="0" y="16"/>
                    </a:lnTo>
                    <a:lnTo>
                      <a:pt x="28" y="0"/>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02" name="Freeform 187">
                <a:extLst>
                  <a:ext uri="{FF2B5EF4-FFF2-40B4-BE49-F238E27FC236}">
                    <a16:creationId xmlns:a16="http://schemas.microsoft.com/office/drawing/2014/main" id="{95B38930-0379-41C1-A5F2-5BDC4C3EC9D1}"/>
                  </a:ext>
                </a:extLst>
              </p:cNvPr>
              <p:cNvSpPr>
                <a:spLocks/>
              </p:cNvSpPr>
              <p:nvPr/>
            </p:nvSpPr>
            <p:spPr bwMode="auto">
              <a:xfrm>
                <a:off x="2214" y="2256"/>
                <a:ext cx="143" cy="36"/>
              </a:xfrm>
              <a:custGeom>
                <a:avLst/>
                <a:gdLst>
                  <a:gd name="T0" fmla="*/ 143 w 143"/>
                  <a:gd name="T1" fmla="*/ 4 h 36"/>
                  <a:gd name="T2" fmla="*/ 143 w 143"/>
                  <a:gd name="T3" fmla="*/ 0 h 36"/>
                  <a:gd name="T4" fmla="*/ 0 w 143"/>
                  <a:gd name="T5" fmla="*/ 32 h 36"/>
                  <a:gd name="T6" fmla="*/ 0 w 143"/>
                  <a:gd name="T7" fmla="*/ 36 h 36"/>
                  <a:gd name="T8" fmla="*/ 143 w 143"/>
                  <a:gd name="T9" fmla="*/ 4 h 36"/>
                </a:gdLst>
                <a:ahLst/>
                <a:cxnLst>
                  <a:cxn ang="0">
                    <a:pos x="T0" y="T1"/>
                  </a:cxn>
                  <a:cxn ang="0">
                    <a:pos x="T2" y="T3"/>
                  </a:cxn>
                  <a:cxn ang="0">
                    <a:pos x="T4" y="T5"/>
                  </a:cxn>
                  <a:cxn ang="0">
                    <a:pos x="T6" y="T7"/>
                  </a:cxn>
                  <a:cxn ang="0">
                    <a:pos x="T8" y="T9"/>
                  </a:cxn>
                </a:cxnLst>
                <a:rect l="0" t="0" r="r" b="b"/>
                <a:pathLst>
                  <a:path w="143" h="36">
                    <a:moveTo>
                      <a:pt x="143" y="4"/>
                    </a:moveTo>
                    <a:lnTo>
                      <a:pt x="143" y="0"/>
                    </a:lnTo>
                    <a:lnTo>
                      <a:pt x="0" y="32"/>
                    </a:lnTo>
                    <a:lnTo>
                      <a:pt x="0" y="36"/>
                    </a:lnTo>
                    <a:lnTo>
                      <a:pt x="143" y="4"/>
                    </a:lnTo>
                    <a:close/>
                  </a:path>
                </a:pathLst>
              </a:custGeom>
              <a:solidFill>
                <a:srgbClr val="D4A3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03" name="Freeform 188">
                <a:extLst>
                  <a:ext uri="{FF2B5EF4-FFF2-40B4-BE49-F238E27FC236}">
                    <a16:creationId xmlns:a16="http://schemas.microsoft.com/office/drawing/2014/main" id="{DD2B4484-1CE8-4B6C-9527-00D090AA10E6}"/>
                  </a:ext>
                </a:extLst>
              </p:cNvPr>
              <p:cNvSpPr>
                <a:spLocks/>
              </p:cNvSpPr>
              <p:nvPr/>
            </p:nvSpPr>
            <p:spPr bwMode="auto">
              <a:xfrm>
                <a:off x="1779" y="2113"/>
                <a:ext cx="435" cy="179"/>
              </a:xfrm>
              <a:custGeom>
                <a:avLst/>
                <a:gdLst>
                  <a:gd name="T0" fmla="*/ 435 w 435"/>
                  <a:gd name="T1" fmla="*/ 179 h 179"/>
                  <a:gd name="T2" fmla="*/ 287 w 435"/>
                  <a:gd name="T3" fmla="*/ 163 h 179"/>
                  <a:gd name="T4" fmla="*/ 0 w 435"/>
                  <a:gd name="T5" fmla="*/ 0 h 179"/>
                  <a:gd name="T6" fmla="*/ 152 w 435"/>
                  <a:gd name="T7" fmla="*/ 16 h 179"/>
                  <a:gd name="T8" fmla="*/ 435 w 435"/>
                  <a:gd name="T9" fmla="*/ 179 h 179"/>
                </a:gdLst>
                <a:ahLst/>
                <a:cxnLst>
                  <a:cxn ang="0">
                    <a:pos x="T0" y="T1"/>
                  </a:cxn>
                  <a:cxn ang="0">
                    <a:pos x="T2" y="T3"/>
                  </a:cxn>
                  <a:cxn ang="0">
                    <a:pos x="T4" y="T5"/>
                  </a:cxn>
                  <a:cxn ang="0">
                    <a:pos x="T6" y="T7"/>
                  </a:cxn>
                  <a:cxn ang="0">
                    <a:pos x="T8" y="T9"/>
                  </a:cxn>
                </a:cxnLst>
                <a:rect l="0" t="0" r="r" b="b"/>
                <a:pathLst>
                  <a:path w="435" h="179">
                    <a:moveTo>
                      <a:pt x="435" y="179"/>
                    </a:moveTo>
                    <a:lnTo>
                      <a:pt x="287" y="163"/>
                    </a:lnTo>
                    <a:lnTo>
                      <a:pt x="0" y="0"/>
                    </a:lnTo>
                    <a:lnTo>
                      <a:pt x="152" y="16"/>
                    </a:lnTo>
                    <a:lnTo>
                      <a:pt x="435" y="179"/>
                    </a:lnTo>
                    <a:close/>
                  </a:path>
                </a:pathLst>
              </a:custGeom>
              <a:solidFill>
                <a:srgbClr val="F3C89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04" name="Freeform 189">
                <a:extLst>
                  <a:ext uri="{FF2B5EF4-FFF2-40B4-BE49-F238E27FC236}">
                    <a16:creationId xmlns:a16="http://schemas.microsoft.com/office/drawing/2014/main" id="{30034D34-DBCC-4C7E-8904-E3C4CD1A5BEB}"/>
                  </a:ext>
                </a:extLst>
              </p:cNvPr>
              <p:cNvSpPr>
                <a:spLocks/>
              </p:cNvSpPr>
              <p:nvPr/>
            </p:nvSpPr>
            <p:spPr bwMode="auto">
              <a:xfrm>
                <a:off x="1779" y="2105"/>
                <a:ext cx="435" cy="183"/>
              </a:xfrm>
              <a:custGeom>
                <a:avLst/>
                <a:gdLst>
                  <a:gd name="T0" fmla="*/ 435 w 435"/>
                  <a:gd name="T1" fmla="*/ 183 h 183"/>
                  <a:gd name="T2" fmla="*/ 287 w 435"/>
                  <a:gd name="T3" fmla="*/ 167 h 183"/>
                  <a:gd name="T4" fmla="*/ 0 w 435"/>
                  <a:gd name="T5" fmla="*/ 0 h 183"/>
                  <a:gd name="T6" fmla="*/ 152 w 435"/>
                  <a:gd name="T7" fmla="*/ 16 h 183"/>
                  <a:gd name="T8" fmla="*/ 435 w 435"/>
                  <a:gd name="T9" fmla="*/ 183 h 183"/>
                </a:gdLst>
                <a:ahLst/>
                <a:cxnLst>
                  <a:cxn ang="0">
                    <a:pos x="T0" y="T1"/>
                  </a:cxn>
                  <a:cxn ang="0">
                    <a:pos x="T2" y="T3"/>
                  </a:cxn>
                  <a:cxn ang="0">
                    <a:pos x="T4" y="T5"/>
                  </a:cxn>
                  <a:cxn ang="0">
                    <a:pos x="T6" y="T7"/>
                  </a:cxn>
                  <a:cxn ang="0">
                    <a:pos x="T8" y="T9"/>
                  </a:cxn>
                </a:cxnLst>
                <a:rect l="0" t="0" r="r" b="b"/>
                <a:pathLst>
                  <a:path w="435" h="183">
                    <a:moveTo>
                      <a:pt x="435" y="183"/>
                    </a:moveTo>
                    <a:lnTo>
                      <a:pt x="287" y="167"/>
                    </a:lnTo>
                    <a:lnTo>
                      <a:pt x="0" y="0"/>
                    </a:lnTo>
                    <a:lnTo>
                      <a:pt x="152" y="16"/>
                    </a:lnTo>
                    <a:lnTo>
                      <a:pt x="435" y="183"/>
                    </a:ln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05" name="Freeform 190">
                <a:extLst>
                  <a:ext uri="{FF2B5EF4-FFF2-40B4-BE49-F238E27FC236}">
                    <a16:creationId xmlns:a16="http://schemas.microsoft.com/office/drawing/2014/main" id="{0EBC0E64-DB0C-41B6-A4BA-C078912A6DD0}"/>
                  </a:ext>
                </a:extLst>
              </p:cNvPr>
              <p:cNvSpPr>
                <a:spLocks/>
              </p:cNvSpPr>
              <p:nvPr/>
            </p:nvSpPr>
            <p:spPr bwMode="auto">
              <a:xfrm>
                <a:off x="2066" y="2272"/>
                <a:ext cx="148" cy="20"/>
              </a:xfrm>
              <a:custGeom>
                <a:avLst/>
                <a:gdLst>
                  <a:gd name="T0" fmla="*/ 148 w 148"/>
                  <a:gd name="T1" fmla="*/ 20 h 20"/>
                  <a:gd name="T2" fmla="*/ 148 w 148"/>
                  <a:gd name="T3" fmla="*/ 16 h 20"/>
                  <a:gd name="T4" fmla="*/ 0 w 148"/>
                  <a:gd name="T5" fmla="*/ 0 h 20"/>
                  <a:gd name="T6" fmla="*/ 0 w 148"/>
                  <a:gd name="T7" fmla="*/ 4 h 20"/>
                  <a:gd name="T8" fmla="*/ 148 w 148"/>
                  <a:gd name="T9" fmla="*/ 20 h 20"/>
                </a:gdLst>
                <a:ahLst/>
                <a:cxnLst>
                  <a:cxn ang="0">
                    <a:pos x="T0" y="T1"/>
                  </a:cxn>
                  <a:cxn ang="0">
                    <a:pos x="T2" y="T3"/>
                  </a:cxn>
                  <a:cxn ang="0">
                    <a:pos x="T4" y="T5"/>
                  </a:cxn>
                  <a:cxn ang="0">
                    <a:pos x="T6" y="T7"/>
                  </a:cxn>
                  <a:cxn ang="0">
                    <a:pos x="T8" y="T9"/>
                  </a:cxn>
                </a:cxnLst>
                <a:rect l="0" t="0" r="r" b="b"/>
                <a:pathLst>
                  <a:path w="148" h="20">
                    <a:moveTo>
                      <a:pt x="148" y="20"/>
                    </a:moveTo>
                    <a:lnTo>
                      <a:pt x="148" y="16"/>
                    </a:lnTo>
                    <a:lnTo>
                      <a:pt x="0" y="0"/>
                    </a:lnTo>
                    <a:lnTo>
                      <a:pt x="0" y="4"/>
                    </a:lnTo>
                    <a:lnTo>
                      <a:pt x="148" y="20"/>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06" name="Freeform 191">
                <a:extLst>
                  <a:ext uri="{FF2B5EF4-FFF2-40B4-BE49-F238E27FC236}">
                    <a16:creationId xmlns:a16="http://schemas.microsoft.com/office/drawing/2014/main" id="{39A6496C-750A-4C5D-95CA-F3648A43F2AF}"/>
                  </a:ext>
                </a:extLst>
              </p:cNvPr>
              <p:cNvSpPr>
                <a:spLocks/>
              </p:cNvSpPr>
              <p:nvPr/>
            </p:nvSpPr>
            <p:spPr bwMode="auto">
              <a:xfrm>
                <a:off x="1779" y="2105"/>
                <a:ext cx="16" cy="16"/>
              </a:xfrm>
              <a:custGeom>
                <a:avLst/>
                <a:gdLst>
                  <a:gd name="T0" fmla="*/ 0 w 16"/>
                  <a:gd name="T1" fmla="*/ 8 h 16"/>
                  <a:gd name="T2" fmla="*/ 0 w 16"/>
                  <a:gd name="T3" fmla="*/ 0 h 16"/>
                  <a:gd name="T4" fmla="*/ 16 w 16"/>
                  <a:gd name="T5" fmla="*/ 12 h 16"/>
                  <a:gd name="T6" fmla="*/ 16 w 16"/>
                  <a:gd name="T7" fmla="*/ 16 h 16"/>
                  <a:gd name="T8" fmla="*/ 0 w 16"/>
                  <a:gd name="T9" fmla="*/ 8 h 16"/>
                </a:gdLst>
                <a:ahLst/>
                <a:cxnLst>
                  <a:cxn ang="0">
                    <a:pos x="T0" y="T1"/>
                  </a:cxn>
                  <a:cxn ang="0">
                    <a:pos x="T2" y="T3"/>
                  </a:cxn>
                  <a:cxn ang="0">
                    <a:pos x="T4" y="T5"/>
                  </a:cxn>
                  <a:cxn ang="0">
                    <a:pos x="T6" y="T7"/>
                  </a:cxn>
                  <a:cxn ang="0">
                    <a:pos x="T8" y="T9"/>
                  </a:cxn>
                </a:cxnLst>
                <a:rect l="0" t="0" r="r" b="b"/>
                <a:pathLst>
                  <a:path w="16" h="16">
                    <a:moveTo>
                      <a:pt x="0" y="8"/>
                    </a:moveTo>
                    <a:lnTo>
                      <a:pt x="0" y="0"/>
                    </a:lnTo>
                    <a:lnTo>
                      <a:pt x="16" y="12"/>
                    </a:lnTo>
                    <a:lnTo>
                      <a:pt x="16" y="16"/>
                    </a:lnTo>
                    <a:lnTo>
                      <a:pt x="0" y="8"/>
                    </a:lnTo>
                    <a:close/>
                  </a:path>
                </a:pathLst>
              </a:custGeom>
              <a:solidFill>
                <a:srgbClr val="F3C89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10" name="Freeform 192">
                <a:extLst>
                  <a:ext uri="{FF2B5EF4-FFF2-40B4-BE49-F238E27FC236}">
                    <a16:creationId xmlns:a16="http://schemas.microsoft.com/office/drawing/2014/main" id="{6D8D72A5-D8F4-40B3-9767-FAF831DDBCA0}"/>
                  </a:ext>
                </a:extLst>
              </p:cNvPr>
              <p:cNvSpPr>
                <a:spLocks/>
              </p:cNvSpPr>
              <p:nvPr/>
            </p:nvSpPr>
            <p:spPr bwMode="auto">
              <a:xfrm>
                <a:off x="2947" y="3212"/>
                <a:ext cx="68" cy="28"/>
              </a:xfrm>
              <a:custGeom>
                <a:avLst/>
                <a:gdLst>
                  <a:gd name="T0" fmla="*/ 2 w 17"/>
                  <a:gd name="T1" fmla="*/ 7 h 7"/>
                  <a:gd name="T2" fmla="*/ 4 w 17"/>
                  <a:gd name="T3" fmla="*/ 7 h 7"/>
                  <a:gd name="T4" fmla="*/ 5 w 17"/>
                  <a:gd name="T5" fmla="*/ 7 h 7"/>
                  <a:gd name="T6" fmla="*/ 17 w 17"/>
                  <a:gd name="T7" fmla="*/ 0 h 7"/>
                  <a:gd name="T8" fmla="*/ 12 w 17"/>
                  <a:gd name="T9" fmla="*/ 0 h 7"/>
                  <a:gd name="T10" fmla="*/ 0 w 17"/>
                  <a:gd name="T11" fmla="*/ 7 h 7"/>
                  <a:gd name="T12" fmla="*/ 1 w 17"/>
                  <a:gd name="T13" fmla="*/ 7 h 7"/>
                  <a:gd name="T14" fmla="*/ 2 w 17"/>
                  <a:gd name="T15" fmla="*/ 7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 h="7">
                    <a:moveTo>
                      <a:pt x="2" y="7"/>
                    </a:moveTo>
                    <a:cubicBezTo>
                      <a:pt x="3" y="7"/>
                      <a:pt x="3" y="7"/>
                      <a:pt x="4" y="7"/>
                    </a:cubicBezTo>
                    <a:cubicBezTo>
                      <a:pt x="4" y="7"/>
                      <a:pt x="5" y="7"/>
                      <a:pt x="5" y="7"/>
                    </a:cubicBezTo>
                    <a:cubicBezTo>
                      <a:pt x="17" y="0"/>
                      <a:pt x="17" y="0"/>
                      <a:pt x="17" y="0"/>
                    </a:cubicBezTo>
                    <a:cubicBezTo>
                      <a:pt x="12" y="0"/>
                      <a:pt x="12" y="0"/>
                      <a:pt x="12" y="0"/>
                    </a:cubicBezTo>
                    <a:cubicBezTo>
                      <a:pt x="0" y="7"/>
                      <a:pt x="0" y="7"/>
                      <a:pt x="0" y="7"/>
                    </a:cubicBezTo>
                    <a:cubicBezTo>
                      <a:pt x="0" y="7"/>
                      <a:pt x="1" y="7"/>
                      <a:pt x="1" y="7"/>
                    </a:cubicBezTo>
                    <a:cubicBezTo>
                      <a:pt x="1" y="7"/>
                      <a:pt x="2" y="6"/>
                      <a:pt x="2" y="7"/>
                    </a:cubicBezTo>
                    <a:close/>
                  </a:path>
                </a:pathLst>
              </a:custGeom>
              <a:solidFill>
                <a:srgbClr val="5859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11" name="Freeform 193">
                <a:extLst>
                  <a:ext uri="{FF2B5EF4-FFF2-40B4-BE49-F238E27FC236}">
                    <a16:creationId xmlns:a16="http://schemas.microsoft.com/office/drawing/2014/main" id="{E9D69BFD-2D21-46BE-938F-E72CE11F8512}"/>
                  </a:ext>
                </a:extLst>
              </p:cNvPr>
              <p:cNvSpPr>
                <a:spLocks/>
              </p:cNvSpPr>
              <p:nvPr/>
            </p:nvSpPr>
            <p:spPr bwMode="auto">
              <a:xfrm>
                <a:off x="2967" y="3212"/>
                <a:ext cx="75" cy="96"/>
              </a:xfrm>
              <a:custGeom>
                <a:avLst/>
                <a:gdLst>
                  <a:gd name="T0" fmla="*/ 19 w 19"/>
                  <a:gd name="T1" fmla="*/ 12 h 24"/>
                  <a:gd name="T2" fmla="*/ 17 w 19"/>
                  <a:gd name="T3" fmla="*/ 5 h 24"/>
                  <a:gd name="T4" fmla="*/ 16 w 19"/>
                  <a:gd name="T5" fmla="*/ 4 h 24"/>
                  <a:gd name="T6" fmla="*/ 0 w 19"/>
                  <a:gd name="T7" fmla="*/ 7 h 24"/>
                  <a:gd name="T8" fmla="*/ 1 w 19"/>
                  <a:gd name="T9" fmla="*/ 8 h 24"/>
                  <a:gd name="T10" fmla="*/ 3 w 19"/>
                  <a:gd name="T11" fmla="*/ 10 h 24"/>
                  <a:gd name="T12" fmla="*/ 5 w 19"/>
                  <a:gd name="T13" fmla="*/ 13 h 24"/>
                  <a:gd name="T14" fmla="*/ 6 w 19"/>
                  <a:gd name="T15" fmla="*/ 14 h 24"/>
                  <a:gd name="T16" fmla="*/ 7 w 19"/>
                  <a:gd name="T17" fmla="*/ 16 h 24"/>
                  <a:gd name="T18" fmla="*/ 7 w 19"/>
                  <a:gd name="T19" fmla="*/ 18 h 24"/>
                  <a:gd name="T20" fmla="*/ 7 w 19"/>
                  <a:gd name="T21" fmla="*/ 20 h 24"/>
                  <a:gd name="T22" fmla="*/ 7 w 19"/>
                  <a:gd name="T23" fmla="*/ 21 h 24"/>
                  <a:gd name="T24" fmla="*/ 7 w 19"/>
                  <a:gd name="T25" fmla="*/ 23 h 24"/>
                  <a:gd name="T26" fmla="*/ 6 w 19"/>
                  <a:gd name="T27" fmla="*/ 23 h 24"/>
                  <a:gd name="T28" fmla="*/ 5 w 19"/>
                  <a:gd name="T29" fmla="*/ 24 h 24"/>
                  <a:gd name="T30" fmla="*/ 17 w 19"/>
                  <a:gd name="T31" fmla="*/ 17 h 24"/>
                  <a:gd name="T32" fmla="*/ 18 w 19"/>
                  <a:gd name="T33" fmla="*/ 16 h 24"/>
                  <a:gd name="T34" fmla="*/ 19 w 19"/>
                  <a:gd name="T35" fmla="*/ 15 h 24"/>
                  <a:gd name="T36" fmla="*/ 19 w 19"/>
                  <a:gd name="T37" fmla="*/ 12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9" h="24">
                    <a:moveTo>
                      <a:pt x="19" y="12"/>
                    </a:moveTo>
                    <a:cubicBezTo>
                      <a:pt x="17" y="5"/>
                      <a:pt x="17" y="5"/>
                      <a:pt x="17" y="5"/>
                    </a:cubicBezTo>
                    <a:cubicBezTo>
                      <a:pt x="16" y="4"/>
                      <a:pt x="16" y="4"/>
                      <a:pt x="16" y="4"/>
                    </a:cubicBezTo>
                    <a:cubicBezTo>
                      <a:pt x="12" y="0"/>
                      <a:pt x="0" y="7"/>
                      <a:pt x="0" y="7"/>
                    </a:cubicBezTo>
                    <a:cubicBezTo>
                      <a:pt x="1" y="8"/>
                      <a:pt x="1" y="8"/>
                      <a:pt x="1" y="8"/>
                    </a:cubicBezTo>
                    <a:cubicBezTo>
                      <a:pt x="2" y="9"/>
                      <a:pt x="2" y="9"/>
                      <a:pt x="3" y="10"/>
                    </a:cubicBezTo>
                    <a:cubicBezTo>
                      <a:pt x="4" y="11"/>
                      <a:pt x="4" y="12"/>
                      <a:pt x="5" y="13"/>
                    </a:cubicBezTo>
                    <a:cubicBezTo>
                      <a:pt x="5" y="13"/>
                      <a:pt x="6" y="14"/>
                      <a:pt x="6" y="14"/>
                    </a:cubicBezTo>
                    <a:cubicBezTo>
                      <a:pt x="6" y="15"/>
                      <a:pt x="6" y="16"/>
                      <a:pt x="7" y="16"/>
                    </a:cubicBezTo>
                    <a:cubicBezTo>
                      <a:pt x="7" y="17"/>
                      <a:pt x="7" y="17"/>
                      <a:pt x="7" y="18"/>
                    </a:cubicBezTo>
                    <a:cubicBezTo>
                      <a:pt x="7" y="19"/>
                      <a:pt x="7" y="19"/>
                      <a:pt x="7" y="20"/>
                    </a:cubicBezTo>
                    <a:cubicBezTo>
                      <a:pt x="7" y="20"/>
                      <a:pt x="7" y="21"/>
                      <a:pt x="7" y="21"/>
                    </a:cubicBezTo>
                    <a:cubicBezTo>
                      <a:pt x="7" y="22"/>
                      <a:pt x="7" y="22"/>
                      <a:pt x="7" y="23"/>
                    </a:cubicBezTo>
                    <a:cubicBezTo>
                      <a:pt x="6" y="23"/>
                      <a:pt x="6" y="23"/>
                      <a:pt x="6" y="23"/>
                    </a:cubicBezTo>
                    <a:cubicBezTo>
                      <a:pt x="6" y="24"/>
                      <a:pt x="5" y="24"/>
                      <a:pt x="5" y="24"/>
                    </a:cubicBezTo>
                    <a:cubicBezTo>
                      <a:pt x="17" y="17"/>
                      <a:pt x="17" y="17"/>
                      <a:pt x="17" y="17"/>
                    </a:cubicBezTo>
                    <a:cubicBezTo>
                      <a:pt x="18" y="17"/>
                      <a:pt x="18" y="17"/>
                      <a:pt x="18" y="16"/>
                    </a:cubicBezTo>
                    <a:cubicBezTo>
                      <a:pt x="19" y="15"/>
                      <a:pt x="19" y="15"/>
                      <a:pt x="19" y="15"/>
                    </a:cubicBezTo>
                    <a:cubicBezTo>
                      <a:pt x="19" y="13"/>
                      <a:pt x="19" y="12"/>
                      <a:pt x="19" y="12"/>
                    </a:cubicBezTo>
                    <a:close/>
                  </a:path>
                </a:pathLst>
              </a:custGeom>
              <a:solidFill>
                <a:srgbClr val="2F3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12" name="Freeform 194">
                <a:extLst>
                  <a:ext uri="{FF2B5EF4-FFF2-40B4-BE49-F238E27FC236}">
                    <a16:creationId xmlns:a16="http://schemas.microsoft.com/office/drawing/2014/main" id="{D1D52736-8A7D-4A8B-A294-FA21758E04C5}"/>
                  </a:ext>
                </a:extLst>
              </p:cNvPr>
              <p:cNvSpPr>
                <a:spLocks/>
              </p:cNvSpPr>
              <p:nvPr/>
            </p:nvSpPr>
            <p:spPr bwMode="auto">
              <a:xfrm>
                <a:off x="2939" y="3232"/>
                <a:ext cx="56" cy="84"/>
              </a:xfrm>
              <a:custGeom>
                <a:avLst/>
                <a:gdLst>
                  <a:gd name="T0" fmla="*/ 7 w 14"/>
                  <a:gd name="T1" fmla="*/ 2 h 21"/>
                  <a:gd name="T2" fmla="*/ 14 w 14"/>
                  <a:gd name="T3" fmla="*/ 15 h 21"/>
                  <a:gd name="T4" fmla="*/ 7 w 14"/>
                  <a:gd name="T5" fmla="*/ 19 h 21"/>
                  <a:gd name="T6" fmla="*/ 0 w 14"/>
                  <a:gd name="T7" fmla="*/ 7 h 21"/>
                  <a:gd name="T8" fmla="*/ 7 w 14"/>
                  <a:gd name="T9" fmla="*/ 2 h 21"/>
                </a:gdLst>
                <a:ahLst/>
                <a:cxnLst>
                  <a:cxn ang="0">
                    <a:pos x="T0" y="T1"/>
                  </a:cxn>
                  <a:cxn ang="0">
                    <a:pos x="T2" y="T3"/>
                  </a:cxn>
                  <a:cxn ang="0">
                    <a:pos x="T4" y="T5"/>
                  </a:cxn>
                  <a:cxn ang="0">
                    <a:pos x="T6" y="T7"/>
                  </a:cxn>
                  <a:cxn ang="0">
                    <a:pos x="T8" y="T9"/>
                  </a:cxn>
                </a:cxnLst>
                <a:rect l="0" t="0" r="r" b="b"/>
                <a:pathLst>
                  <a:path w="14" h="21">
                    <a:moveTo>
                      <a:pt x="7" y="2"/>
                    </a:moveTo>
                    <a:cubicBezTo>
                      <a:pt x="11" y="5"/>
                      <a:pt x="14" y="10"/>
                      <a:pt x="14" y="15"/>
                    </a:cubicBezTo>
                    <a:cubicBezTo>
                      <a:pt x="14" y="19"/>
                      <a:pt x="11" y="21"/>
                      <a:pt x="7" y="19"/>
                    </a:cubicBezTo>
                    <a:cubicBezTo>
                      <a:pt x="3" y="17"/>
                      <a:pt x="0" y="11"/>
                      <a:pt x="0" y="7"/>
                    </a:cubicBezTo>
                    <a:cubicBezTo>
                      <a:pt x="0" y="2"/>
                      <a:pt x="3" y="0"/>
                      <a:pt x="7" y="2"/>
                    </a:cubicBezTo>
                    <a:close/>
                  </a:path>
                </a:pathLst>
              </a:custGeom>
              <a:solidFill>
                <a:srgbClr val="CECC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13" name="Freeform 195">
                <a:extLst>
                  <a:ext uri="{FF2B5EF4-FFF2-40B4-BE49-F238E27FC236}">
                    <a16:creationId xmlns:a16="http://schemas.microsoft.com/office/drawing/2014/main" id="{C6467392-EBF8-4DE2-AA32-076658BB90B7}"/>
                  </a:ext>
                </a:extLst>
              </p:cNvPr>
              <p:cNvSpPr>
                <a:spLocks/>
              </p:cNvSpPr>
              <p:nvPr/>
            </p:nvSpPr>
            <p:spPr bwMode="auto">
              <a:xfrm>
                <a:off x="2668" y="3081"/>
                <a:ext cx="12" cy="40"/>
              </a:xfrm>
              <a:custGeom>
                <a:avLst/>
                <a:gdLst>
                  <a:gd name="T0" fmla="*/ 3 w 3"/>
                  <a:gd name="T1" fmla="*/ 8 h 10"/>
                  <a:gd name="T2" fmla="*/ 3 w 3"/>
                  <a:gd name="T3" fmla="*/ 0 h 10"/>
                  <a:gd name="T4" fmla="*/ 1 w 3"/>
                  <a:gd name="T5" fmla="*/ 2 h 10"/>
                  <a:gd name="T6" fmla="*/ 0 w 3"/>
                  <a:gd name="T7" fmla="*/ 3 h 10"/>
                  <a:gd name="T8" fmla="*/ 3 w 3"/>
                  <a:gd name="T9" fmla="*/ 8 h 10"/>
                </a:gdLst>
                <a:ahLst/>
                <a:cxnLst>
                  <a:cxn ang="0">
                    <a:pos x="T0" y="T1"/>
                  </a:cxn>
                  <a:cxn ang="0">
                    <a:pos x="T2" y="T3"/>
                  </a:cxn>
                  <a:cxn ang="0">
                    <a:pos x="T4" y="T5"/>
                  </a:cxn>
                  <a:cxn ang="0">
                    <a:pos x="T6" y="T7"/>
                  </a:cxn>
                  <a:cxn ang="0">
                    <a:pos x="T8" y="T9"/>
                  </a:cxn>
                </a:cxnLst>
                <a:rect l="0" t="0" r="r" b="b"/>
                <a:pathLst>
                  <a:path w="3" h="10">
                    <a:moveTo>
                      <a:pt x="3" y="8"/>
                    </a:moveTo>
                    <a:cubicBezTo>
                      <a:pt x="3" y="1"/>
                      <a:pt x="3" y="0"/>
                      <a:pt x="3" y="0"/>
                    </a:cubicBezTo>
                    <a:cubicBezTo>
                      <a:pt x="1" y="2"/>
                      <a:pt x="1" y="2"/>
                      <a:pt x="1" y="2"/>
                    </a:cubicBezTo>
                    <a:cubicBezTo>
                      <a:pt x="0" y="3"/>
                      <a:pt x="0" y="3"/>
                      <a:pt x="0" y="3"/>
                    </a:cubicBezTo>
                    <a:cubicBezTo>
                      <a:pt x="1" y="10"/>
                      <a:pt x="3" y="8"/>
                      <a:pt x="3" y="8"/>
                    </a:cubicBezTo>
                    <a:close/>
                  </a:path>
                </a:pathLst>
              </a:custGeom>
              <a:solidFill>
                <a:srgbClr val="BB2D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14" name="Freeform 196">
                <a:extLst>
                  <a:ext uri="{FF2B5EF4-FFF2-40B4-BE49-F238E27FC236}">
                    <a16:creationId xmlns:a16="http://schemas.microsoft.com/office/drawing/2014/main" id="{8355ED12-AF26-4DF6-A9CE-25A0B7233158}"/>
                  </a:ext>
                </a:extLst>
              </p:cNvPr>
              <p:cNvSpPr>
                <a:spLocks/>
              </p:cNvSpPr>
              <p:nvPr/>
            </p:nvSpPr>
            <p:spPr bwMode="auto">
              <a:xfrm>
                <a:off x="2672" y="3113"/>
                <a:ext cx="36" cy="20"/>
              </a:xfrm>
              <a:custGeom>
                <a:avLst/>
                <a:gdLst>
                  <a:gd name="T0" fmla="*/ 8 w 9"/>
                  <a:gd name="T1" fmla="*/ 4 h 5"/>
                  <a:gd name="T2" fmla="*/ 8 w 9"/>
                  <a:gd name="T3" fmla="*/ 4 h 5"/>
                  <a:gd name="T4" fmla="*/ 7 w 9"/>
                  <a:gd name="T5" fmla="*/ 4 h 5"/>
                  <a:gd name="T6" fmla="*/ 6 w 9"/>
                  <a:gd name="T7" fmla="*/ 3 h 5"/>
                  <a:gd name="T8" fmla="*/ 3 w 9"/>
                  <a:gd name="T9" fmla="*/ 1 h 5"/>
                  <a:gd name="T10" fmla="*/ 2 w 9"/>
                  <a:gd name="T11" fmla="*/ 0 h 5"/>
                  <a:gd name="T12" fmla="*/ 0 w 9"/>
                  <a:gd name="T13" fmla="*/ 2 h 5"/>
                  <a:gd name="T14" fmla="*/ 0 w 9"/>
                  <a:gd name="T15" fmla="*/ 2 h 5"/>
                  <a:gd name="T16" fmla="*/ 0 w 9"/>
                  <a:gd name="T17" fmla="*/ 3 h 5"/>
                  <a:gd name="T18" fmla="*/ 9 w 9"/>
                  <a:gd name="T19" fmla="*/ 4 h 5"/>
                  <a:gd name="T20" fmla="*/ 8 w 9"/>
                  <a:gd name="T21" fmla="*/ 4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 h="5">
                    <a:moveTo>
                      <a:pt x="8" y="4"/>
                    </a:moveTo>
                    <a:cubicBezTo>
                      <a:pt x="8" y="4"/>
                      <a:pt x="8" y="4"/>
                      <a:pt x="8" y="4"/>
                    </a:cubicBezTo>
                    <a:cubicBezTo>
                      <a:pt x="7" y="4"/>
                      <a:pt x="7" y="4"/>
                      <a:pt x="7" y="4"/>
                    </a:cubicBezTo>
                    <a:cubicBezTo>
                      <a:pt x="6" y="3"/>
                      <a:pt x="6" y="3"/>
                      <a:pt x="6" y="3"/>
                    </a:cubicBezTo>
                    <a:cubicBezTo>
                      <a:pt x="3" y="1"/>
                      <a:pt x="3" y="1"/>
                      <a:pt x="3" y="1"/>
                    </a:cubicBezTo>
                    <a:cubicBezTo>
                      <a:pt x="2" y="0"/>
                      <a:pt x="2" y="0"/>
                      <a:pt x="2" y="0"/>
                    </a:cubicBezTo>
                    <a:cubicBezTo>
                      <a:pt x="0" y="2"/>
                      <a:pt x="0" y="2"/>
                      <a:pt x="0" y="2"/>
                    </a:cubicBezTo>
                    <a:cubicBezTo>
                      <a:pt x="0" y="2"/>
                      <a:pt x="0" y="2"/>
                      <a:pt x="0" y="2"/>
                    </a:cubicBezTo>
                    <a:cubicBezTo>
                      <a:pt x="0" y="3"/>
                      <a:pt x="0" y="3"/>
                      <a:pt x="0" y="3"/>
                    </a:cubicBezTo>
                    <a:cubicBezTo>
                      <a:pt x="6" y="5"/>
                      <a:pt x="9" y="4"/>
                      <a:pt x="9" y="4"/>
                    </a:cubicBezTo>
                    <a:lnTo>
                      <a:pt x="8" y="4"/>
                    </a:lnTo>
                    <a:close/>
                  </a:path>
                </a:pathLst>
              </a:custGeom>
              <a:solidFill>
                <a:srgbClr val="E75E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15" name="Freeform 197">
                <a:extLst>
                  <a:ext uri="{FF2B5EF4-FFF2-40B4-BE49-F238E27FC236}">
                    <a16:creationId xmlns:a16="http://schemas.microsoft.com/office/drawing/2014/main" id="{143631A4-8513-48E2-9B48-94EA575A71B3}"/>
                  </a:ext>
                </a:extLst>
              </p:cNvPr>
              <p:cNvSpPr>
                <a:spLocks/>
              </p:cNvSpPr>
              <p:nvPr/>
            </p:nvSpPr>
            <p:spPr bwMode="auto">
              <a:xfrm>
                <a:off x="2612" y="3049"/>
                <a:ext cx="12" cy="36"/>
              </a:xfrm>
              <a:custGeom>
                <a:avLst/>
                <a:gdLst>
                  <a:gd name="T0" fmla="*/ 3 w 3"/>
                  <a:gd name="T1" fmla="*/ 7 h 9"/>
                  <a:gd name="T2" fmla="*/ 3 w 3"/>
                  <a:gd name="T3" fmla="*/ 0 h 9"/>
                  <a:gd name="T4" fmla="*/ 0 w 3"/>
                  <a:gd name="T5" fmla="*/ 2 h 9"/>
                  <a:gd name="T6" fmla="*/ 0 w 3"/>
                  <a:gd name="T7" fmla="*/ 2 h 9"/>
                  <a:gd name="T8" fmla="*/ 3 w 3"/>
                  <a:gd name="T9" fmla="*/ 8 h 9"/>
                  <a:gd name="T10" fmla="*/ 3 w 3"/>
                  <a:gd name="T11" fmla="*/ 7 h 9"/>
                </a:gdLst>
                <a:ahLst/>
                <a:cxnLst>
                  <a:cxn ang="0">
                    <a:pos x="T0" y="T1"/>
                  </a:cxn>
                  <a:cxn ang="0">
                    <a:pos x="T2" y="T3"/>
                  </a:cxn>
                  <a:cxn ang="0">
                    <a:pos x="T4" y="T5"/>
                  </a:cxn>
                  <a:cxn ang="0">
                    <a:pos x="T6" y="T7"/>
                  </a:cxn>
                  <a:cxn ang="0">
                    <a:pos x="T8" y="T9"/>
                  </a:cxn>
                  <a:cxn ang="0">
                    <a:pos x="T10" y="T11"/>
                  </a:cxn>
                </a:cxnLst>
                <a:rect l="0" t="0" r="r" b="b"/>
                <a:pathLst>
                  <a:path w="3" h="9">
                    <a:moveTo>
                      <a:pt x="3" y="7"/>
                    </a:moveTo>
                    <a:cubicBezTo>
                      <a:pt x="3" y="0"/>
                      <a:pt x="3" y="0"/>
                      <a:pt x="3" y="0"/>
                    </a:cubicBezTo>
                    <a:cubicBezTo>
                      <a:pt x="0" y="2"/>
                      <a:pt x="0" y="2"/>
                      <a:pt x="0" y="2"/>
                    </a:cubicBezTo>
                    <a:cubicBezTo>
                      <a:pt x="0" y="2"/>
                      <a:pt x="0" y="2"/>
                      <a:pt x="0" y="2"/>
                    </a:cubicBezTo>
                    <a:cubicBezTo>
                      <a:pt x="1" y="9"/>
                      <a:pt x="3" y="8"/>
                      <a:pt x="3" y="8"/>
                    </a:cubicBezTo>
                    <a:lnTo>
                      <a:pt x="3" y="7"/>
                    </a:lnTo>
                    <a:close/>
                  </a:path>
                </a:pathLst>
              </a:custGeom>
              <a:solidFill>
                <a:srgbClr val="BB2D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16" name="Freeform 198">
                <a:extLst>
                  <a:ext uri="{FF2B5EF4-FFF2-40B4-BE49-F238E27FC236}">
                    <a16:creationId xmlns:a16="http://schemas.microsoft.com/office/drawing/2014/main" id="{66B1E1DA-B279-4FA5-AF1A-90EF0E78100C}"/>
                  </a:ext>
                </a:extLst>
              </p:cNvPr>
              <p:cNvSpPr>
                <a:spLocks/>
              </p:cNvSpPr>
              <p:nvPr/>
            </p:nvSpPr>
            <p:spPr bwMode="auto">
              <a:xfrm>
                <a:off x="2616" y="3081"/>
                <a:ext cx="36" cy="20"/>
              </a:xfrm>
              <a:custGeom>
                <a:avLst/>
                <a:gdLst>
                  <a:gd name="T0" fmla="*/ 8 w 9"/>
                  <a:gd name="T1" fmla="*/ 4 h 5"/>
                  <a:gd name="T2" fmla="*/ 7 w 9"/>
                  <a:gd name="T3" fmla="*/ 4 h 5"/>
                  <a:gd name="T4" fmla="*/ 7 w 9"/>
                  <a:gd name="T5" fmla="*/ 4 h 5"/>
                  <a:gd name="T6" fmla="*/ 6 w 9"/>
                  <a:gd name="T7" fmla="*/ 3 h 5"/>
                  <a:gd name="T8" fmla="*/ 3 w 9"/>
                  <a:gd name="T9" fmla="*/ 0 h 5"/>
                  <a:gd name="T10" fmla="*/ 2 w 9"/>
                  <a:gd name="T11" fmla="*/ 0 h 5"/>
                  <a:gd name="T12" fmla="*/ 0 w 9"/>
                  <a:gd name="T13" fmla="*/ 1 h 5"/>
                  <a:gd name="T14" fmla="*/ 0 w 9"/>
                  <a:gd name="T15" fmla="*/ 2 h 5"/>
                  <a:gd name="T16" fmla="*/ 0 w 9"/>
                  <a:gd name="T17" fmla="*/ 2 h 5"/>
                  <a:gd name="T18" fmla="*/ 9 w 9"/>
                  <a:gd name="T19" fmla="*/ 4 h 5"/>
                  <a:gd name="T20" fmla="*/ 8 w 9"/>
                  <a:gd name="T21" fmla="*/ 4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 h="5">
                    <a:moveTo>
                      <a:pt x="8" y="4"/>
                    </a:moveTo>
                    <a:cubicBezTo>
                      <a:pt x="7" y="4"/>
                      <a:pt x="7" y="4"/>
                      <a:pt x="7" y="4"/>
                    </a:cubicBezTo>
                    <a:cubicBezTo>
                      <a:pt x="7" y="4"/>
                      <a:pt x="7" y="4"/>
                      <a:pt x="7" y="4"/>
                    </a:cubicBezTo>
                    <a:cubicBezTo>
                      <a:pt x="6" y="3"/>
                      <a:pt x="6" y="3"/>
                      <a:pt x="6" y="3"/>
                    </a:cubicBezTo>
                    <a:cubicBezTo>
                      <a:pt x="3" y="1"/>
                      <a:pt x="3" y="1"/>
                      <a:pt x="3" y="0"/>
                    </a:cubicBezTo>
                    <a:cubicBezTo>
                      <a:pt x="2" y="0"/>
                      <a:pt x="2" y="0"/>
                      <a:pt x="2" y="0"/>
                    </a:cubicBezTo>
                    <a:cubicBezTo>
                      <a:pt x="0" y="1"/>
                      <a:pt x="0" y="1"/>
                      <a:pt x="0" y="1"/>
                    </a:cubicBezTo>
                    <a:cubicBezTo>
                      <a:pt x="0" y="2"/>
                      <a:pt x="0" y="2"/>
                      <a:pt x="0" y="2"/>
                    </a:cubicBezTo>
                    <a:cubicBezTo>
                      <a:pt x="0" y="2"/>
                      <a:pt x="0" y="2"/>
                      <a:pt x="0" y="2"/>
                    </a:cubicBezTo>
                    <a:cubicBezTo>
                      <a:pt x="6" y="5"/>
                      <a:pt x="9" y="4"/>
                      <a:pt x="9" y="4"/>
                    </a:cubicBezTo>
                    <a:lnTo>
                      <a:pt x="8" y="4"/>
                    </a:lnTo>
                    <a:close/>
                  </a:path>
                </a:pathLst>
              </a:custGeom>
              <a:solidFill>
                <a:srgbClr val="E75E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17" name="Freeform 199">
                <a:extLst>
                  <a:ext uri="{FF2B5EF4-FFF2-40B4-BE49-F238E27FC236}">
                    <a16:creationId xmlns:a16="http://schemas.microsoft.com/office/drawing/2014/main" id="{AFE99AB5-69A0-4E30-8C7B-3659E1A4B7F9}"/>
                  </a:ext>
                </a:extLst>
              </p:cNvPr>
              <p:cNvSpPr>
                <a:spLocks/>
              </p:cNvSpPr>
              <p:nvPr/>
            </p:nvSpPr>
            <p:spPr bwMode="auto">
              <a:xfrm>
                <a:off x="2724" y="3113"/>
                <a:ext cx="12" cy="40"/>
              </a:xfrm>
              <a:custGeom>
                <a:avLst/>
                <a:gdLst>
                  <a:gd name="T0" fmla="*/ 3 w 3"/>
                  <a:gd name="T1" fmla="*/ 8 h 10"/>
                  <a:gd name="T2" fmla="*/ 3 w 3"/>
                  <a:gd name="T3" fmla="*/ 0 h 10"/>
                  <a:gd name="T4" fmla="*/ 1 w 3"/>
                  <a:gd name="T5" fmla="*/ 2 h 10"/>
                  <a:gd name="T6" fmla="*/ 0 w 3"/>
                  <a:gd name="T7" fmla="*/ 3 h 10"/>
                  <a:gd name="T8" fmla="*/ 3 w 3"/>
                  <a:gd name="T9" fmla="*/ 8 h 10"/>
                </a:gdLst>
                <a:ahLst/>
                <a:cxnLst>
                  <a:cxn ang="0">
                    <a:pos x="T0" y="T1"/>
                  </a:cxn>
                  <a:cxn ang="0">
                    <a:pos x="T2" y="T3"/>
                  </a:cxn>
                  <a:cxn ang="0">
                    <a:pos x="T4" y="T5"/>
                  </a:cxn>
                  <a:cxn ang="0">
                    <a:pos x="T6" y="T7"/>
                  </a:cxn>
                  <a:cxn ang="0">
                    <a:pos x="T8" y="T9"/>
                  </a:cxn>
                </a:cxnLst>
                <a:rect l="0" t="0" r="r" b="b"/>
                <a:pathLst>
                  <a:path w="3" h="10">
                    <a:moveTo>
                      <a:pt x="3" y="8"/>
                    </a:moveTo>
                    <a:cubicBezTo>
                      <a:pt x="3" y="1"/>
                      <a:pt x="3" y="1"/>
                      <a:pt x="3" y="0"/>
                    </a:cubicBezTo>
                    <a:cubicBezTo>
                      <a:pt x="1" y="2"/>
                      <a:pt x="1" y="2"/>
                      <a:pt x="1" y="2"/>
                    </a:cubicBezTo>
                    <a:cubicBezTo>
                      <a:pt x="0" y="3"/>
                      <a:pt x="0" y="3"/>
                      <a:pt x="0" y="3"/>
                    </a:cubicBezTo>
                    <a:cubicBezTo>
                      <a:pt x="1" y="10"/>
                      <a:pt x="3" y="8"/>
                      <a:pt x="3" y="8"/>
                    </a:cubicBezTo>
                    <a:close/>
                  </a:path>
                </a:pathLst>
              </a:custGeom>
              <a:solidFill>
                <a:srgbClr val="BB2D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18" name="Freeform 200">
                <a:extLst>
                  <a:ext uri="{FF2B5EF4-FFF2-40B4-BE49-F238E27FC236}">
                    <a16:creationId xmlns:a16="http://schemas.microsoft.com/office/drawing/2014/main" id="{DCEF6DB6-53E8-4627-B883-CD98F7241902}"/>
                  </a:ext>
                </a:extLst>
              </p:cNvPr>
              <p:cNvSpPr>
                <a:spLocks/>
              </p:cNvSpPr>
              <p:nvPr/>
            </p:nvSpPr>
            <p:spPr bwMode="auto">
              <a:xfrm>
                <a:off x="2728" y="3145"/>
                <a:ext cx="36" cy="24"/>
              </a:xfrm>
              <a:custGeom>
                <a:avLst/>
                <a:gdLst>
                  <a:gd name="T0" fmla="*/ 8 w 9"/>
                  <a:gd name="T1" fmla="*/ 4 h 6"/>
                  <a:gd name="T2" fmla="*/ 8 w 9"/>
                  <a:gd name="T3" fmla="*/ 4 h 6"/>
                  <a:gd name="T4" fmla="*/ 7 w 9"/>
                  <a:gd name="T5" fmla="*/ 4 h 6"/>
                  <a:gd name="T6" fmla="*/ 6 w 9"/>
                  <a:gd name="T7" fmla="*/ 4 h 6"/>
                  <a:gd name="T8" fmla="*/ 3 w 9"/>
                  <a:gd name="T9" fmla="*/ 1 h 6"/>
                  <a:gd name="T10" fmla="*/ 2 w 9"/>
                  <a:gd name="T11" fmla="*/ 0 h 6"/>
                  <a:gd name="T12" fmla="*/ 0 w 9"/>
                  <a:gd name="T13" fmla="*/ 2 h 6"/>
                  <a:gd name="T14" fmla="*/ 0 w 9"/>
                  <a:gd name="T15" fmla="*/ 2 h 6"/>
                  <a:gd name="T16" fmla="*/ 0 w 9"/>
                  <a:gd name="T17" fmla="*/ 3 h 6"/>
                  <a:gd name="T18" fmla="*/ 9 w 9"/>
                  <a:gd name="T19" fmla="*/ 4 h 6"/>
                  <a:gd name="T20" fmla="*/ 8 w 9"/>
                  <a:gd name="T21" fmla="*/ 4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 h="6">
                    <a:moveTo>
                      <a:pt x="8" y="4"/>
                    </a:moveTo>
                    <a:cubicBezTo>
                      <a:pt x="8" y="4"/>
                      <a:pt x="8" y="4"/>
                      <a:pt x="8" y="4"/>
                    </a:cubicBezTo>
                    <a:cubicBezTo>
                      <a:pt x="7" y="4"/>
                      <a:pt x="7" y="4"/>
                      <a:pt x="7" y="4"/>
                    </a:cubicBezTo>
                    <a:cubicBezTo>
                      <a:pt x="6" y="4"/>
                      <a:pt x="6" y="4"/>
                      <a:pt x="6" y="4"/>
                    </a:cubicBezTo>
                    <a:cubicBezTo>
                      <a:pt x="3" y="1"/>
                      <a:pt x="3" y="1"/>
                      <a:pt x="3" y="1"/>
                    </a:cubicBezTo>
                    <a:cubicBezTo>
                      <a:pt x="2" y="0"/>
                      <a:pt x="2" y="0"/>
                      <a:pt x="2" y="0"/>
                    </a:cubicBezTo>
                    <a:cubicBezTo>
                      <a:pt x="0" y="2"/>
                      <a:pt x="0" y="2"/>
                      <a:pt x="0" y="2"/>
                    </a:cubicBezTo>
                    <a:cubicBezTo>
                      <a:pt x="0" y="2"/>
                      <a:pt x="0" y="2"/>
                      <a:pt x="0" y="2"/>
                    </a:cubicBezTo>
                    <a:cubicBezTo>
                      <a:pt x="0" y="3"/>
                      <a:pt x="0" y="3"/>
                      <a:pt x="0" y="3"/>
                    </a:cubicBezTo>
                    <a:cubicBezTo>
                      <a:pt x="6" y="6"/>
                      <a:pt x="9" y="4"/>
                      <a:pt x="9" y="4"/>
                    </a:cubicBezTo>
                    <a:lnTo>
                      <a:pt x="8" y="4"/>
                    </a:lnTo>
                    <a:close/>
                  </a:path>
                </a:pathLst>
              </a:custGeom>
              <a:solidFill>
                <a:srgbClr val="E75E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19" name="Freeform 201">
                <a:extLst>
                  <a:ext uri="{FF2B5EF4-FFF2-40B4-BE49-F238E27FC236}">
                    <a16:creationId xmlns:a16="http://schemas.microsoft.com/office/drawing/2014/main" id="{7B9702DA-9208-49D0-BAA1-7F8824DECEAD}"/>
                  </a:ext>
                </a:extLst>
              </p:cNvPr>
              <p:cNvSpPr>
                <a:spLocks/>
              </p:cNvSpPr>
              <p:nvPr/>
            </p:nvSpPr>
            <p:spPr bwMode="auto">
              <a:xfrm>
                <a:off x="2780" y="3145"/>
                <a:ext cx="15" cy="39"/>
              </a:xfrm>
              <a:custGeom>
                <a:avLst/>
                <a:gdLst>
                  <a:gd name="T0" fmla="*/ 3 w 4"/>
                  <a:gd name="T1" fmla="*/ 8 h 10"/>
                  <a:gd name="T2" fmla="*/ 3 w 4"/>
                  <a:gd name="T3" fmla="*/ 0 h 10"/>
                  <a:gd name="T4" fmla="*/ 1 w 4"/>
                  <a:gd name="T5" fmla="*/ 2 h 10"/>
                  <a:gd name="T6" fmla="*/ 0 w 4"/>
                  <a:gd name="T7" fmla="*/ 3 h 10"/>
                  <a:gd name="T8" fmla="*/ 4 w 4"/>
                  <a:gd name="T9" fmla="*/ 8 h 10"/>
                  <a:gd name="T10" fmla="*/ 3 w 4"/>
                  <a:gd name="T11" fmla="*/ 8 h 10"/>
                </a:gdLst>
                <a:ahLst/>
                <a:cxnLst>
                  <a:cxn ang="0">
                    <a:pos x="T0" y="T1"/>
                  </a:cxn>
                  <a:cxn ang="0">
                    <a:pos x="T2" y="T3"/>
                  </a:cxn>
                  <a:cxn ang="0">
                    <a:pos x="T4" y="T5"/>
                  </a:cxn>
                  <a:cxn ang="0">
                    <a:pos x="T6" y="T7"/>
                  </a:cxn>
                  <a:cxn ang="0">
                    <a:pos x="T8" y="T9"/>
                  </a:cxn>
                  <a:cxn ang="0">
                    <a:pos x="T10" y="T11"/>
                  </a:cxn>
                </a:cxnLst>
                <a:rect l="0" t="0" r="r" b="b"/>
                <a:pathLst>
                  <a:path w="4" h="10">
                    <a:moveTo>
                      <a:pt x="3" y="8"/>
                    </a:moveTo>
                    <a:cubicBezTo>
                      <a:pt x="3" y="1"/>
                      <a:pt x="3" y="1"/>
                      <a:pt x="3" y="0"/>
                    </a:cubicBezTo>
                    <a:cubicBezTo>
                      <a:pt x="1" y="2"/>
                      <a:pt x="1" y="2"/>
                      <a:pt x="1" y="2"/>
                    </a:cubicBezTo>
                    <a:cubicBezTo>
                      <a:pt x="0" y="3"/>
                      <a:pt x="0" y="3"/>
                      <a:pt x="0" y="3"/>
                    </a:cubicBezTo>
                    <a:cubicBezTo>
                      <a:pt x="1" y="10"/>
                      <a:pt x="4" y="8"/>
                      <a:pt x="4" y="8"/>
                    </a:cubicBezTo>
                    <a:lnTo>
                      <a:pt x="3" y="8"/>
                    </a:lnTo>
                    <a:close/>
                  </a:path>
                </a:pathLst>
              </a:custGeom>
              <a:solidFill>
                <a:srgbClr val="BB2D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20" name="Freeform 202">
                <a:extLst>
                  <a:ext uri="{FF2B5EF4-FFF2-40B4-BE49-F238E27FC236}">
                    <a16:creationId xmlns:a16="http://schemas.microsoft.com/office/drawing/2014/main" id="{66F0EEDC-9C9F-4261-AD89-F1745309C5AB}"/>
                  </a:ext>
                </a:extLst>
              </p:cNvPr>
              <p:cNvSpPr>
                <a:spLocks/>
              </p:cNvSpPr>
              <p:nvPr/>
            </p:nvSpPr>
            <p:spPr bwMode="auto">
              <a:xfrm>
                <a:off x="2783" y="3176"/>
                <a:ext cx="36" cy="24"/>
              </a:xfrm>
              <a:custGeom>
                <a:avLst/>
                <a:gdLst>
                  <a:gd name="T0" fmla="*/ 9 w 9"/>
                  <a:gd name="T1" fmla="*/ 4 h 6"/>
                  <a:gd name="T2" fmla="*/ 8 w 9"/>
                  <a:gd name="T3" fmla="*/ 4 h 6"/>
                  <a:gd name="T4" fmla="*/ 7 w 9"/>
                  <a:gd name="T5" fmla="*/ 4 h 6"/>
                  <a:gd name="T6" fmla="*/ 6 w 9"/>
                  <a:gd name="T7" fmla="*/ 4 h 6"/>
                  <a:gd name="T8" fmla="*/ 3 w 9"/>
                  <a:gd name="T9" fmla="*/ 1 h 6"/>
                  <a:gd name="T10" fmla="*/ 3 w 9"/>
                  <a:gd name="T11" fmla="*/ 0 h 6"/>
                  <a:gd name="T12" fmla="*/ 0 w 9"/>
                  <a:gd name="T13" fmla="*/ 2 h 6"/>
                  <a:gd name="T14" fmla="*/ 0 w 9"/>
                  <a:gd name="T15" fmla="*/ 2 h 6"/>
                  <a:gd name="T16" fmla="*/ 0 w 9"/>
                  <a:gd name="T17" fmla="*/ 3 h 6"/>
                  <a:gd name="T18" fmla="*/ 9 w 9"/>
                  <a:gd name="T19" fmla="*/ 4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 h="6">
                    <a:moveTo>
                      <a:pt x="9" y="4"/>
                    </a:moveTo>
                    <a:cubicBezTo>
                      <a:pt x="8" y="4"/>
                      <a:pt x="8" y="4"/>
                      <a:pt x="8" y="4"/>
                    </a:cubicBezTo>
                    <a:cubicBezTo>
                      <a:pt x="7" y="4"/>
                      <a:pt x="7" y="4"/>
                      <a:pt x="7" y="4"/>
                    </a:cubicBezTo>
                    <a:cubicBezTo>
                      <a:pt x="6" y="4"/>
                      <a:pt x="6" y="4"/>
                      <a:pt x="6" y="4"/>
                    </a:cubicBezTo>
                    <a:cubicBezTo>
                      <a:pt x="3" y="1"/>
                      <a:pt x="3" y="1"/>
                      <a:pt x="3" y="1"/>
                    </a:cubicBezTo>
                    <a:cubicBezTo>
                      <a:pt x="3" y="0"/>
                      <a:pt x="3" y="0"/>
                      <a:pt x="3" y="0"/>
                    </a:cubicBezTo>
                    <a:cubicBezTo>
                      <a:pt x="0" y="2"/>
                      <a:pt x="0" y="2"/>
                      <a:pt x="0" y="2"/>
                    </a:cubicBezTo>
                    <a:cubicBezTo>
                      <a:pt x="0" y="2"/>
                      <a:pt x="0" y="2"/>
                      <a:pt x="0" y="2"/>
                    </a:cubicBezTo>
                    <a:cubicBezTo>
                      <a:pt x="0" y="3"/>
                      <a:pt x="0" y="3"/>
                      <a:pt x="0" y="3"/>
                    </a:cubicBezTo>
                    <a:cubicBezTo>
                      <a:pt x="6" y="6"/>
                      <a:pt x="9" y="4"/>
                      <a:pt x="9" y="4"/>
                    </a:cubicBezTo>
                    <a:close/>
                  </a:path>
                </a:pathLst>
              </a:custGeom>
              <a:solidFill>
                <a:srgbClr val="E75E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21" name="Freeform 203">
                <a:extLst>
                  <a:ext uri="{FF2B5EF4-FFF2-40B4-BE49-F238E27FC236}">
                    <a16:creationId xmlns:a16="http://schemas.microsoft.com/office/drawing/2014/main" id="{2FF213AB-7A00-49ED-BD8A-9C77D652BCC1}"/>
                  </a:ext>
                </a:extLst>
              </p:cNvPr>
              <p:cNvSpPr>
                <a:spLocks/>
              </p:cNvSpPr>
              <p:nvPr/>
            </p:nvSpPr>
            <p:spPr bwMode="auto">
              <a:xfrm>
                <a:off x="2835" y="3180"/>
                <a:ext cx="16" cy="36"/>
              </a:xfrm>
              <a:custGeom>
                <a:avLst/>
                <a:gdLst>
                  <a:gd name="T0" fmla="*/ 3 w 4"/>
                  <a:gd name="T1" fmla="*/ 7 h 9"/>
                  <a:gd name="T2" fmla="*/ 4 w 4"/>
                  <a:gd name="T3" fmla="*/ 0 h 9"/>
                  <a:gd name="T4" fmla="*/ 1 w 4"/>
                  <a:gd name="T5" fmla="*/ 1 h 9"/>
                  <a:gd name="T6" fmla="*/ 0 w 4"/>
                  <a:gd name="T7" fmla="*/ 2 h 9"/>
                  <a:gd name="T8" fmla="*/ 4 w 4"/>
                  <a:gd name="T9" fmla="*/ 7 h 9"/>
                  <a:gd name="T10" fmla="*/ 3 w 4"/>
                  <a:gd name="T11" fmla="*/ 7 h 9"/>
                </a:gdLst>
                <a:ahLst/>
                <a:cxnLst>
                  <a:cxn ang="0">
                    <a:pos x="T0" y="T1"/>
                  </a:cxn>
                  <a:cxn ang="0">
                    <a:pos x="T2" y="T3"/>
                  </a:cxn>
                  <a:cxn ang="0">
                    <a:pos x="T4" y="T5"/>
                  </a:cxn>
                  <a:cxn ang="0">
                    <a:pos x="T6" y="T7"/>
                  </a:cxn>
                  <a:cxn ang="0">
                    <a:pos x="T8" y="T9"/>
                  </a:cxn>
                  <a:cxn ang="0">
                    <a:pos x="T10" y="T11"/>
                  </a:cxn>
                </a:cxnLst>
                <a:rect l="0" t="0" r="r" b="b"/>
                <a:pathLst>
                  <a:path w="4" h="9">
                    <a:moveTo>
                      <a:pt x="3" y="7"/>
                    </a:moveTo>
                    <a:cubicBezTo>
                      <a:pt x="3" y="0"/>
                      <a:pt x="3" y="0"/>
                      <a:pt x="4" y="0"/>
                    </a:cubicBezTo>
                    <a:cubicBezTo>
                      <a:pt x="1" y="1"/>
                      <a:pt x="1" y="1"/>
                      <a:pt x="1" y="1"/>
                    </a:cubicBezTo>
                    <a:cubicBezTo>
                      <a:pt x="0" y="2"/>
                      <a:pt x="0" y="2"/>
                      <a:pt x="0" y="2"/>
                    </a:cubicBezTo>
                    <a:cubicBezTo>
                      <a:pt x="1" y="9"/>
                      <a:pt x="4" y="7"/>
                      <a:pt x="4" y="7"/>
                    </a:cubicBezTo>
                    <a:lnTo>
                      <a:pt x="3" y="7"/>
                    </a:lnTo>
                    <a:close/>
                  </a:path>
                </a:pathLst>
              </a:custGeom>
              <a:solidFill>
                <a:srgbClr val="BB2D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22" name="Freeform 204">
                <a:extLst>
                  <a:ext uri="{FF2B5EF4-FFF2-40B4-BE49-F238E27FC236}">
                    <a16:creationId xmlns:a16="http://schemas.microsoft.com/office/drawing/2014/main" id="{D6C6B621-12C1-486C-BFB6-E7BF119B502F}"/>
                  </a:ext>
                </a:extLst>
              </p:cNvPr>
              <p:cNvSpPr>
                <a:spLocks/>
              </p:cNvSpPr>
              <p:nvPr/>
            </p:nvSpPr>
            <p:spPr bwMode="auto">
              <a:xfrm>
                <a:off x="2839" y="3208"/>
                <a:ext cx="36" cy="24"/>
              </a:xfrm>
              <a:custGeom>
                <a:avLst/>
                <a:gdLst>
                  <a:gd name="T0" fmla="*/ 9 w 9"/>
                  <a:gd name="T1" fmla="*/ 4 h 6"/>
                  <a:gd name="T2" fmla="*/ 8 w 9"/>
                  <a:gd name="T3" fmla="*/ 5 h 6"/>
                  <a:gd name="T4" fmla="*/ 7 w 9"/>
                  <a:gd name="T5" fmla="*/ 4 h 6"/>
                  <a:gd name="T6" fmla="*/ 6 w 9"/>
                  <a:gd name="T7" fmla="*/ 4 h 6"/>
                  <a:gd name="T8" fmla="*/ 3 w 9"/>
                  <a:gd name="T9" fmla="*/ 1 h 6"/>
                  <a:gd name="T10" fmla="*/ 3 w 9"/>
                  <a:gd name="T11" fmla="*/ 0 h 6"/>
                  <a:gd name="T12" fmla="*/ 0 w 9"/>
                  <a:gd name="T13" fmla="*/ 2 h 6"/>
                  <a:gd name="T14" fmla="*/ 0 w 9"/>
                  <a:gd name="T15" fmla="*/ 3 h 6"/>
                  <a:gd name="T16" fmla="*/ 1 w 9"/>
                  <a:gd name="T17" fmla="*/ 3 h 6"/>
                  <a:gd name="T18" fmla="*/ 9 w 9"/>
                  <a:gd name="T19" fmla="*/ 4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 h="6">
                    <a:moveTo>
                      <a:pt x="9" y="4"/>
                    </a:moveTo>
                    <a:cubicBezTo>
                      <a:pt x="8" y="5"/>
                      <a:pt x="8" y="5"/>
                      <a:pt x="8" y="5"/>
                    </a:cubicBezTo>
                    <a:cubicBezTo>
                      <a:pt x="7" y="4"/>
                      <a:pt x="7" y="4"/>
                      <a:pt x="7" y="4"/>
                    </a:cubicBezTo>
                    <a:cubicBezTo>
                      <a:pt x="6" y="4"/>
                      <a:pt x="6" y="4"/>
                      <a:pt x="6" y="4"/>
                    </a:cubicBezTo>
                    <a:cubicBezTo>
                      <a:pt x="3" y="1"/>
                      <a:pt x="3" y="1"/>
                      <a:pt x="3" y="1"/>
                    </a:cubicBezTo>
                    <a:cubicBezTo>
                      <a:pt x="3" y="0"/>
                      <a:pt x="3" y="0"/>
                      <a:pt x="3" y="0"/>
                    </a:cubicBezTo>
                    <a:cubicBezTo>
                      <a:pt x="0" y="2"/>
                      <a:pt x="0" y="2"/>
                      <a:pt x="0" y="2"/>
                    </a:cubicBezTo>
                    <a:cubicBezTo>
                      <a:pt x="0" y="3"/>
                      <a:pt x="0" y="3"/>
                      <a:pt x="0" y="3"/>
                    </a:cubicBezTo>
                    <a:cubicBezTo>
                      <a:pt x="1" y="3"/>
                      <a:pt x="1" y="3"/>
                      <a:pt x="1" y="3"/>
                    </a:cubicBezTo>
                    <a:cubicBezTo>
                      <a:pt x="7" y="6"/>
                      <a:pt x="9" y="4"/>
                      <a:pt x="9" y="4"/>
                    </a:cubicBezTo>
                    <a:close/>
                  </a:path>
                </a:pathLst>
              </a:custGeom>
              <a:solidFill>
                <a:srgbClr val="E75E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8" name="Freeform 206">
              <a:extLst>
                <a:ext uri="{FF2B5EF4-FFF2-40B4-BE49-F238E27FC236}">
                  <a16:creationId xmlns:a16="http://schemas.microsoft.com/office/drawing/2014/main" id="{3E93F6CB-1B40-46A0-A270-28849B9DBAE0}"/>
                </a:ext>
              </a:extLst>
            </p:cNvPr>
            <p:cNvSpPr>
              <a:spLocks/>
            </p:cNvSpPr>
            <p:nvPr/>
          </p:nvSpPr>
          <p:spPr bwMode="auto">
            <a:xfrm>
              <a:off x="2891" y="3212"/>
              <a:ext cx="16" cy="36"/>
            </a:xfrm>
            <a:custGeom>
              <a:avLst/>
              <a:gdLst>
                <a:gd name="T0" fmla="*/ 3 w 4"/>
                <a:gd name="T1" fmla="*/ 7 h 9"/>
                <a:gd name="T2" fmla="*/ 4 w 4"/>
                <a:gd name="T3" fmla="*/ 0 h 9"/>
                <a:gd name="T4" fmla="*/ 1 w 4"/>
                <a:gd name="T5" fmla="*/ 1 h 9"/>
                <a:gd name="T6" fmla="*/ 0 w 4"/>
                <a:gd name="T7" fmla="*/ 2 h 9"/>
                <a:gd name="T8" fmla="*/ 4 w 4"/>
                <a:gd name="T9" fmla="*/ 8 h 9"/>
                <a:gd name="T10" fmla="*/ 3 w 4"/>
                <a:gd name="T11" fmla="*/ 7 h 9"/>
              </a:gdLst>
              <a:ahLst/>
              <a:cxnLst>
                <a:cxn ang="0">
                  <a:pos x="T0" y="T1"/>
                </a:cxn>
                <a:cxn ang="0">
                  <a:pos x="T2" y="T3"/>
                </a:cxn>
                <a:cxn ang="0">
                  <a:pos x="T4" y="T5"/>
                </a:cxn>
                <a:cxn ang="0">
                  <a:pos x="T6" y="T7"/>
                </a:cxn>
                <a:cxn ang="0">
                  <a:pos x="T8" y="T9"/>
                </a:cxn>
                <a:cxn ang="0">
                  <a:pos x="T10" y="T11"/>
                </a:cxn>
              </a:cxnLst>
              <a:rect l="0" t="0" r="r" b="b"/>
              <a:pathLst>
                <a:path w="4" h="9">
                  <a:moveTo>
                    <a:pt x="3" y="7"/>
                  </a:moveTo>
                  <a:cubicBezTo>
                    <a:pt x="3" y="0"/>
                    <a:pt x="3" y="0"/>
                    <a:pt x="4" y="0"/>
                  </a:cubicBezTo>
                  <a:cubicBezTo>
                    <a:pt x="1" y="1"/>
                    <a:pt x="1" y="1"/>
                    <a:pt x="1" y="1"/>
                  </a:cubicBezTo>
                  <a:cubicBezTo>
                    <a:pt x="0" y="2"/>
                    <a:pt x="0" y="2"/>
                    <a:pt x="0" y="2"/>
                  </a:cubicBezTo>
                  <a:cubicBezTo>
                    <a:pt x="1" y="9"/>
                    <a:pt x="4" y="8"/>
                    <a:pt x="4" y="8"/>
                  </a:cubicBezTo>
                  <a:lnTo>
                    <a:pt x="3" y="7"/>
                  </a:lnTo>
                  <a:close/>
                </a:path>
              </a:pathLst>
            </a:custGeom>
            <a:solidFill>
              <a:srgbClr val="BB2D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207">
              <a:extLst>
                <a:ext uri="{FF2B5EF4-FFF2-40B4-BE49-F238E27FC236}">
                  <a16:creationId xmlns:a16="http://schemas.microsoft.com/office/drawing/2014/main" id="{D0ADFC0A-76DA-4BFF-8536-CD3A5B36C3F6}"/>
                </a:ext>
              </a:extLst>
            </p:cNvPr>
            <p:cNvSpPr>
              <a:spLocks/>
            </p:cNvSpPr>
            <p:nvPr/>
          </p:nvSpPr>
          <p:spPr bwMode="auto">
            <a:xfrm>
              <a:off x="2895" y="3244"/>
              <a:ext cx="36" cy="20"/>
            </a:xfrm>
            <a:custGeom>
              <a:avLst/>
              <a:gdLst>
                <a:gd name="T0" fmla="*/ 9 w 9"/>
                <a:gd name="T1" fmla="*/ 4 h 5"/>
                <a:gd name="T2" fmla="*/ 8 w 9"/>
                <a:gd name="T3" fmla="*/ 4 h 5"/>
                <a:gd name="T4" fmla="*/ 7 w 9"/>
                <a:gd name="T5" fmla="*/ 3 h 5"/>
                <a:gd name="T6" fmla="*/ 6 w 9"/>
                <a:gd name="T7" fmla="*/ 3 h 5"/>
                <a:gd name="T8" fmla="*/ 3 w 9"/>
                <a:gd name="T9" fmla="*/ 0 h 5"/>
                <a:gd name="T10" fmla="*/ 3 w 9"/>
                <a:gd name="T11" fmla="*/ 0 h 5"/>
                <a:gd name="T12" fmla="*/ 0 w 9"/>
                <a:gd name="T13" fmla="*/ 1 h 5"/>
                <a:gd name="T14" fmla="*/ 0 w 9"/>
                <a:gd name="T15" fmla="*/ 2 h 5"/>
                <a:gd name="T16" fmla="*/ 1 w 9"/>
                <a:gd name="T17" fmla="*/ 2 h 5"/>
                <a:gd name="T18" fmla="*/ 9 w 9"/>
                <a:gd name="T19" fmla="*/ 3 h 5"/>
                <a:gd name="T20" fmla="*/ 9 w 9"/>
                <a:gd name="T21" fmla="*/ 4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 h="5">
                  <a:moveTo>
                    <a:pt x="9" y="4"/>
                  </a:moveTo>
                  <a:cubicBezTo>
                    <a:pt x="8" y="4"/>
                    <a:pt x="8" y="4"/>
                    <a:pt x="8" y="4"/>
                  </a:cubicBezTo>
                  <a:cubicBezTo>
                    <a:pt x="7" y="3"/>
                    <a:pt x="7" y="3"/>
                    <a:pt x="7" y="3"/>
                  </a:cubicBezTo>
                  <a:cubicBezTo>
                    <a:pt x="6" y="3"/>
                    <a:pt x="6" y="3"/>
                    <a:pt x="6" y="3"/>
                  </a:cubicBezTo>
                  <a:cubicBezTo>
                    <a:pt x="3" y="0"/>
                    <a:pt x="3" y="0"/>
                    <a:pt x="3" y="0"/>
                  </a:cubicBezTo>
                  <a:cubicBezTo>
                    <a:pt x="3" y="0"/>
                    <a:pt x="3" y="0"/>
                    <a:pt x="3" y="0"/>
                  </a:cubicBezTo>
                  <a:cubicBezTo>
                    <a:pt x="0" y="1"/>
                    <a:pt x="0" y="1"/>
                    <a:pt x="0" y="1"/>
                  </a:cubicBezTo>
                  <a:cubicBezTo>
                    <a:pt x="0" y="2"/>
                    <a:pt x="0" y="2"/>
                    <a:pt x="0" y="2"/>
                  </a:cubicBezTo>
                  <a:cubicBezTo>
                    <a:pt x="1" y="2"/>
                    <a:pt x="1" y="2"/>
                    <a:pt x="1" y="2"/>
                  </a:cubicBezTo>
                  <a:cubicBezTo>
                    <a:pt x="7" y="5"/>
                    <a:pt x="9" y="3"/>
                    <a:pt x="9" y="3"/>
                  </a:cubicBezTo>
                  <a:lnTo>
                    <a:pt x="9" y="4"/>
                  </a:lnTo>
                  <a:close/>
                </a:path>
              </a:pathLst>
            </a:custGeom>
            <a:solidFill>
              <a:srgbClr val="E75E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208">
              <a:extLst>
                <a:ext uri="{FF2B5EF4-FFF2-40B4-BE49-F238E27FC236}">
                  <a16:creationId xmlns:a16="http://schemas.microsoft.com/office/drawing/2014/main" id="{FD4846AC-D416-4F7C-AC3D-13590D5B59BF}"/>
                </a:ext>
              </a:extLst>
            </p:cNvPr>
            <p:cNvSpPr>
              <a:spLocks/>
            </p:cNvSpPr>
            <p:nvPr/>
          </p:nvSpPr>
          <p:spPr bwMode="auto">
            <a:xfrm>
              <a:off x="2947" y="3244"/>
              <a:ext cx="16" cy="36"/>
            </a:xfrm>
            <a:custGeom>
              <a:avLst/>
              <a:gdLst>
                <a:gd name="T0" fmla="*/ 4 w 4"/>
                <a:gd name="T1" fmla="*/ 7 h 9"/>
                <a:gd name="T2" fmla="*/ 4 w 4"/>
                <a:gd name="T3" fmla="*/ 0 h 9"/>
                <a:gd name="T4" fmla="*/ 1 w 4"/>
                <a:gd name="T5" fmla="*/ 1 h 9"/>
                <a:gd name="T6" fmla="*/ 0 w 4"/>
                <a:gd name="T7" fmla="*/ 2 h 9"/>
                <a:gd name="T8" fmla="*/ 4 w 4"/>
                <a:gd name="T9" fmla="*/ 8 h 9"/>
                <a:gd name="T10" fmla="*/ 4 w 4"/>
                <a:gd name="T11" fmla="*/ 7 h 9"/>
              </a:gdLst>
              <a:ahLst/>
              <a:cxnLst>
                <a:cxn ang="0">
                  <a:pos x="T0" y="T1"/>
                </a:cxn>
                <a:cxn ang="0">
                  <a:pos x="T2" y="T3"/>
                </a:cxn>
                <a:cxn ang="0">
                  <a:pos x="T4" y="T5"/>
                </a:cxn>
                <a:cxn ang="0">
                  <a:pos x="T6" y="T7"/>
                </a:cxn>
                <a:cxn ang="0">
                  <a:pos x="T8" y="T9"/>
                </a:cxn>
                <a:cxn ang="0">
                  <a:pos x="T10" y="T11"/>
                </a:cxn>
              </a:cxnLst>
              <a:rect l="0" t="0" r="r" b="b"/>
              <a:pathLst>
                <a:path w="4" h="9">
                  <a:moveTo>
                    <a:pt x="4" y="7"/>
                  </a:moveTo>
                  <a:cubicBezTo>
                    <a:pt x="3" y="0"/>
                    <a:pt x="3" y="0"/>
                    <a:pt x="4" y="0"/>
                  </a:cubicBezTo>
                  <a:cubicBezTo>
                    <a:pt x="1" y="1"/>
                    <a:pt x="1" y="1"/>
                    <a:pt x="1" y="1"/>
                  </a:cubicBezTo>
                  <a:cubicBezTo>
                    <a:pt x="0" y="2"/>
                    <a:pt x="0" y="2"/>
                    <a:pt x="0" y="2"/>
                  </a:cubicBezTo>
                  <a:cubicBezTo>
                    <a:pt x="1" y="9"/>
                    <a:pt x="4" y="8"/>
                    <a:pt x="4" y="8"/>
                  </a:cubicBezTo>
                  <a:lnTo>
                    <a:pt x="4" y="7"/>
                  </a:lnTo>
                  <a:close/>
                </a:path>
              </a:pathLst>
            </a:custGeom>
            <a:solidFill>
              <a:srgbClr val="BB2D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209">
              <a:extLst>
                <a:ext uri="{FF2B5EF4-FFF2-40B4-BE49-F238E27FC236}">
                  <a16:creationId xmlns:a16="http://schemas.microsoft.com/office/drawing/2014/main" id="{3CCCC6E9-FE7B-4448-A014-E4E10FFFE47B}"/>
                </a:ext>
              </a:extLst>
            </p:cNvPr>
            <p:cNvSpPr>
              <a:spLocks/>
            </p:cNvSpPr>
            <p:nvPr/>
          </p:nvSpPr>
          <p:spPr bwMode="auto">
            <a:xfrm>
              <a:off x="2951" y="3276"/>
              <a:ext cx="36" cy="20"/>
            </a:xfrm>
            <a:custGeom>
              <a:avLst/>
              <a:gdLst>
                <a:gd name="T0" fmla="*/ 9 w 9"/>
                <a:gd name="T1" fmla="*/ 4 h 5"/>
                <a:gd name="T2" fmla="*/ 8 w 9"/>
                <a:gd name="T3" fmla="*/ 4 h 5"/>
                <a:gd name="T4" fmla="*/ 7 w 9"/>
                <a:gd name="T5" fmla="*/ 4 h 5"/>
                <a:gd name="T6" fmla="*/ 6 w 9"/>
                <a:gd name="T7" fmla="*/ 3 h 5"/>
                <a:gd name="T8" fmla="*/ 3 w 9"/>
                <a:gd name="T9" fmla="*/ 0 h 5"/>
                <a:gd name="T10" fmla="*/ 3 w 9"/>
                <a:gd name="T11" fmla="*/ 0 h 5"/>
                <a:gd name="T12" fmla="*/ 0 w 9"/>
                <a:gd name="T13" fmla="*/ 1 h 5"/>
                <a:gd name="T14" fmla="*/ 0 w 9"/>
                <a:gd name="T15" fmla="*/ 2 h 5"/>
                <a:gd name="T16" fmla="*/ 1 w 9"/>
                <a:gd name="T17" fmla="*/ 2 h 5"/>
                <a:gd name="T18" fmla="*/ 9 w 9"/>
                <a:gd name="T19" fmla="*/ 3 h 5"/>
                <a:gd name="T20" fmla="*/ 9 w 9"/>
                <a:gd name="T21" fmla="*/ 4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 h="5">
                  <a:moveTo>
                    <a:pt x="9" y="4"/>
                  </a:moveTo>
                  <a:cubicBezTo>
                    <a:pt x="8" y="4"/>
                    <a:pt x="8" y="4"/>
                    <a:pt x="8" y="4"/>
                  </a:cubicBezTo>
                  <a:cubicBezTo>
                    <a:pt x="7" y="4"/>
                    <a:pt x="7" y="4"/>
                    <a:pt x="7" y="4"/>
                  </a:cubicBezTo>
                  <a:cubicBezTo>
                    <a:pt x="6" y="3"/>
                    <a:pt x="6" y="3"/>
                    <a:pt x="6" y="3"/>
                  </a:cubicBezTo>
                  <a:cubicBezTo>
                    <a:pt x="3" y="1"/>
                    <a:pt x="3" y="0"/>
                    <a:pt x="3" y="0"/>
                  </a:cubicBezTo>
                  <a:cubicBezTo>
                    <a:pt x="3" y="0"/>
                    <a:pt x="3" y="0"/>
                    <a:pt x="3" y="0"/>
                  </a:cubicBezTo>
                  <a:cubicBezTo>
                    <a:pt x="0" y="1"/>
                    <a:pt x="0" y="1"/>
                    <a:pt x="0" y="1"/>
                  </a:cubicBezTo>
                  <a:cubicBezTo>
                    <a:pt x="0" y="2"/>
                    <a:pt x="0" y="2"/>
                    <a:pt x="0" y="2"/>
                  </a:cubicBezTo>
                  <a:cubicBezTo>
                    <a:pt x="1" y="2"/>
                    <a:pt x="1" y="2"/>
                    <a:pt x="1" y="2"/>
                  </a:cubicBezTo>
                  <a:cubicBezTo>
                    <a:pt x="7" y="5"/>
                    <a:pt x="9" y="3"/>
                    <a:pt x="9" y="3"/>
                  </a:cubicBezTo>
                  <a:lnTo>
                    <a:pt x="9" y="4"/>
                  </a:lnTo>
                  <a:close/>
                </a:path>
              </a:pathLst>
            </a:custGeom>
            <a:solidFill>
              <a:srgbClr val="F445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210">
              <a:extLst>
                <a:ext uri="{FF2B5EF4-FFF2-40B4-BE49-F238E27FC236}">
                  <a16:creationId xmlns:a16="http://schemas.microsoft.com/office/drawing/2014/main" id="{406C431B-F48E-4D78-8E61-AC4B7FCCC230}"/>
                </a:ext>
              </a:extLst>
            </p:cNvPr>
            <p:cNvSpPr>
              <a:spLocks/>
            </p:cNvSpPr>
            <p:nvPr/>
          </p:nvSpPr>
          <p:spPr bwMode="auto">
            <a:xfrm>
              <a:off x="2592" y="3021"/>
              <a:ext cx="419" cy="239"/>
            </a:xfrm>
            <a:custGeom>
              <a:avLst/>
              <a:gdLst>
                <a:gd name="T0" fmla="*/ 0 w 419"/>
                <a:gd name="T1" fmla="*/ 4 h 239"/>
                <a:gd name="T2" fmla="*/ 12 w 419"/>
                <a:gd name="T3" fmla="*/ 0 h 239"/>
                <a:gd name="T4" fmla="*/ 419 w 419"/>
                <a:gd name="T5" fmla="*/ 231 h 239"/>
                <a:gd name="T6" fmla="*/ 407 w 419"/>
                <a:gd name="T7" fmla="*/ 239 h 239"/>
                <a:gd name="T8" fmla="*/ 0 w 419"/>
                <a:gd name="T9" fmla="*/ 4 h 239"/>
              </a:gdLst>
              <a:ahLst/>
              <a:cxnLst>
                <a:cxn ang="0">
                  <a:pos x="T0" y="T1"/>
                </a:cxn>
                <a:cxn ang="0">
                  <a:pos x="T2" y="T3"/>
                </a:cxn>
                <a:cxn ang="0">
                  <a:pos x="T4" y="T5"/>
                </a:cxn>
                <a:cxn ang="0">
                  <a:pos x="T6" y="T7"/>
                </a:cxn>
                <a:cxn ang="0">
                  <a:pos x="T8" y="T9"/>
                </a:cxn>
              </a:cxnLst>
              <a:rect l="0" t="0" r="r" b="b"/>
              <a:pathLst>
                <a:path w="419" h="239">
                  <a:moveTo>
                    <a:pt x="0" y="4"/>
                  </a:moveTo>
                  <a:lnTo>
                    <a:pt x="12" y="0"/>
                  </a:lnTo>
                  <a:lnTo>
                    <a:pt x="419" y="231"/>
                  </a:lnTo>
                  <a:lnTo>
                    <a:pt x="407" y="239"/>
                  </a:lnTo>
                  <a:lnTo>
                    <a:pt x="0" y="4"/>
                  </a:lnTo>
                  <a:close/>
                </a:path>
              </a:pathLst>
            </a:custGeom>
            <a:solidFill>
              <a:srgbClr val="FF86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211">
              <a:extLst>
                <a:ext uri="{FF2B5EF4-FFF2-40B4-BE49-F238E27FC236}">
                  <a16:creationId xmlns:a16="http://schemas.microsoft.com/office/drawing/2014/main" id="{6C45A124-0820-4BB1-B9D8-A4F567F92C8F}"/>
                </a:ext>
              </a:extLst>
            </p:cNvPr>
            <p:cNvSpPr>
              <a:spLocks noEditPoints="1"/>
            </p:cNvSpPr>
            <p:nvPr/>
          </p:nvSpPr>
          <p:spPr bwMode="auto">
            <a:xfrm>
              <a:off x="2592" y="3025"/>
              <a:ext cx="407" cy="299"/>
            </a:xfrm>
            <a:custGeom>
              <a:avLst/>
              <a:gdLst>
                <a:gd name="T0" fmla="*/ 0 w 102"/>
                <a:gd name="T1" fmla="*/ 0 h 75"/>
                <a:gd name="T2" fmla="*/ 102 w 102"/>
                <a:gd name="T3" fmla="*/ 59 h 75"/>
                <a:gd name="T4" fmla="*/ 102 w 102"/>
                <a:gd name="T5" fmla="*/ 75 h 75"/>
                <a:gd name="T6" fmla="*/ 0 w 102"/>
                <a:gd name="T7" fmla="*/ 17 h 75"/>
                <a:gd name="T8" fmla="*/ 0 w 102"/>
                <a:gd name="T9" fmla="*/ 0 h 75"/>
                <a:gd name="T10" fmla="*/ 65 w 102"/>
                <a:gd name="T11" fmla="*/ 51 h 75"/>
                <a:gd name="T12" fmla="*/ 70 w 102"/>
                <a:gd name="T13" fmla="*/ 49 h 75"/>
                <a:gd name="T14" fmla="*/ 65 w 102"/>
                <a:gd name="T15" fmla="*/ 41 h 75"/>
                <a:gd name="T16" fmla="*/ 60 w 102"/>
                <a:gd name="T17" fmla="*/ 43 h 75"/>
                <a:gd name="T18" fmla="*/ 65 w 102"/>
                <a:gd name="T19" fmla="*/ 51 h 75"/>
                <a:gd name="T20" fmla="*/ 93 w 102"/>
                <a:gd name="T21" fmla="*/ 68 h 75"/>
                <a:gd name="T22" fmla="*/ 98 w 102"/>
                <a:gd name="T23" fmla="*/ 65 h 75"/>
                <a:gd name="T24" fmla="*/ 93 w 102"/>
                <a:gd name="T25" fmla="*/ 57 h 75"/>
                <a:gd name="T26" fmla="*/ 89 w 102"/>
                <a:gd name="T27" fmla="*/ 59 h 75"/>
                <a:gd name="T28" fmla="*/ 93 w 102"/>
                <a:gd name="T29" fmla="*/ 68 h 75"/>
                <a:gd name="T30" fmla="*/ 51 w 102"/>
                <a:gd name="T31" fmla="*/ 43 h 75"/>
                <a:gd name="T32" fmla="*/ 56 w 102"/>
                <a:gd name="T33" fmla="*/ 41 h 75"/>
                <a:gd name="T34" fmla="*/ 51 w 102"/>
                <a:gd name="T35" fmla="*/ 32 h 75"/>
                <a:gd name="T36" fmla="*/ 46 w 102"/>
                <a:gd name="T37" fmla="*/ 35 h 75"/>
                <a:gd name="T38" fmla="*/ 51 w 102"/>
                <a:gd name="T39" fmla="*/ 43 h 75"/>
                <a:gd name="T40" fmla="*/ 23 w 102"/>
                <a:gd name="T41" fmla="*/ 27 h 75"/>
                <a:gd name="T42" fmla="*/ 28 w 102"/>
                <a:gd name="T43" fmla="*/ 24 h 75"/>
                <a:gd name="T44" fmla="*/ 23 w 102"/>
                <a:gd name="T45" fmla="*/ 16 h 75"/>
                <a:gd name="T46" fmla="*/ 18 w 102"/>
                <a:gd name="T47" fmla="*/ 19 h 75"/>
                <a:gd name="T48" fmla="*/ 23 w 102"/>
                <a:gd name="T49" fmla="*/ 27 h 75"/>
                <a:gd name="T50" fmla="*/ 79 w 102"/>
                <a:gd name="T51" fmla="*/ 60 h 75"/>
                <a:gd name="T52" fmla="*/ 84 w 102"/>
                <a:gd name="T53" fmla="*/ 57 h 75"/>
                <a:gd name="T54" fmla="*/ 79 w 102"/>
                <a:gd name="T55" fmla="*/ 49 h 75"/>
                <a:gd name="T56" fmla="*/ 75 w 102"/>
                <a:gd name="T57" fmla="*/ 51 h 75"/>
                <a:gd name="T58" fmla="*/ 79 w 102"/>
                <a:gd name="T59" fmla="*/ 60 h 75"/>
                <a:gd name="T60" fmla="*/ 9 w 102"/>
                <a:gd name="T61" fmla="*/ 19 h 75"/>
                <a:gd name="T62" fmla="*/ 14 w 102"/>
                <a:gd name="T63" fmla="*/ 16 h 75"/>
                <a:gd name="T64" fmla="*/ 9 w 102"/>
                <a:gd name="T65" fmla="*/ 8 h 75"/>
                <a:gd name="T66" fmla="*/ 4 w 102"/>
                <a:gd name="T67" fmla="*/ 11 h 75"/>
                <a:gd name="T68" fmla="*/ 9 w 102"/>
                <a:gd name="T69" fmla="*/ 19 h 75"/>
                <a:gd name="T70" fmla="*/ 37 w 102"/>
                <a:gd name="T71" fmla="*/ 35 h 75"/>
                <a:gd name="T72" fmla="*/ 42 w 102"/>
                <a:gd name="T73" fmla="*/ 32 h 75"/>
                <a:gd name="T74" fmla="*/ 37 w 102"/>
                <a:gd name="T75" fmla="*/ 24 h 75"/>
                <a:gd name="T76" fmla="*/ 32 w 102"/>
                <a:gd name="T77" fmla="*/ 27 h 75"/>
                <a:gd name="T78" fmla="*/ 37 w 102"/>
                <a:gd name="T79" fmla="*/ 35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02" h="75">
                  <a:moveTo>
                    <a:pt x="0" y="0"/>
                  </a:moveTo>
                  <a:cubicBezTo>
                    <a:pt x="102" y="59"/>
                    <a:pt x="102" y="59"/>
                    <a:pt x="102" y="59"/>
                  </a:cubicBezTo>
                  <a:cubicBezTo>
                    <a:pt x="102" y="75"/>
                    <a:pt x="102" y="75"/>
                    <a:pt x="102" y="75"/>
                  </a:cubicBezTo>
                  <a:cubicBezTo>
                    <a:pt x="0" y="17"/>
                    <a:pt x="0" y="17"/>
                    <a:pt x="0" y="17"/>
                  </a:cubicBezTo>
                  <a:lnTo>
                    <a:pt x="0" y="0"/>
                  </a:lnTo>
                  <a:close/>
                  <a:moveTo>
                    <a:pt x="65" y="51"/>
                  </a:moveTo>
                  <a:cubicBezTo>
                    <a:pt x="68" y="53"/>
                    <a:pt x="70" y="52"/>
                    <a:pt x="70" y="49"/>
                  </a:cubicBezTo>
                  <a:cubicBezTo>
                    <a:pt x="70" y="46"/>
                    <a:pt x="68" y="42"/>
                    <a:pt x="65" y="41"/>
                  </a:cubicBezTo>
                  <a:cubicBezTo>
                    <a:pt x="63" y="39"/>
                    <a:pt x="60" y="40"/>
                    <a:pt x="60" y="43"/>
                  </a:cubicBezTo>
                  <a:cubicBezTo>
                    <a:pt x="60" y="46"/>
                    <a:pt x="63" y="50"/>
                    <a:pt x="65" y="51"/>
                  </a:cubicBezTo>
                  <a:close/>
                  <a:moveTo>
                    <a:pt x="93" y="68"/>
                  </a:moveTo>
                  <a:cubicBezTo>
                    <a:pt x="96" y="69"/>
                    <a:pt x="98" y="68"/>
                    <a:pt x="98" y="65"/>
                  </a:cubicBezTo>
                  <a:cubicBezTo>
                    <a:pt x="98" y="62"/>
                    <a:pt x="96" y="58"/>
                    <a:pt x="93" y="57"/>
                  </a:cubicBezTo>
                  <a:cubicBezTo>
                    <a:pt x="91" y="55"/>
                    <a:pt x="89" y="56"/>
                    <a:pt x="89" y="59"/>
                  </a:cubicBezTo>
                  <a:cubicBezTo>
                    <a:pt x="89" y="63"/>
                    <a:pt x="91" y="66"/>
                    <a:pt x="93" y="68"/>
                  </a:cubicBezTo>
                  <a:close/>
                  <a:moveTo>
                    <a:pt x="51" y="43"/>
                  </a:moveTo>
                  <a:cubicBezTo>
                    <a:pt x="54" y="45"/>
                    <a:pt x="56" y="44"/>
                    <a:pt x="56" y="41"/>
                  </a:cubicBezTo>
                  <a:cubicBezTo>
                    <a:pt x="56" y="38"/>
                    <a:pt x="54" y="34"/>
                    <a:pt x="51" y="32"/>
                  </a:cubicBezTo>
                  <a:cubicBezTo>
                    <a:pt x="49" y="31"/>
                    <a:pt x="46" y="32"/>
                    <a:pt x="46" y="35"/>
                  </a:cubicBezTo>
                  <a:cubicBezTo>
                    <a:pt x="46" y="38"/>
                    <a:pt x="48" y="42"/>
                    <a:pt x="51" y="43"/>
                  </a:cubicBezTo>
                  <a:close/>
                  <a:moveTo>
                    <a:pt x="23" y="27"/>
                  </a:moveTo>
                  <a:cubicBezTo>
                    <a:pt x="26" y="29"/>
                    <a:pt x="28" y="27"/>
                    <a:pt x="28" y="24"/>
                  </a:cubicBezTo>
                  <a:cubicBezTo>
                    <a:pt x="28" y="21"/>
                    <a:pt x="26" y="18"/>
                    <a:pt x="23" y="16"/>
                  </a:cubicBezTo>
                  <a:cubicBezTo>
                    <a:pt x="20" y="15"/>
                    <a:pt x="18" y="16"/>
                    <a:pt x="18" y="19"/>
                  </a:cubicBezTo>
                  <a:cubicBezTo>
                    <a:pt x="18" y="22"/>
                    <a:pt x="20" y="26"/>
                    <a:pt x="23" y="27"/>
                  </a:cubicBezTo>
                  <a:close/>
                  <a:moveTo>
                    <a:pt x="79" y="60"/>
                  </a:moveTo>
                  <a:cubicBezTo>
                    <a:pt x="82" y="61"/>
                    <a:pt x="84" y="60"/>
                    <a:pt x="84" y="57"/>
                  </a:cubicBezTo>
                  <a:cubicBezTo>
                    <a:pt x="84" y="54"/>
                    <a:pt x="82" y="50"/>
                    <a:pt x="79" y="49"/>
                  </a:cubicBezTo>
                  <a:cubicBezTo>
                    <a:pt x="77" y="47"/>
                    <a:pt x="75" y="48"/>
                    <a:pt x="75" y="51"/>
                  </a:cubicBezTo>
                  <a:cubicBezTo>
                    <a:pt x="75" y="54"/>
                    <a:pt x="77" y="58"/>
                    <a:pt x="79" y="60"/>
                  </a:cubicBezTo>
                  <a:close/>
                  <a:moveTo>
                    <a:pt x="9" y="19"/>
                  </a:moveTo>
                  <a:cubicBezTo>
                    <a:pt x="11" y="20"/>
                    <a:pt x="14" y="19"/>
                    <a:pt x="14" y="16"/>
                  </a:cubicBezTo>
                  <a:cubicBezTo>
                    <a:pt x="14" y="13"/>
                    <a:pt x="11" y="9"/>
                    <a:pt x="9" y="8"/>
                  </a:cubicBezTo>
                  <a:cubicBezTo>
                    <a:pt x="6" y="6"/>
                    <a:pt x="4" y="8"/>
                    <a:pt x="4" y="11"/>
                  </a:cubicBezTo>
                  <a:cubicBezTo>
                    <a:pt x="4" y="14"/>
                    <a:pt x="6" y="17"/>
                    <a:pt x="9" y="19"/>
                  </a:cubicBezTo>
                  <a:close/>
                  <a:moveTo>
                    <a:pt x="37" y="35"/>
                  </a:moveTo>
                  <a:cubicBezTo>
                    <a:pt x="40" y="37"/>
                    <a:pt x="42" y="35"/>
                    <a:pt x="42" y="32"/>
                  </a:cubicBezTo>
                  <a:cubicBezTo>
                    <a:pt x="42" y="29"/>
                    <a:pt x="40" y="26"/>
                    <a:pt x="37" y="24"/>
                  </a:cubicBezTo>
                  <a:cubicBezTo>
                    <a:pt x="34" y="23"/>
                    <a:pt x="32" y="24"/>
                    <a:pt x="32" y="27"/>
                  </a:cubicBezTo>
                  <a:cubicBezTo>
                    <a:pt x="32" y="30"/>
                    <a:pt x="34" y="34"/>
                    <a:pt x="37" y="35"/>
                  </a:cubicBezTo>
                  <a:close/>
                </a:path>
              </a:pathLst>
            </a:custGeom>
            <a:solidFill>
              <a:srgbClr val="E63B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212">
              <a:extLst>
                <a:ext uri="{FF2B5EF4-FFF2-40B4-BE49-F238E27FC236}">
                  <a16:creationId xmlns:a16="http://schemas.microsoft.com/office/drawing/2014/main" id="{D472B558-C709-415C-A6FB-991578E36C15}"/>
                </a:ext>
              </a:extLst>
            </p:cNvPr>
            <p:cNvSpPr>
              <a:spLocks/>
            </p:cNvSpPr>
            <p:nvPr/>
          </p:nvSpPr>
          <p:spPr bwMode="auto">
            <a:xfrm>
              <a:off x="2999" y="3252"/>
              <a:ext cx="12" cy="72"/>
            </a:xfrm>
            <a:custGeom>
              <a:avLst/>
              <a:gdLst>
                <a:gd name="T0" fmla="*/ 0 w 12"/>
                <a:gd name="T1" fmla="*/ 8 h 72"/>
                <a:gd name="T2" fmla="*/ 12 w 12"/>
                <a:gd name="T3" fmla="*/ 0 h 72"/>
                <a:gd name="T4" fmla="*/ 12 w 12"/>
                <a:gd name="T5" fmla="*/ 68 h 72"/>
                <a:gd name="T6" fmla="*/ 0 w 12"/>
                <a:gd name="T7" fmla="*/ 72 h 72"/>
                <a:gd name="T8" fmla="*/ 0 w 12"/>
                <a:gd name="T9" fmla="*/ 8 h 72"/>
              </a:gdLst>
              <a:ahLst/>
              <a:cxnLst>
                <a:cxn ang="0">
                  <a:pos x="T0" y="T1"/>
                </a:cxn>
                <a:cxn ang="0">
                  <a:pos x="T2" y="T3"/>
                </a:cxn>
                <a:cxn ang="0">
                  <a:pos x="T4" y="T5"/>
                </a:cxn>
                <a:cxn ang="0">
                  <a:pos x="T6" y="T7"/>
                </a:cxn>
                <a:cxn ang="0">
                  <a:pos x="T8" y="T9"/>
                </a:cxn>
              </a:cxnLst>
              <a:rect l="0" t="0" r="r" b="b"/>
              <a:pathLst>
                <a:path w="12" h="72">
                  <a:moveTo>
                    <a:pt x="0" y="8"/>
                  </a:moveTo>
                  <a:lnTo>
                    <a:pt x="12" y="0"/>
                  </a:lnTo>
                  <a:lnTo>
                    <a:pt x="12" y="68"/>
                  </a:lnTo>
                  <a:lnTo>
                    <a:pt x="0" y="72"/>
                  </a:lnTo>
                  <a:lnTo>
                    <a:pt x="0" y="8"/>
                  </a:lnTo>
                  <a:close/>
                </a:path>
              </a:pathLst>
            </a:custGeom>
            <a:solidFill>
              <a:srgbClr val="BB2D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213">
              <a:extLst>
                <a:ext uri="{FF2B5EF4-FFF2-40B4-BE49-F238E27FC236}">
                  <a16:creationId xmlns:a16="http://schemas.microsoft.com/office/drawing/2014/main" id="{3B906071-BF46-4A6F-980E-B30F751F5787}"/>
                </a:ext>
              </a:extLst>
            </p:cNvPr>
            <p:cNvSpPr>
              <a:spLocks/>
            </p:cNvSpPr>
            <p:nvPr/>
          </p:nvSpPr>
          <p:spPr bwMode="auto">
            <a:xfrm>
              <a:off x="2931" y="3240"/>
              <a:ext cx="36" cy="12"/>
            </a:xfrm>
            <a:custGeom>
              <a:avLst/>
              <a:gdLst>
                <a:gd name="T0" fmla="*/ 2 w 9"/>
                <a:gd name="T1" fmla="*/ 2 h 3"/>
                <a:gd name="T2" fmla="*/ 3 w 9"/>
                <a:gd name="T3" fmla="*/ 2 h 3"/>
                <a:gd name="T4" fmla="*/ 5 w 9"/>
                <a:gd name="T5" fmla="*/ 3 h 3"/>
                <a:gd name="T6" fmla="*/ 9 w 9"/>
                <a:gd name="T7" fmla="*/ 0 h 3"/>
                <a:gd name="T8" fmla="*/ 4 w 9"/>
                <a:gd name="T9" fmla="*/ 0 h 3"/>
                <a:gd name="T10" fmla="*/ 0 w 9"/>
                <a:gd name="T11" fmla="*/ 3 h 3"/>
                <a:gd name="T12" fmla="*/ 1 w 9"/>
                <a:gd name="T13" fmla="*/ 2 h 3"/>
                <a:gd name="T14" fmla="*/ 2 w 9"/>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3">
                  <a:moveTo>
                    <a:pt x="2" y="2"/>
                  </a:moveTo>
                  <a:cubicBezTo>
                    <a:pt x="2" y="2"/>
                    <a:pt x="3" y="2"/>
                    <a:pt x="3" y="2"/>
                  </a:cubicBezTo>
                  <a:cubicBezTo>
                    <a:pt x="4" y="3"/>
                    <a:pt x="4" y="3"/>
                    <a:pt x="5" y="3"/>
                  </a:cubicBezTo>
                  <a:cubicBezTo>
                    <a:pt x="9" y="0"/>
                    <a:pt x="9" y="0"/>
                    <a:pt x="9" y="0"/>
                  </a:cubicBezTo>
                  <a:cubicBezTo>
                    <a:pt x="4" y="0"/>
                    <a:pt x="4" y="0"/>
                    <a:pt x="4" y="0"/>
                  </a:cubicBezTo>
                  <a:cubicBezTo>
                    <a:pt x="0" y="3"/>
                    <a:pt x="0" y="3"/>
                    <a:pt x="0" y="3"/>
                  </a:cubicBezTo>
                  <a:cubicBezTo>
                    <a:pt x="0" y="2"/>
                    <a:pt x="0" y="2"/>
                    <a:pt x="1" y="2"/>
                  </a:cubicBezTo>
                  <a:cubicBezTo>
                    <a:pt x="1" y="2"/>
                    <a:pt x="1" y="2"/>
                    <a:pt x="2" y="2"/>
                  </a:cubicBezTo>
                  <a:close/>
                </a:path>
              </a:pathLst>
            </a:custGeom>
            <a:solidFill>
              <a:srgbClr val="5859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214">
              <a:extLst>
                <a:ext uri="{FF2B5EF4-FFF2-40B4-BE49-F238E27FC236}">
                  <a16:creationId xmlns:a16="http://schemas.microsoft.com/office/drawing/2014/main" id="{62650C5E-A597-4D19-B2F6-1EC715A4FABB}"/>
                </a:ext>
              </a:extLst>
            </p:cNvPr>
            <p:cNvSpPr>
              <a:spLocks/>
            </p:cNvSpPr>
            <p:nvPr/>
          </p:nvSpPr>
          <p:spPr bwMode="auto">
            <a:xfrm>
              <a:off x="2951" y="3240"/>
              <a:ext cx="44" cy="80"/>
            </a:xfrm>
            <a:custGeom>
              <a:avLst/>
              <a:gdLst>
                <a:gd name="T0" fmla="*/ 11 w 11"/>
                <a:gd name="T1" fmla="*/ 12 h 20"/>
                <a:gd name="T2" fmla="*/ 8 w 11"/>
                <a:gd name="T3" fmla="*/ 5 h 20"/>
                <a:gd name="T4" fmla="*/ 8 w 11"/>
                <a:gd name="T5" fmla="*/ 4 h 20"/>
                <a:gd name="T6" fmla="*/ 0 w 11"/>
                <a:gd name="T7" fmla="*/ 3 h 20"/>
                <a:gd name="T8" fmla="*/ 1 w 11"/>
                <a:gd name="T9" fmla="*/ 4 h 20"/>
                <a:gd name="T10" fmla="*/ 2 w 11"/>
                <a:gd name="T11" fmla="*/ 5 h 20"/>
                <a:gd name="T12" fmla="*/ 4 w 11"/>
                <a:gd name="T13" fmla="*/ 7 h 20"/>
                <a:gd name="T14" fmla="*/ 5 w 11"/>
                <a:gd name="T15" fmla="*/ 8 h 20"/>
                <a:gd name="T16" fmla="*/ 6 w 11"/>
                <a:gd name="T17" fmla="*/ 10 h 20"/>
                <a:gd name="T18" fmla="*/ 6 w 11"/>
                <a:gd name="T19" fmla="*/ 12 h 20"/>
                <a:gd name="T20" fmla="*/ 7 w 11"/>
                <a:gd name="T21" fmla="*/ 14 h 20"/>
                <a:gd name="T22" fmla="*/ 7 w 11"/>
                <a:gd name="T23" fmla="*/ 15 h 20"/>
                <a:gd name="T24" fmla="*/ 7 w 11"/>
                <a:gd name="T25" fmla="*/ 17 h 20"/>
                <a:gd name="T26" fmla="*/ 6 w 11"/>
                <a:gd name="T27" fmla="*/ 18 h 20"/>
                <a:gd name="T28" fmla="*/ 6 w 11"/>
                <a:gd name="T29" fmla="*/ 19 h 20"/>
                <a:gd name="T30" fmla="*/ 5 w 11"/>
                <a:gd name="T31" fmla="*/ 20 h 20"/>
                <a:gd name="T32" fmla="*/ 9 w 11"/>
                <a:gd name="T33" fmla="*/ 17 h 20"/>
                <a:gd name="T34" fmla="*/ 10 w 11"/>
                <a:gd name="T35" fmla="*/ 16 h 20"/>
                <a:gd name="T36" fmla="*/ 11 w 11"/>
                <a:gd name="T37" fmla="*/ 16 h 20"/>
                <a:gd name="T38" fmla="*/ 11 w 11"/>
                <a:gd name="T39" fmla="*/ 12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1" h="20">
                  <a:moveTo>
                    <a:pt x="11" y="12"/>
                  </a:moveTo>
                  <a:cubicBezTo>
                    <a:pt x="9" y="5"/>
                    <a:pt x="9" y="5"/>
                    <a:pt x="8" y="5"/>
                  </a:cubicBezTo>
                  <a:cubicBezTo>
                    <a:pt x="8" y="4"/>
                    <a:pt x="8" y="4"/>
                    <a:pt x="8" y="4"/>
                  </a:cubicBezTo>
                  <a:cubicBezTo>
                    <a:pt x="4" y="0"/>
                    <a:pt x="0" y="3"/>
                    <a:pt x="0" y="3"/>
                  </a:cubicBezTo>
                  <a:cubicBezTo>
                    <a:pt x="0" y="3"/>
                    <a:pt x="1" y="4"/>
                    <a:pt x="1" y="4"/>
                  </a:cubicBezTo>
                  <a:cubicBezTo>
                    <a:pt x="2" y="4"/>
                    <a:pt x="2" y="5"/>
                    <a:pt x="2" y="5"/>
                  </a:cubicBezTo>
                  <a:cubicBezTo>
                    <a:pt x="3" y="6"/>
                    <a:pt x="3" y="6"/>
                    <a:pt x="4" y="7"/>
                  </a:cubicBezTo>
                  <a:cubicBezTo>
                    <a:pt x="4" y="7"/>
                    <a:pt x="4" y="8"/>
                    <a:pt x="5" y="8"/>
                  </a:cubicBezTo>
                  <a:cubicBezTo>
                    <a:pt x="5" y="9"/>
                    <a:pt x="5" y="9"/>
                    <a:pt x="6" y="10"/>
                  </a:cubicBezTo>
                  <a:cubicBezTo>
                    <a:pt x="6" y="11"/>
                    <a:pt x="6" y="11"/>
                    <a:pt x="6" y="12"/>
                  </a:cubicBezTo>
                  <a:cubicBezTo>
                    <a:pt x="6" y="12"/>
                    <a:pt x="6" y="13"/>
                    <a:pt x="7" y="14"/>
                  </a:cubicBezTo>
                  <a:cubicBezTo>
                    <a:pt x="7" y="14"/>
                    <a:pt x="7" y="15"/>
                    <a:pt x="7" y="15"/>
                  </a:cubicBezTo>
                  <a:cubicBezTo>
                    <a:pt x="7" y="16"/>
                    <a:pt x="7" y="16"/>
                    <a:pt x="7" y="17"/>
                  </a:cubicBezTo>
                  <a:cubicBezTo>
                    <a:pt x="6" y="17"/>
                    <a:pt x="6" y="18"/>
                    <a:pt x="6" y="18"/>
                  </a:cubicBezTo>
                  <a:cubicBezTo>
                    <a:pt x="6" y="19"/>
                    <a:pt x="6" y="19"/>
                    <a:pt x="6" y="19"/>
                  </a:cubicBezTo>
                  <a:cubicBezTo>
                    <a:pt x="5" y="19"/>
                    <a:pt x="5" y="20"/>
                    <a:pt x="5" y="20"/>
                  </a:cubicBezTo>
                  <a:cubicBezTo>
                    <a:pt x="9" y="17"/>
                    <a:pt x="9" y="17"/>
                    <a:pt x="9" y="17"/>
                  </a:cubicBezTo>
                  <a:cubicBezTo>
                    <a:pt x="9" y="17"/>
                    <a:pt x="10" y="17"/>
                    <a:pt x="10" y="16"/>
                  </a:cubicBezTo>
                  <a:cubicBezTo>
                    <a:pt x="11" y="16"/>
                    <a:pt x="11" y="16"/>
                    <a:pt x="11" y="16"/>
                  </a:cubicBezTo>
                  <a:cubicBezTo>
                    <a:pt x="11" y="13"/>
                    <a:pt x="11" y="13"/>
                    <a:pt x="11" y="12"/>
                  </a:cubicBezTo>
                  <a:close/>
                </a:path>
              </a:pathLst>
            </a:custGeom>
            <a:solidFill>
              <a:srgbClr val="2F3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215">
              <a:extLst>
                <a:ext uri="{FF2B5EF4-FFF2-40B4-BE49-F238E27FC236}">
                  <a16:creationId xmlns:a16="http://schemas.microsoft.com/office/drawing/2014/main" id="{4C41E0DD-837F-4FC0-8DA3-DC0C15628876}"/>
                </a:ext>
              </a:extLst>
            </p:cNvPr>
            <p:cNvSpPr>
              <a:spLocks/>
            </p:cNvSpPr>
            <p:nvPr/>
          </p:nvSpPr>
          <p:spPr bwMode="auto">
            <a:xfrm>
              <a:off x="2923" y="3244"/>
              <a:ext cx="56" cy="84"/>
            </a:xfrm>
            <a:custGeom>
              <a:avLst/>
              <a:gdLst>
                <a:gd name="T0" fmla="*/ 7 w 14"/>
                <a:gd name="T1" fmla="*/ 2 h 21"/>
                <a:gd name="T2" fmla="*/ 14 w 14"/>
                <a:gd name="T3" fmla="*/ 14 h 21"/>
                <a:gd name="T4" fmla="*/ 7 w 14"/>
                <a:gd name="T5" fmla="*/ 18 h 21"/>
                <a:gd name="T6" fmla="*/ 0 w 14"/>
                <a:gd name="T7" fmla="*/ 6 h 21"/>
                <a:gd name="T8" fmla="*/ 7 w 14"/>
                <a:gd name="T9" fmla="*/ 2 h 21"/>
              </a:gdLst>
              <a:ahLst/>
              <a:cxnLst>
                <a:cxn ang="0">
                  <a:pos x="T0" y="T1"/>
                </a:cxn>
                <a:cxn ang="0">
                  <a:pos x="T2" y="T3"/>
                </a:cxn>
                <a:cxn ang="0">
                  <a:pos x="T4" y="T5"/>
                </a:cxn>
                <a:cxn ang="0">
                  <a:pos x="T6" y="T7"/>
                </a:cxn>
                <a:cxn ang="0">
                  <a:pos x="T8" y="T9"/>
                </a:cxn>
              </a:cxnLst>
              <a:rect l="0" t="0" r="r" b="b"/>
              <a:pathLst>
                <a:path w="14" h="21">
                  <a:moveTo>
                    <a:pt x="7" y="2"/>
                  </a:moveTo>
                  <a:cubicBezTo>
                    <a:pt x="11" y="4"/>
                    <a:pt x="14" y="10"/>
                    <a:pt x="14" y="14"/>
                  </a:cubicBezTo>
                  <a:cubicBezTo>
                    <a:pt x="14" y="19"/>
                    <a:pt x="11" y="21"/>
                    <a:pt x="7" y="18"/>
                  </a:cubicBezTo>
                  <a:cubicBezTo>
                    <a:pt x="3" y="16"/>
                    <a:pt x="0" y="11"/>
                    <a:pt x="0" y="6"/>
                  </a:cubicBezTo>
                  <a:cubicBezTo>
                    <a:pt x="0" y="2"/>
                    <a:pt x="3" y="0"/>
                    <a:pt x="7" y="2"/>
                  </a:cubicBezTo>
                  <a:close/>
                </a:path>
              </a:pathLst>
            </a:custGeom>
            <a:solidFill>
              <a:srgbClr val="5051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217">
              <a:extLst>
                <a:ext uri="{FF2B5EF4-FFF2-40B4-BE49-F238E27FC236}">
                  <a16:creationId xmlns:a16="http://schemas.microsoft.com/office/drawing/2014/main" id="{B0C0C82C-43C0-4565-9288-01F83FF65E98}"/>
                </a:ext>
              </a:extLst>
            </p:cNvPr>
            <p:cNvSpPr>
              <a:spLocks/>
            </p:cNvSpPr>
            <p:nvPr/>
          </p:nvSpPr>
          <p:spPr bwMode="auto">
            <a:xfrm>
              <a:off x="608" y="2197"/>
              <a:ext cx="355" cy="820"/>
            </a:xfrm>
            <a:custGeom>
              <a:avLst/>
              <a:gdLst>
                <a:gd name="T0" fmla="*/ 71 w 89"/>
                <a:gd name="T1" fmla="*/ 193 h 206"/>
                <a:gd name="T2" fmla="*/ 56 w 89"/>
                <a:gd name="T3" fmla="*/ 201 h 206"/>
                <a:gd name="T4" fmla="*/ 19 w 89"/>
                <a:gd name="T5" fmla="*/ 194 h 206"/>
                <a:gd name="T6" fmla="*/ 18 w 89"/>
                <a:gd name="T7" fmla="*/ 187 h 206"/>
                <a:gd name="T8" fmla="*/ 16 w 89"/>
                <a:gd name="T9" fmla="*/ 82 h 206"/>
                <a:gd name="T10" fmla="*/ 15 w 89"/>
                <a:gd name="T11" fmla="*/ 0 h 206"/>
                <a:gd name="T12" fmla="*/ 87 w 89"/>
                <a:gd name="T13" fmla="*/ 26 h 206"/>
                <a:gd name="T14" fmla="*/ 88 w 89"/>
                <a:gd name="T15" fmla="*/ 41 h 206"/>
                <a:gd name="T16" fmla="*/ 71 w 89"/>
                <a:gd name="T17" fmla="*/ 193 h 2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9" h="206">
                  <a:moveTo>
                    <a:pt x="71" y="193"/>
                  </a:moveTo>
                  <a:cubicBezTo>
                    <a:pt x="69" y="196"/>
                    <a:pt x="64" y="199"/>
                    <a:pt x="56" y="201"/>
                  </a:cubicBezTo>
                  <a:cubicBezTo>
                    <a:pt x="42" y="205"/>
                    <a:pt x="23" y="206"/>
                    <a:pt x="19" y="194"/>
                  </a:cubicBezTo>
                  <a:cubicBezTo>
                    <a:pt x="19" y="192"/>
                    <a:pt x="18" y="190"/>
                    <a:pt x="18" y="187"/>
                  </a:cubicBezTo>
                  <a:cubicBezTo>
                    <a:pt x="14" y="159"/>
                    <a:pt x="16" y="82"/>
                    <a:pt x="16" y="82"/>
                  </a:cubicBezTo>
                  <a:cubicBezTo>
                    <a:pt x="0" y="49"/>
                    <a:pt x="15" y="0"/>
                    <a:pt x="15" y="0"/>
                  </a:cubicBezTo>
                  <a:cubicBezTo>
                    <a:pt x="87" y="26"/>
                    <a:pt x="87" y="26"/>
                    <a:pt x="87" y="26"/>
                  </a:cubicBezTo>
                  <a:cubicBezTo>
                    <a:pt x="88" y="30"/>
                    <a:pt x="88" y="35"/>
                    <a:pt x="88" y="41"/>
                  </a:cubicBezTo>
                  <a:cubicBezTo>
                    <a:pt x="89" y="87"/>
                    <a:pt x="74" y="187"/>
                    <a:pt x="71" y="193"/>
                  </a:cubicBezTo>
                </a:path>
              </a:pathLst>
            </a:custGeom>
            <a:solidFill>
              <a:srgbClr val="9DB7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218">
              <a:extLst>
                <a:ext uri="{FF2B5EF4-FFF2-40B4-BE49-F238E27FC236}">
                  <a16:creationId xmlns:a16="http://schemas.microsoft.com/office/drawing/2014/main" id="{8708BA52-B34E-478B-B7A9-79EBDE16E72A}"/>
                </a:ext>
              </a:extLst>
            </p:cNvPr>
            <p:cNvSpPr>
              <a:spLocks/>
            </p:cNvSpPr>
            <p:nvPr/>
          </p:nvSpPr>
          <p:spPr bwMode="auto">
            <a:xfrm>
              <a:off x="684" y="3555"/>
              <a:ext cx="314" cy="231"/>
            </a:xfrm>
            <a:custGeom>
              <a:avLst/>
              <a:gdLst>
                <a:gd name="T0" fmla="*/ 78 w 79"/>
                <a:gd name="T1" fmla="*/ 18 h 58"/>
                <a:gd name="T2" fmla="*/ 76 w 79"/>
                <a:gd name="T3" fmla="*/ 23 h 58"/>
                <a:gd name="T4" fmla="*/ 74 w 79"/>
                <a:gd name="T5" fmla="*/ 26 h 58"/>
                <a:gd name="T6" fmla="*/ 69 w 79"/>
                <a:gd name="T7" fmla="*/ 29 h 58"/>
                <a:gd name="T8" fmla="*/ 21 w 79"/>
                <a:gd name="T9" fmla="*/ 56 h 58"/>
                <a:gd name="T10" fmla="*/ 2 w 79"/>
                <a:gd name="T11" fmla="*/ 51 h 58"/>
                <a:gd name="T12" fmla="*/ 1 w 79"/>
                <a:gd name="T13" fmla="*/ 47 h 58"/>
                <a:gd name="T14" fmla="*/ 1 w 79"/>
                <a:gd name="T15" fmla="*/ 44 h 58"/>
                <a:gd name="T16" fmla="*/ 1 w 79"/>
                <a:gd name="T17" fmla="*/ 43 h 58"/>
                <a:gd name="T18" fmla="*/ 4 w 79"/>
                <a:gd name="T19" fmla="*/ 26 h 58"/>
                <a:gd name="T20" fmla="*/ 5 w 79"/>
                <a:gd name="T21" fmla="*/ 24 h 58"/>
                <a:gd name="T22" fmla="*/ 26 w 79"/>
                <a:gd name="T23" fmla="*/ 19 h 58"/>
                <a:gd name="T24" fmla="*/ 28 w 79"/>
                <a:gd name="T25" fmla="*/ 19 h 58"/>
                <a:gd name="T26" fmla="*/ 36 w 79"/>
                <a:gd name="T27" fmla="*/ 14 h 58"/>
                <a:gd name="T28" fmla="*/ 43 w 79"/>
                <a:gd name="T29" fmla="*/ 10 h 58"/>
                <a:gd name="T30" fmla="*/ 53 w 79"/>
                <a:gd name="T31" fmla="*/ 6 h 58"/>
                <a:gd name="T32" fmla="*/ 55 w 79"/>
                <a:gd name="T33" fmla="*/ 5 h 58"/>
                <a:gd name="T34" fmla="*/ 61 w 79"/>
                <a:gd name="T35" fmla="*/ 2 h 58"/>
                <a:gd name="T36" fmla="*/ 74 w 79"/>
                <a:gd name="T37" fmla="*/ 4 h 58"/>
                <a:gd name="T38" fmla="*/ 78 w 79"/>
                <a:gd name="T39" fmla="*/ 9 h 58"/>
                <a:gd name="T40" fmla="*/ 78 w 79"/>
                <a:gd name="T41" fmla="*/ 18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9" h="58">
                  <a:moveTo>
                    <a:pt x="78" y="18"/>
                  </a:moveTo>
                  <a:cubicBezTo>
                    <a:pt x="77" y="20"/>
                    <a:pt x="77" y="22"/>
                    <a:pt x="76" y="23"/>
                  </a:cubicBezTo>
                  <a:cubicBezTo>
                    <a:pt x="76" y="24"/>
                    <a:pt x="75" y="25"/>
                    <a:pt x="74" y="26"/>
                  </a:cubicBezTo>
                  <a:cubicBezTo>
                    <a:pt x="73" y="27"/>
                    <a:pt x="71" y="28"/>
                    <a:pt x="69" y="29"/>
                  </a:cubicBezTo>
                  <a:cubicBezTo>
                    <a:pt x="56" y="37"/>
                    <a:pt x="28" y="53"/>
                    <a:pt x="21" y="56"/>
                  </a:cubicBezTo>
                  <a:cubicBezTo>
                    <a:pt x="13" y="58"/>
                    <a:pt x="6" y="53"/>
                    <a:pt x="2" y="51"/>
                  </a:cubicBezTo>
                  <a:cubicBezTo>
                    <a:pt x="1" y="50"/>
                    <a:pt x="1" y="49"/>
                    <a:pt x="1" y="47"/>
                  </a:cubicBezTo>
                  <a:cubicBezTo>
                    <a:pt x="1" y="44"/>
                    <a:pt x="1" y="44"/>
                    <a:pt x="1" y="44"/>
                  </a:cubicBezTo>
                  <a:cubicBezTo>
                    <a:pt x="1" y="43"/>
                    <a:pt x="1" y="43"/>
                    <a:pt x="1" y="43"/>
                  </a:cubicBezTo>
                  <a:cubicBezTo>
                    <a:pt x="0" y="35"/>
                    <a:pt x="2" y="29"/>
                    <a:pt x="4" y="26"/>
                  </a:cubicBezTo>
                  <a:cubicBezTo>
                    <a:pt x="5" y="25"/>
                    <a:pt x="5" y="24"/>
                    <a:pt x="5" y="24"/>
                  </a:cubicBezTo>
                  <a:cubicBezTo>
                    <a:pt x="26" y="19"/>
                    <a:pt x="26" y="19"/>
                    <a:pt x="26" y="19"/>
                  </a:cubicBezTo>
                  <a:cubicBezTo>
                    <a:pt x="28" y="19"/>
                    <a:pt x="28" y="19"/>
                    <a:pt x="28" y="19"/>
                  </a:cubicBezTo>
                  <a:cubicBezTo>
                    <a:pt x="36" y="14"/>
                    <a:pt x="36" y="14"/>
                    <a:pt x="36" y="14"/>
                  </a:cubicBezTo>
                  <a:cubicBezTo>
                    <a:pt x="43" y="10"/>
                    <a:pt x="43" y="10"/>
                    <a:pt x="43" y="10"/>
                  </a:cubicBezTo>
                  <a:cubicBezTo>
                    <a:pt x="53" y="6"/>
                    <a:pt x="53" y="6"/>
                    <a:pt x="53" y="6"/>
                  </a:cubicBezTo>
                  <a:cubicBezTo>
                    <a:pt x="53" y="6"/>
                    <a:pt x="55" y="5"/>
                    <a:pt x="55" y="5"/>
                  </a:cubicBezTo>
                  <a:cubicBezTo>
                    <a:pt x="61" y="2"/>
                    <a:pt x="61" y="2"/>
                    <a:pt x="61" y="2"/>
                  </a:cubicBezTo>
                  <a:cubicBezTo>
                    <a:pt x="67" y="0"/>
                    <a:pt x="71" y="1"/>
                    <a:pt x="74" y="4"/>
                  </a:cubicBezTo>
                  <a:cubicBezTo>
                    <a:pt x="76" y="5"/>
                    <a:pt x="77" y="7"/>
                    <a:pt x="78" y="9"/>
                  </a:cubicBezTo>
                  <a:cubicBezTo>
                    <a:pt x="79" y="11"/>
                    <a:pt x="78" y="15"/>
                    <a:pt x="78" y="18"/>
                  </a:cubicBezTo>
                </a:path>
              </a:pathLst>
            </a:custGeom>
            <a:solidFill>
              <a:srgbClr val="E63B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219">
              <a:extLst>
                <a:ext uri="{FF2B5EF4-FFF2-40B4-BE49-F238E27FC236}">
                  <a16:creationId xmlns:a16="http://schemas.microsoft.com/office/drawing/2014/main" id="{D94CC141-3747-4EB3-8C24-F22D77FF75D2}"/>
                </a:ext>
              </a:extLst>
            </p:cNvPr>
            <p:cNvSpPr>
              <a:spLocks/>
            </p:cNvSpPr>
            <p:nvPr/>
          </p:nvSpPr>
          <p:spPr bwMode="auto">
            <a:xfrm>
              <a:off x="811" y="3587"/>
              <a:ext cx="120" cy="75"/>
            </a:xfrm>
            <a:custGeom>
              <a:avLst/>
              <a:gdLst>
                <a:gd name="T0" fmla="*/ 29 w 30"/>
                <a:gd name="T1" fmla="*/ 4 h 19"/>
                <a:gd name="T2" fmla="*/ 0 w 30"/>
                <a:gd name="T3" fmla="*/ 19 h 19"/>
                <a:gd name="T4" fmla="*/ 4 w 30"/>
                <a:gd name="T5" fmla="*/ 8 h 19"/>
                <a:gd name="T6" fmla="*/ 11 w 30"/>
                <a:gd name="T7" fmla="*/ 4 h 19"/>
                <a:gd name="T8" fmla="*/ 21 w 30"/>
                <a:gd name="T9" fmla="*/ 0 h 19"/>
                <a:gd name="T10" fmla="*/ 29 w 30"/>
                <a:gd name="T11" fmla="*/ 4 h 19"/>
              </a:gdLst>
              <a:ahLst/>
              <a:cxnLst>
                <a:cxn ang="0">
                  <a:pos x="T0" y="T1"/>
                </a:cxn>
                <a:cxn ang="0">
                  <a:pos x="T2" y="T3"/>
                </a:cxn>
                <a:cxn ang="0">
                  <a:pos x="T4" y="T5"/>
                </a:cxn>
                <a:cxn ang="0">
                  <a:pos x="T6" y="T7"/>
                </a:cxn>
                <a:cxn ang="0">
                  <a:pos x="T8" y="T9"/>
                </a:cxn>
                <a:cxn ang="0">
                  <a:pos x="T10" y="T11"/>
                </a:cxn>
              </a:cxnLst>
              <a:rect l="0" t="0" r="r" b="b"/>
              <a:pathLst>
                <a:path w="30" h="19">
                  <a:moveTo>
                    <a:pt x="29" y="4"/>
                  </a:moveTo>
                  <a:cubicBezTo>
                    <a:pt x="28" y="5"/>
                    <a:pt x="0" y="19"/>
                    <a:pt x="0" y="19"/>
                  </a:cubicBezTo>
                  <a:cubicBezTo>
                    <a:pt x="4" y="8"/>
                    <a:pt x="4" y="8"/>
                    <a:pt x="4" y="8"/>
                  </a:cubicBezTo>
                  <a:cubicBezTo>
                    <a:pt x="11" y="4"/>
                    <a:pt x="11" y="4"/>
                    <a:pt x="11" y="4"/>
                  </a:cubicBezTo>
                  <a:cubicBezTo>
                    <a:pt x="21" y="0"/>
                    <a:pt x="21" y="0"/>
                    <a:pt x="21" y="0"/>
                  </a:cubicBezTo>
                  <a:cubicBezTo>
                    <a:pt x="24" y="0"/>
                    <a:pt x="30" y="3"/>
                    <a:pt x="29" y="4"/>
                  </a:cubicBezTo>
                </a:path>
              </a:pathLst>
            </a:custGeom>
            <a:solidFill>
              <a:srgbClr val="F6F7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220">
              <a:extLst>
                <a:ext uri="{FF2B5EF4-FFF2-40B4-BE49-F238E27FC236}">
                  <a16:creationId xmlns:a16="http://schemas.microsoft.com/office/drawing/2014/main" id="{11B217EA-53C9-4717-8D90-1C79105E1A51}"/>
                </a:ext>
              </a:extLst>
            </p:cNvPr>
            <p:cNvSpPr>
              <a:spLocks/>
            </p:cNvSpPr>
            <p:nvPr/>
          </p:nvSpPr>
          <p:spPr bwMode="auto">
            <a:xfrm>
              <a:off x="951" y="3571"/>
              <a:ext cx="47" cy="99"/>
            </a:xfrm>
            <a:custGeom>
              <a:avLst/>
              <a:gdLst>
                <a:gd name="T0" fmla="*/ 11 w 12"/>
                <a:gd name="T1" fmla="*/ 14 h 25"/>
                <a:gd name="T2" fmla="*/ 9 w 12"/>
                <a:gd name="T3" fmla="*/ 19 h 25"/>
                <a:gd name="T4" fmla="*/ 7 w 12"/>
                <a:gd name="T5" fmla="*/ 22 h 25"/>
                <a:gd name="T6" fmla="*/ 2 w 12"/>
                <a:gd name="T7" fmla="*/ 25 h 25"/>
                <a:gd name="T8" fmla="*/ 0 w 12"/>
                <a:gd name="T9" fmla="*/ 10 h 25"/>
                <a:gd name="T10" fmla="*/ 7 w 12"/>
                <a:gd name="T11" fmla="*/ 0 h 25"/>
                <a:gd name="T12" fmla="*/ 11 w 12"/>
                <a:gd name="T13" fmla="*/ 5 h 25"/>
                <a:gd name="T14" fmla="*/ 11 w 12"/>
                <a:gd name="T15" fmla="*/ 14 h 2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25">
                  <a:moveTo>
                    <a:pt x="11" y="14"/>
                  </a:moveTo>
                  <a:cubicBezTo>
                    <a:pt x="10" y="16"/>
                    <a:pt x="10" y="18"/>
                    <a:pt x="9" y="19"/>
                  </a:cubicBezTo>
                  <a:cubicBezTo>
                    <a:pt x="9" y="20"/>
                    <a:pt x="8" y="21"/>
                    <a:pt x="7" y="22"/>
                  </a:cubicBezTo>
                  <a:cubicBezTo>
                    <a:pt x="6" y="23"/>
                    <a:pt x="4" y="24"/>
                    <a:pt x="2" y="25"/>
                  </a:cubicBezTo>
                  <a:cubicBezTo>
                    <a:pt x="3" y="20"/>
                    <a:pt x="2" y="14"/>
                    <a:pt x="0" y="10"/>
                  </a:cubicBezTo>
                  <a:cubicBezTo>
                    <a:pt x="4" y="7"/>
                    <a:pt x="6" y="3"/>
                    <a:pt x="7" y="0"/>
                  </a:cubicBezTo>
                  <a:cubicBezTo>
                    <a:pt x="9" y="1"/>
                    <a:pt x="10" y="3"/>
                    <a:pt x="11" y="5"/>
                  </a:cubicBezTo>
                  <a:cubicBezTo>
                    <a:pt x="12" y="7"/>
                    <a:pt x="11" y="11"/>
                    <a:pt x="11" y="14"/>
                  </a:cubicBezTo>
                  <a:close/>
                </a:path>
              </a:pathLst>
            </a:custGeom>
            <a:solidFill>
              <a:srgbClr val="E5EA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21">
              <a:extLst>
                <a:ext uri="{FF2B5EF4-FFF2-40B4-BE49-F238E27FC236}">
                  <a16:creationId xmlns:a16="http://schemas.microsoft.com/office/drawing/2014/main" id="{FB41C131-8F92-4631-AD63-BAFDB7E84F5C}"/>
                </a:ext>
              </a:extLst>
            </p:cNvPr>
            <p:cNvSpPr>
              <a:spLocks/>
            </p:cNvSpPr>
            <p:nvPr/>
          </p:nvSpPr>
          <p:spPr bwMode="auto">
            <a:xfrm>
              <a:off x="779" y="3563"/>
              <a:ext cx="80" cy="95"/>
            </a:xfrm>
            <a:custGeom>
              <a:avLst/>
              <a:gdLst>
                <a:gd name="T0" fmla="*/ 6 w 20"/>
                <a:gd name="T1" fmla="*/ 24 h 24"/>
                <a:gd name="T2" fmla="*/ 15 w 20"/>
                <a:gd name="T3" fmla="*/ 19 h 24"/>
                <a:gd name="T4" fmla="*/ 19 w 20"/>
                <a:gd name="T5" fmla="*/ 11 h 24"/>
                <a:gd name="T6" fmla="*/ 17 w 20"/>
                <a:gd name="T7" fmla="*/ 5 h 24"/>
                <a:gd name="T8" fmla="*/ 9 w 20"/>
                <a:gd name="T9" fmla="*/ 0 h 24"/>
                <a:gd name="T10" fmla="*/ 1 w 20"/>
                <a:gd name="T11" fmla="*/ 1 h 24"/>
                <a:gd name="T12" fmla="*/ 0 w 20"/>
                <a:gd name="T13" fmla="*/ 16 h 24"/>
                <a:gd name="T14" fmla="*/ 6 w 20"/>
                <a:gd name="T15" fmla="*/ 24 h 2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 h="24">
                  <a:moveTo>
                    <a:pt x="6" y="24"/>
                  </a:moveTo>
                  <a:cubicBezTo>
                    <a:pt x="6" y="24"/>
                    <a:pt x="14" y="21"/>
                    <a:pt x="15" y="19"/>
                  </a:cubicBezTo>
                  <a:cubicBezTo>
                    <a:pt x="17" y="17"/>
                    <a:pt x="19" y="14"/>
                    <a:pt x="19" y="11"/>
                  </a:cubicBezTo>
                  <a:cubicBezTo>
                    <a:pt x="20" y="9"/>
                    <a:pt x="18" y="6"/>
                    <a:pt x="17" y="5"/>
                  </a:cubicBezTo>
                  <a:cubicBezTo>
                    <a:pt x="15" y="3"/>
                    <a:pt x="11" y="0"/>
                    <a:pt x="9" y="0"/>
                  </a:cubicBezTo>
                  <a:cubicBezTo>
                    <a:pt x="5" y="0"/>
                    <a:pt x="1" y="1"/>
                    <a:pt x="1" y="1"/>
                  </a:cubicBezTo>
                  <a:cubicBezTo>
                    <a:pt x="0" y="16"/>
                    <a:pt x="0" y="16"/>
                    <a:pt x="0" y="16"/>
                  </a:cubicBezTo>
                  <a:cubicBezTo>
                    <a:pt x="6" y="24"/>
                    <a:pt x="6" y="24"/>
                    <a:pt x="6" y="24"/>
                  </a:cubicBezTo>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22">
              <a:extLst>
                <a:ext uri="{FF2B5EF4-FFF2-40B4-BE49-F238E27FC236}">
                  <a16:creationId xmlns:a16="http://schemas.microsoft.com/office/drawing/2014/main" id="{8DBA6B83-158F-428E-8982-C545CCF36057}"/>
                </a:ext>
              </a:extLst>
            </p:cNvPr>
            <p:cNvSpPr>
              <a:spLocks/>
            </p:cNvSpPr>
            <p:nvPr/>
          </p:nvSpPr>
          <p:spPr bwMode="auto">
            <a:xfrm>
              <a:off x="783" y="3575"/>
              <a:ext cx="64" cy="75"/>
            </a:xfrm>
            <a:custGeom>
              <a:avLst/>
              <a:gdLst>
                <a:gd name="T0" fmla="*/ 6 w 16"/>
                <a:gd name="T1" fmla="*/ 19 h 19"/>
                <a:gd name="T2" fmla="*/ 14 w 16"/>
                <a:gd name="T3" fmla="*/ 6 h 19"/>
                <a:gd name="T4" fmla="*/ 7 w 16"/>
                <a:gd name="T5" fmla="*/ 1 h 19"/>
                <a:gd name="T6" fmla="*/ 3 w 16"/>
                <a:gd name="T7" fmla="*/ 0 h 19"/>
                <a:gd name="T8" fmla="*/ 0 w 16"/>
                <a:gd name="T9" fmla="*/ 12 h 19"/>
                <a:gd name="T10" fmla="*/ 6 w 16"/>
                <a:gd name="T11" fmla="*/ 19 h 19"/>
              </a:gdLst>
              <a:ahLst/>
              <a:cxnLst>
                <a:cxn ang="0">
                  <a:pos x="T0" y="T1"/>
                </a:cxn>
                <a:cxn ang="0">
                  <a:pos x="T2" y="T3"/>
                </a:cxn>
                <a:cxn ang="0">
                  <a:pos x="T4" y="T5"/>
                </a:cxn>
                <a:cxn ang="0">
                  <a:pos x="T6" y="T7"/>
                </a:cxn>
                <a:cxn ang="0">
                  <a:pos x="T8" y="T9"/>
                </a:cxn>
                <a:cxn ang="0">
                  <a:pos x="T10" y="T11"/>
                </a:cxn>
              </a:cxnLst>
              <a:rect l="0" t="0" r="r" b="b"/>
              <a:pathLst>
                <a:path w="16" h="19">
                  <a:moveTo>
                    <a:pt x="6" y="19"/>
                  </a:moveTo>
                  <a:cubicBezTo>
                    <a:pt x="6" y="19"/>
                    <a:pt x="16" y="10"/>
                    <a:pt x="14" y="6"/>
                  </a:cubicBezTo>
                  <a:cubicBezTo>
                    <a:pt x="13" y="2"/>
                    <a:pt x="7" y="1"/>
                    <a:pt x="7" y="1"/>
                  </a:cubicBezTo>
                  <a:cubicBezTo>
                    <a:pt x="3" y="0"/>
                    <a:pt x="3" y="0"/>
                    <a:pt x="3" y="0"/>
                  </a:cubicBezTo>
                  <a:cubicBezTo>
                    <a:pt x="0" y="12"/>
                    <a:pt x="0" y="12"/>
                    <a:pt x="0" y="12"/>
                  </a:cubicBezTo>
                  <a:cubicBezTo>
                    <a:pt x="6" y="19"/>
                    <a:pt x="6" y="19"/>
                    <a:pt x="6" y="19"/>
                  </a:cubicBezTo>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23">
              <a:extLst>
                <a:ext uri="{FF2B5EF4-FFF2-40B4-BE49-F238E27FC236}">
                  <a16:creationId xmlns:a16="http://schemas.microsoft.com/office/drawing/2014/main" id="{88EDF83F-3828-4E07-BBBC-2F5177C024E1}"/>
                </a:ext>
              </a:extLst>
            </p:cNvPr>
            <p:cNvSpPr>
              <a:spLocks/>
            </p:cNvSpPr>
            <p:nvPr/>
          </p:nvSpPr>
          <p:spPr bwMode="auto">
            <a:xfrm>
              <a:off x="684" y="3611"/>
              <a:ext cx="279" cy="175"/>
            </a:xfrm>
            <a:custGeom>
              <a:avLst/>
              <a:gdLst>
                <a:gd name="T0" fmla="*/ 69 w 70"/>
                <a:gd name="T1" fmla="*/ 15 h 44"/>
                <a:gd name="T2" fmla="*/ 21 w 70"/>
                <a:gd name="T3" fmla="*/ 42 h 44"/>
                <a:gd name="T4" fmla="*/ 2 w 70"/>
                <a:gd name="T5" fmla="*/ 37 h 44"/>
                <a:gd name="T6" fmla="*/ 1 w 70"/>
                <a:gd name="T7" fmla="*/ 33 h 44"/>
                <a:gd name="T8" fmla="*/ 1 w 70"/>
                <a:gd name="T9" fmla="*/ 30 h 44"/>
                <a:gd name="T10" fmla="*/ 1 w 70"/>
                <a:gd name="T11" fmla="*/ 29 h 44"/>
                <a:gd name="T12" fmla="*/ 4 w 70"/>
                <a:gd name="T13" fmla="*/ 12 h 44"/>
                <a:gd name="T14" fmla="*/ 28 w 70"/>
                <a:gd name="T15" fmla="*/ 19 h 44"/>
                <a:gd name="T16" fmla="*/ 66 w 70"/>
                <a:gd name="T17" fmla="*/ 1 h 44"/>
                <a:gd name="T18" fmla="*/ 67 w 70"/>
                <a:gd name="T19" fmla="*/ 0 h 44"/>
                <a:gd name="T20" fmla="*/ 69 w 70"/>
                <a:gd name="T21" fmla="*/ 15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0" h="44">
                  <a:moveTo>
                    <a:pt x="69" y="15"/>
                  </a:moveTo>
                  <a:cubicBezTo>
                    <a:pt x="56" y="23"/>
                    <a:pt x="28" y="39"/>
                    <a:pt x="21" y="42"/>
                  </a:cubicBezTo>
                  <a:cubicBezTo>
                    <a:pt x="13" y="44"/>
                    <a:pt x="6" y="39"/>
                    <a:pt x="2" y="37"/>
                  </a:cubicBezTo>
                  <a:cubicBezTo>
                    <a:pt x="1" y="36"/>
                    <a:pt x="1" y="35"/>
                    <a:pt x="1" y="33"/>
                  </a:cubicBezTo>
                  <a:cubicBezTo>
                    <a:pt x="1" y="30"/>
                    <a:pt x="1" y="30"/>
                    <a:pt x="1" y="30"/>
                  </a:cubicBezTo>
                  <a:cubicBezTo>
                    <a:pt x="1" y="29"/>
                    <a:pt x="1" y="29"/>
                    <a:pt x="1" y="29"/>
                  </a:cubicBezTo>
                  <a:cubicBezTo>
                    <a:pt x="0" y="21"/>
                    <a:pt x="2" y="15"/>
                    <a:pt x="4" y="12"/>
                  </a:cubicBezTo>
                  <a:cubicBezTo>
                    <a:pt x="5" y="20"/>
                    <a:pt x="22" y="21"/>
                    <a:pt x="28" y="19"/>
                  </a:cubicBezTo>
                  <a:cubicBezTo>
                    <a:pt x="39" y="14"/>
                    <a:pt x="59" y="5"/>
                    <a:pt x="66" y="1"/>
                  </a:cubicBezTo>
                  <a:cubicBezTo>
                    <a:pt x="66" y="1"/>
                    <a:pt x="67" y="1"/>
                    <a:pt x="67" y="0"/>
                  </a:cubicBezTo>
                  <a:cubicBezTo>
                    <a:pt x="69" y="4"/>
                    <a:pt x="70" y="10"/>
                    <a:pt x="69" y="15"/>
                  </a:cubicBezTo>
                  <a:close/>
                </a:path>
              </a:pathLst>
            </a:custGeom>
            <a:solidFill>
              <a:srgbClr val="BB2D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24">
              <a:extLst>
                <a:ext uri="{FF2B5EF4-FFF2-40B4-BE49-F238E27FC236}">
                  <a16:creationId xmlns:a16="http://schemas.microsoft.com/office/drawing/2014/main" id="{71ACA70A-8B7A-4F3C-80BF-5F11C5480E31}"/>
                </a:ext>
              </a:extLst>
            </p:cNvPr>
            <p:cNvSpPr>
              <a:spLocks/>
            </p:cNvSpPr>
            <p:nvPr/>
          </p:nvSpPr>
          <p:spPr bwMode="auto">
            <a:xfrm>
              <a:off x="903" y="3555"/>
              <a:ext cx="75" cy="56"/>
            </a:xfrm>
            <a:custGeom>
              <a:avLst/>
              <a:gdLst>
                <a:gd name="T0" fmla="*/ 19 w 19"/>
                <a:gd name="T1" fmla="*/ 4 h 14"/>
                <a:gd name="T2" fmla="*/ 12 w 19"/>
                <a:gd name="T3" fmla="*/ 14 h 14"/>
                <a:gd name="T4" fmla="*/ 10 w 19"/>
                <a:gd name="T5" fmla="*/ 9 h 14"/>
                <a:gd name="T6" fmla="*/ 0 w 19"/>
                <a:gd name="T7" fmla="*/ 5 h 14"/>
                <a:gd name="T8" fmla="*/ 6 w 19"/>
                <a:gd name="T9" fmla="*/ 2 h 14"/>
                <a:gd name="T10" fmla="*/ 19 w 19"/>
                <a:gd name="T11" fmla="*/ 4 h 14"/>
              </a:gdLst>
              <a:ahLst/>
              <a:cxnLst>
                <a:cxn ang="0">
                  <a:pos x="T0" y="T1"/>
                </a:cxn>
                <a:cxn ang="0">
                  <a:pos x="T2" y="T3"/>
                </a:cxn>
                <a:cxn ang="0">
                  <a:pos x="T4" y="T5"/>
                </a:cxn>
                <a:cxn ang="0">
                  <a:pos x="T6" y="T7"/>
                </a:cxn>
                <a:cxn ang="0">
                  <a:pos x="T8" y="T9"/>
                </a:cxn>
                <a:cxn ang="0">
                  <a:pos x="T10" y="T11"/>
                </a:cxn>
              </a:cxnLst>
              <a:rect l="0" t="0" r="r" b="b"/>
              <a:pathLst>
                <a:path w="19" h="14">
                  <a:moveTo>
                    <a:pt x="19" y="4"/>
                  </a:moveTo>
                  <a:cubicBezTo>
                    <a:pt x="18" y="7"/>
                    <a:pt x="16" y="11"/>
                    <a:pt x="12" y="14"/>
                  </a:cubicBezTo>
                  <a:cubicBezTo>
                    <a:pt x="11" y="12"/>
                    <a:pt x="11" y="11"/>
                    <a:pt x="10" y="9"/>
                  </a:cubicBezTo>
                  <a:cubicBezTo>
                    <a:pt x="7" y="6"/>
                    <a:pt x="3" y="5"/>
                    <a:pt x="0" y="5"/>
                  </a:cubicBezTo>
                  <a:cubicBezTo>
                    <a:pt x="6" y="2"/>
                    <a:pt x="6" y="2"/>
                    <a:pt x="6" y="2"/>
                  </a:cubicBezTo>
                  <a:cubicBezTo>
                    <a:pt x="12" y="0"/>
                    <a:pt x="16" y="1"/>
                    <a:pt x="19" y="4"/>
                  </a:cubicBezTo>
                  <a:close/>
                </a:path>
              </a:pathLst>
            </a:custGeom>
            <a:solidFill>
              <a:srgbClr val="F6F7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25">
              <a:extLst>
                <a:ext uri="{FF2B5EF4-FFF2-40B4-BE49-F238E27FC236}">
                  <a16:creationId xmlns:a16="http://schemas.microsoft.com/office/drawing/2014/main" id="{32B0AC7A-EDC2-43A1-BBB2-26E8C9F5F951}"/>
                </a:ext>
              </a:extLst>
            </p:cNvPr>
            <p:cNvSpPr>
              <a:spLocks/>
            </p:cNvSpPr>
            <p:nvPr/>
          </p:nvSpPr>
          <p:spPr bwMode="auto">
            <a:xfrm>
              <a:off x="688" y="3627"/>
              <a:ext cx="306" cy="159"/>
            </a:xfrm>
            <a:custGeom>
              <a:avLst/>
              <a:gdLst>
                <a:gd name="T0" fmla="*/ 77 w 77"/>
                <a:gd name="T1" fmla="*/ 0 h 40"/>
                <a:gd name="T2" fmla="*/ 75 w 77"/>
                <a:gd name="T3" fmla="*/ 5 h 40"/>
                <a:gd name="T4" fmla="*/ 73 w 77"/>
                <a:gd name="T5" fmla="*/ 8 h 40"/>
                <a:gd name="T6" fmla="*/ 20 w 77"/>
                <a:gd name="T7" fmla="*/ 38 h 40"/>
                <a:gd name="T8" fmla="*/ 1 w 77"/>
                <a:gd name="T9" fmla="*/ 33 h 40"/>
                <a:gd name="T10" fmla="*/ 0 w 77"/>
                <a:gd name="T11" fmla="*/ 29 h 40"/>
                <a:gd name="T12" fmla="*/ 0 w 77"/>
                <a:gd name="T13" fmla="*/ 26 h 40"/>
                <a:gd name="T14" fmla="*/ 16 w 77"/>
                <a:gd name="T15" fmla="*/ 33 h 40"/>
                <a:gd name="T16" fmla="*/ 42 w 77"/>
                <a:gd name="T17" fmla="*/ 22 h 40"/>
                <a:gd name="T18" fmla="*/ 77 w 77"/>
                <a:gd name="T19" fmla="*/ 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7" h="40">
                  <a:moveTo>
                    <a:pt x="77" y="0"/>
                  </a:moveTo>
                  <a:cubicBezTo>
                    <a:pt x="76" y="2"/>
                    <a:pt x="76" y="4"/>
                    <a:pt x="75" y="5"/>
                  </a:cubicBezTo>
                  <a:cubicBezTo>
                    <a:pt x="75" y="6"/>
                    <a:pt x="74" y="7"/>
                    <a:pt x="73" y="8"/>
                  </a:cubicBezTo>
                  <a:cubicBezTo>
                    <a:pt x="65" y="13"/>
                    <a:pt x="29" y="35"/>
                    <a:pt x="20" y="38"/>
                  </a:cubicBezTo>
                  <a:cubicBezTo>
                    <a:pt x="12" y="40"/>
                    <a:pt x="5" y="35"/>
                    <a:pt x="1" y="33"/>
                  </a:cubicBezTo>
                  <a:cubicBezTo>
                    <a:pt x="0" y="32"/>
                    <a:pt x="0" y="31"/>
                    <a:pt x="0" y="29"/>
                  </a:cubicBezTo>
                  <a:cubicBezTo>
                    <a:pt x="0" y="26"/>
                    <a:pt x="0" y="26"/>
                    <a:pt x="0" y="26"/>
                  </a:cubicBezTo>
                  <a:cubicBezTo>
                    <a:pt x="3" y="30"/>
                    <a:pt x="10" y="35"/>
                    <a:pt x="16" y="33"/>
                  </a:cubicBezTo>
                  <a:cubicBezTo>
                    <a:pt x="23" y="32"/>
                    <a:pt x="42" y="22"/>
                    <a:pt x="42" y="22"/>
                  </a:cubicBezTo>
                  <a:cubicBezTo>
                    <a:pt x="42" y="22"/>
                    <a:pt x="69" y="7"/>
                    <a:pt x="77" y="0"/>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226">
              <a:extLst>
                <a:ext uri="{FF2B5EF4-FFF2-40B4-BE49-F238E27FC236}">
                  <a16:creationId xmlns:a16="http://schemas.microsoft.com/office/drawing/2014/main" id="{2B8F0551-EFEC-4CBD-AD68-7D70463AC3D5}"/>
                </a:ext>
              </a:extLst>
            </p:cNvPr>
            <p:cNvSpPr>
              <a:spLocks/>
            </p:cNvSpPr>
            <p:nvPr/>
          </p:nvSpPr>
          <p:spPr bwMode="auto">
            <a:xfrm>
              <a:off x="692" y="3670"/>
              <a:ext cx="35" cy="80"/>
            </a:xfrm>
            <a:custGeom>
              <a:avLst/>
              <a:gdLst>
                <a:gd name="T0" fmla="*/ 9 w 9"/>
                <a:gd name="T1" fmla="*/ 4 h 20"/>
                <a:gd name="T2" fmla="*/ 6 w 9"/>
                <a:gd name="T3" fmla="*/ 20 h 20"/>
                <a:gd name="T4" fmla="*/ 1 w 9"/>
                <a:gd name="T5" fmla="*/ 17 h 20"/>
                <a:gd name="T6" fmla="*/ 3 w 9"/>
                <a:gd name="T7" fmla="*/ 0 h 20"/>
                <a:gd name="T8" fmla="*/ 9 w 9"/>
                <a:gd name="T9" fmla="*/ 4 h 20"/>
              </a:gdLst>
              <a:ahLst/>
              <a:cxnLst>
                <a:cxn ang="0">
                  <a:pos x="T0" y="T1"/>
                </a:cxn>
                <a:cxn ang="0">
                  <a:pos x="T2" y="T3"/>
                </a:cxn>
                <a:cxn ang="0">
                  <a:pos x="T4" y="T5"/>
                </a:cxn>
                <a:cxn ang="0">
                  <a:pos x="T6" y="T7"/>
                </a:cxn>
                <a:cxn ang="0">
                  <a:pos x="T8" y="T9"/>
                </a:cxn>
              </a:cxnLst>
              <a:rect l="0" t="0" r="r" b="b"/>
              <a:pathLst>
                <a:path w="9" h="20">
                  <a:moveTo>
                    <a:pt x="9" y="4"/>
                  </a:moveTo>
                  <a:cubicBezTo>
                    <a:pt x="9" y="4"/>
                    <a:pt x="5" y="13"/>
                    <a:pt x="6" y="20"/>
                  </a:cubicBezTo>
                  <a:cubicBezTo>
                    <a:pt x="6" y="20"/>
                    <a:pt x="1" y="19"/>
                    <a:pt x="1" y="17"/>
                  </a:cubicBezTo>
                  <a:cubicBezTo>
                    <a:pt x="0" y="14"/>
                    <a:pt x="0" y="6"/>
                    <a:pt x="3" y="0"/>
                  </a:cubicBezTo>
                  <a:cubicBezTo>
                    <a:pt x="3" y="0"/>
                    <a:pt x="5" y="2"/>
                    <a:pt x="9" y="4"/>
                  </a:cubicBezTo>
                  <a:close/>
                </a:path>
              </a:pathLst>
            </a:custGeom>
            <a:solidFill>
              <a:srgbClr val="F6F7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227">
              <a:extLst>
                <a:ext uri="{FF2B5EF4-FFF2-40B4-BE49-F238E27FC236}">
                  <a16:creationId xmlns:a16="http://schemas.microsoft.com/office/drawing/2014/main" id="{626D1BA1-E46F-409F-A34E-6FD98D210700}"/>
                </a:ext>
              </a:extLst>
            </p:cNvPr>
            <p:cNvSpPr>
              <a:spLocks/>
            </p:cNvSpPr>
            <p:nvPr/>
          </p:nvSpPr>
          <p:spPr bwMode="auto">
            <a:xfrm>
              <a:off x="708" y="3579"/>
              <a:ext cx="103" cy="99"/>
            </a:xfrm>
            <a:custGeom>
              <a:avLst/>
              <a:gdLst>
                <a:gd name="T0" fmla="*/ 0 w 26"/>
                <a:gd name="T1" fmla="*/ 8 h 25"/>
                <a:gd name="T2" fmla="*/ 0 w 26"/>
                <a:gd name="T3" fmla="*/ 19 h 25"/>
                <a:gd name="T4" fmla="*/ 14 w 26"/>
                <a:gd name="T5" fmla="*/ 25 h 25"/>
                <a:gd name="T6" fmla="*/ 25 w 26"/>
                <a:gd name="T7" fmla="*/ 18 h 25"/>
                <a:gd name="T8" fmla="*/ 25 w 26"/>
                <a:gd name="T9" fmla="*/ 7 h 25"/>
                <a:gd name="T10" fmla="*/ 0 w 26"/>
                <a:gd name="T11" fmla="*/ 8 h 25"/>
              </a:gdLst>
              <a:ahLst/>
              <a:cxnLst>
                <a:cxn ang="0">
                  <a:pos x="T0" y="T1"/>
                </a:cxn>
                <a:cxn ang="0">
                  <a:pos x="T2" y="T3"/>
                </a:cxn>
                <a:cxn ang="0">
                  <a:pos x="T4" y="T5"/>
                </a:cxn>
                <a:cxn ang="0">
                  <a:pos x="T6" y="T7"/>
                </a:cxn>
                <a:cxn ang="0">
                  <a:pos x="T8" y="T9"/>
                </a:cxn>
                <a:cxn ang="0">
                  <a:pos x="T10" y="T11"/>
                </a:cxn>
              </a:cxnLst>
              <a:rect l="0" t="0" r="r" b="b"/>
              <a:pathLst>
                <a:path w="26" h="25">
                  <a:moveTo>
                    <a:pt x="0" y="8"/>
                  </a:moveTo>
                  <a:cubicBezTo>
                    <a:pt x="0" y="8"/>
                    <a:pt x="1" y="11"/>
                    <a:pt x="0" y="19"/>
                  </a:cubicBezTo>
                  <a:cubicBezTo>
                    <a:pt x="0" y="23"/>
                    <a:pt x="9" y="25"/>
                    <a:pt x="14" y="25"/>
                  </a:cubicBezTo>
                  <a:cubicBezTo>
                    <a:pt x="18" y="24"/>
                    <a:pt x="25" y="19"/>
                    <a:pt x="25" y="18"/>
                  </a:cubicBezTo>
                  <a:cubicBezTo>
                    <a:pt x="25" y="17"/>
                    <a:pt x="24" y="14"/>
                    <a:pt x="25" y="7"/>
                  </a:cubicBezTo>
                  <a:cubicBezTo>
                    <a:pt x="26" y="0"/>
                    <a:pt x="0" y="8"/>
                    <a:pt x="0" y="8"/>
                  </a:cubicBezTo>
                </a:path>
              </a:pathLst>
            </a:custGeom>
            <a:solidFill>
              <a:srgbClr val="F8E4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228">
              <a:extLst>
                <a:ext uri="{FF2B5EF4-FFF2-40B4-BE49-F238E27FC236}">
                  <a16:creationId xmlns:a16="http://schemas.microsoft.com/office/drawing/2014/main" id="{26EA592D-2908-4908-B394-D97E37450A54}"/>
                </a:ext>
              </a:extLst>
            </p:cNvPr>
            <p:cNvSpPr>
              <a:spLocks/>
            </p:cNvSpPr>
            <p:nvPr/>
          </p:nvSpPr>
          <p:spPr bwMode="auto">
            <a:xfrm>
              <a:off x="624" y="2818"/>
              <a:ext cx="279" cy="829"/>
            </a:xfrm>
            <a:custGeom>
              <a:avLst/>
              <a:gdLst>
                <a:gd name="T0" fmla="*/ 68 w 70"/>
                <a:gd name="T1" fmla="*/ 30 h 208"/>
                <a:gd name="T2" fmla="*/ 67 w 70"/>
                <a:gd name="T3" fmla="*/ 37 h 208"/>
                <a:gd name="T4" fmla="*/ 60 w 70"/>
                <a:gd name="T5" fmla="*/ 72 h 208"/>
                <a:gd name="T6" fmla="*/ 54 w 70"/>
                <a:gd name="T7" fmla="*/ 193 h 208"/>
                <a:gd name="T8" fmla="*/ 54 w 70"/>
                <a:gd name="T9" fmla="*/ 199 h 208"/>
                <a:gd name="T10" fmla="*/ 52 w 70"/>
                <a:gd name="T11" fmla="*/ 202 h 208"/>
                <a:gd name="T12" fmla="*/ 46 w 70"/>
                <a:gd name="T13" fmla="*/ 207 h 208"/>
                <a:gd name="T14" fmla="*/ 39 w 70"/>
                <a:gd name="T15" fmla="*/ 208 h 208"/>
                <a:gd name="T16" fmla="*/ 19 w 70"/>
                <a:gd name="T17" fmla="*/ 200 h 208"/>
                <a:gd name="T18" fmla="*/ 16 w 70"/>
                <a:gd name="T19" fmla="*/ 134 h 208"/>
                <a:gd name="T20" fmla="*/ 14 w 70"/>
                <a:gd name="T21" fmla="*/ 31 h 208"/>
                <a:gd name="T22" fmla="*/ 16 w 70"/>
                <a:gd name="T23" fmla="*/ 26 h 208"/>
                <a:gd name="T24" fmla="*/ 52 w 70"/>
                <a:gd name="T25" fmla="*/ 2 h 208"/>
                <a:gd name="T26" fmla="*/ 68 w 70"/>
                <a:gd name="T27" fmla="*/ 8 h 208"/>
                <a:gd name="T28" fmla="*/ 68 w 70"/>
                <a:gd name="T29" fmla="*/ 30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0" h="208">
                  <a:moveTo>
                    <a:pt x="68" y="30"/>
                  </a:moveTo>
                  <a:cubicBezTo>
                    <a:pt x="68" y="32"/>
                    <a:pt x="68" y="35"/>
                    <a:pt x="67" y="37"/>
                  </a:cubicBezTo>
                  <a:cubicBezTo>
                    <a:pt x="64" y="48"/>
                    <a:pt x="60" y="63"/>
                    <a:pt x="60" y="72"/>
                  </a:cubicBezTo>
                  <a:cubicBezTo>
                    <a:pt x="60" y="84"/>
                    <a:pt x="54" y="193"/>
                    <a:pt x="54" y="193"/>
                  </a:cubicBezTo>
                  <a:cubicBezTo>
                    <a:pt x="54" y="199"/>
                    <a:pt x="54" y="199"/>
                    <a:pt x="54" y="199"/>
                  </a:cubicBezTo>
                  <a:cubicBezTo>
                    <a:pt x="54" y="200"/>
                    <a:pt x="53" y="201"/>
                    <a:pt x="52" y="202"/>
                  </a:cubicBezTo>
                  <a:cubicBezTo>
                    <a:pt x="51" y="204"/>
                    <a:pt x="49" y="205"/>
                    <a:pt x="46" y="207"/>
                  </a:cubicBezTo>
                  <a:cubicBezTo>
                    <a:pt x="44" y="207"/>
                    <a:pt x="41" y="208"/>
                    <a:pt x="39" y="208"/>
                  </a:cubicBezTo>
                  <a:cubicBezTo>
                    <a:pt x="30" y="208"/>
                    <a:pt x="20" y="201"/>
                    <a:pt x="19" y="200"/>
                  </a:cubicBezTo>
                  <a:cubicBezTo>
                    <a:pt x="18" y="198"/>
                    <a:pt x="16" y="137"/>
                    <a:pt x="16" y="134"/>
                  </a:cubicBezTo>
                  <a:cubicBezTo>
                    <a:pt x="15" y="130"/>
                    <a:pt x="0" y="71"/>
                    <a:pt x="14" y="31"/>
                  </a:cubicBezTo>
                  <a:cubicBezTo>
                    <a:pt x="14" y="29"/>
                    <a:pt x="15" y="28"/>
                    <a:pt x="16" y="26"/>
                  </a:cubicBezTo>
                  <a:cubicBezTo>
                    <a:pt x="25" y="3"/>
                    <a:pt x="41" y="0"/>
                    <a:pt x="52" y="2"/>
                  </a:cubicBezTo>
                  <a:cubicBezTo>
                    <a:pt x="62" y="3"/>
                    <a:pt x="68" y="8"/>
                    <a:pt x="68" y="8"/>
                  </a:cubicBezTo>
                  <a:cubicBezTo>
                    <a:pt x="68" y="8"/>
                    <a:pt x="70" y="22"/>
                    <a:pt x="68" y="30"/>
                  </a:cubicBezTo>
                </a:path>
              </a:pathLst>
            </a:custGeom>
            <a:solidFill>
              <a:srgbClr val="9DB7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229">
              <a:extLst>
                <a:ext uri="{FF2B5EF4-FFF2-40B4-BE49-F238E27FC236}">
                  <a16:creationId xmlns:a16="http://schemas.microsoft.com/office/drawing/2014/main" id="{279496C7-B9B9-43AF-95DC-BE226A506DA3}"/>
                </a:ext>
              </a:extLst>
            </p:cNvPr>
            <p:cNvSpPr>
              <a:spLocks/>
            </p:cNvSpPr>
            <p:nvPr/>
          </p:nvSpPr>
          <p:spPr bwMode="auto">
            <a:xfrm>
              <a:off x="771" y="3639"/>
              <a:ext cx="68" cy="35"/>
            </a:xfrm>
            <a:custGeom>
              <a:avLst/>
              <a:gdLst>
                <a:gd name="T0" fmla="*/ 17 w 17"/>
                <a:gd name="T1" fmla="*/ 0 h 9"/>
                <a:gd name="T2" fmla="*/ 2 w 17"/>
                <a:gd name="T3" fmla="*/ 8 h 9"/>
                <a:gd name="T4" fmla="*/ 11 w 17"/>
                <a:gd name="T5" fmla="*/ 2 h 9"/>
                <a:gd name="T6" fmla="*/ 17 w 17"/>
                <a:gd name="T7" fmla="*/ 0 h 9"/>
              </a:gdLst>
              <a:ahLst/>
              <a:cxnLst>
                <a:cxn ang="0">
                  <a:pos x="T0" y="T1"/>
                </a:cxn>
                <a:cxn ang="0">
                  <a:pos x="T2" y="T3"/>
                </a:cxn>
                <a:cxn ang="0">
                  <a:pos x="T4" y="T5"/>
                </a:cxn>
                <a:cxn ang="0">
                  <a:pos x="T6" y="T7"/>
                </a:cxn>
              </a:cxnLst>
              <a:rect l="0" t="0" r="r" b="b"/>
              <a:pathLst>
                <a:path w="17" h="9">
                  <a:moveTo>
                    <a:pt x="17" y="0"/>
                  </a:moveTo>
                  <a:cubicBezTo>
                    <a:pt x="17" y="0"/>
                    <a:pt x="11" y="7"/>
                    <a:pt x="2" y="8"/>
                  </a:cubicBezTo>
                  <a:cubicBezTo>
                    <a:pt x="0" y="9"/>
                    <a:pt x="9" y="4"/>
                    <a:pt x="11" y="2"/>
                  </a:cubicBezTo>
                  <a:cubicBezTo>
                    <a:pt x="13" y="0"/>
                    <a:pt x="17" y="0"/>
                    <a:pt x="17" y="0"/>
                  </a:cubicBezTo>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230">
              <a:extLst>
                <a:ext uri="{FF2B5EF4-FFF2-40B4-BE49-F238E27FC236}">
                  <a16:creationId xmlns:a16="http://schemas.microsoft.com/office/drawing/2014/main" id="{A8D1D138-22D3-40F3-BFF2-83EBB4FB8441}"/>
                </a:ext>
              </a:extLst>
            </p:cNvPr>
            <p:cNvSpPr>
              <a:spLocks/>
            </p:cNvSpPr>
            <p:nvPr/>
          </p:nvSpPr>
          <p:spPr bwMode="auto">
            <a:xfrm>
              <a:off x="863" y="2965"/>
              <a:ext cx="28" cy="140"/>
            </a:xfrm>
            <a:custGeom>
              <a:avLst/>
              <a:gdLst>
                <a:gd name="T0" fmla="*/ 7 w 7"/>
                <a:gd name="T1" fmla="*/ 0 h 35"/>
                <a:gd name="T2" fmla="*/ 7 w 7"/>
                <a:gd name="T3" fmla="*/ 0 h 35"/>
                <a:gd name="T4" fmla="*/ 7 w 7"/>
                <a:gd name="T5" fmla="*/ 0 h 35"/>
                <a:gd name="T6" fmla="*/ 0 w 7"/>
                <a:gd name="T7" fmla="*/ 35 h 35"/>
                <a:gd name="T8" fmla="*/ 7 w 7"/>
                <a:gd name="T9" fmla="*/ 0 h 35"/>
              </a:gdLst>
              <a:ahLst/>
              <a:cxnLst>
                <a:cxn ang="0">
                  <a:pos x="T0" y="T1"/>
                </a:cxn>
                <a:cxn ang="0">
                  <a:pos x="T2" y="T3"/>
                </a:cxn>
                <a:cxn ang="0">
                  <a:pos x="T4" y="T5"/>
                </a:cxn>
                <a:cxn ang="0">
                  <a:pos x="T6" y="T7"/>
                </a:cxn>
                <a:cxn ang="0">
                  <a:pos x="T8" y="T9"/>
                </a:cxn>
              </a:cxnLst>
              <a:rect l="0" t="0" r="r" b="b"/>
              <a:pathLst>
                <a:path w="7" h="35">
                  <a:moveTo>
                    <a:pt x="7" y="0"/>
                  </a:moveTo>
                  <a:cubicBezTo>
                    <a:pt x="7" y="0"/>
                    <a:pt x="7" y="0"/>
                    <a:pt x="7" y="0"/>
                  </a:cubicBezTo>
                  <a:cubicBezTo>
                    <a:pt x="7" y="0"/>
                    <a:pt x="7" y="0"/>
                    <a:pt x="7" y="0"/>
                  </a:cubicBezTo>
                  <a:cubicBezTo>
                    <a:pt x="4" y="10"/>
                    <a:pt x="0" y="26"/>
                    <a:pt x="0" y="35"/>
                  </a:cubicBezTo>
                  <a:cubicBezTo>
                    <a:pt x="0" y="26"/>
                    <a:pt x="4" y="10"/>
                    <a:pt x="7" y="0"/>
                  </a:cubicBezTo>
                </a:path>
              </a:pathLst>
            </a:custGeom>
            <a:solidFill>
              <a:srgbClr val="D2DB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231">
              <a:extLst>
                <a:ext uri="{FF2B5EF4-FFF2-40B4-BE49-F238E27FC236}">
                  <a16:creationId xmlns:a16="http://schemas.microsoft.com/office/drawing/2014/main" id="{5A8EBE39-13F5-483A-804F-16426BDF4685}"/>
                </a:ext>
              </a:extLst>
            </p:cNvPr>
            <p:cNvSpPr>
              <a:spLocks/>
            </p:cNvSpPr>
            <p:nvPr/>
          </p:nvSpPr>
          <p:spPr bwMode="auto">
            <a:xfrm>
              <a:off x="680" y="2495"/>
              <a:ext cx="223" cy="470"/>
            </a:xfrm>
            <a:custGeom>
              <a:avLst/>
              <a:gdLst>
                <a:gd name="T0" fmla="*/ 31 w 56"/>
                <a:gd name="T1" fmla="*/ 0 h 118"/>
                <a:gd name="T2" fmla="*/ 17 w 56"/>
                <a:gd name="T3" fmla="*/ 8 h 118"/>
                <a:gd name="T4" fmla="*/ 2 w 56"/>
                <a:gd name="T5" fmla="*/ 6 h 118"/>
                <a:gd name="T6" fmla="*/ 2 w 56"/>
                <a:gd name="T7" fmla="*/ 6 h 118"/>
                <a:gd name="T8" fmla="*/ 39 w 56"/>
                <a:gd name="T9" fmla="*/ 35 h 118"/>
                <a:gd name="T10" fmla="*/ 44 w 56"/>
                <a:gd name="T11" fmla="*/ 84 h 118"/>
                <a:gd name="T12" fmla="*/ 54 w 56"/>
                <a:gd name="T13" fmla="*/ 89 h 118"/>
                <a:gd name="T14" fmla="*/ 54 w 56"/>
                <a:gd name="T15" fmla="*/ 111 h 118"/>
                <a:gd name="T16" fmla="*/ 53 w 56"/>
                <a:gd name="T17" fmla="*/ 118 h 118"/>
                <a:gd name="T18" fmla="*/ 53 w 56"/>
                <a:gd name="T19" fmla="*/ 118 h 118"/>
                <a:gd name="T20" fmla="*/ 53 w 56"/>
                <a:gd name="T21" fmla="*/ 118 h 118"/>
                <a:gd name="T22" fmla="*/ 56 w 56"/>
                <a:gd name="T23" fmla="*/ 101 h 118"/>
                <a:gd name="T24" fmla="*/ 46 w 56"/>
                <a:gd name="T25" fmla="*/ 29 h 118"/>
                <a:gd name="T26" fmla="*/ 31 w 56"/>
                <a:gd name="T27" fmla="*/ 0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6" h="118">
                  <a:moveTo>
                    <a:pt x="31" y="0"/>
                  </a:moveTo>
                  <a:cubicBezTo>
                    <a:pt x="31" y="3"/>
                    <a:pt x="28" y="8"/>
                    <a:pt x="17" y="8"/>
                  </a:cubicBezTo>
                  <a:cubicBezTo>
                    <a:pt x="13" y="8"/>
                    <a:pt x="8" y="8"/>
                    <a:pt x="2" y="6"/>
                  </a:cubicBezTo>
                  <a:cubicBezTo>
                    <a:pt x="2" y="6"/>
                    <a:pt x="2" y="6"/>
                    <a:pt x="2" y="6"/>
                  </a:cubicBezTo>
                  <a:cubicBezTo>
                    <a:pt x="0" y="6"/>
                    <a:pt x="37" y="22"/>
                    <a:pt x="39" y="35"/>
                  </a:cubicBezTo>
                  <a:cubicBezTo>
                    <a:pt x="41" y="54"/>
                    <a:pt x="44" y="68"/>
                    <a:pt x="44" y="84"/>
                  </a:cubicBezTo>
                  <a:cubicBezTo>
                    <a:pt x="50" y="86"/>
                    <a:pt x="54" y="89"/>
                    <a:pt x="54" y="89"/>
                  </a:cubicBezTo>
                  <a:cubicBezTo>
                    <a:pt x="54" y="89"/>
                    <a:pt x="56" y="103"/>
                    <a:pt x="54" y="111"/>
                  </a:cubicBezTo>
                  <a:cubicBezTo>
                    <a:pt x="54" y="113"/>
                    <a:pt x="54" y="116"/>
                    <a:pt x="53" y="118"/>
                  </a:cubicBezTo>
                  <a:cubicBezTo>
                    <a:pt x="53" y="118"/>
                    <a:pt x="53" y="118"/>
                    <a:pt x="53" y="118"/>
                  </a:cubicBezTo>
                  <a:cubicBezTo>
                    <a:pt x="53" y="118"/>
                    <a:pt x="53" y="118"/>
                    <a:pt x="53" y="118"/>
                  </a:cubicBezTo>
                  <a:cubicBezTo>
                    <a:pt x="54" y="117"/>
                    <a:pt x="55" y="110"/>
                    <a:pt x="56" y="101"/>
                  </a:cubicBezTo>
                  <a:cubicBezTo>
                    <a:pt x="51" y="68"/>
                    <a:pt x="46" y="29"/>
                    <a:pt x="46" y="29"/>
                  </a:cubicBezTo>
                  <a:cubicBezTo>
                    <a:pt x="38" y="21"/>
                    <a:pt x="34" y="11"/>
                    <a:pt x="31" y="0"/>
                  </a:cubicBezTo>
                </a:path>
              </a:pathLst>
            </a:custGeom>
            <a:solidFill>
              <a:srgbClr val="819D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232">
              <a:extLst>
                <a:ext uri="{FF2B5EF4-FFF2-40B4-BE49-F238E27FC236}">
                  <a16:creationId xmlns:a16="http://schemas.microsoft.com/office/drawing/2014/main" id="{DF290FCA-2CE5-49A6-A63C-111DE18A915D}"/>
                </a:ext>
              </a:extLst>
            </p:cNvPr>
            <p:cNvSpPr>
              <a:spLocks/>
            </p:cNvSpPr>
            <p:nvPr/>
          </p:nvSpPr>
          <p:spPr bwMode="auto">
            <a:xfrm>
              <a:off x="807" y="2830"/>
              <a:ext cx="96" cy="813"/>
            </a:xfrm>
            <a:custGeom>
              <a:avLst/>
              <a:gdLst>
                <a:gd name="T0" fmla="*/ 12 w 24"/>
                <a:gd name="T1" fmla="*/ 0 h 204"/>
                <a:gd name="T2" fmla="*/ 12 w 24"/>
                <a:gd name="T3" fmla="*/ 0 h 204"/>
                <a:gd name="T4" fmla="*/ 6 w 24"/>
                <a:gd name="T5" fmla="*/ 42 h 204"/>
                <a:gd name="T6" fmla="*/ 4 w 24"/>
                <a:gd name="T7" fmla="*/ 57 h 204"/>
                <a:gd name="T8" fmla="*/ 0 w 24"/>
                <a:gd name="T9" fmla="*/ 204 h 204"/>
                <a:gd name="T10" fmla="*/ 6 w 24"/>
                <a:gd name="T11" fmla="*/ 199 h 204"/>
                <a:gd name="T12" fmla="*/ 8 w 24"/>
                <a:gd name="T13" fmla="*/ 196 h 204"/>
                <a:gd name="T14" fmla="*/ 8 w 24"/>
                <a:gd name="T15" fmla="*/ 190 h 204"/>
                <a:gd name="T16" fmla="*/ 8 w 24"/>
                <a:gd name="T17" fmla="*/ 190 h 204"/>
                <a:gd name="T18" fmla="*/ 14 w 24"/>
                <a:gd name="T19" fmla="*/ 69 h 204"/>
                <a:gd name="T20" fmla="*/ 14 w 24"/>
                <a:gd name="T21" fmla="*/ 69 h 204"/>
                <a:gd name="T22" fmla="*/ 21 w 24"/>
                <a:gd name="T23" fmla="*/ 34 h 204"/>
                <a:gd name="T24" fmla="*/ 21 w 24"/>
                <a:gd name="T25" fmla="*/ 34 h 204"/>
                <a:gd name="T26" fmla="*/ 22 w 24"/>
                <a:gd name="T27" fmla="*/ 27 h 204"/>
                <a:gd name="T28" fmla="*/ 22 w 24"/>
                <a:gd name="T29" fmla="*/ 5 h 204"/>
                <a:gd name="T30" fmla="*/ 12 w 24"/>
                <a:gd name="T31" fmla="*/ 0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 h="204">
                  <a:moveTo>
                    <a:pt x="12" y="0"/>
                  </a:moveTo>
                  <a:cubicBezTo>
                    <a:pt x="12" y="0"/>
                    <a:pt x="12" y="0"/>
                    <a:pt x="12" y="0"/>
                  </a:cubicBezTo>
                  <a:cubicBezTo>
                    <a:pt x="12" y="15"/>
                    <a:pt x="8" y="28"/>
                    <a:pt x="6" y="42"/>
                  </a:cubicBezTo>
                  <a:cubicBezTo>
                    <a:pt x="6" y="47"/>
                    <a:pt x="5" y="52"/>
                    <a:pt x="4" y="57"/>
                  </a:cubicBezTo>
                  <a:cubicBezTo>
                    <a:pt x="4" y="57"/>
                    <a:pt x="8" y="176"/>
                    <a:pt x="0" y="204"/>
                  </a:cubicBezTo>
                  <a:cubicBezTo>
                    <a:pt x="3" y="202"/>
                    <a:pt x="5" y="201"/>
                    <a:pt x="6" y="199"/>
                  </a:cubicBezTo>
                  <a:cubicBezTo>
                    <a:pt x="7" y="198"/>
                    <a:pt x="8" y="197"/>
                    <a:pt x="8" y="196"/>
                  </a:cubicBezTo>
                  <a:cubicBezTo>
                    <a:pt x="8" y="190"/>
                    <a:pt x="8" y="190"/>
                    <a:pt x="8" y="190"/>
                  </a:cubicBezTo>
                  <a:cubicBezTo>
                    <a:pt x="8" y="190"/>
                    <a:pt x="8" y="190"/>
                    <a:pt x="8" y="190"/>
                  </a:cubicBezTo>
                  <a:cubicBezTo>
                    <a:pt x="8" y="190"/>
                    <a:pt x="14" y="81"/>
                    <a:pt x="14" y="69"/>
                  </a:cubicBezTo>
                  <a:cubicBezTo>
                    <a:pt x="14" y="69"/>
                    <a:pt x="14" y="69"/>
                    <a:pt x="14" y="69"/>
                  </a:cubicBezTo>
                  <a:cubicBezTo>
                    <a:pt x="14" y="60"/>
                    <a:pt x="18" y="44"/>
                    <a:pt x="21" y="34"/>
                  </a:cubicBezTo>
                  <a:cubicBezTo>
                    <a:pt x="21" y="34"/>
                    <a:pt x="21" y="34"/>
                    <a:pt x="21" y="34"/>
                  </a:cubicBezTo>
                  <a:cubicBezTo>
                    <a:pt x="22" y="32"/>
                    <a:pt x="22" y="29"/>
                    <a:pt x="22" y="27"/>
                  </a:cubicBezTo>
                  <a:cubicBezTo>
                    <a:pt x="24" y="19"/>
                    <a:pt x="22" y="5"/>
                    <a:pt x="22" y="5"/>
                  </a:cubicBezTo>
                  <a:cubicBezTo>
                    <a:pt x="22" y="5"/>
                    <a:pt x="18" y="2"/>
                    <a:pt x="12" y="0"/>
                  </a:cubicBezTo>
                </a:path>
              </a:pathLst>
            </a:custGeom>
            <a:solidFill>
              <a:srgbClr val="819D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233">
              <a:extLst>
                <a:ext uri="{FF2B5EF4-FFF2-40B4-BE49-F238E27FC236}">
                  <a16:creationId xmlns:a16="http://schemas.microsoft.com/office/drawing/2014/main" id="{5FEFF812-BA04-40A4-8127-B89BDBD90563}"/>
                </a:ext>
              </a:extLst>
            </p:cNvPr>
            <p:cNvSpPr>
              <a:spLocks/>
            </p:cNvSpPr>
            <p:nvPr/>
          </p:nvSpPr>
          <p:spPr bwMode="auto">
            <a:xfrm>
              <a:off x="951" y="3674"/>
              <a:ext cx="310" cy="231"/>
            </a:xfrm>
            <a:custGeom>
              <a:avLst/>
              <a:gdLst>
                <a:gd name="T0" fmla="*/ 77 w 78"/>
                <a:gd name="T1" fmla="*/ 18 h 58"/>
                <a:gd name="T2" fmla="*/ 76 w 78"/>
                <a:gd name="T3" fmla="*/ 23 h 58"/>
                <a:gd name="T4" fmla="*/ 74 w 78"/>
                <a:gd name="T5" fmla="*/ 26 h 58"/>
                <a:gd name="T6" fmla="*/ 68 w 78"/>
                <a:gd name="T7" fmla="*/ 29 h 58"/>
                <a:gd name="T8" fmla="*/ 21 w 78"/>
                <a:gd name="T9" fmla="*/ 56 h 58"/>
                <a:gd name="T10" fmla="*/ 2 w 78"/>
                <a:gd name="T11" fmla="*/ 51 h 58"/>
                <a:gd name="T12" fmla="*/ 1 w 78"/>
                <a:gd name="T13" fmla="*/ 47 h 58"/>
                <a:gd name="T14" fmla="*/ 1 w 78"/>
                <a:gd name="T15" fmla="*/ 44 h 58"/>
                <a:gd name="T16" fmla="*/ 1 w 78"/>
                <a:gd name="T17" fmla="*/ 43 h 58"/>
                <a:gd name="T18" fmla="*/ 3 w 78"/>
                <a:gd name="T19" fmla="*/ 26 h 58"/>
                <a:gd name="T20" fmla="*/ 5 w 78"/>
                <a:gd name="T21" fmla="*/ 24 h 58"/>
                <a:gd name="T22" fmla="*/ 26 w 78"/>
                <a:gd name="T23" fmla="*/ 19 h 58"/>
                <a:gd name="T24" fmla="*/ 28 w 78"/>
                <a:gd name="T25" fmla="*/ 19 h 58"/>
                <a:gd name="T26" fmla="*/ 36 w 78"/>
                <a:gd name="T27" fmla="*/ 14 h 58"/>
                <a:gd name="T28" fmla="*/ 43 w 78"/>
                <a:gd name="T29" fmla="*/ 10 h 58"/>
                <a:gd name="T30" fmla="*/ 52 w 78"/>
                <a:gd name="T31" fmla="*/ 6 h 58"/>
                <a:gd name="T32" fmla="*/ 54 w 78"/>
                <a:gd name="T33" fmla="*/ 5 h 58"/>
                <a:gd name="T34" fmla="*/ 60 w 78"/>
                <a:gd name="T35" fmla="*/ 2 h 58"/>
                <a:gd name="T36" fmla="*/ 74 w 78"/>
                <a:gd name="T37" fmla="*/ 4 h 58"/>
                <a:gd name="T38" fmla="*/ 77 w 78"/>
                <a:gd name="T39" fmla="*/ 9 h 58"/>
                <a:gd name="T40" fmla="*/ 77 w 78"/>
                <a:gd name="T41" fmla="*/ 18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8" h="58">
                  <a:moveTo>
                    <a:pt x="77" y="18"/>
                  </a:moveTo>
                  <a:cubicBezTo>
                    <a:pt x="77" y="20"/>
                    <a:pt x="76" y="22"/>
                    <a:pt x="76" y="23"/>
                  </a:cubicBezTo>
                  <a:cubicBezTo>
                    <a:pt x="76" y="24"/>
                    <a:pt x="75" y="25"/>
                    <a:pt x="74" y="26"/>
                  </a:cubicBezTo>
                  <a:cubicBezTo>
                    <a:pt x="72" y="27"/>
                    <a:pt x="71" y="28"/>
                    <a:pt x="68" y="29"/>
                  </a:cubicBezTo>
                  <a:cubicBezTo>
                    <a:pt x="55" y="37"/>
                    <a:pt x="28" y="53"/>
                    <a:pt x="21" y="56"/>
                  </a:cubicBezTo>
                  <a:cubicBezTo>
                    <a:pt x="13" y="58"/>
                    <a:pt x="5" y="53"/>
                    <a:pt x="2" y="51"/>
                  </a:cubicBezTo>
                  <a:cubicBezTo>
                    <a:pt x="1" y="50"/>
                    <a:pt x="0" y="49"/>
                    <a:pt x="1" y="47"/>
                  </a:cubicBezTo>
                  <a:cubicBezTo>
                    <a:pt x="1" y="44"/>
                    <a:pt x="1" y="44"/>
                    <a:pt x="1" y="44"/>
                  </a:cubicBezTo>
                  <a:cubicBezTo>
                    <a:pt x="1" y="43"/>
                    <a:pt x="1" y="43"/>
                    <a:pt x="1" y="43"/>
                  </a:cubicBezTo>
                  <a:cubicBezTo>
                    <a:pt x="0" y="34"/>
                    <a:pt x="2" y="29"/>
                    <a:pt x="3" y="26"/>
                  </a:cubicBezTo>
                  <a:cubicBezTo>
                    <a:pt x="4" y="24"/>
                    <a:pt x="5" y="24"/>
                    <a:pt x="5" y="24"/>
                  </a:cubicBezTo>
                  <a:cubicBezTo>
                    <a:pt x="26" y="19"/>
                    <a:pt x="26" y="19"/>
                    <a:pt x="26" y="19"/>
                  </a:cubicBezTo>
                  <a:cubicBezTo>
                    <a:pt x="28" y="19"/>
                    <a:pt x="28" y="19"/>
                    <a:pt x="28" y="19"/>
                  </a:cubicBezTo>
                  <a:cubicBezTo>
                    <a:pt x="36" y="14"/>
                    <a:pt x="36" y="14"/>
                    <a:pt x="36" y="14"/>
                  </a:cubicBezTo>
                  <a:cubicBezTo>
                    <a:pt x="43" y="10"/>
                    <a:pt x="43" y="10"/>
                    <a:pt x="43" y="10"/>
                  </a:cubicBezTo>
                  <a:cubicBezTo>
                    <a:pt x="52" y="6"/>
                    <a:pt x="52" y="6"/>
                    <a:pt x="52" y="6"/>
                  </a:cubicBezTo>
                  <a:cubicBezTo>
                    <a:pt x="53" y="5"/>
                    <a:pt x="54" y="5"/>
                    <a:pt x="54" y="5"/>
                  </a:cubicBezTo>
                  <a:cubicBezTo>
                    <a:pt x="60" y="2"/>
                    <a:pt x="60" y="2"/>
                    <a:pt x="60" y="2"/>
                  </a:cubicBezTo>
                  <a:cubicBezTo>
                    <a:pt x="66" y="0"/>
                    <a:pt x="71" y="1"/>
                    <a:pt x="74" y="4"/>
                  </a:cubicBezTo>
                  <a:cubicBezTo>
                    <a:pt x="75" y="5"/>
                    <a:pt x="77" y="7"/>
                    <a:pt x="77" y="9"/>
                  </a:cubicBezTo>
                  <a:cubicBezTo>
                    <a:pt x="78" y="11"/>
                    <a:pt x="78" y="15"/>
                    <a:pt x="77" y="18"/>
                  </a:cubicBezTo>
                </a:path>
              </a:pathLst>
            </a:custGeom>
            <a:solidFill>
              <a:srgbClr val="E63B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234">
              <a:extLst>
                <a:ext uri="{FF2B5EF4-FFF2-40B4-BE49-F238E27FC236}">
                  <a16:creationId xmlns:a16="http://schemas.microsoft.com/office/drawing/2014/main" id="{AE9C90C4-3626-4FFC-A6BB-DFD117B9FBE3}"/>
                </a:ext>
              </a:extLst>
            </p:cNvPr>
            <p:cNvSpPr>
              <a:spLocks/>
            </p:cNvSpPr>
            <p:nvPr/>
          </p:nvSpPr>
          <p:spPr bwMode="auto">
            <a:xfrm>
              <a:off x="1074" y="3702"/>
              <a:ext cx="120" cy="80"/>
            </a:xfrm>
            <a:custGeom>
              <a:avLst/>
              <a:gdLst>
                <a:gd name="T0" fmla="*/ 29 w 30"/>
                <a:gd name="T1" fmla="*/ 5 h 20"/>
                <a:gd name="T2" fmla="*/ 0 w 30"/>
                <a:gd name="T3" fmla="*/ 20 h 20"/>
                <a:gd name="T4" fmla="*/ 5 w 30"/>
                <a:gd name="T5" fmla="*/ 9 h 20"/>
                <a:gd name="T6" fmla="*/ 12 w 30"/>
                <a:gd name="T7" fmla="*/ 5 h 20"/>
                <a:gd name="T8" fmla="*/ 21 w 30"/>
                <a:gd name="T9" fmla="*/ 0 h 20"/>
                <a:gd name="T10" fmla="*/ 29 w 30"/>
                <a:gd name="T11" fmla="*/ 5 h 20"/>
              </a:gdLst>
              <a:ahLst/>
              <a:cxnLst>
                <a:cxn ang="0">
                  <a:pos x="T0" y="T1"/>
                </a:cxn>
                <a:cxn ang="0">
                  <a:pos x="T2" y="T3"/>
                </a:cxn>
                <a:cxn ang="0">
                  <a:pos x="T4" y="T5"/>
                </a:cxn>
                <a:cxn ang="0">
                  <a:pos x="T6" y="T7"/>
                </a:cxn>
                <a:cxn ang="0">
                  <a:pos x="T8" y="T9"/>
                </a:cxn>
                <a:cxn ang="0">
                  <a:pos x="T10" y="T11"/>
                </a:cxn>
              </a:cxnLst>
              <a:rect l="0" t="0" r="r" b="b"/>
              <a:pathLst>
                <a:path w="30" h="20">
                  <a:moveTo>
                    <a:pt x="29" y="5"/>
                  </a:moveTo>
                  <a:cubicBezTo>
                    <a:pt x="28" y="6"/>
                    <a:pt x="0" y="20"/>
                    <a:pt x="0" y="20"/>
                  </a:cubicBezTo>
                  <a:cubicBezTo>
                    <a:pt x="5" y="9"/>
                    <a:pt x="5" y="9"/>
                    <a:pt x="5" y="9"/>
                  </a:cubicBezTo>
                  <a:cubicBezTo>
                    <a:pt x="12" y="5"/>
                    <a:pt x="12" y="5"/>
                    <a:pt x="12" y="5"/>
                  </a:cubicBezTo>
                  <a:cubicBezTo>
                    <a:pt x="21" y="0"/>
                    <a:pt x="21" y="0"/>
                    <a:pt x="21" y="0"/>
                  </a:cubicBezTo>
                  <a:cubicBezTo>
                    <a:pt x="24" y="0"/>
                    <a:pt x="30" y="4"/>
                    <a:pt x="29" y="5"/>
                  </a:cubicBezTo>
                </a:path>
              </a:pathLst>
            </a:custGeom>
            <a:solidFill>
              <a:srgbClr val="F6F7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235">
              <a:extLst>
                <a:ext uri="{FF2B5EF4-FFF2-40B4-BE49-F238E27FC236}">
                  <a16:creationId xmlns:a16="http://schemas.microsoft.com/office/drawing/2014/main" id="{54C4CB7C-F0F2-4813-A487-24161FD3F5D6}"/>
                </a:ext>
              </a:extLst>
            </p:cNvPr>
            <p:cNvSpPr>
              <a:spLocks/>
            </p:cNvSpPr>
            <p:nvPr/>
          </p:nvSpPr>
          <p:spPr bwMode="auto">
            <a:xfrm>
              <a:off x="1218" y="3690"/>
              <a:ext cx="43" cy="100"/>
            </a:xfrm>
            <a:custGeom>
              <a:avLst/>
              <a:gdLst>
                <a:gd name="T0" fmla="*/ 10 w 11"/>
                <a:gd name="T1" fmla="*/ 14 h 25"/>
                <a:gd name="T2" fmla="*/ 9 w 11"/>
                <a:gd name="T3" fmla="*/ 19 h 25"/>
                <a:gd name="T4" fmla="*/ 7 w 11"/>
                <a:gd name="T5" fmla="*/ 22 h 25"/>
                <a:gd name="T6" fmla="*/ 1 w 11"/>
                <a:gd name="T7" fmla="*/ 25 h 25"/>
                <a:gd name="T8" fmla="*/ 0 w 11"/>
                <a:gd name="T9" fmla="*/ 10 h 25"/>
                <a:gd name="T10" fmla="*/ 7 w 11"/>
                <a:gd name="T11" fmla="*/ 0 h 25"/>
                <a:gd name="T12" fmla="*/ 10 w 11"/>
                <a:gd name="T13" fmla="*/ 5 h 25"/>
                <a:gd name="T14" fmla="*/ 10 w 11"/>
                <a:gd name="T15" fmla="*/ 14 h 2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 h="25">
                  <a:moveTo>
                    <a:pt x="10" y="14"/>
                  </a:moveTo>
                  <a:cubicBezTo>
                    <a:pt x="10" y="16"/>
                    <a:pt x="9" y="18"/>
                    <a:pt x="9" y="19"/>
                  </a:cubicBezTo>
                  <a:cubicBezTo>
                    <a:pt x="9" y="20"/>
                    <a:pt x="8" y="21"/>
                    <a:pt x="7" y="22"/>
                  </a:cubicBezTo>
                  <a:cubicBezTo>
                    <a:pt x="5" y="23"/>
                    <a:pt x="4" y="24"/>
                    <a:pt x="1" y="25"/>
                  </a:cubicBezTo>
                  <a:cubicBezTo>
                    <a:pt x="2" y="20"/>
                    <a:pt x="1" y="14"/>
                    <a:pt x="0" y="10"/>
                  </a:cubicBezTo>
                  <a:cubicBezTo>
                    <a:pt x="3" y="7"/>
                    <a:pt x="6" y="3"/>
                    <a:pt x="7" y="0"/>
                  </a:cubicBezTo>
                  <a:cubicBezTo>
                    <a:pt x="8" y="1"/>
                    <a:pt x="10" y="3"/>
                    <a:pt x="10" y="5"/>
                  </a:cubicBezTo>
                  <a:cubicBezTo>
                    <a:pt x="11" y="7"/>
                    <a:pt x="11" y="11"/>
                    <a:pt x="10" y="14"/>
                  </a:cubicBezTo>
                  <a:close/>
                </a:path>
              </a:pathLst>
            </a:custGeom>
            <a:solidFill>
              <a:srgbClr val="E5EA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236">
              <a:extLst>
                <a:ext uri="{FF2B5EF4-FFF2-40B4-BE49-F238E27FC236}">
                  <a16:creationId xmlns:a16="http://schemas.microsoft.com/office/drawing/2014/main" id="{EB8C0CFA-FD98-4504-B0C0-9F1D36BC857B}"/>
                </a:ext>
              </a:extLst>
            </p:cNvPr>
            <p:cNvSpPr>
              <a:spLocks/>
            </p:cNvSpPr>
            <p:nvPr/>
          </p:nvSpPr>
          <p:spPr bwMode="auto">
            <a:xfrm>
              <a:off x="1046" y="3682"/>
              <a:ext cx="76" cy="96"/>
            </a:xfrm>
            <a:custGeom>
              <a:avLst/>
              <a:gdLst>
                <a:gd name="T0" fmla="*/ 5 w 19"/>
                <a:gd name="T1" fmla="*/ 24 h 24"/>
                <a:gd name="T2" fmla="*/ 15 w 19"/>
                <a:gd name="T3" fmla="*/ 18 h 24"/>
                <a:gd name="T4" fmla="*/ 19 w 19"/>
                <a:gd name="T5" fmla="*/ 11 h 24"/>
                <a:gd name="T6" fmla="*/ 16 w 19"/>
                <a:gd name="T7" fmla="*/ 5 h 24"/>
                <a:gd name="T8" fmla="*/ 8 w 19"/>
                <a:gd name="T9" fmla="*/ 0 h 24"/>
                <a:gd name="T10" fmla="*/ 1 w 19"/>
                <a:gd name="T11" fmla="*/ 1 h 24"/>
                <a:gd name="T12" fmla="*/ 0 w 19"/>
                <a:gd name="T13" fmla="*/ 16 h 24"/>
                <a:gd name="T14" fmla="*/ 5 w 19"/>
                <a:gd name="T15" fmla="*/ 24 h 2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 h="24">
                  <a:moveTo>
                    <a:pt x="5" y="24"/>
                  </a:moveTo>
                  <a:cubicBezTo>
                    <a:pt x="5" y="24"/>
                    <a:pt x="13" y="21"/>
                    <a:pt x="15" y="18"/>
                  </a:cubicBezTo>
                  <a:cubicBezTo>
                    <a:pt x="16" y="17"/>
                    <a:pt x="18" y="14"/>
                    <a:pt x="19" y="11"/>
                  </a:cubicBezTo>
                  <a:cubicBezTo>
                    <a:pt x="19" y="9"/>
                    <a:pt x="18" y="6"/>
                    <a:pt x="16" y="5"/>
                  </a:cubicBezTo>
                  <a:cubicBezTo>
                    <a:pt x="14" y="3"/>
                    <a:pt x="11" y="0"/>
                    <a:pt x="8" y="0"/>
                  </a:cubicBezTo>
                  <a:cubicBezTo>
                    <a:pt x="5" y="0"/>
                    <a:pt x="1" y="1"/>
                    <a:pt x="1" y="1"/>
                  </a:cubicBezTo>
                  <a:cubicBezTo>
                    <a:pt x="0" y="16"/>
                    <a:pt x="0" y="16"/>
                    <a:pt x="0" y="16"/>
                  </a:cubicBezTo>
                  <a:cubicBezTo>
                    <a:pt x="5" y="24"/>
                    <a:pt x="5" y="24"/>
                    <a:pt x="5" y="24"/>
                  </a:cubicBezTo>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237">
              <a:extLst>
                <a:ext uri="{FF2B5EF4-FFF2-40B4-BE49-F238E27FC236}">
                  <a16:creationId xmlns:a16="http://schemas.microsoft.com/office/drawing/2014/main" id="{50BFC97D-C3A8-4DB6-A6C6-6BF46C3044AC}"/>
                </a:ext>
              </a:extLst>
            </p:cNvPr>
            <p:cNvSpPr>
              <a:spLocks/>
            </p:cNvSpPr>
            <p:nvPr/>
          </p:nvSpPr>
          <p:spPr bwMode="auto">
            <a:xfrm>
              <a:off x="1050" y="3694"/>
              <a:ext cx="64" cy="76"/>
            </a:xfrm>
            <a:custGeom>
              <a:avLst/>
              <a:gdLst>
                <a:gd name="T0" fmla="*/ 6 w 16"/>
                <a:gd name="T1" fmla="*/ 19 h 19"/>
                <a:gd name="T2" fmla="*/ 14 w 16"/>
                <a:gd name="T3" fmla="*/ 6 h 19"/>
                <a:gd name="T4" fmla="*/ 6 w 16"/>
                <a:gd name="T5" fmla="*/ 1 h 19"/>
                <a:gd name="T6" fmla="*/ 3 w 16"/>
                <a:gd name="T7" fmla="*/ 0 h 19"/>
                <a:gd name="T8" fmla="*/ 0 w 16"/>
                <a:gd name="T9" fmla="*/ 12 h 19"/>
                <a:gd name="T10" fmla="*/ 6 w 16"/>
                <a:gd name="T11" fmla="*/ 19 h 19"/>
              </a:gdLst>
              <a:ahLst/>
              <a:cxnLst>
                <a:cxn ang="0">
                  <a:pos x="T0" y="T1"/>
                </a:cxn>
                <a:cxn ang="0">
                  <a:pos x="T2" y="T3"/>
                </a:cxn>
                <a:cxn ang="0">
                  <a:pos x="T4" y="T5"/>
                </a:cxn>
                <a:cxn ang="0">
                  <a:pos x="T6" y="T7"/>
                </a:cxn>
                <a:cxn ang="0">
                  <a:pos x="T8" y="T9"/>
                </a:cxn>
                <a:cxn ang="0">
                  <a:pos x="T10" y="T11"/>
                </a:cxn>
              </a:cxnLst>
              <a:rect l="0" t="0" r="r" b="b"/>
              <a:pathLst>
                <a:path w="16" h="19">
                  <a:moveTo>
                    <a:pt x="6" y="19"/>
                  </a:moveTo>
                  <a:cubicBezTo>
                    <a:pt x="6" y="19"/>
                    <a:pt x="16" y="10"/>
                    <a:pt x="14" y="6"/>
                  </a:cubicBezTo>
                  <a:cubicBezTo>
                    <a:pt x="13" y="2"/>
                    <a:pt x="6" y="1"/>
                    <a:pt x="6" y="1"/>
                  </a:cubicBezTo>
                  <a:cubicBezTo>
                    <a:pt x="3" y="0"/>
                    <a:pt x="3" y="0"/>
                    <a:pt x="3" y="0"/>
                  </a:cubicBezTo>
                  <a:cubicBezTo>
                    <a:pt x="0" y="12"/>
                    <a:pt x="0" y="12"/>
                    <a:pt x="0" y="12"/>
                  </a:cubicBezTo>
                  <a:cubicBezTo>
                    <a:pt x="6" y="19"/>
                    <a:pt x="6" y="19"/>
                    <a:pt x="6" y="19"/>
                  </a:cubicBezTo>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238">
              <a:extLst>
                <a:ext uri="{FF2B5EF4-FFF2-40B4-BE49-F238E27FC236}">
                  <a16:creationId xmlns:a16="http://schemas.microsoft.com/office/drawing/2014/main" id="{361D636D-A5BE-432F-8DE7-C451039071A2}"/>
                </a:ext>
              </a:extLst>
            </p:cNvPr>
            <p:cNvSpPr>
              <a:spLocks/>
            </p:cNvSpPr>
            <p:nvPr/>
          </p:nvSpPr>
          <p:spPr bwMode="auto">
            <a:xfrm>
              <a:off x="951" y="3730"/>
              <a:ext cx="275" cy="175"/>
            </a:xfrm>
            <a:custGeom>
              <a:avLst/>
              <a:gdLst>
                <a:gd name="T0" fmla="*/ 68 w 69"/>
                <a:gd name="T1" fmla="*/ 15 h 44"/>
                <a:gd name="T2" fmla="*/ 21 w 69"/>
                <a:gd name="T3" fmla="*/ 42 h 44"/>
                <a:gd name="T4" fmla="*/ 2 w 69"/>
                <a:gd name="T5" fmla="*/ 37 h 44"/>
                <a:gd name="T6" fmla="*/ 1 w 69"/>
                <a:gd name="T7" fmla="*/ 33 h 44"/>
                <a:gd name="T8" fmla="*/ 1 w 69"/>
                <a:gd name="T9" fmla="*/ 30 h 44"/>
                <a:gd name="T10" fmla="*/ 1 w 69"/>
                <a:gd name="T11" fmla="*/ 29 h 44"/>
                <a:gd name="T12" fmla="*/ 3 w 69"/>
                <a:gd name="T13" fmla="*/ 12 h 44"/>
                <a:gd name="T14" fmla="*/ 27 w 69"/>
                <a:gd name="T15" fmla="*/ 19 h 44"/>
                <a:gd name="T16" fmla="*/ 65 w 69"/>
                <a:gd name="T17" fmla="*/ 1 h 44"/>
                <a:gd name="T18" fmla="*/ 67 w 69"/>
                <a:gd name="T19" fmla="*/ 0 h 44"/>
                <a:gd name="T20" fmla="*/ 68 w 69"/>
                <a:gd name="T21" fmla="*/ 15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9" h="44">
                  <a:moveTo>
                    <a:pt x="68" y="15"/>
                  </a:moveTo>
                  <a:cubicBezTo>
                    <a:pt x="55" y="23"/>
                    <a:pt x="28" y="39"/>
                    <a:pt x="21" y="42"/>
                  </a:cubicBezTo>
                  <a:cubicBezTo>
                    <a:pt x="13" y="44"/>
                    <a:pt x="5" y="39"/>
                    <a:pt x="2" y="37"/>
                  </a:cubicBezTo>
                  <a:cubicBezTo>
                    <a:pt x="1" y="36"/>
                    <a:pt x="0" y="35"/>
                    <a:pt x="1" y="33"/>
                  </a:cubicBezTo>
                  <a:cubicBezTo>
                    <a:pt x="1" y="30"/>
                    <a:pt x="1" y="30"/>
                    <a:pt x="1" y="30"/>
                  </a:cubicBezTo>
                  <a:cubicBezTo>
                    <a:pt x="1" y="29"/>
                    <a:pt x="1" y="29"/>
                    <a:pt x="1" y="29"/>
                  </a:cubicBezTo>
                  <a:cubicBezTo>
                    <a:pt x="0" y="20"/>
                    <a:pt x="2" y="15"/>
                    <a:pt x="3" y="12"/>
                  </a:cubicBezTo>
                  <a:cubicBezTo>
                    <a:pt x="4" y="20"/>
                    <a:pt x="21" y="21"/>
                    <a:pt x="27" y="19"/>
                  </a:cubicBezTo>
                  <a:cubicBezTo>
                    <a:pt x="39" y="13"/>
                    <a:pt x="59" y="5"/>
                    <a:pt x="65" y="1"/>
                  </a:cubicBezTo>
                  <a:cubicBezTo>
                    <a:pt x="66" y="1"/>
                    <a:pt x="66" y="0"/>
                    <a:pt x="67" y="0"/>
                  </a:cubicBezTo>
                  <a:cubicBezTo>
                    <a:pt x="68" y="4"/>
                    <a:pt x="69" y="10"/>
                    <a:pt x="68" y="15"/>
                  </a:cubicBezTo>
                  <a:close/>
                </a:path>
              </a:pathLst>
            </a:custGeom>
            <a:solidFill>
              <a:srgbClr val="BB2D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239">
              <a:extLst>
                <a:ext uri="{FF2B5EF4-FFF2-40B4-BE49-F238E27FC236}">
                  <a16:creationId xmlns:a16="http://schemas.microsoft.com/office/drawing/2014/main" id="{3AEE7CCD-BFE7-47AD-B670-D187FA3162C1}"/>
                </a:ext>
              </a:extLst>
            </p:cNvPr>
            <p:cNvSpPr>
              <a:spLocks/>
            </p:cNvSpPr>
            <p:nvPr/>
          </p:nvSpPr>
          <p:spPr bwMode="auto">
            <a:xfrm>
              <a:off x="1166" y="3674"/>
              <a:ext cx="79" cy="56"/>
            </a:xfrm>
            <a:custGeom>
              <a:avLst/>
              <a:gdLst>
                <a:gd name="T0" fmla="*/ 20 w 20"/>
                <a:gd name="T1" fmla="*/ 4 h 14"/>
                <a:gd name="T2" fmla="*/ 13 w 20"/>
                <a:gd name="T3" fmla="*/ 14 h 14"/>
                <a:gd name="T4" fmla="*/ 10 w 20"/>
                <a:gd name="T5" fmla="*/ 9 h 14"/>
                <a:gd name="T6" fmla="*/ 0 w 20"/>
                <a:gd name="T7" fmla="*/ 5 h 14"/>
                <a:gd name="T8" fmla="*/ 6 w 20"/>
                <a:gd name="T9" fmla="*/ 2 h 14"/>
                <a:gd name="T10" fmla="*/ 20 w 20"/>
                <a:gd name="T11" fmla="*/ 4 h 14"/>
              </a:gdLst>
              <a:ahLst/>
              <a:cxnLst>
                <a:cxn ang="0">
                  <a:pos x="T0" y="T1"/>
                </a:cxn>
                <a:cxn ang="0">
                  <a:pos x="T2" y="T3"/>
                </a:cxn>
                <a:cxn ang="0">
                  <a:pos x="T4" y="T5"/>
                </a:cxn>
                <a:cxn ang="0">
                  <a:pos x="T6" y="T7"/>
                </a:cxn>
                <a:cxn ang="0">
                  <a:pos x="T8" y="T9"/>
                </a:cxn>
                <a:cxn ang="0">
                  <a:pos x="T10" y="T11"/>
                </a:cxn>
              </a:cxnLst>
              <a:rect l="0" t="0" r="r" b="b"/>
              <a:pathLst>
                <a:path w="20" h="14">
                  <a:moveTo>
                    <a:pt x="20" y="4"/>
                  </a:moveTo>
                  <a:cubicBezTo>
                    <a:pt x="19" y="7"/>
                    <a:pt x="16" y="11"/>
                    <a:pt x="13" y="14"/>
                  </a:cubicBezTo>
                  <a:cubicBezTo>
                    <a:pt x="12" y="12"/>
                    <a:pt x="11" y="11"/>
                    <a:pt x="10" y="9"/>
                  </a:cubicBezTo>
                  <a:cubicBezTo>
                    <a:pt x="8" y="6"/>
                    <a:pt x="3" y="5"/>
                    <a:pt x="0" y="5"/>
                  </a:cubicBezTo>
                  <a:cubicBezTo>
                    <a:pt x="6" y="2"/>
                    <a:pt x="6" y="2"/>
                    <a:pt x="6" y="2"/>
                  </a:cubicBezTo>
                  <a:cubicBezTo>
                    <a:pt x="12" y="0"/>
                    <a:pt x="17" y="1"/>
                    <a:pt x="20" y="4"/>
                  </a:cubicBezTo>
                  <a:close/>
                </a:path>
              </a:pathLst>
            </a:custGeom>
            <a:solidFill>
              <a:srgbClr val="F6F7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240">
              <a:extLst>
                <a:ext uri="{FF2B5EF4-FFF2-40B4-BE49-F238E27FC236}">
                  <a16:creationId xmlns:a16="http://schemas.microsoft.com/office/drawing/2014/main" id="{EE393767-94B7-46A0-9D75-591FA2C63646}"/>
                </a:ext>
              </a:extLst>
            </p:cNvPr>
            <p:cNvSpPr>
              <a:spLocks/>
            </p:cNvSpPr>
            <p:nvPr/>
          </p:nvSpPr>
          <p:spPr bwMode="auto">
            <a:xfrm>
              <a:off x="951" y="3746"/>
              <a:ext cx="306" cy="159"/>
            </a:xfrm>
            <a:custGeom>
              <a:avLst/>
              <a:gdLst>
                <a:gd name="T0" fmla="*/ 77 w 77"/>
                <a:gd name="T1" fmla="*/ 0 h 40"/>
                <a:gd name="T2" fmla="*/ 76 w 77"/>
                <a:gd name="T3" fmla="*/ 5 h 40"/>
                <a:gd name="T4" fmla="*/ 74 w 77"/>
                <a:gd name="T5" fmla="*/ 8 h 40"/>
                <a:gd name="T6" fmla="*/ 21 w 77"/>
                <a:gd name="T7" fmla="*/ 38 h 40"/>
                <a:gd name="T8" fmla="*/ 2 w 77"/>
                <a:gd name="T9" fmla="*/ 33 h 40"/>
                <a:gd name="T10" fmla="*/ 1 w 77"/>
                <a:gd name="T11" fmla="*/ 29 h 40"/>
                <a:gd name="T12" fmla="*/ 1 w 77"/>
                <a:gd name="T13" fmla="*/ 26 h 40"/>
                <a:gd name="T14" fmla="*/ 17 w 77"/>
                <a:gd name="T15" fmla="*/ 33 h 40"/>
                <a:gd name="T16" fmla="*/ 42 w 77"/>
                <a:gd name="T17" fmla="*/ 22 h 40"/>
                <a:gd name="T18" fmla="*/ 77 w 77"/>
                <a:gd name="T19" fmla="*/ 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7" h="40">
                  <a:moveTo>
                    <a:pt x="77" y="0"/>
                  </a:moveTo>
                  <a:cubicBezTo>
                    <a:pt x="77" y="2"/>
                    <a:pt x="76" y="4"/>
                    <a:pt x="76" y="5"/>
                  </a:cubicBezTo>
                  <a:cubicBezTo>
                    <a:pt x="76" y="6"/>
                    <a:pt x="75" y="7"/>
                    <a:pt x="74" y="8"/>
                  </a:cubicBezTo>
                  <a:cubicBezTo>
                    <a:pt x="65" y="13"/>
                    <a:pt x="29" y="35"/>
                    <a:pt x="21" y="38"/>
                  </a:cubicBezTo>
                  <a:cubicBezTo>
                    <a:pt x="13" y="40"/>
                    <a:pt x="5" y="35"/>
                    <a:pt x="2" y="33"/>
                  </a:cubicBezTo>
                  <a:cubicBezTo>
                    <a:pt x="1" y="32"/>
                    <a:pt x="0" y="31"/>
                    <a:pt x="1" y="29"/>
                  </a:cubicBezTo>
                  <a:cubicBezTo>
                    <a:pt x="1" y="26"/>
                    <a:pt x="1" y="26"/>
                    <a:pt x="1" y="26"/>
                  </a:cubicBezTo>
                  <a:cubicBezTo>
                    <a:pt x="4" y="30"/>
                    <a:pt x="11" y="34"/>
                    <a:pt x="17" y="33"/>
                  </a:cubicBezTo>
                  <a:cubicBezTo>
                    <a:pt x="24" y="32"/>
                    <a:pt x="42" y="22"/>
                    <a:pt x="42" y="22"/>
                  </a:cubicBezTo>
                  <a:cubicBezTo>
                    <a:pt x="42" y="22"/>
                    <a:pt x="70" y="7"/>
                    <a:pt x="77" y="0"/>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241">
              <a:extLst>
                <a:ext uri="{FF2B5EF4-FFF2-40B4-BE49-F238E27FC236}">
                  <a16:creationId xmlns:a16="http://schemas.microsoft.com/office/drawing/2014/main" id="{B1C0F2F0-872B-48F5-9BE6-404924A124CC}"/>
                </a:ext>
              </a:extLst>
            </p:cNvPr>
            <p:cNvSpPr>
              <a:spLocks/>
            </p:cNvSpPr>
            <p:nvPr/>
          </p:nvSpPr>
          <p:spPr bwMode="auto">
            <a:xfrm>
              <a:off x="959" y="3790"/>
              <a:ext cx="31" cy="80"/>
            </a:xfrm>
            <a:custGeom>
              <a:avLst/>
              <a:gdLst>
                <a:gd name="T0" fmla="*/ 8 w 8"/>
                <a:gd name="T1" fmla="*/ 4 h 20"/>
                <a:gd name="T2" fmla="*/ 6 w 8"/>
                <a:gd name="T3" fmla="*/ 20 h 20"/>
                <a:gd name="T4" fmla="*/ 0 w 8"/>
                <a:gd name="T5" fmla="*/ 17 h 20"/>
                <a:gd name="T6" fmla="*/ 3 w 8"/>
                <a:gd name="T7" fmla="*/ 0 h 20"/>
                <a:gd name="T8" fmla="*/ 8 w 8"/>
                <a:gd name="T9" fmla="*/ 4 h 20"/>
              </a:gdLst>
              <a:ahLst/>
              <a:cxnLst>
                <a:cxn ang="0">
                  <a:pos x="T0" y="T1"/>
                </a:cxn>
                <a:cxn ang="0">
                  <a:pos x="T2" y="T3"/>
                </a:cxn>
                <a:cxn ang="0">
                  <a:pos x="T4" y="T5"/>
                </a:cxn>
                <a:cxn ang="0">
                  <a:pos x="T6" y="T7"/>
                </a:cxn>
                <a:cxn ang="0">
                  <a:pos x="T8" y="T9"/>
                </a:cxn>
              </a:cxnLst>
              <a:rect l="0" t="0" r="r" b="b"/>
              <a:pathLst>
                <a:path w="8" h="20">
                  <a:moveTo>
                    <a:pt x="8" y="4"/>
                  </a:moveTo>
                  <a:cubicBezTo>
                    <a:pt x="8" y="4"/>
                    <a:pt x="5" y="13"/>
                    <a:pt x="6" y="20"/>
                  </a:cubicBezTo>
                  <a:cubicBezTo>
                    <a:pt x="6" y="20"/>
                    <a:pt x="0" y="19"/>
                    <a:pt x="0" y="17"/>
                  </a:cubicBezTo>
                  <a:cubicBezTo>
                    <a:pt x="0" y="14"/>
                    <a:pt x="0" y="6"/>
                    <a:pt x="3" y="0"/>
                  </a:cubicBezTo>
                  <a:cubicBezTo>
                    <a:pt x="3" y="0"/>
                    <a:pt x="5" y="2"/>
                    <a:pt x="8" y="4"/>
                  </a:cubicBezTo>
                  <a:close/>
                </a:path>
              </a:pathLst>
            </a:custGeom>
            <a:solidFill>
              <a:srgbClr val="F6F7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242">
              <a:extLst>
                <a:ext uri="{FF2B5EF4-FFF2-40B4-BE49-F238E27FC236}">
                  <a16:creationId xmlns:a16="http://schemas.microsoft.com/office/drawing/2014/main" id="{397648DA-A436-4148-9E66-2A4CFF6DE85B}"/>
                </a:ext>
              </a:extLst>
            </p:cNvPr>
            <p:cNvSpPr>
              <a:spLocks/>
            </p:cNvSpPr>
            <p:nvPr/>
          </p:nvSpPr>
          <p:spPr bwMode="auto">
            <a:xfrm>
              <a:off x="971" y="3698"/>
              <a:ext cx="103" cy="100"/>
            </a:xfrm>
            <a:custGeom>
              <a:avLst/>
              <a:gdLst>
                <a:gd name="T0" fmla="*/ 1 w 26"/>
                <a:gd name="T1" fmla="*/ 8 h 25"/>
                <a:gd name="T2" fmla="*/ 1 w 26"/>
                <a:gd name="T3" fmla="*/ 19 h 25"/>
                <a:gd name="T4" fmla="*/ 14 w 26"/>
                <a:gd name="T5" fmla="*/ 25 h 25"/>
                <a:gd name="T6" fmla="*/ 26 w 26"/>
                <a:gd name="T7" fmla="*/ 18 h 25"/>
                <a:gd name="T8" fmla="*/ 26 w 26"/>
                <a:gd name="T9" fmla="*/ 7 h 25"/>
                <a:gd name="T10" fmla="*/ 1 w 26"/>
                <a:gd name="T11" fmla="*/ 8 h 25"/>
              </a:gdLst>
              <a:ahLst/>
              <a:cxnLst>
                <a:cxn ang="0">
                  <a:pos x="T0" y="T1"/>
                </a:cxn>
                <a:cxn ang="0">
                  <a:pos x="T2" y="T3"/>
                </a:cxn>
                <a:cxn ang="0">
                  <a:pos x="T4" y="T5"/>
                </a:cxn>
                <a:cxn ang="0">
                  <a:pos x="T6" y="T7"/>
                </a:cxn>
                <a:cxn ang="0">
                  <a:pos x="T8" y="T9"/>
                </a:cxn>
                <a:cxn ang="0">
                  <a:pos x="T10" y="T11"/>
                </a:cxn>
              </a:cxnLst>
              <a:rect l="0" t="0" r="r" b="b"/>
              <a:pathLst>
                <a:path w="26" h="25">
                  <a:moveTo>
                    <a:pt x="1" y="8"/>
                  </a:moveTo>
                  <a:cubicBezTo>
                    <a:pt x="1" y="8"/>
                    <a:pt x="2" y="11"/>
                    <a:pt x="1" y="19"/>
                  </a:cubicBezTo>
                  <a:cubicBezTo>
                    <a:pt x="0" y="23"/>
                    <a:pt x="9" y="25"/>
                    <a:pt x="14" y="25"/>
                  </a:cubicBezTo>
                  <a:cubicBezTo>
                    <a:pt x="19" y="24"/>
                    <a:pt x="26" y="19"/>
                    <a:pt x="26" y="18"/>
                  </a:cubicBezTo>
                  <a:cubicBezTo>
                    <a:pt x="26" y="17"/>
                    <a:pt x="25" y="13"/>
                    <a:pt x="26" y="7"/>
                  </a:cubicBezTo>
                  <a:cubicBezTo>
                    <a:pt x="26" y="0"/>
                    <a:pt x="1" y="8"/>
                    <a:pt x="1" y="8"/>
                  </a:cubicBezTo>
                </a:path>
              </a:pathLst>
            </a:custGeom>
            <a:solidFill>
              <a:srgbClr val="F8E4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243">
              <a:extLst>
                <a:ext uri="{FF2B5EF4-FFF2-40B4-BE49-F238E27FC236}">
                  <a16:creationId xmlns:a16="http://schemas.microsoft.com/office/drawing/2014/main" id="{06C02340-E5EE-4AB3-920D-C4479C028720}"/>
                </a:ext>
              </a:extLst>
            </p:cNvPr>
            <p:cNvSpPr>
              <a:spLocks/>
            </p:cNvSpPr>
            <p:nvPr/>
          </p:nvSpPr>
          <p:spPr bwMode="auto">
            <a:xfrm>
              <a:off x="767" y="2332"/>
              <a:ext cx="427" cy="765"/>
            </a:xfrm>
            <a:custGeom>
              <a:avLst/>
              <a:gdLst>
                <a:gd name="T0" fmla="*/ 96 w 107"/>
                <a:gd name="T1" fmla="*/ 158 h 192"/>
                <a:gd name="T2" fmla="*/ 95 w 107"/>
                <a:gd name="T3" fmla="*/ 172 h 192"/>
                <a:gd name="T4" fmla="*/ 83 w 107"/>
                <a:gd name="T5" fmla="*/ 180 h 192"/>
                <a:gd name="T6" fmla="*/ 43 w 107"/>
                <a:gd name="T7" fmla="*/ 180 h 192"/>
                <a:gd name="T8" fmla="*/ 43 w 107"/>
                <a:gd name="T9" fmla="*/ 179 h 192"/>
                <a:gd name="T10" fmla="*/ 24 w 107"/>
                <a:gd name="T11" fmla="*/ 70 h 192"/>
                <a:gd name="T12" fmla="*/ 9 w 107"/>
                <a:gd name="T13" fmla="*/ 0 h 192"/>
                <a:gd name="T14" fmla="*/ 86 w 107"/>
                <a:gd name="T15" fmla="*/ 5 h 192"/>
                <a:gd name="T16" fmla="*/ 98 w 107"/>
                <a:gd name="T17" fmla="*/ 6 h 192"/>
                <a:gd name="T18" fmla="*/ 96 w 107"/>
                <a:gd name="T19" fmla="*/ 158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7" h="192">
                  <a:moveTo>
                    <a:pt x="96" y="158"/>
                  </a:moveTo>
                  <a:cubicBezTo>
                    <a:pt x="96" y="166"/>
                    <a:pt x="95" y="170"/>
                    <a:pt x="95" y="172"/>
                  </a:cubicBezTo>
                  <a:cubicBezTo>
                    <a:pt x="94" y="174"/>
                    <a:pt x="90" y="177"/>
                    <a:pt x="83" y="180"/>
                  </a:cubicBezTo>
                  <a:cubicBezTo>
                    <a:pt x="70" y="187"/>
                    <a:pt x="49" y="192"/>
                    <a:pt x="43" y="180"/>
                  </a:cubicBezTo>
                  <a:cubicBezTo>
                    <a:pt x="43" y="180"/>
                    <a:pt x="43" y="179"/>
                    <a:pt x="43" y="179"/>
                  </a:cubicBezTo>
                  <a:cubicBezTo>
                    <a:pt x="35" y="158"/>
                    <a:pt x="24" y="70"/>
                    <a:pt x="24" y="70"/>
                  </a:cubicBezTo>
                  <a:cubicBezTo>
                    <a:pt x="0" y="48"/>
                    <a:pt x="9" y="0"/>
                    <a:pt x="9" y="0"/>
                  </a:cubicBezTo>
                  <a:cubicBezTo>
                    <a:pt x="86" y="5"/>
                    <a:pt x="86" y="5"/>
                    <a:pt x="86" y="5"/>
                  </a:cubicBezTo>
                  <a:cubicBezTo>
                    <a:pt x="98" y="6"/>
                    <a:pt x="98" y="6"/>
                    <a:pt x="98" y="6"/>
                  </a:cubicBezTo>
                  <a:cubicBezTo>
                    <a:pt x="107" y="30"/>
                    <a:pt x="100" y="123"/>
                    <a:pt x="96" y="158"/>
                  </a:cubicBezTo>
                </a:path>
              </a:pathLst>
            </a:custGeom>
            <a:solidFill>
              <a:srgbClr val="9DB7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244">
              <a:extLst>
                <a:ext uri="{FF2B5EF4-FFF2-40B4-BE49-F238E27FC236}">
                  <a16:creationId xmlns:a16="http://schemas.microsoft.com/office/drawing/2014/main" id="{126F32FF-1E38-4319-9822-6744AC1C2E25}"/>
                </a:ext>
              </a:extLst>
            </p:cNvPr>
            <p:cNvSpPr>
              <a:spLocks/>
            </p:cNvSpPr>
            <p:nvPr/>
          </p:nvSpPr>
          <p:spPr bwMode="auto">
            <a:xfrm>
              <a:off x="875" y="2926"/>
              <a:ext cx="283" cy="840"/>
            </a:xfrm>
            <a:custGeom>
              <a:avLst/>
              <a:gdLst>
                <a:gd name="T0" fmla="*/ 69 w 71"/>
                <a:gd name="T1" fmla="*/ 32 h 211"/>
                <a:gd name="T2" fmla="*/ 61 w 71"/>
                <a:gd name="T3" fmla="*/ 74 h 211"/>
                <a:gd name="T4" fmla="*/ 55 w 71"/>
                <a:gd name="T5" fmla="*/ 194 h 211"/>
                <a:gd name="T6" fmla="*/ 55 w 71"/>
                <a:gd name="T7" fmla="*/ 201 h 211"/>
                <a:gd name="T8" fmla="*/ 53 w 71"/>
                <a:gd name="T9" fmla="*/ 204 h 211"/>
                <a:gd name="T10" fmla="*/ 49 w 71"/>
                <a:gd name="T11" fmla="*/ 207 h 211"/>
                <a:gd name="T12" fmla="*/ 40 w 71"/>
                <a:gd name="T13" fmla="*/ 210 h 211"/>
                <a:gd name="T14" fmla="*/ 20 w 71"/>
                <a:gd name="T15" fmla="*/ 202 h 211"/>
                <a:gd name="T16" fmla="*/ 17 w 71"/>
                <a:gd name="T17" fmla="*/ 135 h 211"/>
                <a:gd name="T18" fmla="*/ 16 w 71"/>
                <a:gd name="T19" fmla="*/ 30 h 211"/>
                <a:gd name="T20" fmla="*/ 17 w 71"/>
                <a:gd name="T21" fmla="*/ 28 h 211"/>
                <a:gd name="T22" fmla="*/ 60 w 71"/>
                <a:gd name="T23" fmla="*/ 5 h 211"/>
                <a:gd name="T24" fmla="*/ 69 w 71"/>
                <a:gd name="T25" fmla="*/ 9 h 211"/>
                <a:gd name="T26" fmla="*/ 69 w 71"/>
                <a:gd name="T27" fmla="*/ 32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1" h="211">
                  <a:moveTo>
                    <a:pt x="69" y="32"/>
                  </a:moveTo>
                  <a:cubicBezTo>
                    <a:pt x="68" y="41"/>
                    <a:pt x="61" y="63"/>
                    <a:pt x="61" y="74"/>
                  </a:cubicBezTo>
                  <a:cubicBezTo>
                    <a:pt x="61" y="85"/>
                    <a:pt x="55" y="194"/>
                    <a:pt x="55" y="194"/>
                  </a:cubicBezTo>
                  <a:cubicBezTo>
                    <a:pt x="55" y="201"/>
                    <a:pt x="55" y="201"/>
                    <a:pt x="55" y="201"/>
                  </a:cubicBezTo>
                  <a:cubicBezTo>
                    <a:pt x="55" y="202"/>
                    <a:pt x="54" y="203"/>
                    <a:pt x="53" y="204"/>
                  </a:cubicBezTo>
                  <a:cubicBezTo>
                    <a:pt x="52" y="205"/>
                    <a:pt x="51" y="206"/>
                    <a:pt x="49" y="207"/>
                  </a:cubicBezTo>
                  <a:cubicBezTo>
                    <a:pt x="47" y="208"/>
                    <a:pt x="44" y="209"/>
                    <a:pt x="40" y="210"/>
                  </a:cubicBezTo>
                  <a:cubicBezTo>
                    <a:pt x="28" y="211"/>
                    <a:pt x="21" y="203"/>
                    <a:pt x="20" y="202"/>
                  </a:cubicBezTo>
                  <a:cubicBezTo>
                    <a:pt x="19" y="200"/>
                    <a:pt x="17" y="139"/>
                    <a:pt x="17" y="135"/>
                  </a:cubicBezTo>
                  <a:cubicBezTo>
                    <a:pt x="16" y="132"/>
                    <a:pt x="0" y="70"/>
                    <a:pt x="16" y="30"/>
                  </a:cubicBezTo>
                  <a:cubicBezTo>
                    <a:pt x="16" y="29"/>
                    <a:pt x="16" y="28"/>
                    <a:pt x="17" y="28"/>
                  </a:cubicBezTo>
                  <a:cubicBezTo>
                    <a:pt x="28" y="0"/>
                    <a:pt x="49" y="2"/>
                    <a:pt x="60" y="5"/>
                  </a:cubicBezTo>
                  <a:cubicBezTo>
                    <a:pt x="66" y="7"/>
                    <a:pt x="69" y="9"/>
                    <a:pt x="69" y="9"/>
                  </a:cubicBezTo>
                  <a:cubicBezTo>
                    <a:pt x="69" y="10"/>
                    <a:pt x="71" y="24"/>
                    <a:pt x="69" y="32"/>
                  </a:cubicBezTo>
                </a:path>
              </a:pathLst>
            </a:custGeom>
            <a:solidFill>
              <a:srgbClr val="9DB7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245">
              <a:extLst>
                <a:ext uri="{FF2B5EF4-FFF2-40B4-BE49-F238E27FC236}">
                  <a16:creationId xmlns:a16="http://schemas.microsoft.com/office/drawing/2014/main" id="{780BE574-D97E-4DB8-8511-07C957044A9D}"/>
                </a:ext>
              </a:extLst>
            </p:cNvPr>
            <p:cNvSpPr>
              <a:spLocks/>
            </p:cNvSpPr>
            <p:nvPr/>
          </p:nvSpPr>
          <p:spPr bwMode="auto">
            <a:xfrm>
              <a:off x="1038" y="3754"/>
              <a:ext cx="68" cy="40"/>
            </a:xfrm>
            <a:custGeom>
              <a:avLst/>
              <a:gdLst>
                <a:gd name="T0" fmla="*/ 17 w 17"/>
                <a:gd name="T1" fmla="*/ 0 h 10"/>
                <a:gd name="T2" fmla="*/ 2 w 17"/>
                <a:gd name="T3" fmla="*/ 9 h 10"/>
                <a:gd name="T4" fmla="*/ 10 w 17"/>
                <a:gd name="T5" fmla="*/ 3 h 10"/>
                <a:gd name="T6" fmla="*/ 17 w 17"/>
                <a:gd name="T7" fmla="*/ 0 h 10"/>
              </a:gdLst>
              <a:ahLst/>
              <a:cxnLst>
                <a:cxn ang="0">
                  <a:pos x="T0" y="T1"/>
                </a:cxn>
                <a:cxn ang="0">
                  <a:pos x="T2" y="T3"/>
                </a:cxn>
                <a:cxn ang="0">
                  <a:pos x="T4" y="T5"/>
                </a:cxn>
                <a:cxn ang="0">
                  <a:pos x="T6" y="T7"/>
                </a:cxn>
              </a:cxnLst>
              <a:rect l="0" t="0" r="r" b="b"/>
              <a:pathLst>
                <a:path w="17" h="10">
                  <a:moveTo>
                    <a:pt x="17" y="0"/>
                  </a:moveTo>
                  <a:cubicBezTo>
                    <a:pt x="17" y="0"/>
                    <a:pt x="11" y="7"/>
                    <a:pt x="2" y="9"/>
                  </a:cubicBezTo>
                  <a:cubicBezTo>
                    <a:pt x="0" y="10"/>
                    <a:pt x="8" y="5"/>
                    <a:pt x="10" y="3"/>
                  </a:cubicBezTo>
                  <a:cubicBezTo>
                    <a:pt x="12" y="1"/>
                    <a:pt x="17" y="0"/>
                    <a:pt x="17" y="0"/>
                  </a:cubicBez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246">
              <a:extLst>
                <a:ext uri="{FF2B5EF4-FFF2-40B4-BE49-F238E27FC236}">
                  <a16:creationId xmlns:a16="http://schemas.microsoft.com/office/drawing/2014/main" id="{59263FF1-7CAC-43F5-B928-EB8293AF5E27}"/>
                </a:ext>
              </a:extLst>
            </p:cNvPr>
            <p:cNvSpPr>
              <a:spLocks/>
            </p:cNvSpPr>
            <p:nvPr/>
          </p:nvSpPr>
          <p:spPr bwMode="auto">
            <a:xfrm>
              <a:off x="1154" y="3017"/>
              <a:ext cx="0" cy="32"/>
            </a:xfrm>
            <a:custGeom>
              <a:avLst/>
              <a:gdLst>
                <a:gd name="T0" fmla="*/ 0 h 8"/>
                <a:gd name="T1" fmla="*/ 8 h 8"/>
                <a:gd name="T2" fmla="*/ 0 h 8"/>
              </a:gdLst>
              <a:ahLst/>
              <a:cxnLst>
                <a:cxn ang="0">
                  <a:pos x="0" y="T0"/>
                </a:cxn>
                <a:cxn ang="0">
                  <a:pos x="0" y="T1"/>
                </a:cxn>
                <a:cxn ang="0">
                  <a:pos x="0" y="T2"/>
                </a:cxn>
              </a:cxnLst>
              <a:rect l="0" t="0" r="r" b="b"/>
              <a:pathLst>
                <a:path h="8">
                  <a:moveTo>
                    <a:pt x="0" y="0"/>
                  </a:moveTo>
                  <a:cubicBezTo>
                    <a:pt x="0" y="2"/>
                    <a:pt x="0" y="5"/>
                    <a:pt x="0" y="8"/>
                  </a:cubicBezTo>
                  <a:cubicBezTo>
                    <a:pt x="0" y="5"/>
                    <a:pt x="0" y="2"/>
                    <a:pt x="0" y="0"/>
                  </a:cubicBezTo>
                </a:path>
              </a:pathLst>
            </a:custGeom>
            <a:solidFill>
              <a:srgbClr val="D2DB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247">
              <a:extLst>
                <a:ext uri="{FF2B5EF4-FFF2-40B4-BE49-F238E27FC236}">
                  <a16:creationId xmlns:a16="http://schemas.microsoft.com/office/drawing/2014/main" id="{57190BAE-4126-413C-9C8D-E988DD8A45C6}"/>
                </a:ext>
              </a:extLst>
            </p:cNvPr>
            <p:cNvSpPr>
              <a:spLocks/>
            </p:cNvSpPr>
            <p:nvPr/>
          </p:nvSpPr>
          <p:spPr bwMode="auto">
            <a:xfrm>
              <a:off x="1102" y="2356"/>
              <a:ext cx="72" cy="605"/>
            </a:xfrm>
            <a:custGeom>
              <a:avLst/>
              <a:gdLst>
                <a:gd name="T0" fmla="*/ 14 w 18"/>
                <a:gd name="T1" fmla="*/ 0 h 152"/>
                <a:gd name="T2" fmla="*/ 0 w 18"/>
                <a:gd name="T3" fmla="*/ 9 h 152"/>
                <a:gd name="T4" fmla="*/ 0 w 18"/>
                <a:gd name="T5" fmla="*/ 9 h 152"/>
                <a:gd name="T6" fmla="*/ 3 w 18"/>
                <a:gd name="T7" fmla="*/ 148 h 152"/>
                <a:gd name="T8" fmla="*/ 3 w 18"/>
                <a:gd name="T9" fmla="*/ 148 h 152"/>
                <a:gd name="T10" fmla="*/ 3 w 18"/>
                <a:gd name="T11" fmla="*/ 148 h 152"/>
                <a:gd name="T12" fmla="*/ 12 w 18"/>
                <a:gd name="T13" fmla="*/ 152 h 152"/>
                <a:gd name="T14" fmla="*/ 12 w 18"/>
                <a:gd name="T15" fmla="*/ 152 h 152"/>
                <a:gd name="T16" fmla="*/ 18 w 18"/>
                <a:gd name="T17" fmla="*/ 46 h 152"/>
                <a:gd name="T18" fmla="*/ 18 w 18"/>
                <a:gd name="T19" fmla="*/ 41 h 152"/>
                <a:gd name="T20" fmla="*/ 18 w 18"/>
                <a:gd name="T21" fmla="*/ 25 h 152"/>
                <a:gd name="T22" fmla="*/ 18 w 18"/>
                <a:gd name="T23" fmla="*/ 25 h 152"/>
                <a:gd name="T24" fmla="*/ 16 w 18"/>
                <a:gd name="T25" fmla="*/ 9 h 152"/>
                <a:gd name="T26" fmla="*/ 14 w 18"/>
                <a:gd name="T27" fmla="*/ 0 h 152"/>
                <a:gd name="T28" fmla="*/ 14 w 18"/>
                <a:gd name="T29" fmla="*/ 0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 h="152">
                  <a:moveTo>
                    <a:pt x="14" y="0"/>
                  </a:moveTo>
                  <a:cubicBezTo>
                    <a:pt x="14" y="0"/>
                    <a:pt x="7" y="6"/>
                    <a:pt x="0" y="9"/>
                  </a:cubicBezTo>
                  <a:cubicBezTo>
                    <a:pt x="0" y="9"/>
                    <a:pt x="0" y="9"/>
                    <a:pt x="0" y="9"/>
                  </a:cubicBezTo>
                  <a:cubicBezTo>
                    <a:pt x="0" y="9"/>
                    <a:pt x="5" y="104"/>
                    <a:pt x="3" y="148"/>
                  </a:cubicBezTo>
                  <a:cubicBezTo>
                    <a:pt x="3" y="148"/>
                    <a:pt x="3" y="148"/>
                    <a:pt x="3" y="148"/>
                  </a:cubicBezTo>
                  <a:cubicBezTo>
                    <a:pt x="3" y="148"/>
                    <a:pt x="3" y="148"/>
                    <a:pt x="3" y="148"/>
                  </a:cubicBezTo>
                  <a:cubicBezTo>
                    <a:pt x="9" y="150"/>
                    <a:pt x="12" y="152"/>
                    <a:pt x="12" y="152"/>
                  </a:cubicBezTo>
                  <a:cubicBezTo>
                    <a:pt x="12" y="152"/>
                    <a:pt x="12" y="152"/>
                    <a:pt x="12" y="152"/>
                  </a:cubicBezTo>
                  <a:cubicBezTo>
                    <a:pt x="15" y="130"/>
                    <a:pt x="18" y="83"/>
                    <a:pt x="18" y="46"/>
                  </a:cubicBezTo>
                  <a:cubicBezTo>
                    <a:pt x="18" y="44"/>
                    <a:pt x="18" y="42"/>
                    <a:pt x="18" y="41"/>
                  </a:cubicBezTo>
                  <a:cubicBezTo>
                    <a:pt x="18" y="35"/>
                    <a:pt x="18" y="30"/>
                    <a:pt x="18" y="25"/>
                  </a:cubicBezTo>
                  <a:cubicBezTo>
                    <a:pt x="18" y="25"/>
                    <a:pt x="18" y="25"/>
                    <a:pt x="18" y="25"/>
                  </a:cubicBezTo>
                  <a:cubicBezTo>
                    <a:pt x="18" y="19"/>
                    <a:pt x="17" y="14"/>
                    <a:pt x="16" y="9"/>
                  </a:cubicBezTo>
                  <a:cubicBezTo>
                    <a:pt x="16" y="6"/>
                    <a:pt x="15" y="2"/>
                    <a:pt x="14" y="0"/>
                  </a:cubicBezTo>
                  <a:cubicBezTo>
                    <a:pt x="14" y="0"/>
                    <a:pt x="14" y="0"/>
                    <a:pt x="14" y="0"/>
                  </a:cubicBezTo>
                </a:path>
              </a:pathLst>
            </a:custGeom>
            <a:solidFill>
              <a:srgbClr val="819D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248">
              <a:extLst>
                <a:ext uri="{FF2B5EF4-FFF2-40B4-BE49-F238E27FC236}">
                  <a16:creationId xmlns:a16="http://schemas.microsoft.com/office/drawing/2014/main" id="{962AC2E2-DD67-45A1-A4E4-A490E59E6F29}"/>
                </a:ext>
              </a:extLst>
            </p:cNvPr>
            <p:cNvSpPr>
              <a:spLocks/>
            </p:cNvSpPr>
            <p:nvPr/>
          </p:nvSpPr>
          <p:spPr bwMode="auto">
            <a:xfrm>
              <a:off x="1054" y="2945"/>
              <a:ext cx="100" cy="805"/>
            </a:xfrm>
            <a:custGeom>
              <a:avLst/>
              <a:gdLst>
                <a:gd name="T0" fmla="*/ 15 w 25"/>
                <a:gd name="T1" fmla="*/ 0 h 202"/>
                <a:gd name="T2" fmla="*/ 13 w 25"/>
                <a:gd name="T3" fmla="*/ 19 h 202"/>
                <a:gd name="T4" fmla="*/ 11 w 25"/>
                <a:gd name="T5" fmla="*/ 26 h 202"/>
                <a:gd name="T6" fmla="*/ 1 w 25"/>
                <a:gd name="T7" fmla="*/ 94 h 202"/>
                <a:gd name="T8" fmla="*/ 4 w 25"/>
                <a:gd name="T9" fmla="*/ 202 h 202"/>
                <a:gd name="T10" fmla="*/ 8 w 25"/>
                <a:gd name="T11" fmla="*/ 199 h 202"/>
                <a:gd name="T12" fmla="*/ 10 w 25"/>
                <a:gd name="T13" fmla="*/ 196 h 202"/>
                <a:gd name="T14" fmla="*/ 10 w 25"/>
                <a:gd name="T15" fmla="*/ 189 h 202"/>
                <a:gd name="T16" fmla="*/ 10 w 25"/>
                <a:gd name="T17" fmla="*/ 189 h 202"/>
                <a:gd name="T18" fmla="*/ 16 w 25"/>
                <a:gd name="T19" fmla="*/ 69 h 202"/>
                <a:gd name="T20" fmla="*/ 24 w 25"/>
                <a:gd name="T21" fmla="*/ 27 h 202"/>
                <a:gd name="T22" fmla="*/ 25 w 25"/>
                <a:gd name="T23" fmla="*/ 26 h 202"/>
                <a:gd name="T24" fmla="*/ 25 w 25"/>
                <a:gd name="T25" fmla="*/ 18 h 202"/>
                <a:gd name="T26" fmla="*/ 24 w 25"/>
                <a:gd name="T27" fmla="*/ 4 h 202"/>
                <a:gd name="T28" fmla="*/ 24 w 25"/>
                <a:gd name="T29" fmla="*/ 4 h 202"/>
                <a:gd name="T30" fmla="*/ 24 w 25"/>
                <a:gd name="T31" fmla="*/ 4 h 202"/>
                <a:gd name="T32" fmla="*/ 15 w 25"/>
                <a:gd name="T33" fmla="*/ 0 h 202"/>
                <a:gd name="T34" fmla="*/ 15 w 25"/>
                <a:gd name="T35" fmla="*/ 0 h 2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5" h="202">
                  <a:moveTo>
                    <a:pt x="15" y="0"/>
                  </a:moveTo>
                  <a:cubicBezTo>
                    <a:pt x="15" y="9"/>
                    <a:pt x="14" y="15"/>
                    <a:pt x="13" y="19"/>
                  </a:cubicBezTo>
                  <a:cubicBezTo>
                    <a:pt x="13" y="22"/>
                    <a:pt x="12" y="24"/>
                    <a:pt x="11" y="26"/>
                  </a:cubicBezTo>
                  <a:cubicBezTo>
                    <a:pt x="6" y="47"/>
                    <a:pt x="2" y="58"/>
                    <a:pt x="1" y="94"/>
                  </a:cubicBezTo>
                  <a:cubicBezTo>
                    <a:pt x="0" y="134"/>
                    <a:pt x="2" y="198"/>
                    <a:pt x="4" y="202"/>
                  </a:cubicBezTo>
                  <a:cubicBezTo>
                    <a:pt x="6" y="201"/>
                    <a:pt x="7" y="200"/>
                    <a:pt x="8" y="199"/>
                  </a:cubicBezTo>
                  <a:cubicBezTo>
                    <a:pt x="9" y="198"/>
                    <a:pt x="10" y="197"/>
                    <a:pt x="10" y="196"/>
                  </a:cubicBezTo>
                  <a:cubicBezTo>
                    <a:pt x="10" y="189"/>
                    <a:pt x="10" y="189"/>
                    <a:pt x="10" y="189"/>
                  </a:cubicBezTo>
                  <a:cubicBezTo>
                    <a:pt x="10" y="189"/>
                    <a:pt x="10" y="189"/>
                    <a:pt x="10" y="189"/>
                  </a:cubicBezTo>
                  <a:cubicBezTo>
                    <a:pt x="10" y="189"/>
                    <a:pt x="16" y="80"/>
                    <a:pt x="16" y="69"/>
                  </a:cubicBezTo>
                  <a:cubicBezTo>
                    <a:pt x="16" y="58"/>
                    <a:pt x="23" y="36"/>
                    <a:pt x="24" y="27"/>
                  </a:cubicBezTo>
                  <a:cubicBezTo>
                    <a:pt x="24" y="27"/>
                    <a:pt x="25" y="26"/>
                    <a:pt x="25" y="26"/>
                  </a:cubicBezTo>
                  <a:cubicBezTo>
                    <a:pt x="25" y="23"/>
                    <a:pt x="25" y="20"/>
                    <a:pt x="25" y="18"/>
                  </a:cubicBezTo>
                  <a:cubicBezTo>
                    <a:pt x="25" y="11"/>
                    <a:pt x="24" y="5"/>
                    <a:pt x="24" y="4"/>
                  </a:cubicBezTo>
                  <a:cubicBezTo>
                    <a:pt x="24" y="4"/>
                    <a:pt x="24" y="4"/>
                    <a:pt x="24" y="4"/>
                  </a:cubicBezTo>
                  <a:cubicBezTo>
                    <a:pt x="24" y="4"/>
                    <a:pt x="24" y="4"/>
                    <a:pt x="24" y="4"/>
                  </a:cubicBezTo>
                  <a:cubicBezTo>
                    <a:pt x="24" y="4"/>
                    <a:pt x="21" y="2"/>
                    <a:pt x="15" y="0"/>
                  </a:cubicBezTo>
                  <a:cubicBezTo>
                    <a:pt x="15" y="0"/>
                    <a:pt x="15" y="0"/>
                    <a:pt x="15" y="0"/>
                  </a:cubicBezTo>
                </a:path>
              </a:pathLst>
            </a:custGeom>
            <a:solidFill>
              <a:srgbClr val="819D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249">
              <a:extLst>
                <a:ext uri="{FF2B5EF4-FFF2-40B4-BE49-F238E27FC236}">
                  <a16:creationId xmlns:a16="http://schemas.microsoft.com/office/drawing/2014/main" id="{DA5A4380-D63B-49D1-BE2B-77C52A04CA68}"/>
                </a:ext>
              </a:extLst>
            </p:cNvPr>
            <p:cNvSpPr>
              <a:spLocks/>
            </p:cNvSpPr>
            <p:nvPr/>
          </p:nvSpPr>
          <p:spPr bwMode="auto">
            <a:xfrm>
              <a:off x="863" y="1456"/>
              <a:ext cx="398" cy="183"/>
            </a:xfrm>
            <a:custGeom>
              <a:avLst/>
              <a:gdLst>
                <a:gd name="T0" fmla="*/ 32 w 100"/>
                <a:gd name="T1" fmla="*/ 16 h 46"/>
                <a:gd name="T2" fmla="*/ 61 w 100"/>
                <a:gd name="T3" fmla="*/ 0 h 46"/>
                <a:gd name="T4" fmla="*/ 97 w 100"/>
                <a:gd name="T5" fmla="*/ 9 h 46"/>
                <a:gd name="T6" fmla="*/ 81 w 100"/>
                <a:gd name="T7" fmla="*/ 20 h 46"/>
                <a:gd name="T8" fmla="*/ 54 w 100"/>
                <a:gd name="T9" fmla="*/ 24 h 46"/>
                <a:gd name="T10" fmla="*/ 53 w 100"/>
                <a:gd name="T11" fmla="*/ 30 h 46"/>
                <a:gd name="T12" fmla="*/ 35 w 100"/>
                <a:gd name="T13" fmla="*/ 37 h 46"/>
                <a:gd name="T14" fmla="*/ 22 w 100"/>
                <a:gd name="T15" fmla="*/ 46 h 46"/>
                <a:gd name="T16" fmla="*/ 8 w 100"/>
                <a:gd name="T17" fmla="*/ 39 h 46"/>
                <a:gd name="T18" fmla="*/ 32 w 100"/>
                <a:gd name="T19" fmla="*/ 16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0" h="46">
                  <a:moveTo>
                    <a:pt x="32" y="16"/>
                  </a:moveTo>
                  <a:cubicBezTo>
                    <a:pt x="32" y="16"/>
                    <a:pt x="36" y="8"/>
                    <a:pt x="61" y="0"/>
                  </a:cubicBezTo>
                  <a:cubicBezTo>
                    <a:pt x="61" y="0"/>
                    <a:pt x="94" y="3"/>
                    <a:pt x="97" y="9"/>
                  </a:cubicBezTo>
                  <a:cubicBezTo>
                    <a:pt x="100" y="15"/>
                    <a:pt x="84" y="21"/>
                    <a:pt x="81" y="20"/>
                  </a:cubicBezTo>
                  <a:cubicBezTo>
                    <a:pt x="79" y="19"/>
                    <a:pt x="60" y="20"/>
                    <a:pt x="54" y="24"/>
                  </a:cubicBezTo>
                  <a:cubicBezTo>
                    <a:pt x="49" y="28"/>
                    <a:pt x="53" y="30"/>
                    <a:pt x="53" y="30"/>
                  </a:cubicBezTo>
                  <a:cubicBezTo>
                    <a:pt x="53" y="30"/>
                    <a:pt x="39" y="35"/>
                    <a:pt x="35" y="37"/>
                  </a:cubicBezTo>
                  <a:cubicBezTo>
                    <a:pt x="30" y="39"/>
                    <a:pt x="22" y="46"/>
                    <a:pt x="22" y="46"/>
                  </a:cubicBezTo>
                  <a:cubicBezTo>
                    <a:pt x="22" y="46"/>
                    <a:pt x="0" y="46"/>
                    <a:pt x="8" y="39"/>
                  </a:cubicBezTo>
                  <a:cubicBezTo>
                    <a:pt x="16" y="31"/>
                    <a:pt x="32" y="16"/>
                    <a:pt x="32" y="16"/>
                  </a:cubicBezTo>
                  <a:close/>
                </a:path>
              </a:pathLst>
            </a:custGeom>
            <a:solidFill>
              <a:srgbClr val="E69E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250">
              <a:extLst>
                <a:ext uri="{FF2B5EF4-FFF2-40B4-BE49-F238E27FC236}">
                  <a16:creationId xmlns:a16="http://schemas.microsoft.com/office/drawing/2014/main" id="{C3CB376E-D2D5-4EC9-8D94-FF5EFFE98EF7}"/>
                </a:ext>
              </a:extLst>
            </p:cNvPr>
            <p:cNvSpPr>
              <a:spLocks/>
            </p:cNvSpPr>
            <p:nvPr/>
          </p:nvSpPr>
          <p:spPr bwMode="auto">
            <a:xfrm>
              <a:off x="1512" y="1587"/>
              <a:ext cx="100" cy="132"/>
            </a:xfrm>
            <a:custGeom>
              <a:avLst/>
              <a:gdLst>
                <a:gd name="T0" fmla="*/ 17 w 25"/>
                <a:gd name="T1" fmla="*/ 0 h 33"/>
                <a:gd name="T2" fmla="*/ 4 w 25"/>
                <a:gd name="T3" fmla="*/ 10 h 33"/>
                <a:gd name="T4" fmla="*/ 0 w 25"/>
                <a:gd name="T5" fmla="*/ 29 h 33"/>
                <a:gd name="T6" fmla="*/ 6 w 25"/>
                <a:gd name="T7" fmla="*/ 32 h 33"/>
                <a:gd name="T8" fmla="*/ 25 w 25"/>
                <a:gd name="T9" fmla="*/ 22 h 33"/>
                <a:gd name="T10" fmla="*/ 22 w 25"/>
                <a:gd name="T11" fmla="*/ 6 h 33"/>
                <a:gd name="T12" fmla="*/ 17 w 25"/>
                <a:gd name="T13" fmla="*/ 0 h 33"/>
              </a:gdLst>
              <a:ahLst/>
              <a:cxnLst>
                <a:cxn ang="0">
                  <a:pos x="T0" y="T1"/>
                </a:cxn>
                <a:cxn ang="0">
                  <a:pos x="T2" y="T3"/>
                </a:cxn>
                <a:cxn ang="0">
                  <a:pos x="T4" y="T5"/>
                </a:cxn>
                <a:cxn ang="0">
                  <a:pos x="T6" y="T7"/>
                </a:cxn>
                <a:cxn ang="0">
                  <a:pos x="T8" y="T9"/>
                </a:cxn>
                <a:cxn ang="0">
                  <a:pos x="T10" y="T11"/>
                </a:cxn>
                <a:cxn ang="0">
                  <a:pos x="T12" y="T13"/>
                </a:cxn>
              </a:cxnLst>
              <a:rect l="0" t="0" r="r" b="b"/>
              <a:pathLst>
                <a:path w="25" h="33">
                  <a:moveTo>
                    <a:pt x="17" y="0"/>
                  </a:moveTo>
                  <a:cubicBezTo>
                    <a:pt x="4" y="10"/>
                    <a:pt x="4" y="10"/>
                    <a:pt x="4" y="10"/>
                  </a:cubicBezTo>
                  <a:cubicBezTo>
                    <a:pt x="4" y="10"/>
                    <a:pt x="0" y="28"/>
                    <a:pt x="0" y="29"/>
                  </a:cubicBezTo>
                  <a:cubicBezTo>
                    <a:pt x="0" y="30"/>
                    <a:pt x="3" y="33"/>
                    <a:pt x="6" y="32"/>
                  </a:cubicBezTo>
                  <a:cubicBezTo>
                    <a:pt x="9" y="31"/>
                    <a:pt x="24" y="25"/>
                    <a:pt x="25" y="22"/>
                  </a:cubicBezTo>
                  <a:cubicBezTo>
                    <a:pt x="25" y="19"/>
                    <a:pt x="23" y="7"/>
                    <a:pt x="22" y="6"/>
                  </a:cubicBezTo>
                  <a:cubicBezTo>
                    <a:pt x="22" y="5"/>
                    <a:pt x="17" y="0"/>
                    <a:pt x="17" y="0"/>
                  </a:cubicBezTo>
                  <a:close/>
                </a:path>
              </a:pathLst>
            </a:custGeom>
            <a:solidFill>
              <a:srgbClr val="E69E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251">
              <a:extLst>
                <a:ext uri="{FF2B5EF4-FFF2-40B4-BE49-F238E27FC236}">
                  <a16:creationId xmlns:a16="http://schemas.microsoft.com/office/drawing/2014/main" id="{C3E30DB3-BBC2-49FF-99CE-20BF5CAB72BE}"/>
                </a:ext>
              </a:extLst>
            </p:cNvPr>
            <p:cNvSpPr>
              <a:spLocks/>
            </p:cNvSpPr>
            <p:nvPr/>
          </p:nvSpPr>
          <p:spPr bwMode="auto">
            <a:xfrm>
              <a:off x="1329" y="1499"/>
              <a:ext cx="251" cy="367"/>
            </a:xfrm>
            <a:custGeom>
              <a:avLst/>
              <a:gdLst>
                <a:gd name="T0" fmla="*/ 4 w 251"/>
                <a:gd name="T1" fmla="*/ 144 h 367"/>
                <a:gd name="T2" fmla="*/ 251 w 251"/>
                <a:gd name="T3" fmla="*/ 0 h 367"/>
                <a:gd name="T4" fmla="*/ 251 w 251"/>
                <a:gd name="T5" fmla="*/ 224 h 367"/>
                <a:gd name="T6" fmla="*/ 0 w 251"/>
                <a:gd name="T7" fmla="*/ 367 h 367"/>
                <a:gd name="T8" fmla="*/ 4 w 251"/>
                <a:gd name="T9" fmla="*/ 144 h 367"/>
              </a:gdLst>
              <a:ahLst/>
              <a:cxnLst>
                <a:cxn ang="0">
                  <a:pos x="T0" y="T1"/>
                </a:cxn>
                <a:cxn ang="0">
                  <a:pos x="T2" y="T3"/>
                </a:cxn>
                <a:cxn ang="0">
                  <a:pos x="T4" y="T5"/>
                </a:cxn>
                <a:cxn ang="0">
                  <a:pos x="T6" y="T7"/>
                </a:cxn>
                <a:cxn ang="0">
                  <a:pos x="T8" y="T9"/>
                </a:cxn>
              </a:cxnLst>
              <a:rect l="0" t="0" r="r" b="b"/>
              <a:pathLst>
                <a:path w="251" h="367">
                  <a:moveTo>
                    <a:pt x="4" y="144"/>
                  </a:moveTo>
                  <a:lnTo>
                    <a:pt x="251" y="0"/>
                  </a:lnTo>
                  <a:lnTo>
                    <a:pt x="251" y="224"/>
                  </a:lnTo>
                  <a:lnTo>
                    <a:pt x="0" y="367"/>
                  </a:lnTo>
                  <a:lnTo>
                    <a:pt x="4" y="144"/>
                  </a:lnTo>
                  <a:close/>
                </a:path>
              </a:pathLst>
            </a:custGeom>
            <a:solidFill>
              <a:srgbClr val="D4A3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252">
              <a:extLst>
                <a:ext uri="{FF2B5EF4-FFF2-40B4-BE49-F238E27FC236}">
                  <a16:creationId xmlns:a16="http://schemas.microsoft.com/office/drawing/2014/main" id="{97A00A75-4CBE-4014-82EA-907584293264}"/>
                </a:ext>
              </a:extLst>
            </p:cNvPr>
            <p:cNvSpPr>
              <a:spLocks/>
            </p:cNvSpPr>
            <p:nvPr/>
          </p:nvSpPr>
          <p:spPr bwMode="auto">
            <a:xfrm>
              <a:off x="1329" y="1499"/>
              <a:ext cx="251" cy="367"/>
            </a:xfrm>
            <a:custGeom>
              <a:avLst/>
              <a:gdLst>
                <a:gd name="T0" fmla="*/ 4 w 251"/>
                <a:gd name="T1" fmla="*/ 144 h 367"/>
                <a:gd name="T2" fmla="*/ 251 w 251"/>
                <a:gd name="T3" fmla="*/ 0 h 367"/>
                <a:gd name="T4" fmla="*/ 251 w 251"/>
                <a:gd name="T5" fmla="*/ 224 h 367"/>
                <a:gd name="T6" fmla="*/ 0 w 251"/>
                <a:gd name="T7" fmla="*/ 367 h 367"/>
                <a:gd name="T8" fmla="*/ 4 w 251"/>
                <a:gd name="T9" fmla="*/ 144 h 367"/>
              </a:gdLst>
              <a:ahLst/>
              <a:cxnLst>
                <a:cxn ang="0">
                  <a:pos x="T0" y="T1"/>
                </a:cxn>
                <a:cxn ang="0">
                  <a:pos x="T2" y="T3"/>
                </a:cxn>
                <a:cxn ang="0">
                  <a:pos x="T4" y="T5"/>
                </a:cxn>
                <a:cxn ang="0">
                  <a:pos x="T6" y="T7"/>
                </a:cxn>
                <a:cxn ang="0">
                  <a:pos x="T8" y="T9"/>
                </a:cxn>
              </a:cxnLst>
              <a:rect l="0" t="0" r="r" b="b"/>
              <a:pathLst>
                <a:path w="251" h="367">
                  <a:moveTo>
                    <a:pt x="4" y="144"/>
                  </a:moveTo>
                  <a:lnTo>
                    <a:pt x="251" y="0"/>
                  </a:lnTo>
                  <a:lnTo>
                    <a:pt x="251" y="224"/>
                  </a:lnTo>
                  <a:lnTo>
                    <a:pt x="0" y="367"/>
                  </a:lnTo>
                  <a:lnTo>
                    <a:pt x="4" y="14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253">
              <a:extLst>
                <a:ext uri="{FF2B5EF4-FFF2-40B4-BE49-F238E27FC236}">
                  <a16:creationId xmlns:a16="http://schemas.microsoft.com/office/drawing/2014/main" id="{E8F12E8A-F6A2-4F56-95BB-7A0C1C7306CE}"/>
                </a:ext>
              </a:extLst>
            </p:cNvPr>
            <p:cNvSpPr>
              <a:spLocks/>
            </p:cNvSpPr>
            <p:nvPr/>
          </p:nvSpPr>
          <p:spPr bwMode="auto">
            <a:xfrm>
              <a:off x="1094" y="1360"/>
              <a:ext cx="486" cy="283"/>
            </a:xfrm>
            <a:custGeom>
              <a:avLst/>
              <a:gdLst>
                <a:gd name="T0" fmla="*/ 486 w 486"/>
                <a:gd name="T1" fmla="*/ 139 h 283"/>
                <a:gd name="T2" fmla="*/ 239 w 486"/>
                <a:gd name="T3" fmla="*/ 283 h 283"/>
                <a:gd name="T4" fmla="*/ 128 w 486"/>
                <a:gd name="T5" fmla="*/ 223 h 283"/>
                <a:gd name="T6" fmla="*/ 100 w 486"/>
                <a:gd name="T7" fmla="*/ 203 h 283"/>
                <a:gd name="T8" fmla="*/ 0 w 486"/>
                <a:gd name="T9" fmla="*/ 147 h 283"/>
                <a:gd name="T10" fmla="*/ 247 w 486"/>
                <a:gd name="T11" fmla="*/ 0 h 283"/>
                <a:gd name="T12" fmla="*/ 347 w 486"/>
                <a:gd name="T13" fmla="*/ 60 h 283"/>
                <a:gd name="T14" fmla="*/ 379 w 486"/>
                <a:gd name="T15" fmla="*/ 76 h 283"/>
                <a:gd name="T16" fmla="*/ 486 w 486"/>
                <a:gd name="T17" fmla="*/ 139 h 2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86" h="283">
                  <a:moveTo>
                    <a:pt x="486" y="139"/>
                  </a:moveTo>
                  <a:lnTo>
                    <a:pt x="239" y="283"/>
                  </a:lnTo>
                  <a:lnTo>
                    <a:pt x="128" y="223"/>
                  </a:lnTo>
                  <a:lnTo>
                    <a:pt x="100" y="203"/>
                  </a:lnTo>
                  <a:lnTo>
                    <a:pt x="0" y="147"/>
                  </a:lnTo>
                  <a:lnTo>
                    <a:pt x="247" y="0"/>
                  </a:lnTo>
                  <a:lnTo>
                    <a:pt x="347" y="60"/>
                  </a:lnTo>
                  <a:lnTo>
                    <a:pt x="379" y="76"/>
                  </a:lnTo>
                  <a:lnTo>
                    <a:pt x="486" y="139"/>
                  </a:ln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254">
              <a:extLst>
                <a:ext uri="{FF2B5EF4-FFF2-40B4-BE49-F238E27FC236}">
                  <a16:creationId xmlns:a16="http://schemas.microsoft.com/office/drawing/2014/main" id="{B7A040F6-44C2-452E-ACD9-B5836C641335}"/>
                </a:ext>
              </a:extLst>
            </p:cNvPr>
            <p:cNvSpPr>
              <a:spLocks/>
            </p:cNvSpPr>
            <p:nvPr/>
          </p:nvSpPr>
          <p:spPr bwMode="auto">
            <a:xfrm>
              <a:off x="1090" y="1507"/>
              <a:ext cx="243" cy="359"/>
            </a:xfrm>
            <a:custGeom>
              <a:avLst/>
              <a:gdLst>
                <a:gd name="T0" fmla="*/ 243 w 243"/>
                <a:gd name="T1" fmla="*/ 136 h 359"/>
                <a:gd name="T2" fmla="*/ 239 w 243"/>
                <a:gd name="T3" fmla="*/ 359 h 359"/>
                <a:gd name="T4" fmla="*/ 0 w 243"/>
                <a:gd name="T5" fmla="*/ 223 h 359"/>
                <a:gd name="T6" fmla="*/ 4 w 243"/>
                <a:gd name="T7" fmla="*/ 0 h 359"/>
                <a:gd name="T8" fmla="*/ 243 w 243"/>
                <a:gd name="T9" fmla="*/ 136 h 359"/>
              </a:gdLst>
              <a:ahLst/>
              <a:cxnLst>
                <a:cxn ang="0">
                  <a:pos x="T0" y="T1"/>
                </a:cxn>
                <a:cxn ang="0">
                  <a:pos x="T2" y="T3"/>
                </a:cxn>
                <a:cxn ang="0">
                  <a:pos x="T4" y="T5"/>
                </a:cxn>
                <a:cxn ang="0">
                  <a:pos x="T6" y="T7"/>
                </a:cxn>
                <a:cxn ang="0">
                  <a:pos x="T8" y="T9"/>
                </a:cxn>
              </a:cxnLst>
              <a:rect l="0" t="0" r="r" b="b"/>
              <a:pathLst>
                <a:path w="243" h="359">
                  <a:moveTo>
                    <a:pt x="243" y="136"/>
                  </a:moveTo>
                  <a:lnTo>
                    <a:pt x="239" y="359"/>
                  </a:lnTo>
                  <a:lnTo>
                    <a:pt x="0" y="223"/>
                  </a:lnTo>
                  <a:lnTo>
                    <a:pt x="4" y="0"/>
                  </a:lnTo>
                  <a:lnTo>
                    <a:pt x="243" y="136"/>
                  </a:lnTo>
                  <a:close/>
                </a:path>
              </a:pathLst>
            </a:custGeom>
            <a:solidFill>
              <a:srgbClr val="F3C89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255">
              <a:extLst>
                <a:ext uri="{FF2B5EF4-FFF2-40B4-BE49-F238E27FC236}">
                  <a16:creationId xmlns:a16="http://schemas.microsoft.com/office/drawing/2014/main" id="{3356A63D-D86D-49C2-8458-4E3335F714EE}"/>
                </a:ext>
              </a:extLst>
            </p:cNvPr>
            <p:cNvSpPr>
              <a:spLocks/>
            </p:cNvSpPr>
            <p:nvPr/>
          </p:nvSpPr>
          <p:spPr bwMode="auto">
            <a:xfrm>
              <a:off x="1090" y="1507"/>
              <a:ext cx="243" cy="359"/>
            </a:xfrm>
            <a:custGeom>
              <a:avLst/>
              <a:gdLst>
                <a:gd name="T0" fmla="*/ 243 w 243"/>
                <a:gd name="T1" fmla="*/ 136 h 359"/>
                <a:gd name="T2" fmla="*/ 239 w 243"/>
                <a:gd name="T3" fmla="*/ 359 h 359"/>
                <a:gd name="T4" fmla="*/ 0 w 243"/>
                <a:gd name="T5" fmla="*/ 223 h 359"/>
                <a:gd name="T6" fmla="*/ 4 w 243"/>
                <a:gd name="T7" fmla="*/ 0 h 359"/>
                <a:gd name="T8" fmla="*/ 243 w 243"/>
                <a:gd name="T9" fmla="*/ 136 h 359"/>
              </a:gdLst>
              <a:ahLst/>
              <a:cxnLst>
                <a:cxn ang="0">
                  <a:pos x="T0" y="T1"/>
                </a:cxn>
                <a:cxn ang="0">
                  <a:pos x="T2" y="T3"/>
                </a:cxn>
                <a:cxn ang="0">
                  <a:pos x="T4" y="T5"/>
                </a:cxn>
                <a:cxn ang="0">
                  <a:pos x="T6" y="T7"/>
                </a:cxn>
                <a:cxn ang="0">
                  <a:pos x="T8" y="T9"/>
                </a:cxn>
              </a:cxnLst>
              <a:rect l="0" t="0" r="r" b="b"/>
              <a:pathLst>
                <a:path w="243" h="359">
                  <a:moveTo>
                    <a:pt x="243" y="136"/>
                  </a:moveTo>
                  <a:lnTo>
                    <a:pt x="239" y="359"/>
                  </a:lnTo>
                  <a:lnTo>
                    <a:pt x="0" y="223"/>
                  </a:lnTo>
                  <a:lnTo>
                    <a:pt x="4" y="0"/>
                  </a:lnTo>
                  <a:lnTo>
                    <a:pt x="243" y="13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256">
              <a:extLst>
                <a:ext uri="{FF2B5EF4-FFF2-40B4-BE49-F238E27FC236}">
                  <a16:creationId xmlns:a16="http://schemas.microsoft.com/office/drawing/2014/main" id="{09C14695-EA39-4DB7-9082-5C3BB163FF1F}"/>
                </a:ext>
              </a:extLst>
            </p:cNvPr>
            <p:cNvSpPr>
              <a:spLocks/>
            </p:cNvSpPr>
            <p:nvPr/>
          </p:nvSpPr>
          <p:spPr bwMode="auto">
            <a:xfrm>
              <a:off x="1194" y="1420"/>
              <a:ext cx="279" cy="163"/>
            </a:xfrm>
            <a:custGeom>
              <a:avLst/>
              <a:gdLst>
                <a:gd name="T0" fmla="*/ 279 w 279"/>
                <a:gd name="T1" fmla="*/ 16 h 163"/>
                <a:gd name="T2" fmla="*/ 28 w 279"/>
                <a:gd name="T3" fmla="*/ 163 h 163"/>
                <a:gd name="T4" fmla="*/ 0 w 279"/>
                <a:gd name="T5" fmla="*/ 143 h 163"/>
                <a:gd name="T6" fmla="*/ 247 w 279"/>
                <a:gd name="T7" fmla="*/ 0 h 163"/>
                <a:gd name="T8" fmla="*/ 279 w 279"/>
                <a:gd name="T9" fmla="*/ 16 h 163"/>
              </a:gdLst>
              <a:ahLst/>
              <a:cxnLst>
                <a:cxn ang="0">
                  <a:pos x="T0" y="T1"/>
                </a:cxn>
                <a:cxn ang="0">
                  <a:pos x="T2" y="T3"/>
                </a:cxn>
                <a:cxn ang="0">
                  <a:pos x="T4" y="T5"/>
                </a:cxn>
                <a:cxn ang="0">
                  <a:pos x="T6" y="T7"/>
                </a:cxn>
                <a:cxn ang="0">
                  <a:pos x="T8" y="T9"/>
                </a:cxn>
              </a:cxnLst>
              <a:rect l="0" t="0" r="r" b="b"/>
              <a:pathLst>
                <a:path w="279" h="163">
                  <a:moveTo>
                    <a:pt x="279" y="16"/>
                  </a:moveTo>
                  <a:lnTo>
                    <a:pt x="28" y="163"/>
                  </a:lnTo>
                  <a:lnTo>
                    <a:pt x="0" y="143"/>
                  </a:lnTo>
                  <a:lnTo>
                    <a:pt x="247" y="0"/>
                  </a:lnTo>
                  <a:lnTo>
                    <a:pt x="279" y="16"/>
                  </a:lnTo>
                  <a:close/>
                </a:path>
              </a:pathLst>
            </a:custGeom>
            <a:solidFill>
              <a:srgbClr val="E859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257">
              <a:extLst>
                <a:ext uri="{FF2B5EF4-FFF2-40B4-BE49-F238E27FC236}">
                  <a16:creationId xmlns:a16="http://schemas.microsoft.com/office/drawing/2014/main" id="{1607D95C-9FCB-4AC5-842C-944CF672B193}"/>
                </a:ext>
              </a:extLst>
            </p:cNvPr>
            <p:cNvSpPr>
              <a:spLocks/>
            </p:cNvSpPr>
            <p:nvPr/>
          </p:nvSpPr>
          <p:spPr bwMode="auto">
            <a:xfrm>
              <a:off x="1194" y="1563"/>
              <a:ext cx="28" cy="152"/>
            </a:xfrm>
            <a:custGeom>
              <a:avLst/>
              <a:gdLst>
                <a:gd name="T0" fmla="*/ 0 w 28"/>
                <a:gd name="T1" fmla="*/ 0 h 152"/>
                <a:gd name="T2" fmla="*/ 28 w 28"/>
                <a:gd name="T3" fmla="*/ 20 h 152"/>
                <a:gd name="T4" fmla="*/ 28 w 28"/>
                <a:gd name="T5" fmla="*/ 152 h 152"/>
                <a:gd name="T6" fmla="*/ 0 w 28"/>
                <a:gd name="T7" fmla="*/ 132 h 152"/>
                <a:gd name="T8" fmla="*/ 0 w 28"/>
                <a:gd name="T9" fmla="*/ 0 h 152"/>
              </a:gdLst>
              <a:ahLst/>
              <a:cxnLst>
                <a:cxn ang="0">
                  <a:pos x="T0" y="T1"/>
                </a:cxn>
                <a:cxn ang="0">
                  <a:pos x="T2" y="T3"/>
                </a:cxn>
                <a:cxn ang="0">
                  <a:pos x="T4" y="T5"/>
                </a:cxn>
                <a:cxn ang="0">
                  <a:pos x="T6" y="T7"/>
                </a:cxn>
                <a:cxn ang="0">
                  <a:pos x="T8" y="T9"/>
                </a:cxn>
              </a:cxnLst>
              <a:rect l="0" t="0" r="r" b="b"/>
              <a:pathLst>
                <a:path w="28" h="152">
                  <a:moveTo>
                    <a:pt x="0" y="0"/>
                  </a:moveTo>
                  <a:lnTo>
                    <a:pt x="28" y="20"/>
                  </a:lnTo>
                  <a:lnTo>
                    <a:pt x="28" y="152"/>
                  </a:lnTo>
                  <a:lnTo>
                    <a:pt x="0" y="132"/>
                  </a:lnTo>
                  <a:lnTo>
                    <a:pt x="0" y="0"/>
                  </a:lnTo>
                  <a:close/>
                </a:path>
              </a:pathLst>
            </a:custGeom>
            <a:solidFill>
              <a:srgbClr val="BB5A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258">
              <a:extLst>
                <a:ext uri="{FF2B5EF4-FFF2-40B4-BE49-F238E27FC236}">
                  <a16:creationId xmlns:a16="http://schemas.microsoft.com/office/drawing/2014/main" id="{CFA4E89C-A05F-4C2F-972E-FB702E73B805}"/>
                </a:ext>
              </a:extLst>
            </p:cNvPr>
            <p:cNvSpPr>
              <a:spLocks/>
            </p:cNvSpPr>
            <p:nvPr/>
          </p:nvSpPr>
          <p:spPr bwMode="auto">
            <a:xfrm>
              <a:off x="1349" y="1754"/>
              <a:ext cx="40" cy="36"/>
            </a:xfrm>
            <a:custGeom>
              <a:avLst/>
              <a:gdLst>
                <a:gd name="T0" fmla="*/ 10 w 10"/>
                <a:gd name="T1" fmla="*/ 3 h 9"/>
                <a:gd name="T2" fmla="*/ 9 w 10"/>
                <a:gd name="T3" fmla="*/ 3 h 9"/>
                <a:gd name="T4" fmla="*/ 7 w 10"/>
                <a:gd name="T5" fmla="*/ 6 h 9"/>
                <a:gd name="T6" fmla="*/ 5 w 10"/>
                <a:gd name="T7" fmla="*/ 6 h 9"/>
                <a:gd name="T8" fmla="*/ 3 w 10"/>
                <a:gd name="T9" fmla="*/ 8 h 9"/>
                <a:gd name="T10" fmla="*/ 1 w 10"/>
                <a:gd name="T11" fmla="*/ 8 h 9"/>
                <a:gd name="T12" fmla="*/ 0 w 10"/>
                <a:gd name="T13" fmla="*/ 9 h 9"/>
                <a:gd name="T14" fmla="*/ 5 w 10"/>
                <a:gd name="T15" fmla="*/ 1 h 9"/>
                <a:gd name="T16" fmla="*/ 10 w 10"/>
                <a:gd name="T17"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 h="9">
                  <a:moveTo>
                    <a:pt x="10" y="3"/>
                  </a:moveTo>
                  <a:cubicBezTo>
                    <a:pt x="9" y="3"/>
                    <a:pt x="9" y="3"/>
                    <a:pt x="9" y="3"/>
                  </a:cubicBezTo>
                  <a:cubicBezTo>
                    <a:pt x="8" y="4"/>
                    <a:pt x="7" y="5"/>
                    <a:pt x="7" y="6"/>
                  </a:cubicBezTo>
                  <a:cubicBezTo>
                    <a:pt x="7" y="5"/>
                    <a:pt x="6" y="5"/>
                    <a:pt x="5" y="6"/>
                  </a:cubicBezTo>
                  <a:cubicBezTo>
                    <a:pt x="4" y="6"/>
                    <a:pt x="3" y="7"/>
                    <a:pt x="3" y="8"/>
                  </a:cubicBezTo>
                  <a:cubicBezTo>
                    <a:pt x="2" y="8"/>
                    <a:pt x="2" y="7"/>
                    <a:pt x="1" y="8"/>
                  </a:cubicBezTo>
                  <a:cubicBezTo>
                    <a:pt x="0" y="9"/>
                    <a:pt x="0" y="9"/>
                    <a:pt x="0" y="9"/>
                  </a:cubicBezTo>
                  <a:cubicBezTo>
                    <a:pt x="0" y="6"/>
                    <a:pt x="2" y="2"/>
                    <a:pt x="5" y="1"/>
                  </a:cubicBezTo>
                  <a:cubicBezTo>
                    <a:pt x="7" y="0"/>
                    <a:pt x="9" y="0"/>
                    <a:pt x="10" y="3"/>
                  </a:cubicBez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Freeform 259">
              <a:extLst>
                <a:ext uri="{FF2B5EF4-FFF2-40B4-BE49-F238E27FC236}">
                  <a16:creationId xmlns:a16="http://schemas.microsoft.com/office/drawing/2014/main" id="{75059BFB-6FC5-407C-8012-F58FF2F49DA8}"/>
                </a:ext>
              </a:extLst>
            </p:cNvPr>
            <p:cNvSpPr>
              <a:spLocks/>
            </p:cNvSpPr>
            <p:nvPr/>
          </p:nvSpPr>
          <p:spPr bwMode="auto">
            <a:xfrm>
              <a:off x="1369" y="1770"/>
              <a:ext cx="8" cy="48"/>
            </a:xfrm>
            <a:custGeom>
              <a:avLst/>
              <a:gdLst>
                <a:gd name="T0" fmla="*/ 1 w 2"/>
                <a:gd name="T1" fmla="*/ 12 h 12"/>
                <a:gd name="T2" fmla="*/ 0 w 2"/>
                <a:gd name="T3" fmla="*/ 11 h 12"/>
                <a:gd name="T4" fmla="*/ 0 w 2"/>
                <a:gd name="T5" fmla="*/ 1 h 12"/>
                <a:gd name="T6" fmla="*/ 0 w 2"/>
                <a:gd name="T7" fmla="*/ 0 h 12"/>
                <a:gd name="T8" fmla="*/ 0 w 2"/>
                <a:gd name="T9" fmla="*/ 0 h 12"/>
                <a:gd name="T10" fmla="*/ 0 w 2"/>
                <a:gd name="T11" fmla="*/ 11 h 12"/>
                <a:gd name="T12" fmla="*/ 1 w 2"/>
                <a:gd name="T13" fmla="*/ 11 h 12"/>
                <a:gd name="T14" fmla="*/ 1 w 2"/>
                <a:gd name="T15" fmla="*/ 10 h 12"/>
                <a:gd name="T16" fmla="*/ 2 w 2"/>
                <a:gd name="T17" fmla="*/ 10 h 12"/>
                <a:gd name="T18" fmla="*/ 2 w 2"/>
                <a:gd name="T19" fmla="*/ 10 h 12"/>
                <a:gd name="T20" fmla="*/ 1 w 2"/>
                <a:gd name="T21"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 h="12">
                  <a:moveTo>
                    <a:pt x="1" y="12"/>
                  </a:moveTo>
                  <a:cubicBezTo>
                    <a:pt x="0" y="12"/>
                    <a:pt x="0" y="12"/>
                    <a:pt x="0" y="11"/>
                  </a:cubicBezTo>
                  <a:cubicBezTo>
                    <a:pt x="0" y="1"/>
                    <a:pt x="0" y="1"/>
                    <a:pt x="0" y="1"/>
                  </a:cubicBezTo>
                  <a:cubicBezTo>
                    <a:pt x="0" y="0"/>
                    <a:pt x="0" y="0"/>
                    <a:pt x="0" y="0"/>
                  </a:cubicBezTo>
                  <a:cubicBezTo>
                    <a:pt x="0" y="0"/>
                    <a:pt x="0" y="0"/>
                    <a:pt x="0" y="0"/>
                  </a:cubicBezTo>
                  <a:cubicBezTo>
                    <a:pt x="0" y="11"/>
                    <a:pt x="0" y="11"/>
                    <a:pt x="0" y="11"/>
                  </a:cubicBezTo>
                  <a:cubicBezTo>
                    <a:pt x="1" y="11"/>
                    <a:pt x="1" y="11"/>
                    <a:pt x="1" y="11"/>
                  </a:cubicBezTo>
                  <a:cubicBezTo>
                    <a:pt x="1" y="11"/>
                    <a:pt x="1" y="10"/>
                    <a:pt x="1" y="10"/>
                  </a:cubicBezTo>
                  <a:cubicBezTo>
                    <a:pt x="2" y="10"/>
                    <a:pt x="2" y="10"/>
                    <a:pt x="2" y="10"/>
                  </a:cubicBezTo>
                  <a:cubicBezTo>
                    <a:pt x="2" y="10"/>
                    <a:pt x="2" y="10"/>
                    <a:pt x="2" y="10"/>
                  </a:cubicBezTo>
                  <a:cubicBezTo>
                    <a:pt x="2" y="10"/>
                    <a:pt x="2" y="11"/>
                    <a:pt x="1" y="12"/>
                  </a:cubicBez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Freeform 260">
              <a:extLst>
                <a:ext uri="{FF2B5EF4-FFF2-40B4-BE49-F238E27FC236}">
                  <a16:creationId xmlns:a16="http://schemas.microsoft.com/office/drawing/2014/main" id="{7A3CF941-6CC8-4DC3-90DA-F1CC0813828D}"/>
                </a:ext>
              </a:extLst>
            </p:cNvPr>
            <p:cNvSpPr>
              <a:spLocks/>
            </p:cNvSpPr>
            <p:nvPr/>
          </p:nvSpPr>
          <p:spPr bwMode="auto">
            <a:xfrm>
              <a:off x="1401" y="1726"/>
              <a:ext cx="28" cy="44"/>
            </a:xfrm>
            <a:custGeom>
              <a:avLst/>
              <a:gdLst>
                <a:gd name="T0" fmla="*/ 4 w 7"/>
                <a:gd name="T1" fmla="*/ 9 h 11"/>
                <a:gd name="T2" fmla="*/ 3 w 7"/>
                <a:gd name="T3" fmla="*/ 10 h 11"/>
                <a:gd name="T4" fmla="*/ 0 w 7"/>
                <a:gd name="T5" fmla="*/ 8 h 11"/>
                <a:gd name="T6" fmla="*/ 0 w 7"/>
                <a:gd name="T7" fmla="*/ 4 h 11"/>
                <a:gd name="T8" fmla="*/ 7 w 7"/>
                <a:gd name="T9" fmla="*/ 0 h 11"/>
                <a:gd name="T10" fmla="*/ 7 w 7"/>
                <a:gd name="T11" fmla="*/ 4 h 11"/>
                <a:gd name="T12" fmla="*/ 4 w 7"/>
                <a:gd name="T13" fmla="*/ 9 h 11"/>
              </a:gdLst>
              <a:ahLst/>
              <a:cxnLst>
                <a:cxn ang="0">
                  <a:pos x="T0" y="T1"/>
                </a:cxn>
                <a:cxn ang="0">
                  <a:pos x="T2" y="T3"/>
                </a:cxn>
                <a:cxn ang="0">
                  <a:pos x="T4" y="T5"/>
                </a:cxn>
                <a:cxn ang="0">
                  <a:pos x="T6" y="T7"/>
                </a:cxn>
                <a:cxn ang="0">
                  <a:pos x="T8" y="T9"/>
                </a:cxn>
                <a:cxn ang="0">
                  <a:pos x="T10" y="T11"/>
                </a:cxn>
                <a:cxn ang="0">
                  <a:pos x="T12" y="T13"/>
                </a:cxn>
              </a:cxnLst>
              <a:rect l="0" t="0" r="r" b="b"/>
              <a:pathLst>
                <a:path w="7" h="11">
                  <a:moveTo>
                    <a:pt x="4" y="9"/>
                  </a:moveTo>
                  <a:cubicBezTo>
                    <a:pt x="3" y="10"/>
                    <a:pt x="3" y="10"/>
                    <a:pt x="3" y="10"/>
                  </a:cubicBezTo>
                  <a:cubicBezTo>
                    <a:pt x="2" y="11"/>
                    <a:pt x="0" y="10"/>
                    <a:pt x="0" y="8"/>
                  </a:cubicBezTo>
                  <a:cubicBezTo>
                    <a:pt x="0" y="4"/>
                    <a:pt x="0" y="4"/>
                    <a:pt x="0" y="4"/>
                  </a:cubicBezTo>
                  <a:cubicBezTo>
                    <a:pt x="7" y="0"/>
                    <a:pt x="7" y="0"/>
                    <a:pt x="7" y="0"/>
                  </a:cubicBezTo>
                  <a:cubicBezTo>
                    <a:pt x="7" y="4"/>
                    <a:pt x="7" y="4"/>
                    <a:pt x="7" y="4"/>
                  </a:cubicBezTo>
                  <a:cubicBezTo>
                    <a:pt x="7" y="6"/>
                    <a:pt x="6" y="8"/>
                    <a:pt x="4" y="9"/>
                  </a:cubicBez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Rectangle 261">
              <a:extLst>
                <a:ext uri="{FF2B5EF4-FFF2-40B4-BE49-F238E27FC236}">
                  <a16:creationId xmlns:a16="http://schemas.microsoft.com/office/drawing/2014/main" id="{FD0672C2-C8B2-42D8-8508-84FC96AE2880}"/>
                </a:ext>
              </a:extLst>
            </p:cNvPr>
            <p:cNvSpPr>
              <a:spLocks noChangeArrowheads="1"/>
            </p:cNvSpPr>
            <p:nvPr/>
          </p:nvSpPr>
          <p:spPr bwMode="auto">
            <a:xfrm>
              <a:off x="1413" y="1762"/>
              <a:ext cx="4" cy="28"/>
            </a:xfrm>
            <a:prstGeom prst="rect">
              <a:avLst/>
            </a:prstGeom>
            <a:solidFill>
              <a:srgbClr val="C4845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Freeform 262">
              <a:extLst>
                <a:ext uri="{FF2B5EF4-FFF2-40B4-BE49-F238E27FC236}">
                  <a16:creationId xmlns:a16="http://schemas.microsoft.com/office/drawing/2014/main" id="{6B15D2DA-84E3-428B-978F-70198A82BCED}"/>
                </a:ext>
              </a:extLst>
            </p:cNvPr>
            <p:cNvSpPr>
              <a:spLocks/>
            </p:cNvSpPr>
            <p:nvPr/>
          </p:nvSpPr>
          <p:spPr bwMode="auto">
            <a:xfrm>
              <a:off x="1405" y="1786"/>
              <a:ext cx="20" cy="12"/>
            </a:xfrm>
            <a:custGeom>
              <a:avLst/>
              <a:gdLst>
                <a:gd name="T0" fmla="*/ 20 w 20"/>
                <a:gd name="T1" fmla="*/ 0 h 12"/>
                <a:gd name="T2" fmla="*/ 4 w 20"/>
                <a:gd name="T3" fmla="*/ 12 h 12"/>
                <a:gd name="T4" fmla="*/ 0 w 20"/>
                <a:gd name="T5" fmla="*/ 12 h 12"/>
                <a:gd name="T6" fmla="*/ 4 w 20"/>
                <a:gd name="T7" fmla="*/ 8 h 12"/>
                <a:gd name="T8" fmla="*/ 20 w 20"/>
                <a:gd name="T9" fmla="*/ 0 h 12"/>
                <a:gd name="T10" fmla="*/ 20 w 20"/>
                <a:gd name="T11" fmla="*/ 0 h 12"/>
                <a:gd name="T12" fmla="*/ 20 w 20"/>
                <a:gd name="T13" fmla="*/ 0 h 12"/>
              </a:gdLst>
              <a:ahLst/>
              <a:cxnLst>
                <a:cxn ang="0">
                  <a:pos x="T0" y="T1"/>
                </a:cxn>
                <a:cxn ang="0">
                  <a:pos x="T2" y="T3"/>
                </a:cxn>
                <a:cxn ang="0">
                  <a:pos x="T4" y="T5"/>
                </a:cxn>
                <a:cxn ang="0">
                  <a:pos x="T6" y="T7"/>
                </a:cxn>
                <a:cxn ang="0">
                  <a:pos x="T8" y="T9"/>
                </a:cxn>
                <a:cxn ang="0">
                  <a:pos x="T10" y="T11"/>
                </a:cxn>
                <a:cxn ang="0">
                  <a:pos x="T12" y="T13"/>
                </a:cxn>
              </a:cxnLst>
              <a:rect l="0" t="0" r="r" b="b"/>
              <a:pathLst>
                <a:path w="20" h="12">
                  <a:moveTo>
                    <a:pt x="20" y="0"/>
                  </a:moveTo>
                  <a:lnTo>
                    <a:pt x="4" y="12"/>
                  </a:lnTo>
                  <a:lnTo>
                    <a:pt x="0" y="12"/>
                  </a:lnTo>
                  <a:lnTo>
                    <a:pt x="4" y="8"/>
                  </a:lnTo>
                  <a:lnTo>
                    <a:pt x="20" y="0"/>
                  </a:lnTo>
                  <a:lnTo>
                    <a:pt x="20" y="0"/>
                  </a:lnTo>
                  <a:lnTo>
                    <a:pt x="20" y="0"/>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263">
              <a:extLst>
                <a:ext uri="{FF2B5EF4-FFF2-40B4-BE49-F238E27FC236}">
                  <a16:creationId xmlns:a16="http://schemas.microsoft.com/office/drawing/2014/main" id="{738E15F7-3856-4EE7-BE51-B885B63B1FF6}"/>
                </a:ext>
              </a:extLst>
            </p:cNvPr>
            <p:cNvSpPr>
              <a:spLocks noEditPoints="1"/>
            </p:cNvSpPr>
            <p:nvPr/>
          </p:nvSpPr>
          <p:spPr bwMode="auto">
            <a:xfrm>
              <a:off x="1441" y="1703"/>
              <a:ext cx="55" cy="75"/>
            </a:xfrm>
            <a:custGeom>
              <a:avLst/>
              <a:gdLst>
                <a:gd name="T0" fmla="*/ 13 w 14"/>
                <a:gd name="T1" fmla="*/ 12 h 19"/>
                <a:gd name="T2" fmla="*/ 0 w 14"/>
                <a:gd name="T3" fmla="*/ 19 h 19"/>
                <a:gd name="T4" fmla="*/ 0 w 14"/>
                <a:gd name="T5" fmla="*/ 19 h 19"/>
                <a:gd name="T6" fmla="*/ 0 w 14"/>
                <a:gd name="T7" fmla="*/ 18 h 19"/>
                <a:gd name="T8" fmla="*/ 6 w 14"/>
                <a:gd name="T9" fmla="*/ 1 h 19"/>
                <a:gd name="T10" fmla="*/ 8 w 14"/>
                <a:gd name="T11" fmla="*/ 0 h 19"/>
                <a:gd name="T12" fmla="*/ 14 w 14"/>
                <a:gd name="T13" fmla="*/ 10 h 19"/>
                <a:gd name="T14" fmla="*/ 14 w 14"/>
                <a:gd name="T15" fmla="*/ 11 h 19"/>
                <a:gd name="T16" fmla="*/ 13 w 14"/>
                <a:gd name="T17" fmla="*/ 12 h 19"/>
                <a:gd name="T18" fmla="*/ 7 w 14"/>
                <a:gd name="T19" fmla="*/ 1 h 19"/>
                <a:gd name="T20" fmla="*/ 0 w 14"/>
                <a:gd name="T21" fmla="*/ 18 h 19"/>
                <a:gd name="T22" fmla="*/ 14 w 14"/>
                <a:gd name="T23" fmla="*/ 10 h 19"/>
                <a:gd name="T24" fmla="*/ 7 w 14"/>
                <a:gd name="T25" fmla="*/ 1 h 19"/>
                <a:gd name="T26" fmla="*/ 7 w 14"/>
                <a:gd name="T27" fmla="*/ 1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4" h="19">
                  <a:moveTo>
                    <a:pt x="13" y="12"/>
                  </a:moveTo>
                  <a:cubicBezTo>
                    <a:pt x="0" y="19"/>
                    <a:pt x="0" y="19"/>
                    <a:pt x="0" y="19"/>
                  </a:cubicBezTo>
                  <a:cubicBezTo>
                    <a:pt x="0" y="19"/>
                    <a:pt x="0" y="19"/>
                    <a:pt x="0" y="19"/>
                  </a:cubicBezTo>
                  <a:cubicBezTo>
                    <a:pt x="0" y="19"/>
                    <a:pt x="0" y="18"/>
                    <a:pt x="0" y="18"/>
                  </a:cubicBezTo>
                  <a:cubicBezTo>
                    <a:pt x="6" y="1"/>
                    <a:pt x="6" y="1"/>
                    <a:pt x="6" y="1"/>
                  </a:cubicBezTo>
                  <a:cubicBezTo>
                    <a:pt x="7" y="0"/>
                    <a:pt x="7" y="0"/>
                    <a:pt x="8" y="0"/>
                  </a:cubicBezTo>
                  <a:cubicBezTo>
                    <a:pt x="14" y="10"/>
                    <a:pt x="14" y="10"/>
                    <a:pt x="14" y="10"/>
                  </a:cubicBezTo>
                  <a:cubicBezTo>
                    <a:pt x="14" y="10"/>
                    <a:pt x="14" y="10"/>
                    <a:pt x="14" y="11"/>
                  </a:cubicBezTo>
                  <a:cubicBezTo>
                    <a:pt x="14" y="11"/>
                    <a:pt x="14" y="11"/>
                    <a:pt x="13" y="12"/>
                  </a:cubicBezTo>
                  <a:moveTo>
                    <a:pt x="7" y="1"/>
                  </a:moveTo>
                  <a:cubicBezTo>
                    <a:pt x="0" y="18"/>
                    <a:pt x="0" y="18"/>
                    <a:pt x="0" y="18"/>
                  </a:cubicBezTo>
                  <a:cubicBezTo>
                    <a:pt x="14" y="10"/>
                    <a:pt x="14" y="10"/>
                    <a:pt x="14" y="10"/>
                  </a:cubicBezTo>
                  <a:cubicBezTo>
                    <a:pt x="7" y="1"/>
                    <a:pt x="7" y="1"/>
                    <a:pt x="7" y="1"/>
                  </a:cubicBezTo>
                  <a:cubicBezTo>
                    <a:pt x="7" y="1"/>
                    <a:pt x="7" y="1"/>
                    <a:pt x="7" y="1"/>
                  </a:cubicBezTo>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264">
              <a:extLst>
                <a:ext uri="{FF2B5EF4-FFF2-40B4-BE49-F238E27FC236}">
                  <a16:creationId xmlns:a16="http://schemas.microsoft.com/office/drawing/2014/main" id="{838EC6E7-D576-40FD-9D76-F621440E618F}"/>
                </a:ext>
              </a:extLst>
            </p:cNvPr>
            <p:cNvSpPr>
              <a:spLocks noEditPoints="1"/>
            </p:cNvSpPr>
            <p:nvPr/>
          </p:nvSpPr>
          <p:spPr bwMode="auto">
            <a:xfrm>
              <a:off x="1465" y="1719"/>
              <a:ext cx="4" cy="35"/>
            </a:xfrm>
            <a:custGeom>
              <a:avLst/>
              <a:gdLst>
                <a:gd name="T0" fmla="*/ 0 w 4"/>
                <a:gd name="T1" fmla="*/ 19 h 35"/>
                <a:gd name="T2" fmla="*/ 0 w 4"/>
                <a:gd name="T3" fmla="*/ 4 h 35"/>
                <a:gd name="T4" fmla="*/ 4 w 4"/>
                <a:gd name="T5" fmla="*/ 0 h 35"/>
                <a:gd name="T6" fmla="*/ 4 w 4"/>
                <a:gd name="T7" fmla="*/ 19 h 35"/>
                <a:gd name="T8" fmla="*/ 4 w 4"/>
                <a:gd name="T9" fmla="*/ 23 h 35"/>
                <a:gd name="T10" fmla="*/ 0 w 4"/>
                <a:gd name="T11" fmla="*/ 27 h 35"/>
                <a:gd name="T12" fmla="*/ 0 w 4"/>
                <a:gd name="T13" fmla="*/ 19 h 35"/>
                <a:gd name="T14" fmla="*/ 0 w 4"/>
                <a:gd name="T15" fmla="*/ 35 h 35"/>
                <a:gd name="T16" fmla="*/ 0 w 4"/>
                <a:gd name="T17" fmla="*/ 31 h 35"/>
                <a:gd name="T18" fmla="*/ 4 w 4"/>
                <a:gd name="T19" fmla="*/ 27 h 35"/>
                <a:gd name="T20" fmla="*/ 4 w 4"/>
                <a:gd name="T21" fmla="*/ 31 h 35"/>
                <a:gd name="T22" fmla="*/ 0 w 4"/>
                <a:gd name="T23" fmla="*/ 35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 h="35">
                  <a:moveTo>
                    <a:pt x="0" y="19"/>
                  </a:moveTo>
                  <a:lnTo>
                    <a:pt x="0" y="4"/>
                  </a:lnTo>
                  <a:lnTo>
                    <a:pt x="4" y="0"/>
                  </a:lnTo>
                  <a:lnTo>
                    <a:pt x="4" y="19"/>
                  </a:lnTo>
                  <a:lnTo>
                    <a:pt x="4" y="23"/>
                  </a:lnTo>
                  <a:lnTo>
                    <a:pt x="0" y="27"/>
                  </a:lnTo>
                  <a:lnTo>
                    <a:pt x="0" y="19"/>
                  </a:lnTo>
                  <a:close/>
                  <a:moveTo>
                    <a:pt x="0" y="35"/>
                  </a:moveTo>
                  <a:lnTo>
                    <a:pt x="0" y="31"/>
                  </a:lnTo>
                  <a:lnTo>
                    <a:pt x="4" y="27"/>
                  </a:lnTo>
                  <a:lnTo>
                    <a:pt x="4" y="31"/>
                  </a:lnTo>
                  <a:lnTo>
                    <a:pt x="0" y="35"/>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265">
              <a:extLst>
                <a:ext uri="{FF2B5EF4-FFF2-40B4-BE49-F238E27FC236}">
                  <a16:creationId xmlns:a16="http://schemas.microsoft.com/office/drawing/2014/main" id="{538B57BB-E459-4C33-BCC1-C32C5B5822EC}"/>
                </a:ext>
              </a:extLst>
            </p:cNvPr>
            <p:cNvSpPr>
              <a:spLocks/>
            </p:cNvSpPr>
            <p:nvPr/>
          </p:nvSpPr>
          <p:spPr bwMode="auto">
            <a:xfrm>
              <a:off x="1365" y="1603"/>
              <a:ext cx="96" cy="127"/>
            </a:xfrm>
            <a:custGeom>
              <a:avLst/>
              <a:gdLst>
                <a:gd name="T0" fmla="*/ 96 w 96"/>
                <a:gd name="T1" fmla="*/ 72 h 127"/>
                <a:gd name="T2" fmla="*/ 0 w 96"/>
                <a:gd name="T3" fmla="*/ 127 h 127"/>
                <a:gd name="T4" fmla="*/ 0 w 96"/>
                <a:gd name="T5" fmla="*/ 56 h 127"/>
                <a:gd name="T6" fmla="*/ 96 w 96"/>
                <a:gd name="T7" fmla="*/ 0 h 127"/>
                <a:gd name="T8" fmla="*/ 96 w 96"/>
                <a:gd name="T9" fmla="*/ 72 h 127"/>
              </a:gdLst>
              <a:ahLst/>
              <a:cxnLst>
                <a:cxn ang="0">
                  <a:pos x="T0" y="T1"/>
                </a:cxn>
                <a:cxn ang="0">
                  <a:pos x="T2" y="T3"/>
                </a:cxn>
                <a:cxn ang="0">
                  <a:pos x="T4" y="T5"/>
                </a:cxn>
                <a:cxn ang="0">
                  <a:pos x="T6" y="T7"/>
                </a:cxn>
                <a:cxn ang="0">
                  <a:pos x="T8" y="T9"/>
                </a:cxn>
              </a:cxnLst>
              <a:rect l="0" t="0" r="r" b="b"/>
              <a:pathLst>
                <a:path w="96" h="127">
                  <a:moveTo>
                    <a:pt x="96" y="72"/>
                  </a:moveTo>
                  <a:lnTo>
                    <a:pt x="0" y="127"/>
                  </a:lnTo>
                  <a:lnTo>
                    <a:pt x="0" y="56"/>
                  </a:lnTo>
                  <a:lnTo>
                    <a:pt x="96" y="0"/>
                  </a:lnTo>
                  <a:lnTo>
                    <a:pt x="96" y="72"/>
                  </a:lnTo>
                  <a:close/>
                </a:path>
              </a:pathLst>
            </a:custGeom>
            <a:solidFill>
              <a:srgbClr val="ECEB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266">
              <a:extLst>
                <a:ext uri="{FF2B5EF4-FFF2-40B4-BE49-F238E27FC236}">
                  <a16:creationId xmlns:a16="http://schemas.microsoft.com/office/drawing/2014/main" id="{8B9F2792-6FC5-4A1A-9DE6-2B11EFFC39A2}"/>
                </a:ext>
              </a:extLst>
            </p:cNvPr>
            <p:cNvSpPr>
              <a:spLocks/>
            </p:cNvSpPr>
            <p:nvPr/>
          </p:nvSpPr>
          <p:spPr bwMode="auto">
            <a:xfrm>
              <a:off x="1385" y="1671"/>
              <a:ext cx="60" cy="36"/>
            </a:xfrm>
            <a:custGeom>
              <a:avLst/>
              <a:gdLst>
                <a:gd name="T0" fmla="*/ 56 w 60"/>
                <a:gd name="T1" fmla="*/ 4 h 36"/>
                <a:gd name="T2" fmla="*/ 4 w 60"/>
                <a:gd name="T3" fmla="*/ 36 h 36"/>
                <a:gd name="T4" fmla="*/ 0 w 60"/>
                <a:gd name="T5" fmla="*/ 36 h 36"/>
                <a:gd name="T6" fmla="*/ 4 w 60"/>
                <a:gd name="T7" fmla="*/ 32 h 36"/>
                <a:gd name="T8" fmla="*/ 56 w 60"/>
                <a:gd name="T9" fmla="*/ 0 h 36"/>
                <a:gd name="T10" fmla="*/ 60 w 60"/>
                <a:gd name="T11" fmla="*/ 0 h 36"/>
                <a:gd name="T12" fmla="*/ 56 w 60"/>
                <a:gd name="T13" fmla="*/ 4 h 36"/>
              </a:gdLst>
              <a:ahLst/>
              <a:cxnLst>
                <a:cxn ang="0">
                  <a:pos x="T0" y="T1"/>
                </a:cxn>
                <a:cxn ang="0">
                  <a:pos x="T2" y="T3"/>
                </a:cxn>
                <a:cxn ang="0">
                  <a:pos x="T4" y="T5"/>
                </a:cxn>
                <a:cxn ang="0">
                  <a:pos x="T6" y="T7"/>
                </a:cxn>
                <a:cxn ang="0">
                  <a:pos x="T8" y="T9"/>
                </a:cxn>
                <a:cxn ang="0">
                  <a:pos x="T10" y="T11"/>
                </a:cxn>
                <a:cxn ang="0">
                  <a:pos x="T12" y="T13"/>
                </a:cxn>
              </a:cxnLst>
              <a:rect l="0" t="0" r="r" b="b"/>
              <a:pathLst>
                <a:path w="60" h="36">
                  <a:moveTo>
                    <a:pt x="56" y="4"/>
                  </a:moveTo>
                  <a:lnTo>
                    <a:pt x="4" y="36"/>
                  </a:lnTo>
                  <a:lnTo>
                    <a:pt x="0" y="36"/>
                  </a:lnTo>
                  <a:lnTo>
                    <a:pt x="4" y="32"/>
                  </a:lnTo>
                  <a:lnTo>
                    <a:pt x="56" y="0"/>
                  </a:lnTo>
                  <a:lnTo>
                    <a:pt x="60" y="0"/>
                  </a:lnTo>
                  <a:lnTo>
                    <a:pt x="56" y="4"/>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Freeform 267">
              <a:extLst>
                <a:ext uri="{FF2B5EF4-FFF2-40B4-BE49-F238E27FC236}">
                  <a16:creationId xmlns:a16="http://schemas.microsoft.com/office/drawing/2014/main" id="{6B47D49F-42CC-40C5-A81B-E149E4137F60}"/>
                </a:ext>
              </a:extLst>
            </p:cNvPr>
            <p:cNvSpPr>
              <a:spLocks/>
            </p:cNvSpPr>
            <p:nvPr/>
          </p:nvSpPr>
          <p:spPr bwMode="auto">
            <a:xfrm>
              <a:off x="1385" y="1659"/>
              <a:ext cx="60" cy="36"/>
            </a:xfrm>
            <a:custGeom>
              <a:avLst/>
              <a:gdLst>
                <a:gd name="T0" fmla="*/ 56 w 60"/>
                <a:gd name="T1" fmla="*/ 4 h 36"/>
                <a:gd name="T2" fmla="*/ 4 w 60"/>
                <a:gd name="T3" fmla="*/ 36 h 36"/>
                <a:gd name="T4" fmla="*/ 0 w 60"/>
                <a:gd name="T5" fmla="*/ 32 h 36"/>
                <a:gd name="T6" fmla="*/ 4 w 60"/>
                <a:gd name="T7" fmla="*/ 28 h 36"/>
                <a:gd name="T8" fmla="*/ 56 w 60"/>
                <a:gd name="T9" fmla="*/ 0 h 36"/>
                <a:gd name="T10" fmla="*/ 60 w 60"/>
                <a:gd name="T11" fmla="*/ 0 h 36"/>
                <a:gd name="T12" fmla="*/ 56 w 60"/>
                <a:gd name="T13" fmla="*/ 4 h 36"/>
              </a:gdLst>
              <a:ahLst/>
              <a:cxnLst>
                <a:cxn ang="0">
                  <a:pos x="T0" y="T1"/>
                </a:cxn>
                <a:cxn ang="0">
                  <a:pos x="T2" y="T3"/>
                </a:cxn>
                <a:cxn ang="0">
                  <a:pos x="T4" y="T5"/>
                </a:cxn>
                <a:cxn ang="0">
                  <a:pos x="T6" y="T7"/>
                </a:cxn>
                <a:cxn ang="0">
                  <a:pos x="T8" y="T9"/>
                </a:cxn>
                <a:cxn ang="0">
                  <a:pos x="T10" y="T11"/>
                </a:cxn>
                <a:cxn ang="0">
                  <a:pos x="T12" y="T13"/>
                </a:cxn>
              </a:cxnLst>
              <a:rect l="0" t="0" r="r" b="b"/>
              <a:pathLst>
                <a:path w="60" h="36">
                  <a:moveTo>
                    <a:pt x="56" y="4"/>
                  </a:moveTo>
                  <a:lnTo>
                    <a:pt x="4" y="36"/>
                  </a:lnTo>
                  <a:lnTo>
                    <a:pt x="0" y="32"/>
                  </a:lnTo>
                  <a:lnTo>
                    <a:pt x="4" y="28"/>
                  </a:lnTo>
                  <a:lnTo>
                    <a:pt x="56" y="0"/>
                  </a:lnTo>
                  <a:lnTo>
                    <a:pt x="60" y="0"/>
                  </a:lnTo>
                  <a:lnTo>
                    <a:pt x="56" y="4"/>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Freeform 268">
              <a:extLst>
                <a:ext uri="{FF2B5EF4-FFF2-40B4-BE49-F238E27FC236}">
                  <a16:creationId xmlns:a16="http://schemas.microsoft.com/office/drawing/2014/main" id="{92985219-5841-4035-A03F-423BB2BB1308}"/>
                </a:ext>
              </a:extLst>
            </p:cNvPr>
            <p:cNvSpPr>
              <a:spLocks/>
            </p:cNvSpPr>
            <p:nvPr/>
          </p:nvSpPr>
          <p:spPr bwMode="auto">
            <a:xfrm>
              <a:off x="1385" y="1643"/>
              <a:ext cx="60" cy="36"/>
            </a:xfrm>
            <a:custGeom>
              <a:avLst/>
              <a:gdLst>
                <a:gd name="T0" fmla="*/ 56 w 60"/>
                <a:gd name="T1" fmla="*/ 4 h 36"/>
                <a:gd name="T2" fmla="*/ 4 w 60"/>
                <a:gd name="T3" fmla="*/ 36 h 36"/>
                <a:gd name="T4" fmla="*/ 0 w 60"/>
                <a:gd name="T5" fmla="*/ 36 h 36"/>
                <a:gd name="T6" fmla="*/ 4 w 60"/>
                <a:gd name="T7" fmla="*/ 32 h 36"/>
                <a:gd name="T8" fmla="*/ 56 w 60"/>
                <a:gd name="T9" fmla="*/ 0 h 36"/>
                <a:gd name="T10" fmla="*/ 60 w 60"/>
                <a:gd name="T11" fmla="*/ 4 h 36"/>
                <a:gd name="T12" fmla="*/ 56 w 60"/>
                <a:gd name="T13" fmla="*/ 4 h 36"/>
              </a:gdLst>
              <a:ahLst/>
              <a:cxnLst>
                <a:cxn ang="0">
                  <a:pos x="T0" y="T1"/>
                </a:cxn>
                <a:cxn ang="0">
                  <a:pos x="T2" y="T3"/>
                </a:cxn>
                <a:cxn ang="0">
                  <a:pos x="T4" y="T5"/>
                </a:cxn>
                <a:cxn ang="0">
                  <a:pos x="T6" y="T7"/>
                </a:cxn>
                <a:cxn ang="0">
                  <a:pos x="T8" y="T9"/>
                </a:cxn>
                <a:cxn ang="0">
                  <a:pos x="T10" y="T11"/>
                </a:cxn>
                <a:cxn ang="0">
                  <a:pos x="T12" y="T13"/>
                </a:cxn>
              </a:cxnLst>
              <a:rect l="0" t="0" r="r" b="b"/>
              <a:pathLst>
                <a:path w="60" h="36">
                  <a:moveTo>
                    <a:pt x="56" y="4"/>
                  </a:moveTo>
                  <a:lnTo>
                    <a:pt x="4" y="36"/>
                  </a:lnTo>
                  <a:lnTo>
                    <a:pt x="0" y="36"/>
                  </a:lnTo>
                  <a:lnTo>
                    <a:pt x="4" y="32"/>
                  </a:lnTo>
                  <a:lnTo>
                    <a:pt x="56" y="0"/>
                  </a:lnTo>
                  <a:lnTo>
                    <a:pt x="60" y="4"/>
                  </a:lnTo>
                  <a:lnTo>
                    <a:pt x="56" y="4"/>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Freeform 269">
              <a:extLst>
                <a:ext uri="{FF2B5EF4-FFF2-40B4-BE49-F238E27FC236}">
                  <a16:creationId xmlns:a16="http://schemas.microsoft.com/office/drawing/2014/main" id="{BF38D0EE-FC1F-48BB-88EC-ADD75369BE23}"/>
                </a:ext>
              </a:extLst>
            </p:cNvPr>
            <p:cNvSpPr>
              <a:spLocks/>
            </p:cNvSpPr>
            <p:nvPr/>
          </p:nvSpPr>
          <p:spPr bwMode="auto">
            <a:xfrm>
              <a:off x="1385" y="1631"/>
              <a:ext cx="60" cy="36"/>
            </a:xfrm>
            <a:custGeom>
              <a:avLst/>
              <a:gdLst>
                <a:gd name="T0" fmla="*/ 56 w 60"/>
                <a:gd name="T1" fmla="*/ 4 h 36"/>
                <a:gd name="T2" fmla="*/ 4 w 60"/>
                <a:gd name="T3" fmla="*/ 36 h 36"/>
                <a:gd name="T4" fmla="*/ 0 w 60"/>
                <a:gd name="T5" fmla="*/ 36 h 36"/>
                <a:gd name="T6" fmla="*/ 4 w 60"/>
                <a:gd name="T7" fmla="*/ 32 h 36"/>
                <a:gd name="T8" fmla="*/ 56 w 60"/>
                <a:gd name="T9" fmla="*/ 0 h 36"/>
                <a:gd name="T10" fmla="*/ 60 w 60"/>
                <a:gd name="T11" fmla="*/ 0 h 36"/>
                <a:gd name="T12" fmla="*/ 56 w 60"/>
                <a:gd name="T13" fmla="*/ 4 h 36"/>
              </a:gdLst>
              <a:ahLst/>
              <a:cxnLst>
                <a:cxn ang="0">
                  <a:pos x="T0" y="T1"/>
                </a:cxn>
                <a:cxn ang="0">
                  <a:pos x="T2" y="T3"/>
                </a:cxn>
                <a:cxn ang="0">
                  <a:pos x="T4" y="T5"/>
                </a:cxn>
                <a:cxn ang="0">
                  <a:pos x="T6" y="T7"/>
                </a:cxn>
                <a:cxn ang="0">
                  <a:pos x="T8" y="T9"/>
                </a:cxn>
                <a:cxn ang="0">
                  <a:pos x="T10" y="T11"/>
                </a:cxn>
                <a:cxn ang="0">
                  <a:pos x="T12" y="T13"/>
                </a:cxn>
              </a:cxnLst>
              <a:rect l="0" t="0" r="r" b="b"/>
              <a:pathLst>
                <a:path w="60" h="36">
                  <a:moveTo>
                    <a:pt x="56" y="4"/>
                  </a:moveTo>
                  <a:lnTo>
                    <a:pt x="4" y="36"/>
                  </a:lnTo>
                  <a:lnTo>
                    <a:pt x="0" y="36"/>
                  </a:lnTo>
                  <a:lnTo>
                    <a:pt x="4" y="32"/>
                  </a:lnTo>
                  <a:lnTo>
                    <a:pt x="56" y="0"/>
                  </a:lnTo>
                  <a:lnTo>
                    <a:pt x="60" y="0"/>
                  </a:lnTo>
                  <a:lnTo>
                    <a:pt x="56" y="4"/>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Freeform 270">
              <a:extLst>
                <a:ext uri="{FF2B5EF4-FFF2-40B4-BE49-F238E27FC236}">
                  <a16:creationId xmlns:a16="http://schemas.microsoft.com/office/drawing/2014/main" id="{827BE0BD-88CE-4F1D-BD1D-5D952BB44F70}"/>
                </a:ext>
              </a:extLst>
            </p:cNvPr>
            <p:cNvSpPr>
              <a:spLocks/>
            </p:cNvSpPr>
            <p:nvPr/>
          </p:nvSpPr>
          <p:spPr bwMode="auto">
            <a:xfrm>
              <a:off x="990" y="1472"/>
              <a:ext cx="204" cy="103"/>
            </a:xfrm>
            <a:custGeom>
              <a:avLst/>
              <a:gdLst>
                <a:gd name="T0" fmla="*/ 0 w 51"/>
                <a:gd name="T1" fmla="*/ 12 h 26"/>
                <a:gd name="T2" fmla="*/ 33 w 51"/>
                <a:gd name="T3" fmla="*/ 0 h 26"/>
                <a:gd name="T4" fmla="*/ 50 w 51"/>
                <a:gd name="T5" fmla="*/ 2 h 26"/>
                <a:gd name="T6" fmla="*/ 43 w 51"/>
                <a:gd name="T7" fmla="*/ 10 h 26"/>
                <a:gd name="T8" fmla="*/ 33 w 51"/>
                <a:gd name="T9" fmla="*/ 10 h 26"/>
                <a:gd name="T10" fmla="*/ 29 w 51"/>
                <a:gd name="T11" fmla="*/ 15 h 26"/>
                <a:gd name="T12" fmla="*/ 26 w 51"/>
                <a:gd name="T13" fmla="*/ 22 h 26"/>
                <a:gd name="T14" fmla="*/ 21 w 51"/>
                <a:gd name="T15" fmla="*/ 26 h 26"/>
                <a:gd name="T16" fmla="*/ 0 w 51"/>
                <a:gd name="T17" fmla="*/ 12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1" h="26">
                  <a:moveTo>
                    <a:pt x="0" y="12"/>
                  </a:moveTo>
                  <a:cubicBezTo>
                    <a:pt x="0" y="12"/>
                    <a:pt x="11" y="2"/>
                    <a:pt x="33" y="0"/>
                  </a:cubicBezTo>
                  <a:cubicBezTo>
                    <a:pt x="41" y="0"/>
                    <a:pt x="48" y="1"/>
                    <a:pt x="50" y="2"/>
                  </a:cubicBezTo>
                  <a:cubicBezTo>
                    <a:pt x="51" y="3"/>
                    <a:pt x="50" y="10"/>
                    <a:pt x="43" y="10"/>
                  </a:cubicBezTo>
                  <a:cubicBezTo>
                    <a:pt x="37" y="10"/>
                    <a:pt x="34" y="8"/>
                    <a:pt x="33" y="10"/>
                  </a:cubicBezTo>
                  <a:cubicBezTo>
                    <a:pt x="31" y="12"/>
                    <a:pt x="31" y="13"/>
                    <a:pt x="29" y="15"/>
                  </a:cubicBezTo>
                  <a:cubicBezTo>
                    <a:pt x="28" y="17"/>
                    <a:pt x="27" y="21"/>
                    <a:pt x="26" y="22"/>
                  </a:cubicBezTo>
                  <a:cubicBezTo>
                    <a:pt x="26" y="22"/>
                    <a:pt x="22" y="26"/>
                    <a:pt x="21" y="26"/>
                  </a:cubicBezTo>
                  <a:cubicBezTo>
                    <a:pt x="20" y="26"/>
                    <a:pt x="0" y="12"/>
                    <a:pt x="0" y="12"/>
                  </a:cubicBezTo>
                  <a:close/>
                </a:path>
              </a:pathLst>
            </a:custGeom>
            <a:solidFill>
              <a:srgbClr val="FCC39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Freeform 271">
              <a:extLst>
                <a:ext uri="{FF2B5EF4-FFF2-40B4-BE49-F238E27FC236}">
                  <a16:creationId xmlns:a16="http://schemas.microsoft.com/office/drawing/2014/main" id="{9EFB5957-4D86-4E75-BEBA-ED92B894EC43}"/>
                </a:ext>
              </a:extLst>
            </p:cNvPr>
            <p:cNvSpPr>
              <a:spLocks/>
            </p:cNvSpPr>
            <p:nvPr/>
          </p:nvSpPr>
          <p:spPr bwMode="auto">
            <a:xfrm>
              <a:off x="1445" y="1559"/>
              <a:ext cx="203" cy="299"/>
            </a:xfrm>
            <a:custGeom>
              <a:avLst/>
              <a:gdLst>
                <a:gd name="T0" fmla="*/ 51 w 51"/>
                <a:gd name="T1" fmla="*/ 41 h 75"/>
                <a:gd name="T2" fmla="*/ 37 w 51"/>
                <a:gd name="T3" fmla="*/ 55 h 75"/>
                <a:gd name="T4" fmla="*/ 26 w 51"/>
                <a:gd name="T5" fmla="*/ 57 h 75"/>
                <a:gd name="T6" fmla="*/ 15 w 51"/>
                <a:gd name="T7" fmla="*/ 69 h 75"/>
                <a:gd name="T8" fmla="*/ 11 w 51"/>
                <a:gd name="T9" fmla="*/ 75 h 75"/>
                <a:gd name="T10" fmla="*/ 0 w 51"/>
                <a:gd name="T11" fmla="*/ 57 h 75"/>
                <a:gd name="T12" fmla="*/ 5 w 51"/>
                <a:gd name="T13" fmla="*/ 51 h 75"/>
                <a:gd name="T14" fmla="*/ 11 w 51"/>
                <a:gd name="T15" fmla="*/ 40 h 75"/>
                <a:gd name="T16" fmla="*/ 16 w 51"/>
                <a:gd name="T17" fmla="*/ 12 h 75"/>
                <a:gd name="T18" fmla="*/ 30 w 51"/>
                <a:gd name="T19" fmla="*/ 1 h 75"/>
                <a:gd name="T20" fmla="*/ 30 w 51"/>
                <a:gd name="T21" fmla="*/ 10 h 75"/>
                <a:gd name="T22" fmla="*/ 24 w 51"/>
                <a:gd name="T23" fmla="*/ 17 h 75"/>
                <a:gd name="T24" fmla="*/ 26 w 51"/>
                <a:gd name="T25" fmla="*/ 26 h 75"/>
                <a:gd name="T26" fmla="*/ 36 w 51"/>
                <a:gd name="T27" fmla="*/ 21 h 75"/>
                <a:gd name="T28" fmla="*/ 34 w 51"/>
                <a:gd name="T29" fmla="*/ 9 h 75"/>
                <a:gd name="T30" fmla="*/ 34 w 51"/>
                <a:gd name="T31" fmla="*/ 7 h 75"/>
                <a:gd name="T32" fmla="*/ 46 w 51"/>
                <a:gd name="T33" fmla="*/ 17 h 75"/>
                <a:gd name="T34" fmla="*/ 48 w 51"/>
                <a:gd name="T35" fmla="*/ 25 h 75"/>
                <a:gd name="T36" fmla="*/ 51 w 51"/>
                <a:gd name="T37" fmla="*/ 33 h 75"/>
                <a:gd name="T38" fmla="*/ 51 w 51"/>
                <a:gd name="T39" fmla="*/ 41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1" h="75">
                  <a:moveTo>
                    <a:pt x="51" y="41"/>
                  </a:moveTo>
                  <a:cubicBezTo>
                    <a:pt x="51" y="44"/>
                    <a:pt x="41" y="52"/>
                    <a:pt x="37" y="55"/>
                  </a:cubicBezTo>
                  <a:cubicBezTo>
                    <a:pt x="34" y="57"/>
                    <a:pt x="31" y="55"/>
                    <a:pt x="26" y="57"/>
                  </a:cubicBezTo>
                  <a:cubicBezTo>
                    <a:pt x="24" y="58"/>
                    <a:pt x="19" y="64"/>
                    <a:pt x="15" y="69"/>
                  </a:cubicBezTo>
                  <a:cubicBezTo>
                    <a:pt x="13" y="73"/>
                    <a:pt x="11" y="75"/>
                    <a:pt x="11" y="75"/>
                  </a:cubicBezTo>
                  <a:cubicBezTo>
                    <a:pt x="0" y="57"/>
                    <a:pt x="0" y="57"/>
                    <a:pt x="0" y="57"/>
                  </a:cubicBezTo>
                  <a:cubicBezTo>
                    <a:pt x="0" y="57"/>
                    <a:pt x="3" y="54"/>
                    <a:pt x="5" y="51"/>
                  </a:cubicBezTo>
                  <a:cubicBezTo>
                    <a:pt x="8" y="47"/>
                    <a:pt x="11" y="42"/>
                    <a:pt x="11" y="40"/>
                  </a:cubicBezTo>
                  <a:cubicBezTo>
                    <a:pt x="11" y="34"/>
                    <a:pt x="15" y="15"/>
                    <a:pt x="16" y="12"/>
                  </a:cubicBezTo>
                  <a:cubicBezTo>
                    <a:pt x="17" y="10"/>
                    <a:pt x="27" y="2"/>
                    <a:pt x="30" y="1"/>
                  </a:cubicBezTo>
                  <a:cubicBezTo>
                    <a:pt x="33" y="0"/>
                    <a:pt x="33" y="6"/>
                    <a:pt x="30" y="10"/>
                  </a:cubicBezTo>
                  <a:cubicBezTo>
                    <a:pt x="27" y="15"/>
                    <a:pt x="24" y="15"/>
                    <a:pt x="24" y="17"/>
                  </a:cubicBezTo>
                  <a:cubicBezTo>
                    <a:pt x="24" y="20"/>
                    <a:pt x="26" y="25"/>
                    <a:pt x="26" y="26"/>
                  </a:cubicBezTo>
                  <a:cubicBezTo>
                    <a:pt x="27" y="28"/>
                    <a:pt x="35" y="25"/>
                    <a:pt x="36" y="21"/>
                  </a:cubicBezTo>
                  <a:cubicBezTo>
                    <a:pt x="37" y="17"/>
                    <a:pt x="34" y="9"/>
                    <a:pt x="34" y="9"/>
                  </a:cubicBezTo>
                  <a:cubicBezTo>
                    <a:pt x="34" y="7"/>
                    <a:pt x="34" y="7"/>
                    <a:pt x="34" y="7"/>
                  </a:cubicBezTo>
                  <a:cubicBezTo>
                    <a:pt x="34" y="7"/>
                    <a:pt x="43" y="8"/>
                    <a:pt x="46" y="17"/>
                  </a:cubicBezTo>
                  <a:cubicBezTo>
                    <a:pt x="48" y="20"/>
                    <a:pt x="48" y="20"/>
                    <a:pt x="48" y="25"/>
                  </a:cubicBezTo>
                  <a:cubicBezTo>
                    <a:pt x="49" y="27"/>
                    <a:pt x="51" y="27"/>
                    <a:pt x="51" y="33"/>
                  </a:cubicBezTo>
                  <a:cubicBezTo>
                    <a:pt x="51" y="35"/>
                    <a:pt x="51" y="38"/>
                    <a:pt x="51" y="41"/>
                  </a:cubicBezTo>
                </a:path>
              </a:pathLst>
            </a:custGeom>
            <a:solidFill>
              <a:srgbClr val="FCC39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Freeform 272">
              <a:extLst>
                <a:ext uri="{FF2B5EF4-FFF2-40B4-BE49-F238E27FC236}">
                  <a16:creationId xmlns:a16="http://schemas.microsoft.com/office/drawing/2014/main" id="{EF4DB563-7FA5-4F72-B2E8-0F711DBE4D0D}"/>
                </a:ext>
              </a:extLst>
            </p:cNvPr>
            <p:cNvSpPr>
              <a:spLocks/>
            </p:cNvSpPr>
            <p:nvPr/>
          </p:nvSpPr>
          <p:spPr bwMode="auto">
            <a:xfrm>
              <a:off x="584" y="1372"/>
              <a:ext cx="243" cy="609"/>
            </a:xfrm>
            <a:custGeom>
              <a:avLst/>
              <a:gdLst>
                <a:gd name="T0" fmla="*/ 9 w 61"/>
                <a:gd name="T1" fmla="*/ 54 h 153"/>
                <a:gd name="T2" fmla="*/ 19 w 61"/>
                <a:gd name="T3" fmla="*/ 19 h 153"/>
                <a:gd name="T4" fmla="*/ 29 w 61"/>
                <a:gd name="T5" fmla="*/ 9 h 153"/>
                <a:gd name="T6" fmla="*/ 60 w 61"/>
                <a:gd name="T7" fmla="*/ 12 h 153"/>
                <a:gd name="T8" fmla="*/ 60 w 61"/>
                <a:gd name="T9" fmla="*/ 13 h 153"/>
                <a:gd name="T10" fmla="*/ 59 w 61"/>
                <a:gd name="T11" fmla="*/ 34 h 153"/>
                <a:gd name="T12" fmla="*/ 46 w 61"/>
                <a:gd name="T13" fmla="*/ 122 h 153"/>
                <a:gd name="T14" fmla="*/ 26 w 61"/>
                <a:gd name="T15" fmla="*/ 152 h 153"/>
                <a:gd name="T16" fmla="*/ 5 w 61"/>
                <a:gd name="T17" fmla="*/ 113 h 153"/>
                <a:gd name="T18" fmla="*/ 9 w 61"/>
                <a:gd name="T19" fmla="*/ 54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1" h="153">
                  <a:moveTo>
                    <a:pt x="9" y="54"/>
                  </a:moveTo>
                  <a:cubicBezTo>
                    <a:pt x="9" y="42"/>
                    <a:pt x="12" y="30"/>
                    <a:pt x="19" y="19"/>
                  </a:cubicBezTo>
                  <a:cubicBezTo>
                    <a:pt x="22" y="15"/>
                    <a:pt x="25" y="12"/>
                    <a:pt x="29" y="9"/>
                  </a:cubicBezTo>
                  <a:cubicBezTo>
                    <a:pt x="41" y="0"/>
                    <a:pt x="59" y="10"/>
                    <a:pt x="60" y="12"/>
                  </a:cubicBezTo>
                  <a:cubicBezTo>
                    <a:pt x="60" y="13"/>
                    <a:pt x="60" y="13"/>
                    <a:pt x="60" y="13"/>
                  </a:cubicBezTo>
                  <a:cubicBezTo>
                    <a:pt x="61" y="13"/>
                    <a:pt x="61" y="12"/>
                    <a:pt x="59" y="34"/>
                  </a:cubicBezTo>
                  <a:cubicBezTo>
                    <a:pt x="57" y="62"/>
                    <a:pt x="47" y="121"/>
                    <a:pt x="46" y="122"/>
                  </a:cubicBezTo>
                  <a:cubicBezTo>
                    <a:pt x="46" y="123"/>
                    <a:pt x="38" y="150"/>
                    <a:pt x="26" y="152"/>
                  </a:cubicBezTo>
                  <a:cubicBezTo>
                    <a:pt x="14" y="153"/>
                    <a:pt x="0" y="150"/>
                    <a:pt x="5" y="113"/>
                  </a:cubicBezTo>
                  <a:cubicBezTo>
                    <a:pt x="7" y="89"/>
                    <a:pt x="8" y="67"/>
                    <a:pt x="9" y="54"/>
                  </a:cubicBezTo>
                </a:path>
              </a:pathLst>
            </a:custGeom>
            <a:solidFill>
              <a:srgbClr val="51237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Freeform 274">
              <a:extLst>
                <a:ext uri="{FF2B5EF4-FFF2-40B4-BE49-F238E27FC236}">
                  <a16:creationId xmlns:a16="http://schemas.microsoft.com/office/drawing/2014/main" id="{BE8AD102-6CCD-49B2-828A-146CF1DCCA6A}"/>
                </a:ext>
              </a:extLst>
            </p:cNvPr>
            <p:cNvSpPr>
              <a:spLocks/>
            </p:cNvSpPr>
            <p:nvPr/>
          </p:nvSpPr>
          <p:spPr bwMode="auto">
            <a:xfrm>
              <a:off x="636" y="1380"/>
              <a:ext cx="538" cy="1020"/>
            </a:xfrm>
            <a:custGeom>
              <a:avLst/>
              <a:gdLst>
                <a:gd name="T0" fmla="*/ 125 w 135"/>
                <a:gd name="T1" fmla="*/ 205 h 256"/>
                <a:gd name="T2" fmla="*/ 131 w 135"/>
                <a:gd name="T3" fmla="*/ 245 h 256"/>
                <a:gd name="T4" fmla="*/ 117 w 135"/>
                <a:gd name="T5" fmla="*/ 254 h 256"/>
                <a:gd name="T6" fmla="*/ 97 w 135"/>
                <a:gd name="T7" fmla="*/ 255 h 256"/>
                <a:gd name="T8" fmla="*/ 40 w 135"/>
                <a:gd name="T9" fmla="*/ 240 h 256"/>
                <a:gd name="T10" fmla="*/ 11 w 135"/>
                <a:gd name="T11" fmla="*/ 220 h 256"/>
                <a:gd name="T12" fmla="*/ 5 w 135"/>
                <a:gd name="T13" fmla="*/ 206 h 256"/>
                <a:gd name="T14" fmla="*/ 13 w 135"/>
                <a:gd name="T15" fmla="*/ 180 h 256"/>
                <a:gd name="T16" fmla="*/ 2 w 135"/>
                <a:gd name="T17" fmla="*/ 42 h 256"/>
                <a:gd name="T18" fmla="*/ 24 w 135"/>
                <a:gd name="T19" fmla="*/ 4 h 256"/>
                <a:gd name="T20" fmla="*/ 43 w 135"/>
                <a:gd name="T21" fmla="*/ 2 h 256"/>
                <a:gd name="T22" fmla="*/ 65 w 135"/>
                <a:gd name="T23" fmla="*/ 7 h 256"/>
                <a:gd name="T24" fmla="*/ 98 w 135"/>
                <a:gd name="T25" fmla="*/ 24 h 256"/>
                <a:gd name="T26" fmla="*/ 131 w 135"/>
                <a:gd name="T27" fmla="*/ 48 h 256"/>
                <a:gd name="T28" fmla="*/ 134 w 135"/>
                <a:gd name="T29" fmla="*/ 67 h 256"/>
                <a:gd name="T30" fmla="*/ 131 w 135"/>
                <a:gd name="T31" fmla="*/ 119 h 256"/>
                <a:gd name="T32" fmla="*/ 125 w 135"/>
                <a:gd name="T33" fmla="*/ 205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5" h="256">
                  <a:moveTo>
                    <a:pt x="125" y="205"/>
                  </a:moveTo>
                  <a:cubicBezTo>
                    <a:pt x="125" y="209"/>
                    <a:pt x="131" y="245"/>
                    <a:pt x="131" y="245"/>
                  </a:cubicBezTo>
                  <a:cubicBezTo>
                    <a:pt x="131" y="245"/>
                    <a:pt x="124" y="251"/>
                    <a:pt x="117" y="254"/>
                  </a:cubicBezTo>
                  <a:cubicBezTo>
                    <a:pt x="114" y="256"/>
                    <a:pt x="107" y="256"/>
                    <a:pt x="97" y="255"/>
                  </a:cubicBezTo>
                  <a:cubicBezTo>
                    <a:pt x="80" y="254"/>
                    <a:pt x="56" y="250"/>
                    <a:pt x="40" y="240"/>
                  </a:cubicBezTo>
                  <a:cubicBezTo>
                    <a:pt x="26" y="232"/>
                    <a:pt x="16" y="225"/>
                    <a:pt x="11" y="220"/>
                  </a:cubicBezTo>
                  <a:cubicBezTo>
                    <a:pt x="6" y="216"/>
                    <a:pt x="4" y="211"/>
                    <a:pt x="5" y="206"/>
                  </a:cubicBezTo>
                  <a:cubicBezTo>
                    <a:pt x="7" y="191"/>
                    <a:pt x="11" y="186"/>
                    <a:pt x="13" y="180"/>
                  </a:cubicBezTo>
                  <a:cubicBezTo>
                    <a:pt x="16" y="167"/>
                    <a:pt x="0" y="100"/>
                    <a:pt x="2" y="42"/>
                  </a:cubicBezTo>
                  <a:cubicBezTo>
                    <a:pt x="3" y="35"/>
                    <a:pt x="12" y="8"/>
                    <a:pt x="24" y="4"/>
                  </a:cubicBezTo>
                  <a:cubicBezTo>
                    <a:pt x="35" y="0"/>
                    <a:pt x="43" y="2"/>
                    <a:pt x="43" y="2"/>
                  </a:cubicBezTo>
                  <a:cubicBezTo>
                    <a:pt x="65" y="7"/>
                    <a:pt x="65" y="7"/>
                    <a:pt x="65" y="7"/>
                  </a:cubicBezTo>
                  <a:cubicBezTo>
                    <a:pt x="65" y="7"/>
                    <a:pt x="86" y="17"/>
                    <a:pt x="98" y="24"/>
                  </a:cubicBezTo>
                  <a:cubicBezTo>
                    <a:pt x="115" y="34"/>
                    <a:pt x="131" y="48"/>
                    <a:pt x="131" y="48"/>
                  </a:cubicBezTo>
                  <a:cubicBezTo>
                    <a:pt x="131" y="48"/>
                    <a:pt x="133" y="56"/>
                    <a:pt x="134" y="67"/>
                  </a:cubicBezTo>
                  <a:cubicBezTo>
                    <a:pt x="135" y="81"/>
                    <a:pt x="135" y="101"/>
                    <a:pt x="131" y="119"/>
                  </a:cubicBezTo>
                  <a:cubicBezTo>
                    <a:pt x="122" y="152"/>
                    <a:pt x="124" y="201"/>
                    <a:pt x="125" y="205"/>
                  </a:cubicBezTo>
                </a:path>
              </a:pathLst>
            </a:custGeom>
            <a:solidFill>
              <a:srgbClr val="703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Freeform 275">
              <a:extLst>
                <a:ext uri="{FF2B5EF4-FFF2-40B4-BE49-F238E27FC236}">
                  <a16:creationId xmlns:a16="http://schemas.microsoft.com/office/drawing/2014/main" id="{83580681-ED1D-449C-9B39-AA402A88AD02}"/>
                </a:ext>
              </a:extLst>
            </p:cNvPr>
            <p:cNvSpPr>
              <a:spLocks/>
            </p:cNvSpPr>
            <p:nvPr/>
          </p:nvSpPr>
          <p:spPr bwMode="auto">
            <a:xfrm>
              <a:off x="819" y="1233"/>
              <a:ext cx="183" cy="266"/>
            </a:xfrm>
            <a:custGeom>
              <a:avLst/>
              <a:gdLst>
                <a:gd name="T0" fmla="*/ 45 w 46"/>
                <a:gd name="T1" fmla="*/ 26 h 67"/>
                <a:gd name="T2" fmla="*/ 45 w 46"/>
                <a:gd name="T3" fmla="*/ 29 h 67"/>
                <a:gd name="T4" fmla="*/ 43 w 46"/>
                <a:gd name="T5" fmla="*/ 52 h 67"/>
                <a:gd name="T6" fmla="*/ 43 w 46"/>
                <a:gd name="T7" fmla="*/ 55 h 67"/>
                <a:gd name="T8" fmla="*/ 43 w 46"/>
                <a:gd name="T9" fmla="*/ 58 h 67"/>
                <a:gd name="T10" fmla="*/ 39 w 46"/>
                <a:gd name="T11" fmla="*/ 63 h 67"/>
                <a:gd name="T12" fmla="*/ 19 w 46"/>
                <a:gd name="T13" fmla="*/ 66 h 67"/>
                <a:gd name="T14" fmla="*/ 2 w 46"/>
                <a:gd name="T15" fmla="*/ 53 h 67"/>
                <a:gd name="T16" fmla="*/ 2 w 46"/>
                <a:gd name="T17" fmla="*/ 52 h 67"/>
                <a:gd name="T18" fmla="*/ 2 w 46"/>
                <a:gd name="T19" fmla="*/ 51 h 67"/>
                <a:gd name="T20" fmla="*/ 2 w 46"/>
                <a:gd name="T21" fmla="*/ 46 h 67"/>
                <a:gd name="T22" fmla="*/ 3 w 46"/>
                <a:gd name="T23" fmla="*/ 29 h 67"/>
                <a:gd name="T24" fmla="*/ 17 w 46"/>
                <a:gd name="T25" fmla="*/ 1 h 67"/>
                <a:gd name="T26" fmla="*/ 45 w 46"/>
                <a:gd name="T27" fmla="*/ 2 h 67"/>
                <a:gd name="T28" fmla="*/ 45 w 46"/>
                <a:gd name="T29" fmla="*/ 26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6" h="67">
                  <a:moveTo>
                    <a:pt x="45" y="26"/>
                  </a:moveTo>
                  <a:cubicBezTo>
                    <a:pt x="45" y="28"/>
                    <a:pt x="45" y="29"/>
                    <a:pt x="45" y="29"/>
                  </a:cubicBezTo>
                  <a:cubicBezTo>
                    <a:pt x="44" y="31"/>
                    <a:pt x="43" y="43"/>
                    <a:pt x="43" y="52"/>
                  </a:cubicBezTo>
                  <a:cubicBezTo>
                    <a:pt x="43" y="53"/>
                    <a:pt x="43" y="54"/>
                    <a:pt x="43" y="55"/>
                  </a:cubicBezTo>
                  <a:cubicBezTo>
                    <a:pt x="43" y="56"/>
                    <a:pt x="43" y="57"/>
                    <a:pt x="43" y="58"/>
                  </a:cubicBezTo>
                  <a:cubicBezTo>
                    <a:pt x="43" y="60"/>
                    <a:pt x="41" y="62"/>
                    <a:pt x="39" y="63"/>
                  </a:cubicBezTo>
                  <a:cubicBezTo>
                    <a:pt x="35" y="65"/>
                    <a:pt x="30" y="67"/>
                    <a:pt x="19" y="66"/>
                  </a:cubicBezTo>
                  <a:cubicBezTo>
                    <a:pt x="14" y="66"/>
                    <a:pt x="0" y="58"/>
                    <a:pt x="2" y="53"/>
                  </a:cubicBezTo>
                  <a:cubicBezTo>
                    <a:pt x="2" y="53"/>
                    <a:pt x="2" y="52"/>
                    <a:pt x="2" y="52"/>
                  </a:cubicBezTo>
                  <a:cubicBezTo>
                    <a:pt x="2" y="51"/>
                    <a:pt x="2" y="51"/>
                    <a:pt x="2" y="51"/>
                  </a:cubicBezTo>
                  <a:cubicBezTo>
                    <a:pt x="2" y="50"/>
                    <a:pt x="2" y="48"/>
                    <a:pt x="2" y="46"/>
                  </a:cubicBezTo>
                  <a:cubicBezTo>
                    <a:pt x="3" y="39"/>
                    <a:pt x="3" y="29"/>
                    <a:pt x="3" y="29"/>
                  </a:cubicBezTo>
                  <a:cubicBezTo>
                    <a:pt x="3" y="29"/>
                    <a:pt x="17" y="2"/>
                    <a:pt x="17" y="1"/>
                  </a:cubicBezTo>
                  <a:cubicBezTo>
                    <a:pt x="18" y="0"/>
                    <a:pt x="45" y="2"/>
                    <a:pt x="45" y="2"/>
                  </a:cubicBezTo>
                  <a:cubicBezTo>
                    <a:pt x="46" y="2"/>
                    <a:pt x="46" y="19"/>
                    <a:pt x="45" y="26"/>
                  </a:cubicBezTo>
                </a:path>
              </a:pathLst>
            </a:custGeom>
            <a:solidFill>
              <a:srgbClr val="FFD5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Freeform 276">
              <a:extLst>
                <a:ext uri="{FF2B5EF4-FFF2-40B4-BE49-F238E27FC236}">
                  <a16:creationId xmlns:a16="http://schemas.microsoft.com/office/drawing/2014/main" id="{37803C7F-7391-4557-8F6B-189084B3F408}"/>
                </a:ext>
              </a:extLst>
            </p:cNvPr>
            <p:cNvSpPr>
              <a:spLocks/>
            </p:cNvSpPr>
            <p:nvPr/>
          </p:nvSpPr>
          <p:spPr bwMode="auto">
            <a:xfrm>
              <a:off x="827" y="1384"/>
              <a:ext cx="4" cy="4"/>
            </a:xfrm>
            <a:custGeom>
              <a:avLst/>
              <a:gdLst>
                <a:gd name="T0" fmla="*/ 0 w 1"/>
                <a:gd name="T1" fmla="*/ 0 h 1"/>
                <a:gd name="T2" fmla="*/ 1 w 1"/>
                <a:gd name="T3" fmla="*/ 1 h 1"/>
                <a:gd name="T4" fmla="*/ 1 w 1"/>
                <a:gd name="T5" fmla="*/ 0 h 1"/>
                <a:gd name="T6" fmla="*/ 0 w 1"/>
                <a:gd name="T7" fmla="*/ 0 h 1"/>
              </a:gdLst>
              <a:ahLst/>
              <a:cxnLst>
                <a:cxn ang="0">
                  <a:pos x="T0" y="T1"/>
                </a:cxn>
                <a:cxn ang="0">
                  <a:pos x="T2" y="T3"/>
                </a:cxn>
                <a:cxn ang="0">
                  <a:pos x="T4" y="T5"/>
                </a:cxn>
                <a:cxn ang="0">
                  <a:pos x="T6" y="T7"/>
                </a:cxn>
              </a:cxnLst>
              <a:rect l="0" t="0" r="r" b="b"/>
              <a:pathLst>
                <a:path w="1" h="1">
                  <a:moveTo>
                    <a:pt x="0" y="0"/>
                  </a:moveTo>
                  <a:cubicBezTo>
                    <a:pt x="0" y="0"/>
                    <a:pt x="0" y="0"/>
                    <a:pt x="1" y="1"/>
                  </a:cubicBezTo>
                  <a:cubicBezTo>
                    <a:pt x="1" y="1"/>
                    <a:pt x="1" y="1"/>
                    <a:pt x="1" y="0"/>
                  </a:cubicBezTo>
                  <a:cubicBezTo>
                    <a:pt x="0" y="0"/>
                    <a:pt x="0" y="0"/>
                    <a:pt x="0" y="0"/>
                  </a:cubicBezTo>
                </a:path>
              </a:pathLst>
            </a:custGeom>
            <a:solidFill>
              <a:srgbClr val="F7E2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Freeform 277">
              <a:extLst>
                <a:ext uri="{FF2B5EF4-FFF2-40B4-BE49-F238E27FC236}">
                  <a16:creationId xmlns:a16="http://schemas.microsoft.com/office/drawing/2014/main" id="{523612D8-8B3F-464E-9C4C-5FAAB2782D0A}"/>
                </a:ext>
              </a:extLst>
            </p:cNvPr>
            <p:cNvSpPr>
              <a:spLocks/>
            </p:cNvSpPr>
            <p:nvPr/>
          </p:nvSpPr>
          <p:spPr bwMode="auto">
            <a:xfrm>
              <a:off x="831" y="1272"/>
              <a:ext cx="159" cy="168"/>
            </a:xfrm>
            <a:custGeom>
              <a:avLst/>
              <a:gdLst>
                <a:gd name="T0" fmla="*/ 32 w 40"/>
                <a:gd name="T1" fmla="*/ 0 h 42"/>
                <a:gd name="T2" fmla="*/ 30 w 40"/>
                <a:gd name="T3" fmla="*/ 2 h 42"/>
                <a:gd name="T4" fmla="*/ 10 w 40"/>
                <a:gd name="T5" fmla="*/ 26 h 42"/>
                <a:gd name="T6" fmla="*/ 9 w 40"/>
                <a:gd name="T7" fmla="*/ 27 h 42"/>
                <a:gd name="T8" fmla="*/ 1 w 40"/>
                <a:gd name="T9" fmla="*/ 29 h 42"/>
                <a:gd name="T10" fmla="*/ 0 w 40"/>
                <a:gd name="T11" fmla="*/ 28 h 42"/>
                <a:gd name="T12" fmla="*/ 0 w 40"/>
                <a:gd name="T13" fmla="*/ 29 h 42"/>
                <a:gd name="T14" fmla="*/ 8 w 40"/>
                <a:gd name="T15" fmla="*/ 31 h 42"/>
                <a:gd name="T16" fmla="*/ 18 w 40"/>
                <a:gd name="T17" fmla="*/ 29 h 42"/>
                <a:gd name="T18" fmla="*/ 20 w 40"/>
                <a:gd name="T19" fmla="*/ 28 h 42"/>
                <a:gd name="T20" fmla="*/ 30 w 40"/>
                <a:gd name="T21" fmla="*/ 35 h 42"/>
                <a:gd name="T22" fmla="*/ 39 w 40"/>
                <a:gd name="T23" fmla="*/ 42 h 42"/>
                <a:gd name="T24" fmla="*/ 40 w 40"/>
                <a:gd name="T25" fmla="*/ 42 h 42"/>
                <a:gd name="T26" fmla="*/ 40 w 40"/>
                <a:gd name="T27" fmla="*/ 28 h 42"/>
                <a:gd name="T28" fmla="*/ 38 w 40"/>
                <a:gd name="T29" fmla="*/ 22 h 42"/>
                <a:gd name="T30" fmla="*/ 37 w 40"/>
                <a:gd name="T31" fmla="*/ 6 h 42"/>
                <a:gd name="T32" fmla="*/ 32 w 40"/>
                <a:gd name="T33" fmla="*/ 0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0" h="42">
                  <a:moveTo>
                    <a:pt x="32" y="0"/>
                  </a:moveTo>
                  <a:cubicBezTo>
                    <a:pt x="32" y="1"/>
                    <a:pt x="31" y="1"/>
                    <a:pt x="30" y="2"/>
                  </a:cubicBezTo>
                  <a:cubicBezTo>
                    <a:pt x="21" y="11"/>
                    <a:pt x="26" y="19"/>
                    <a:pt x="10" y="26"/>
                  </a:cubicBezTo>
                  <a:cubicBezTo>
                    <a:pt x="10" y="26"/>
                    <a:pt x="9" y="27"/>
                    <a:pt x="9" y="27"/>
                  </a:cubicBezTo>
                  <a:cubicBezTo>
                    <a:pt x="6" y="28"/>
                    <a:pt x="3" y="29"/>
                    <a:pt x="1" y="29"/>
                  </a:cubicBezTo>
                  <a:cubicBezTo>
                    <a:pt x="1" y="29"/>
                    <a:pt x="0" y="29"/>
                    <a:pt x="0" y="28"/>
                  </a:cubicBezTo>
                  <a:cubicBezTo>
                    <a:pt x="0" y="29"/>
                    <a:pt x="0" y="29"/>
                    <a:pt x="0" y="29"/>
                  </a:cubicBezTo>
                  <a:cubicBezTo>
                    <a:pt x="1" y="30"/>
                    <a:pt x="4" y="31"/>
                    <a:pt x="8" y="31"/>
                  </a:cubicBezTo>
                  <a:cubicBezTo>
                    <a:pt x="10" y="31"/>
                    <a:pt x="14" y="30"/>
                    <a:pt x="18" y="29"/>
                  </a:cubicBezTo>
                  <a:cubicBezTo>
                    <a:pt x="19" y="28"/>
                    <a:pt x="20" y="28"/>
                    <a:pt x="20" y="28"/>
                  </a:cubicBezTo>
                  <a:cubicBezTo>
                    <a:pt x="23" y="28"/>
                    <a:pt x="27" y="32"/>
                    <a:pt x="30" y="35"/>
                  </a:cubicBezTo>
                  <a:cubicBezTo>
                    <a:pt x="33" y="38"/>
                    <a:pt x="36" y="42"/>
                    <a:pt x="39" y="42"/>
                  </a:cubicBezTo>
                  <a:cubicBezTo>
                    <a:pt x="39" y="42"/>
                    <a:pt x="40" y="42"/>
                    <a:pt x="40" y="42"/>
                  </a:cubicBezTo>
                  <a:cubicBezTo>
                    <a:pt x="40" y="37"/>
                    <a:pt x="40" y="32"/>
                    <a:pt x="40" y="28"/>
                  </a:cubicBezTo>
                  <a:cubicBezTo>
                    <a:pt x="39" y="27"/>
                    <a:pt x="38" y="25"/>
                    <a:pt x="38" y="22"/>
                  </a:cubicBezTo>
                  <a:cubicBezTo>
                    <a:pt x="37" y="6"/>
                    <a:pt x="37" y="6"/>
                    <a:pt x="37" y="6"/>
                  </a:cubicBezTo>
                  <a:cubicBezTo>
                    <a:pt x="35" y="5"/>
                    <a:pt x="33" y="3"/>
                    <a:pt x="32" y="0"/>
                  </a:cubicBezTo>
                </a:path>
              </a:pathLst>
            </a:custGeom>
            <a:solidFill>
              <a:srgbClr val="F7BD9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Freeform 278">
              <a:extLst>
                <a:ext uri="{FF2B5EF4-FFF2-40B4-BE49-F238E27FC236}">
                  <a16:creationId xmlns:a16="http://schemas.microsoft.com/office/drawing/2014/main" id="{F13D91F4-CFB4-4FC9-ACBB-A5D82D2FDF98}"/>
                </a:ext>
              </a:extLst>
            </p:cNvPr>
            <p:cNvSpPr>
              <a:spLocks/>
            </p:cNvSpPr>
            <p:nvPr/>
          </p:nvSpPr>
          <p:spPr bwMode="auto">
            <a:xfrm>
              <a:off x="799" y="1009"/>
              <a:ext cx="331" cy="395"/>
            </a:xfrm>
            <a:custGeom>
              <a:avLst/>
              <a:gdLst>
                <a:gd name="T0" fmla="*/ 44 w 83"/>
                <a:gd name="T1" fmla="*/ 1 h 99"/>
                <a:gd name="T2" fmla="*/ 27 w 83"/>
                <a:gd name="T3" fmla="*/ 0 h 99"/>
                <a:gd name="T4" fmla="*/ 1 w 83"/>
                <a:gd name="T5" fmla="*/ 24 h 99"/>
                <a:gd name="T6" fmla="*/ 14 w 83"/>
                <a:gd name="T7" fmla="*/ 65 h 99"/>
                <a:gd name="T8" fmla="*/ 45 w 83"/>
                <a:gd name="T9" fmla="*/ 62 h 99"/>
                <a:gd name="T10" fmla="*/ 46 w 83"/>
                <a:gd name="T11" fmla="*/ 88 h 99"/>
                <a:gd name="T12" fmla="*/ 63 w 83"/>
                <a:gd name="T13" fmla="*/ 98 h 99"/>
                <a:gd name="T14" fmla="*/ 74 w 83"/>
                <a:gd name="T15" fmla="*/ 95 h 99"/>
                <a:gd name="T16" fmla="*/ 80 w 83"/>
                <a:gd name="T17" fmla="*/ 56 h 99"/>
                <a:gd name="T18" fmla="*/ 77 w 83"/>
                <a:gd name="T19" fmla="*/ 23 h 99"/>
                <a:gd name="T20" fmla="*/ 61 w 83"/>
                <a:gd name="T21" fmla="*/ 6 h 99"/>
                <a:gd name="T22" fmla="*/ 44 w 83"/>
                <a:gd name="T23" fmla="*/ 1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3" h="99">
                  <a:moveTo>
                    <a:pt x="44" y="1"/>
                  </a:moveTo>
                  <a:cubicBezTo>
                    <a:pt x="43" y="0"/>
                    <a:pt x="27" y="0"/>
                    <a:pt x="27" y="0"/>
                  </a:cubicBezTo>
                  <a:cubicBezTo>
                    <a:pt x="27" y="0"/>
                    <a:pt x="1" y="22"/>
                    <a:pt x="1" y="24"/>
                  </a:cubicBezTo>
                  <a:cubicBezTo>
                    <a:pt x="0" y="25"/>
                    <a:pt x="11" y="65"/>
                    <a:pt x="14" y="65"/>
                  </a:cubicBezTo>
                  <a:cubicBezTo>
                    <a:pt x="16" y="65"/>
                    <a:pt x="45" y="62"/>
                    <a:pt x="45" y="62"/>
                  </a:cubicBezTo>
                  <a:cubicBezTo>
                    <a:pt x="46" y="88"/>
                    <a:pt x="46" y="88"/>
                    <a:pt x="46" y="88"/>
                  </a:cubicBezTo>
                  <a:cubicBezTo>
                    <a:pt x="48" y="97"/>
                    <a:pt x="56" y="99"/>
                    <a:pt x="63" y="98"/>
                  </a:cubicBezTo>
                  <a:cubicBezTo>
                    <a:pt x="66" y="98"/>
                    <a:pt x="73" y="97"/>
                    <a:pt x="74" y="95"/>
                  </a:cubicBezTo>
                  <a:cubicBezTo>
                    <a:pt x="76" y="86"/>
                    <a:pt x="83" y="69"/>
                    <a:pt x="80" y="56"/>
                  </a:cubicBezTo>
                  <a:cubicBezTo>
                    <a:pt x="78" y="50"/>
                    <a:pt x="75" y="42"/>
                    <a:pt x="77" y="23"/>
                  </a:cubicBezTo>
                  <a:cubicBezTo>
                    <a:pt x="77" y="23"/>
                    <a:pt x="78" y="7"/>
                    <a:pt x="61" y="6"/>
                  </a:cubicBezTo>
                  <a:cubicBezTo>
                    <a:pt x="44" y="4"/>
                    <a:pt x="44" y="1"/>
                    <a:pt x="44" y="1"/>
                  </a:cubicBezTo>
                </a:path>
              </a:pathLst>
            </a:custGeom>
            <a:solidFill>
              <a:srgbClr val="FFD5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279">
              <a:extLst>
                <a:ext uri="{FF2B5EF4-FFF2-40B4-BE49-F238E27FC236}">
                  <a16:creationId xmlns:a16="http://schemas.microsoft.com/office/drawing/2014/main" id="{F14F6639-1A56-4559-BED9-ED6B5D47DF96}"/>
                </a:ext>
              </a:extLst>
            </p:cNvPr>
            <p:cNvSpPr>
              <a:spLocks/>
            </p:cNvSpPr>
            <p:nvPr/>
          </p:nvSpPr>
          <p:spPr bwMode="auto">
            <a:xfrm>
              <a:off x="739" y="906"/>
              <a:ext cx="371" cy="494"/>
            </a:xfrm>
            <a:custGeom>
              <a:avLst/>
              <a:gdLst>
                <a:gd name="T0" fmla="*/ 76 w 93"/>
                <a:gd name="T1" fmla="*/ 64 h 124"/>
                <a:gd name="T2" fmla="*/ 73 w 93"/>
                <a:gd name="T3" fmla="*/ 78 h 124"/>
                <a:gd name="T4" fmla="*/ 73 w 93"/>
                <a:gd name="T5" fmla="*/ 90 h 124"/>
                <a:gd name="T6" fmla="*/ 69 w 93"/>
                <a:gd name="T7" fmla="*/ 92 h 124"/>
                <a:gd name="T8" fmla="*/ 53 w 93"/>
                <a:gd name="T9" fmla="*/ 94 h 124"/>
                <a:gd name="T10" fmla="*/ 33 w 93"/>
                <a:gd name="T11" fmla="*/ 118 h 124"/>
                <a:gd name="T12" fmla="*/ 32 w 93"/>
                <a:gd name="T13" fmla="*/ 119 h 124"/>
                <a:gd name="T14" fmla="*/ 19 w 93"/>
                <a:gd name="T15" fmla="*/ 115 h 124"/>
                <a:gd name="T16" fmla="*/ 3 w 93"/>
                <a:gd name="T17" fmla="*/ 79 h 124"/>
                <a:gd name="T18" fmla="*/ 1 w 93"/>
                <a:gd name="T19" fmla="*/ 73 h 124"/>
                <a:gd name="T20" fmla="*/ 0 w 93"/>
                <a:gd name="T21" fmla="*/ 61 h 124"/>
                <a:gd name="T22" fmla="*/ 20 w 93"/>
                <a:gd name="T23" fmla="*/ 19 h 124"/>
                <a:gd name="T24" fmla="*/ 73 w 93"/>
                <a:gd name="T25" fmla="*/ 14 h 124"/>
                <a:gd name="T26" fmla="*/ 92 w 93"/>
                <a:gd name="T27" fmla="*/ 33 h 124"/>
                <a:gd name="T28" fmla="*/ 93 w 93"/>
                <a:gd name="T29" fmla="*/ 38 h 124"/>
                <a:gd name="T30" fmla="*/ 76 w 93"/>
                <a:gd name="T31" fmla="*/ 64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3" h="124">
                  <a:moveTo>
                    <a:pt x="76" y="64"/>
                  </a:moveTo>
                  <a:cubicBezTo>
                    <a:pt x="76" y="64"/>
                    <a:pt x="73" y="70"/>
                    <a:pt x="73" y="78"/>
                  </a:cubicBezTo>
                  <a:cubicBezTo>
                    <a:pt x="74" y="85"/>
                    <a:pt x="73" y="90"/>
                    <a:pt x="73" y="90"/>
                  </a:cubicBezTo>
                  <a:cubicBezTo>
                    <a:pt x="69" y="92"/>
                    <a:pt x="69" y="92"/>
                    <a:pt x="69" y="92"/>
                  </a:cubicBezTo>
                  <a:cubicBezTo>
                    <a:pt x="69" y="92"/>
                    <a:pt x="62" y="85"/>
                    <a:pt x="53" y="94"/>
                  </a:cubicBezTo>
                  <a:cubicBezTo>
                    <a:pt x="44" y="103"/>
                    <a:pt x="49" y="111"/>
                    <a:pt x="33" y="118"/>
                  </a:cubicBezTo>
                  <a:cubicBezTo>
                    <a:pt x="33" y="118"/>
                    <a:pt x="32" y="119"/>
                    <a:pt x="32" y="119"/>
                  </a:cubicBezTo>
                  <a:cubicBezTo>
                    <a:pt x="18" y="124"/>
                    <a:pt x="19" y="115"/>
                    <a:pt x="19" y="115"/>
                  </a:cubicBezTo>
                  <a:cubicBezTo>
                    <a:pt x="19" y="115"/>
                    <a:pt x="4" y="81"/>
                    <a:pt x="3" y="79"/>
                  </a:cubicBezTo>
                  <a:cubicBezTo>
                    <a:pt x="3" y="78"/>
                    <a:pt x="2" y="76"/>
                    <a:pt x="1" y="73"/>
                  </a:cubicBezTo>
                  <a:cubicBezTo>
                    <a:pt x="1" y="70"/>
                    <a:pt x="0" y="66"/>
                    <a:pt x="0" y="61"/>
                  </a:cubicBezTo>
                  <a:cubicBezTo>
                    <a:pt x="0" y="48"/>
                    <a:pt x="3" y="30"/>
                    <a:pt x="20" y="19"/>
                  </a:cubicBezTo>
                  <a:cubicBezTo>
                    <a:pt x="48" y="0"/>
                    <a:pt x="68" y="12"/>
                    <a:pt x="73" y="14"/>
                  </a:cubicBezTo>
                  <a:cubicBezTo>
                    <a:pt x="78" y="16"/>
                    <a:pt x="85" y="20"/>
                    <a:pt x="92" y="33"/>
                  </a:cubicBezTo>
                  <a:cubicBezTo>
                    <a:pt x="92" y="33"/>
                    <a:pt x="92" y="35"/>
                    <a:pt x="93" y="38"/>
                  </a:cubicBezTo>
                  <a:cubicBezTo>
                    <a:pt x="93" y="44"/>
                    <a:pt x="92" y="56"/>
                    <a:pt x="76" y="64"/>
                  </a:cubicBezTo>
                </a:path>
              </a:pathLst>
            </a:custGeom>
            <a:solidFill>
              <a:srgbClr val="9A7F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280">
              <a:extLst>
                <a:ext uri="{FF2B5EF4-FFF2-40B4-BE49-F238E27FC236}">
                  <a16:creationId xmlns:a16="http://schemas.microsoft.com/office/drawing/2014/main" id="{09DDEE61-8647-4A88-8487-FA2BC4A374DF}"/>
                </a:ext>
              </a:extLst>
            </p:cNvPr>
            <p:cNvSpPr>
              <a:spLocks/>
            </p:cNvSpPr>
            <p:nvPr/>
          </p:nvSpPr>
          <p:spPr bwMode="auto">
            <a:xfrm>
              <a:off x="859" y="1033"/>
              <a:ext cx="251" cy="347"/>
            </a:xfrm>
            <a:custGeom>
              <a:avLst/>
              <a:gdLst>
                <a:gd name="T0" fmla="*/ 46 w 63"/>
                <a:gd name="T1" fmla="*/ 32 h 87"/>
                <a:gd name="T2" fmla="*/ 43 w 63"/>
                <a:gd name="T3" fmla="*/ 46 h 87"/>
                <a:gd name="T4" fmla="*/ 43 w 63"/>
                <a:gd name="T5" fmla="*/ 58 h 87"/>
                <a:gd name="T6" fmla="*/ 39 w 63"/>
                <a:gd name="T7" fmla="*/ 60 h 87"/>
                <a:gd name="T8" fmla="*/ 23 w 63"/>
                <a:gd name="T9" fmla="*/ 62 h 87"/>
                <a:gd name="T10" fmla="*/ 3 w 63"/>
                <a:gd name="T11" fmla="*/ 86 h 87"/>
                <a:gd name="T12" fmla="*/ 2 w 63"/>
                <a:gd name="T13" fmla="*/ 87 h 87"/>
                <a:gd name="T14" fmla="*/ 9 w 63"/>
                <a:gd name="T15" fmla="*/ 66 h 87"/>
                <a:gd name="T16" fmla="*/ 36 w 63"/>
                <a:gd name="T17" fmla="*/ 2 h 87"/>
                <a:gd name="T18" fmla="*/ 63 w 63"/>
                <a:gd name="T19" fmla="*/ 6 h 87"/>
                <a:gd name="T20" fmla="*/ 46 w 63"/>
                <a:gd name="T21" fmla="*/ 32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3" h="87">
                  <a:moveTo>
                    <a:pt x="46" y="32"/>
                  </a:moveTo>
                  <a:cubicBezTo>
                    <a:pt x="46" y="32"/>
                    <a:pt x="43" y="38"/>
                    <a:pt x="43" y="46"/>
                  </a:cubicBezTo>
                  <a:cubicBezTo>
                    <a:pt x="44" y="53"/>
                    <a:pt x="43" y="58"/>
                    <a:pt x="43" y="58"/>
                  </a:cubicBezTo>
                  <a:cubicBezTo>
                    <a:pt x="39" y="60"/>
                    <a:pt x="39" y="60"/>
                    <a:pt x="39" y="60"/>
                  </a:cubicBezTo>
                  <a:cubicBezTo>
                    <a:pt x="39" y="60"/>
                    <a:pt x="32" y="53"/>
                    <a:pt x="23" y="62"/>
                  </a:cubicBezTo>
                  <a:cubicBezTo>
                    <a:pt x="14" y="71"/>
                    <a:pt x="19" y="79"/>
                    <a:pt x="3" y="86"/>
                  </a:cubicBezTo>
                  <a:cubicBezTo>
                    <a:pt x="3" y="86"/>
                    <a:pt x="2" y="87"/>
                    <a:pt x="2" y="87"/>
                  </a:cubicBezTo>
                  <a:cubicBezTo>
                    <a:pt x="5" y="82"/>
                    <a:pt x="8" y="76"/>
                    <a:pt x="9" y="66"/>
                  </a:cubicBezTo>
                  <a:cubicBezTo>
                    <a:pt x="11" y="46"/>
                    <a:pt x="0" y="0"/>
                    <a:pt x="36" y="2"/>
                  </a:cubicBezTo>
                  <a:cubicBezTo>
                    <a:pt x="46" y="3"/>
                    <a:pt x="55" y="4"/>
                    <a:pt x="63" y="6"/>
                  </a:cubicBezTo>
                  <a:cubicBezTo>
                    <a:pt x="63" y="12"/>
                    <a:pt x="62" y="24"/>
                    <a:pt x="46" y="32"/>
                  </a:cubicBezTo>
                </a:path>
              </a:pathLst>
            </a:custGeom>
            <a:solidFill>
              <a:srgbClr val="7859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281">
              <a:extLst>
                <a:ext uri="{FF2B5EF4-FFF2-40B4-BE49-F238E27FC236}">
                  <a16:creationId xmlns:a16="http://schemas.microsoft.com/office/drawing/2014/main" id="{CB21D6E7-4763-411B-82E7-50394C0C2A53}"/>
                </a:ext>
              </a:extLst>
            </p:cNvPr>
            <p:cNvSpPr>
              <a:spLocks/>
            </p:cNvSpPr>
            <p:nvPr/>
          </p:nvSpPr>
          <p:spPr bwMode="auto">
            <a:xfrm>
              <a:off x="951" y="1193"/>
              <a:ext cx="71" cy="115"/>
            </a:xfrm>
            <a:custGeom>
              <a:avLst/>
              <a:gdLst>
                <a:gd name="T0" fmla="*/ 18 w 18"/>
                <a:gd name="T1" fmla="*/ 21 h 29"/>
                <a:gd name="T2" fmla="*/ 10 w 18"/>
                <a:gd name="T3" fmla="*/ 3 h 29"/>
                <a:gd name="T4" fmla="*/ 0 w 18"/>
                <a:gd name="T5" fmla="*/ 11 h 29"/>
                <a:gd name="T6" fmla="*/ 7 w 18"/>
                <a:gd name="T7" fmla="*/ 26 h 29"/>
                <a:gd name="T8" fmla="*/ 12 w 18"/>
                <a:gd name="T9" fmla="*/ 26 h 29"/>
                <a:gd name="T10" fmla="*/ 18 w 18"/>
                <a:gd name="T11" fmla="*/ 21 h 29"/>
              </a:gdLst>
              <a:ahLst/>
              <a:cxnLst>
                <a:cxn ang="0">
                  <a:pos x="T0" y="T1"/>
                </a:cxn>
                <a:cxn ang="0">
                  <a:pos x="T2" y="T3"/>
                </a:cxn>
                <a:cxn ang="0">
                  <a:pos x="T4" y="T5"/>
                </a:cxn>
                <a:cxn ang="0">
                  <a:pos x="T6" y="T7"/>
                </a:cxn>
                <a:cxn ang="0">
                  <a:pos x="T8" y="T9"/>
                </a:cxn>
                <a:cxn ang="0">
                  <a:pos x="T10" y="T11"/>
                </a:cxn>
              </a:cxnLst>
              <a:rect l="0" t="0" r="r" b="b"/>
              <a:pathLst>
                <a:path w="18" h="29">
                  <a:moveTo>
                    <a:pt x="18" y="21"/>
                  </a:moveTo>
                  <a:cubicBezTo>
                    <a:pt x="18" y="21"/>
                    <a:pt x="15" y="6"/>
                    <a:pt x="10" y="3"/>
                  </a:cubicBezTo>
                  <a:cubicBezTo>
                    <a:pt x="4" y="0"/>
                    <a:pt x="0" y="5"/>
                    <a:pt x="0" y="11"/>
                  </a:cubicBezTo>
                  <a:cubicBezTo>
                    <a:pt x="0" y="16"/>
                    <a:pt x="3" y="23"/>
                    <a:pt x="7" y="26"/>
                  </a:cubicBezTo>
                  <a:cubicBezTo>
                    <a:pt x="12" y="29"/>
                    <a:pt x="12" y="26"/>
                    <a:pt x="12" y="26"/>
                  </a:cubicBezTo>
                  <a:cubicBezTo>
                    <a:pt x="18" y="21"/>
                    <a:pt x="18" y="21"/>
                    <a:pt x="18" y="21"/>
                  </a:cubicBezTo>
                </a:path>
              </a:pathLst>
            </a:custGeom>
            <a:solidFill>
              <a:srgbClr val="FFD5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Freeform 282">
              <a:extLst>
                <a:ext uri="{FF2B5EF4-FFF2-40B4-BE49-F238E27FC236}">
                  <a16:creationId xmlns:a16="http://schemas.microsoft.com/office/drawing/2014/main" id="{9A976FDE-57DF-452F-B281-0FF0C0D116C6}"/>
                </a:ext>
              </a:extLst>
            </p:cNvPr>
            <p:cNvSpPr>
              <a:spLocks/>
            </p:cNvSpPr>
            <p:nvPr/>
          </p:nvSpPr>
          <p:spPr bwMode="auto">
            <a:xfrm>
              <a:off x="1066" y="974"/>
              <a:ext cx="187" cy="143"/>
            </a:xfrm>
            <a:custGeom>
              <a:avLst/>
              <a:gdLst>
                <a:gd name="T0" fmla="*/ 44 w 47"/>
                <a:gd name="T1" fmla="*/ 22 h 36"/>
                <a:gd name="T2" fmla="*/ 11 w 47"/>
                <a:gd name="T3" fmla="*/ 36 h 36"/>
                <a:gd name="T4" fmla="*/ 8 w 47"/>
                <a:gd name="T5" fmla="*/ 27 h 36"/>
                <a:gd name="T6" fmla="*/ 0 w 47"/>
                <a:gd name="T7" fmla="*/ 7 h 36"/>
                <a:gd name="T8" fmla="*/ 23 w 47"/>
                <a:gd name="T9" fmla="*/ 1 h 36"/>
                <a:gd name="T10" fmla="*/ 42 w 47"/>
                <a:gd name="T11" fmla="*/ 11 h 36"/>
                <a:gd name="T12" fmla="*/ 45 w 47"/>
                <a:gd name="T13" fmla="*/ 15 h 36"/>
                <a:gd name="T14" fmla="*/ 44 w 47"/>
                <a:gd name="T15" fmla="*/ 22 h 3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6">
                  <a:moveTo>
                    <a:pt x="44" y="22"/>
                  </a:moveTo>
                  <a:cubicBezTo>
                    <a:pt x="11" y="36"/>
                    <a:pt x="11" y="36"/>
                    <a:pt x="11" y="36"/>
                  </a:cubicBezTo>
                  <a:cubicBezTo>
                    <a:pt x="8" y="27"/>
                    <a:pt x="8" y="27"/>
                    <a:pt x="8" y="27"/>
                  </a:cubicBezTo>
                  <a:cubicBezTo>
                    <a:pt x="0" y="7"/>
                    <a:pt x="0" y="7"/>
                    <a:pt x="0" y="7"/>
                  </a:cubicBezTo>
                  <a:cubicBezTo>
                    <a:pt x="0" y="7"/>
                    <a:pt x="17" y="0"/>
                    <a:pt x="23" y="1"/>
                  </a:cubicBezTo>
                  <a:cubicBezTo>
                    <a:pt x="28" y="2"/>
                    <a:pt x="37" y="6"/>
                    <a:pt x="42" y="11"/>
                  </a:cubicBezTo>
                  <a:cubicBezTo>
                    <a:pt x="43" y="13"/>
                    <a:pt x="44" y="14"/>
                    <a:pt x="45" y="15"/>
                  </a:cubicBezTo>
                  <a:cubicBezTo>
                    <a:pt x="47" y="20"/>
                    <a:pt x="44" y="22"/>
                    <a:pt x="44" y="22"/>
                  </a:cubicBezTo>
                  <a:close/>
                </a:path>
              </a:pathLst>
            </a:custGeom>
            <a:solidFill>
              <a:srgbClr val="FFEE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Freeform 283">
              <a:extLst>
                <a:ext uri="{FF2B5EF4-FFF2-40B4-BE49-F238E27FC236}">
                  <a16:creationId xmlns:a16="http://schemas.microsoft.com/office/drawing/2014/main" id="{1D38EABB-9A4E-4E97-A45C-75E3B977EEA8}"/>
                </a:ext>
              </a:extLst>
            </p:cNvPr>
            <p:cNvSpPr>
              <a:spLocks/>
            </p:cNvSpPr>
            <p:nvPr/>
          </p:nvSpPr>
          <p:spPr bwMode="auto">
            <a:xfrm>
              <a:off x="1066" y="974"/>
              <a:ext cx="167" cy="107"/>
            </a:xfrm>
            <a:custGeom>
              <a:avLst/>
              <a:gdLst>
                <a:gd name="T0" fmla="*/ 42 w 42"/>
                <a:gd name="T1" fmla="*/ 11 h 27"/>
                <a:gd name="T2" fmla="*/ 8 w 42"/>
                <a:gd name="T3" fmla="*/ 27 h 27"/>
                <a:gd name="T4" fmla="*/ 0 w 42"/>
                <a:gd name="T5" fmla="*/ 7 h 27"/>
                <a:gd name="T6" fmla="*/ 23 w 42"/>
                <a:gd name="T7" fmla="*/ 1 h 27"/>
                <a:gd name="T8" fmla="*/ 42 w 42"/>
                <a:gd name="T9" fmla="*/ 11 h 27"/>
              </a:gdLst>
              <a:ahLst/>
              <a:cxnLst>
                <a:cxn ang="0">
                  <a:pos x="T0" y="T1"/>
                </a:cxn>
                <a:cxn ang="0">
                  <a:pos x="T2" y="T3"/>
                </a:cxn>
                <a:cxn ang="0">
                  <a:pos x="T4" y="T5"/>
                </a:cxn>
                <a:cxn ang="0">
                  <a:pos x="T6" y="T7"/>
                </a:cxn>
                <a:cxn ang="0">
                  <a:pos x="T8" y="T9"/>
                </a:cxn>
              </a:cxnLst>
              <a:rect l="0" t="0" r="r" b="b"/>
              <a:pathLst>
                <a:path w="42" h="27">
                  <a:moveTo>
                    <a:pt x="42" y="11"/>
                  </a:moveTo>
                  <a:cubicBezTo>
                    <a:pt x="42" y="11"/>
                    <a:pt x="23" y="23"/>
                    <a:pt x="8" y="27"/>
                  </a:cubicBezTo>
                  <a:cubicBezTo>
                    <a:pt x="0" y="7"/>
                    <a:pt x="0" y="7"/>
                    <a:pt x="0" y="7"/>
                  </a:cubicBezTo>
                  <a:cubicBezTo>
                    <a:pt x="0" y="7"/>
                    <a:pt x="17" y="0"/>
                    <a:pt x="23" y="1"/>
                  </a:cubicBezTo>
                  <a:cubicBezTo>
                    <a:pt x="28" y="2"/>
                    <a:pt x="37" y="6"/>
                    <a:pt x="42" y="11"/>
                  </a:cubicBezTo>
                  <a:close/>
                </a:path>
              </a:pathLst>
            </a:custGeom>
            <a:solidFill>
              <a:srgbClr val="F9FF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Freeform 284">
              <a:extLst>
                <a:ext uri="{FF2B5EF4-FFF2-40B4-BE49-F238E27FC236}">
                  <a16:creationId xmlns:a16="http://schemas.microsoft.com/office/drawing/2014/main" id="{F5A88F50-9AEF-4C66-94E5-57B75BC39032}"/>
                </a:ext>
              </a:extLst>
            </p:cNvPr>
            <p:cNvSpPr>
              <a:spLocks/>
            </p:cNvSpPr>
            <p:nvPr/>
          </p:nvSpPr>
          <p:spPr bwMode="auto">
            <a:xfrm>
              <a:off x="739" y="1149"/>
              <a:ext cx="188" cy="84"/>
            </a:xfrm>
            <a:custGeom>
              <a:avLst/>
              <a:gdLst>
                <a:gd name="T0" fmla="*/ 46 w 47"/>
                <a:gd name="T1" fmla="*/ 11 h 21"/>
                <a:gd name="T2" fmla="*/ 41 w 47"/>
                <a:gd name="T3" fmla="*/ 19 h 21"/>
                <a:gd name="T4" fmla="*/ 22 w 47"/>
                <a:gd name="T5" fmla="*/ 19 h 21"/>
                <a:gd name="T6" fmla="*/ 1 w 47"/>
                <a:gd name="T7" fmla="*/ 12 h 21"/>
                <a:gd name="T8" fmla="*/ 0 w 47"/>
                <a:gd name="T9" fmla="*/ 0 h 21"/>
                <a:gd name="T10" fmla="*/ 22 w 47"/>
                <a:gd name="T11" fmla="*/ 0 h 21"/>
                <a:gd name="T12" fmla="*/ 46 w 47"/>
                <a:gd name="T13" fmla="*/ 11 h 21"/>
              </a:gdLst>
              <a:ahLst/>
              <a:cxnLst>
                <a:cxn ang="0">
                  <a:pos x="T0" y="T1"/>
                </a:cxn>
                <a:cxn ang="0">
                  <a:pos x="T2" y="T3"/>
                </a:cxn>
                <a:cxn ang="0">
                  <a:pos x="T4" y="T5"/>
                </a:cxn>
                <a:cxn ang="0">
                  <a:pos x="T6" y="T7"/>
                </a:cxn>
                <a:cxn ang="0">
                  <a:pos x="T8" y="T9"/>
                </a:cxn>
                <a:cxn ang="0">
                  <a:pos x="T10" y="T11"/>
                </a:cxn>
                <a:cxn ang="0">
                  <a:pos x="T12" y="T13"/>
                </a:cxn>
              </a:cxnLst>
              <a:rect l="0" t="0" r="r" b="b"/>
              <a:pathLst>
                <a:path w="47" h="21">
                  <a:moveTo>
                    <a:pt x="46" y="11"/>
                  </a:moveTo>
                  <a:cubicBezTo>
                    <a:pt x="47" y="14"/>
                    <a:pt x="41" y="19"/>
                    <a:pt x="41" y="19"/>
                  </a:cubicBezTo>
                  <a:cubicBezTo>
                    <a:pt x="41" y="19"/>
                    <a:pt x="29" y="21"/>
                    <a:pt x="22" y="19"/>
                  </a:cubicBezTo>
                  <a:cubicBezTo>
                    <a:pt x="16" y="17"/>
                    <a:pt x="7" y="15"/>
                    <a:pt x="1" y="12"/>
                  </a:cubicBezTo>
                  <a:cubicBezTo>
                    <a:pt x="1" y="9"/>
                    <a:pt x="0" y="5"/>
                    <a:pt x="0" y="0"/>
                  </a:cubicBezTo>
                  <a:cubicBezTo>
                    <a:pt x="7" y="0"/>
                    <a:pt x="22" y="0"/>
                    <a:pt x="22" y="0"/>
                  </a:cubicBezTo>
                  <a:cubicBezTo>
                    <a:pt x="23" y="1"/>
                    <a:pt x="46" y="7"/>
                    <a:pt x="46" y="11"/>
                  </a:cubicBezTo>
                  <a:close/>
                </a:path>
              </a:pathLst>
            </a:custGeom>
            <a:solidFill>
              <a:srgbClr val="7859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Freeform 285">
              <a:extLst>
                <a:ext uri="{FF2B5EF4-FFF2-40B4-BE49-F238E27FC236}">
                  <a16:creationId xmlns:a16="http://schemas.microsoft.com/office/drawing/2014/main" id="{1498FC48-C598-484E-9C5D-C981EB4083B3}"/>
                </a:ext>
              </a:extLst>
            </p:cNvPr>
            <p:cNvSpPr>
              <a:spLocks/>
            </p:cNvSpPr>
            <p:nvPr/>
          </p:nvSpPr>
          <p:spPr bwMode="auto">
            <a:xfrm>
              <a:off x="723" y="918"/>
              <a:ext cx="399" cy="303"/>
            </a:xfrm>
            <a:custGeom>
              <a:avLst/>
              <a:gdLst>
                <a:gd name="T0" fmla="*/ 97 w 100"/>
                <a:gd name="T1" fmla="*/ 50 h 76"/>
                <a:gd name="T2" fmla="*/ 61 w 100"/>
                <a:gd name="T3" fmla="*/ 71 h 76"/>
                <a:gd name="T4" fmla="*/ 33 w 100"/>
                <a:gd name="T5" fmla="*/ 76 h 76"/>
                <a:gd name="T6" fmla="*/ 3 w 100"/>
                <a:gd name="T7" fmla="*/ 65 h 76"/>
                <a:gd name="T8" fmla="*/ 46 w 100"/>
                <a:gd name="T9" fmla="*/ 2 h 76"/>
                <a:gd name="T10" fmla="*/ 92 w 100"/>
                <a:gd name="T11" fmla="*/ 20 h 76"/>
                <a:gd name="T12" fmla="*/ 97 w 100"/>
                <a:gd name="T13" fmla="*/ 50 h 76"/>
              </a:gdLst>
              <a:ahLst/>
              <a:cxnLst>
                <a:cxn ang="0">
                  <a:pos x="T0" y="T1"/>
                </a:cxn>
                <a:cxn ang="0">
                  <a:pos x="T2" y="T3"/>
                </a:cxn>
                <a:cxn ang="0">
                  <a:pos x="T4" y="T5"/>
                </a:cxn>
                <a:cxn ang="0">
                  <a:pos x="T6" y="T7"/>
                </a:cxn>
                <a:cxn ang="0">
                  <a:pos x="T8" y="T9"/>
                </a:cxn>
                <a:cxn ang="0">
                  <a:pos x="T10" y="T11"/>
                </a:cxn>
                <a:cxn ang="0">
                  <a:pos x="T12" y="T13"/>
                </a:cxn>
              </a:cxnLst>
              <a:rect l="0" t="0" r="r" b="b"/>
              <a:pathLst>
                <a:path w="100" h="76">
                  <a:moveTo>
                    <a:pt x="97" y="50"/>
                  </a:moveTo>
                  <a:cubicBezTo>
                    <a:pt x="97" y="50"/>
                    <a:pt x="95" y="56"/>
                    <a:pt x="61" y="71"/>
                  </a:cubicBezTo>
                  <a:cubicBezTo>
                    <a:pt x="51" y="75"/>
                    <a:pt x="41" y="76"/>
                    <a:pt x="33" y="76"/>
                  </a:cubicBezTo>
                  <a:cubicBezTo>
                    <a:pt x="15" y="75"/>
                    <a:pt x="3" y="65"/>
                    <a:pt x="3" y="65"/>
                  </a:cubicBezTo>
                  <a:cubicBezTo>
                    <a:pt x="0" y="20"/>
                    <a:pt x="27" y="5"/>
                    <a:pt x="46" y="2"/>
                  </a:cubicBezTo>
                  <a:cubicBezTo>
                    <a:pt x="60" y="0"/>
                    <a:pt x="85" y="10"/>
                    <a:pt x="92" y="20"/>
                  </a:cubicBezTo>
                  <a:cubicBezTo>
                    <a:pt x="100" y="33"/>
                    <a:pt x="97" y="50"/>
                    <a:pt x="97" y="50"/>
                  </a:cubicBezTo>
                  <a:close/>
                </a:path>
              </a:pathLst>
            </a:custGeom>
            <a:solidFill>
              <a:srgbClr val="FFEE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Freeform 286">
              <a:extLst>
                <a:ext uri="{FF2B5EF4-FFF2-40B4-BE49-F238E27FC236}">
                  <a16:creationId xmlns:a16="http://schemas.microsoft.com/office/drawing/2014/main" id="{B01450A3-59A9-4BFA-8195-3A02F4FC781B}"/>
                </a:ext>
              </a:extLst>
            </p:cNvPr>
            <p:cNvSpPr>
              <a:spLocks/>
            </p:cNvSpPr>
            <p:nvPr/>
          </p:nvSpPr>
          <p:spPr bwMode="auto">
            <a:xfrm>
              <a:off x="751" y="1101"/>
              <a:ext cx="76" cy="88"/>
            </a:xfrm>
            <a:custGeom>
              <a:avLst/>
              <a:gdLst>
                <a:gd name="T0" fmla="*/ 18 w 19"/>
                <a:gd name="T1" fmla="*/ 20 h 22"/>
                <a:gd name="T2" fmla="*/ 1 w 19"/>
                <a:gd name="T3" fmla="*/ 15 h 22"/>
                <a:gd name="T4" fmla="*/ 4 w 19"/>
                <a:gd name="T5" fmla="*/ 0 h 22"/>
                <a:gd name="T6" fmla="*/ 5 w 19"/>
                <a:gd name="T7" fmla="*/ 0 h 22"/>
                <a:gd name="T8" fmla="*/ 17 w 19"/>
                <a:gd name="T9" fmla="*/ 6 h 22"/>
                <a:gd name="T10" fmla="*/ 18 w 19"/>
                <a:gd name="T11" fmla="*/ 20 h 22"/>
              </a:gdLst>
              <a:ahLst/>
              <a:cxnLst>
                <a:cxn ang="0">
                  <a:pos x="T0" y="T1"/>
                </a:cxn>
                <a:cxn ang="0">
                  <a:pos x="T2" y="T3"/>
                </a:cxn>
                <a:cxn ang="0">
                  <a:pos x="T4" y="T5"/>
                </a:cxn>
                <a:cxn ang="0">
                  <a:pos x="T6" y="T7"/>
                </a:cxn>
                <a:cxn ang="0">
                  <a:pos x="T8" y="T9"/>
                </a:cxn>
                <a:cxn ang="0">
                  <a:pos x="T10" y="T11"/>
                </a:cxn>
              </a:cxnLst>
              <a:rect l="0" t="0" r="r" b="b"/>
              <a:pathLst>
                <a:path w="19" h="22">
                  <a:moveTo>
                    <a:pt x="18" y="20"/>
                  </a:moveTo>
                  <a:cubicBezTo>
                    <a:pt x="16" y="22"/>
                    <a:pt x="3" y="17"/>
                    <a:pt x="1" y="15"/>
                  </a:cubicBezTo>
                  <a:cubicBezTo>
                    <a:pt x="1" y="15"/>
                    <a:pt x="0" y="1"/>
                    <a:pt x="4" y="0"/>
                  </a:cubicBezTo>
                  <a:cubicBezTo>
                    <a:pt x="5" y="0"/>
                    <a:pt x="5" y="0"/>
                    <a:pt x="5" y="0"/>
                  </a:cubicBezTo>
                  <a:cubicBezTo>
                    <a:pt x="10" y="1"/>
                    <a:pt x="16" y="4"/>
                    <a:pt x="17" y="6"/>
                  </a:cubicBezTo>
                  <a:cubicBezTo>
                    <a:pt x="18" y="8"/>
                    <a:pt x="19" y="18"/>
                    <a:pt x="18" y="20"/>
                  </a:cubicBezTo>
                  <a:close/>
                </a:path>
              </a:pathLst>
            </a:custGeom>
            <a:solidFill>
              <a:srgbClr val="7859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Freeform 287">
              <a:extLst>
                <a:ext uri="{FF2B5EF4-FFF2-40B4-BE49-F238E27FC236}">
                  <a16:creationId xmlns:a16="http://schemas.microsoft.com/office/drawing/2014/main" id="{B7F6F676-A46F-4C99-A8DA-230C46B09943}"/>
                </a:ext>
              </a:extLst>
            </p:cNvPr>
            <p:cNvSpPr>
              <a:spLocks/>
            </p:cNvSpPr>
            <p:nvPr/>
          </p:nvSpPr>
          <p:spPr bwMode="auto">
            <a:xfrm>
              <a:off x="759" y="1101"/>
              <a:ext cx="68" cy="80"/>
            </a:xfrm>
            <a:custGeom>
              <a:avLst/>
              <a:gdLst>
                <a:gd name="T0" fmla="*/ 16 w 17"/>
                <a:gd name="T1" fmla="*/ 20 h 20"/>
                <a:gd name="T2" fmla="*/ 0 w 17"/>
                <a:gd name="T3" fmla="*/ 14 h 20"/>
                <a:gd name="T4" fmla="*/ 2 w 17"/>
                <a:gd name="T5" fmla="*/ 0 h 20"/>
                <a:gd name="T6" fmla="*/ 3 w 17"/>
                <a:gd name="T7" fmla="*/ 0 h 20"/>
                <a:gd name="T8" fmla="*/ 15 w 17"/>
                <a:gd name="T9" fmla="*/ 6 h 20"/>
                <a:gd name="T10" fmla="*/ 16 w 17"/>
                <a:gd name="T11" fmla="*/ 20 h 20"/>
              </a:gdLst>
              <a:ahLst/>
              <a:cxnLst>
                <a:cxn ang="0">
                  <a:pos x="T0" y="T1"/>
                </a:cxn>
                <a:cxn ang="0">
                  <a:pos x="T2" y="T3"/>
                </a:cxn>
                <a:cxn ang="0">
                  <a:pos x="T4" y="T5"/>
                </a:cxn>
                <a:cxn ang="0">
                  <a:pos x="T6" y="T7"/>
                </a:cxn>
                <a:cxn ang="0">
                  <a:pos x="T8" y="T9"/>
                </a:cxn>
                <a:cxn ang="0">
                  <a:pos x="T10" y="T11"/>
                </a:cxn>
              </a:cxnLst>
              <a:rect l="0" t="0" r="r" b="b"/>
              <a:pathLst>
                <a:path w="17" h="20">
                  <a:moveTo>
                    <a:pt x="16" y="20"/>
                  </a:moveTo>
                  <a:cubicBezTo>
                    <a:pt x="11" y="19"/>
                    <a:pt x="2" y="16"/>
                    <a:pt x="0" y="14"/>
                  </a:cubicBezTo>
                  <a:cubicBezTo>
                    <a:pt x="0" y="14"/>
                    <a:pt x="0" y="5"/>
                    <a:pt x="2" y="0"/>
                  </a:cubicBezTo>
                  <a:cubicBezTo>
                    <a:pt x="3" y="0"/>
                    <a:pt x="3" y="0"/>
                    <a:pt x="3" y="0"/>
                  </a:cubicBezTo>
                  <a:cubicBezTo>
                    <a:pt x="8" y="1"/>
                    <a:pt x="14" y="4"/>
                    <a:pt x="15" y="6"/>
                  </a:cubicBezTo>
                  <a:cubicBezTo>
                    <a:pt x="16" y="8"/>
                    <a:pt x="17" y="18"/>
                    <a:pt x="16" y="20"/>
                  </a:cubicBezTo>
                  <a:close/>
                </a:path>
              </a:pathLst>
            </a:custGeom>
            <a:solidFill>
              <a:srgbClr val="9A7F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Freeform 288">
              <a:extLst>
                <a:ext uri="{FF2B5EF4-FFF2-40B4-BE49-F238E27FC236}">
                  <a16:creationId xmlns:a16="http://schemas.microsoft.com/office/drawing/2014/main" id="{0F1E4DCC-4F3D-4023-83B7-FA165340A111}"/>
                </a:ext>
              </a:extLst>
            </p:cNvPr>
            <p:cNvSpPr>
              <a:spLocks/>
            </p:cNvSpPr>
            <p:nvPr/>
          </p:nvSpPr>
          <p:spPr bwMode="auto">
            <a:xfrm>
              <a:off x="835" y="962"/>
              <a:ext cx="283" cy="259"/>
            </a:xfrm>
            <a:custGeom>
              <a:avLst/>
              <a:gdLst>
                <a:gd name="T0" fmla="*/ 69 w 71"/>
                <a:gd name="T1" fmla="*/ 39 h 65"/>
                <a:gd name="T2" fmla="*/ 33 w 71"/>
                <a:gd name="T3" fmla="*/ 60 h 65"/>
                <a:gd name="T4" fmla="*/ 5 w 71"/>
                <a:gd name="T5" fmla="*/ 65 h 65"/>
                <a:gd name="T6" fmla="*/ 26 w 71"/>
                <a:gd name="T7" fmla="*/ 12 h 65"/>
                <a:gd name="T8" fmla="*/ 27 w 71"/>
                <a:gd name="T9" fmla="*/ 11 h 65"/>
                <a:gd name="T10" fmla="*/ 70 w 71"/>
                <a:gd name="T11" fmla="*/ 38 h 65"/>
                <a:gd name="T12" fmla="*/ 69 w 71"/>
                <a:gd name="T13" fmla="*/ 39 h 65"/>
              </a:gdLst>
              <a:ahLst/>
              <a:cxnLst>
                <a:cxn ang="0">
                  <a:pos x="T0" y="T1"/>
                </a:cxn>
                <a:cxn ang="0">
                  <a:pos x="T2" y="T3"/>
                </a:cxn>
                <a:cxn ang="0">
                  <a:pos x="T4" y="T5"/>
                </a:cxn>
                <a:cxn ang="0">
                  <a:pos x="T6" y="T7"/>
                </a:cxn>
                <a:cxn ang="0">
                  <a:pos x="T8" y="T9"/>
                </a:cxn>
                <a:cxn ang="0">
                  <a:pos x="T10" y="T11"/>
                </a:cxn>
                <a:cxn ang="0">
                  <a:pos x="T12" y="T13"/>
                </a:cxn>
              </a:cxnLst>
              <a:rect l="0" t="0" r="r" b="b"/>
              <a:pathLst>
                <a:path w="71" h="65">
                  <a:moveTo>
                    <a:pt x="69" y="39"/>
                  </a:moveTo>
                  <a:cubicBezTo>
                    <a:pt x="69" y="39"/>
                    <a:pt x="67" y="45"/>
                    <a:pt x="33" y="60"/>
                  </a:cubicBezTo>
                  <a:cubicBezTo>
                    <a:pt x="23" y="64"/>
                    <a:pt x="13" y="65"/>
                    <a:pt x="5" y="65"/>
                  </a:cubicBezTo>
                  <a:cubicBezTo>
                    <a:pt x="3" y="55"/>
                    <a:pt x="0" y="28"/>
                    <a:pt x="26" y="12"/>
                  </a:cubicBezTo>
                  <a:cubicBezTo>
                    <a:pt x="26" y="12"/>
                    <a:pt x="27" y="12"/>
                    <a:pt x="27" y="11"/>
                  </a:cubicBezTo>
                  <a:cubicBezTo>
                    <a:pt x="47" y="0"/>
                    <a:pt x="71" y="15"/>
                    <a:pt x="70" y="38"/>
                  </a:cubicBezTo>
                  <a:cubicBezTo>
                    <a:pt x="69" y="39"/>
                    <a:pt x="69" y="39"/>
                    <a:pt x="69" y="39"/>
                  </a:cubicBezTo>
                  <a:close/>
                </a:path>
              </a:pathLst>
            </a:custGeom>
            <a:solidFill>
              <a:srgbClr val="FFCE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Freeform 289">
              <a:extLst>
                <a:ext uri="{FF2B5EF4-FFF2-40B4-BE49-F238E27FC236}">
                  <a16:creationId xmlns:a16="http://schemas.microsoft.com/office/drawing/2014/main" id="{DAD29833-072F-4AA9-BA5A-B4E39A145C4F}"/>
                </a:ext>
              </a:extLst>
            </p:cNvPr>
            <p:cNvSpPr>
              <a:spLocks/>
            </p:cNvSpPr>
            <p:nvPr/>
          </p:nvSpPr>
          <p:spPr bwMode="auto">
            <a:xfrm>
              <a:off x="959" y="1217"/>
              <a:ext cx="47" cy="75"/>
            </a:xfrm>
            <a:custGeom>
              <a:avLst/>
              <a:gdLst>
                <a:gd name="T0" fmla="*/ 5 w 12"/>
                <a:gd name="T1" fmla="*/ 0 h 19"/>
                <a:gd name="T2" fmla="*/ 4 w 12"/>
                <a:gd name="T3" fmla="*/ 0 h 19"/>
                <a:gd name="T4" fmla="*/ 2 w 12"/>
                <a:gd name="T5" fmla="*/ 9 h 19"/>
                <a:gd name="T6" fmla="*/ 9 w 12"/>
                <a:gd name="T7" fmla="*/ 19 h 19"/>
                <a:gd name="T8" fmla="*/ 9 w 12"/>
                <a:gd name="T9" fmla="*/ 19 h 19"/>
                <a:gd name="T10" fmla="*/ 9 w 12"/>
                <a:gd name="T11" fmla="*/ 12 h 19"/>
                <a:gd name="T12" fmla="*/ 9 w 12"/>
                <a:gd name="T13" fmla="*/ 9 h 19"/>
                <a:gd name="T14" fmla="*/ 5 w 12"/>
                <a:gd name="T15" fmla="*/ 0 h 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9">
                  <a:moveTo>
                    <a:pt x="5" y="0"/>
                  </a:moveTo>
                  <a:cubicBezTo>
                    <a:pt x="5" y="0"/>
                    <a:pt x="4" y="0"/>
                    <a:pt x="4" y="0"/>
                  </a:cubicBezTo>
                  <a:cubicBezTo>
                    <a:pt x="0" y="2"/>
                    <a:pt x="1" y="6"/>
                    <a:pt x="2" y="9"/>
                  </a:cubicBezTo>
                  <a:cubicBezTo>
                    <a:pt x="3" y="12"/>
                    <a:pt x="7" y="19"/>
                    <a:pt x="9" y="19"/>
                  </a:cubicBezTo>
                  <a:cubicBezTo>
                    <a:pt x="9" y="19"/>
                    <a:pt x="9" y="19"/>
                    <a:pt x="9" y="19"/>
                  </a:cubicBezTo>
                  <a:cubicBezTo>
                    <a:pt x="12" y="19"/>
                    <a:pt x="9" y="12"/>
                    <a:pt x="9" y="12"/>
                  </a:cubicBezTo>
                  <a:cubicBezTo>
                    <a:pt x="9" y="12"/>
                    <a:pt x="8" y="10"/>
                    <a:pt x="9" y="9"/>
                  </a:cubicBezTo>
                  <a:cubicBezTo>
                    <a:pt x="10" y="8"/>
                    <a:pt x="8" y="0"/>
                    <a:pt x="5" y="0"/>
                  </a:cubicBezTo>
                </a:path>
              </a:pathLst>
            </a:custGeom>
            <a:solidFill>
              <a:srgbClr val="F7BD9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Freeform 290">
              <a:extLst>
                <a:ext uri="{FF2B5EF4-FFF2-40B4-BE49-F238E27FC236}">
                  <a16:creationId xmlns:a16="http://schemas.microsoft.com/office/drawing/2014/main" id="{A6EC169B-166E-4FAD-8C32-336A52B6C3EC}"/>
                </a:ext>
              </a:extLst>
            </p:cNvPr>
            <p:cNvSpPr>
              <a:spLocks/>
            </p:cNvSpPr>
            <p:nvPr/>
          </p:nvSpPr>
          <p:spPr bwMode="auto">
            <a:xfrm>
              <a:off x="799" y="1416"/>
              <a:ext cx="211" cy="103"/>
            </a:xfrm>
            <a:custGeom>
              <a:avLst/>
              <a:gdLst>
                <a:gd name="T0" fmla="*/ 47 w 53"/>
                <a:gd name="T1" fmla="*/ 21 h 26"/>
                <a:gd name="T2" fmla="*/ 22 w 53"/>
                <a:gd name="T3" fmla="*/ 24 h 26"/>
                <a:gd name="T4" fmla="*/ 2 w 53"/>
                <a:gd name="T5" fmla="*/ 6 h 26"/>
                <a:gd name="T6" fmla="*/ 7 w 53"/>
                <a:gd name="T7" fmla="*/ 0 h 26"/>
                <a:gd name="T8" fmla="*/ 7 w 53"/>
                <a:gd name="T9" fmla="*/ 5 h 26"/>
                <a:gd name="T10" fmla="*/ 7 w 53"/>
                <a:gd name="T11" fmla="*/ 7 h 26"/>
                <a:gd name="T12" fmla="*/ 24 w 53"/>
                <a:gd name="T13" fmla="*/ 20 h 26"/>
                <a:gd name="T14" fmla="*/ 44 w 53"/>
                <a:gd name="T15" fmla="*/ 17 h 26"/>
                <a:gd name="T16" fmla="*/ 48 w 53"/>
                <a:gd name="T17" fmla="*/ 12 h 26"/>
                <a:gd name="T18" fmla="*/ 48 w 53"/>
                <a:gd name="T19" fmla="*/ 9 h 26"/>
                <a:gd name="T20" fmla="*/ 50 w 53"/>
                <a:gd name="T21" fmla="*/ 10 h 26"/>
                <a:gd name="T22" fmla="*/ 52 w 53"/>
                <a:gd name="T23" fmla="*/ 13 h 26"/>
                <a:gd name="T24" fmla="*/ 47 w 53"/>
                <a:gd name="T25" fmla="*/ 21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3" h="26">
                  <a:moveTo>
                    <a:pt x="47" y="21"/>
                  </a:moveTo>
                  <a:cubicBezTo>
                    <a:pt x="42" y="24"/>
                    <a:pt x="35" y="26"/>
                    <a:pt x="22" y="24"/>
                  </a:cubicBezTo>
                  <a:cubicBezTo>
                    <a:pt x="9" y="23"/>
                    <a:pt x="0" y="12"/>
                    <a:pt x="2" y="6"/>
                  </a:cubicBezTo>
                  <a:cubicBezTo>
                    <a:pt x="3" y="2"/>
                    <a:pt x="5" y="2"/>
                    <a:pt x="7" y="0"/>
                  </a:cubicBezTo>
                  <a:cubicBezTo>
                    <a:pt x="7" y="2"/>
                    <a:pt x="7" y="4"/>
                    <a:pt x="7" y="5"/>
                  </a:cubicBezTo>
                  <a:cubicBezTo>
                    <a:pt x="7" y="6"/>
                    <a:pt x="7" y="7"/>
                    <a:pt x="7" y="7"/>
                  </a:cubicBezTo>
                  <a:cubicBezTo>
                    <a:pt x="5" y="12"/>
                    <a:pt x="19" y="20"/>
                    <a:pt x="24" y="20"/>
                  </a:cubicBezTo>
                  <a:cubicBezTo>
                    <a:pt x="35" y="21"/>
                    <a:pt x="40" y="19"/>
                    <a:pt x="44" y="17"/>
                  </a:cubicBezTo>
                  <a:cubicBezTo>
                    <a:pt x="46" y="16"/>
                    <a:pt x="48" y="14"/>
                    <a:pt x="48" y="12"/>
                  </a:cubicBezTo>
                  <a:cubicBezTo>
                    <a:pt x="48" y="11"/>
                    <a:pt x="48" y="10"/>
                    <a:pt x="48" y="9"/>
                  </a:cubicBezTo>
                  <a:cubicBezTo>
                    <a:pt x="50" y="10"/>
                    <a:pt x="50" y="10"/>
                    <a:pt x="50" y="10"/>
                  </a:cubicBezTo>
                  <a:cubicBezTo>
                    <a:pt x="53" y="12"/>
                    <a:pt x="52" y="11"/>
                    <a:pt x="52" y="13"/>
                  </a:cubicBezTo>
                  <a:cubicBezTo>
                    <a:pt x="53" y="15"/>
                    <a:pt x="51" y="19"/>
                    <a:pt x="47" y="21"/>
                  </a:cubicBezTo>
                </a:path>
              </a:pathLst>
            </a:custGeom>
            <a:solidFill>
              <a:srgbClr val="51237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 name="Freeform 291">
              <a:extLst>
                <a:ext uri="{FF2B5EF4-FFF2-40B4-BE49-F238E27FC236}">
                  <a16:creationId xmlns:a16="http://schemas.microsoft.com/office/drawing/2014/main" id="{65D11FF3-1FAA-4375-AA36-9F197EBC1E79}"/>
                </a:ext>
              </a:extLst>
            </p:cNvPr>
            <p:cNvSpPr>
              <a:spLocks/>
            </p:cNvSpPr>
            <p:nvPr/>
          </p:nvSpPr>
          <p:spPr bwMode="auto">
            <a:xfrm>
              <a:off x="827" y="1440"/>
              <a:ext cx="163" cy="55"/>
            </a:xfrm>
            <a:custGeom>
              <a:avLst/>
              <a:gdLst>
                <a:gd name="T0" fmla="*/ 0 w 41"/>
                <a:gd name="T1" fmla="*/ 0 h 14"/>
                <a:gd name="T2" fmla="*/ 0 w 41"/>
                <a:gd name="T3" fmla="*/ 0 h 14"/>
                <a:gd name="T4" fmla="*/ 0 w 41"/>
                <a:gd name="T5" fmla="*/ 1 h 14"/>
                <a:gd name="T6" fmla="*/ 0 w 41"/>
                <a:gd name="T7" fmla="*/ 2 h 14"/>
                <a:gd name="T8" fmla="*/ 17 w 41"/>
                <a:gd name="T9" fmla="*/ 14 h 14"/>
                <a:gd name="T10" fmla="*/ 17 w 41"/>
                <a:gd name="T11" fmla="*/ 14 h 14"/>
                <a:gd name="T12" fmla="*/ 18 w 41"/>
                <a:gd name="T13" fmla="*/ 14 h 14"/>
                <a:gd name="T14" fmla="*/ 18 w 41"/>
                <a:gd name="T15" fmla="*/ 14 h 14"/>
                <a:gd name="T16" fmla="*/ 22 w 41"/>
                <a:gd name="T17" fmla="*/ 14 h 14"/>
                <a:gd name="T18" fmla="*/ 22 w 41"/>
                <a:gd name="T19" fmla="*/ 14 h 14"/>
                <a:gd name="T20" fmla="*/ 22 w 41"/>
                <a:gd name="T21" fmla="*/ 14 h 14"/>
                <a:gd name="T22" fmla="*/ 37 w 41"/>
                <a:gd name="T23" fmla="*/ 11 h 14"/>
                <a:gd name="T24" fmla="*/ 37 w 41"/>
                <a:gd name="T25" fmla="*/ 11 h 14"/>
                <a:gd name="T26" fmla="*/ 37 w 41"/>
                <a:gd name="T27" fmla="*/ 11 h 14"/>
                <a:gd name="T28" fmla="*/ 37 w 41"/>
                <a:gd name="T29" fmla="*/ 11 h 14"/>
                <a:gd name="T30" fmla="*/ 37 w 41"/>
                <a:gd name="T31" fmla="*/ 11 h 14"/>
                <a:gd name="T32" fmla="*/ 41 w 41"/>
                <a:gd name="T33" fmla="*/ 6 h 14"/>
                <a:gd name="T34" fmla="*/ 22 w 41"/>
                <a:gd name="T35" fmla="*/ 12 h 14"/>
                <a:gd name="T36" fmla="*/ 19 w 41"/>
                <a:gd name="T37" fmla="*/ 12 h 14"/>
                <a:gd name="T38" fmla="*/ 0 w 41"/>
                <a:gd name="T39" fmla="*/ 0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1" h="14">
                  <a:moveTo>
                    <a:pt x="0" y="0"/>
                  </a:moveTo>
                  <a:cubicBezTo>
                    <a:pt x="0" y="0"/>
                    <a:pt x="0" y="0"/>
                    <a:pt x="0" y="0"/>
                  </a:cubicBezTo>
                  <a:cubicBezTo>
                    <a:pt x="0" y="1"/>
                    <a:pt x="0" y="1"/>
                    <a:pt x="0" y="1"/>
                  </a:cubicBezTo>
                  <a:cubicBezTo>
                    <a:pt x="0" y="1"/>
                    <a:pt x="0" y="2"/>
                    <a:pt x="0" y="2"/>
                  </a:cubicBezTo>
                  <a:cubicBezTo>
                    <a:pt x="0" y="7"/>
                    <a:pt x="12" y="14"/>
                    <a:pt x="17" y="14"/>
                  </a:cubicBezTo>
                  <a:cubicBezTo>
                    <a:pt x="17" y="14"/>
                    <a:pt x="17" y="14"/>
                    <a:pt x="17" y="14"/>
                  </a:cubicBezTo>
                  <a:cubicBezTo>
                    <a:pt x="18" y="14"/>
                    <a:pt x="18" y="14"/>
                    <a:pt x="18" y="14"/>
                  </a:cubicBezTo>
                  <a:cubicBezTo>
                    <a:pt x="18" y="14"/>
                    <a:pt x="18" y="14"/>
                    <a:pt x="18" y="14"/>
                  </a:cubicBezTo>
                  <a:cubicBezTo>
                    <a:pt x="19" y="14"/>
                    <a:pt x="20" y="14"/>
                    <a:pt x="22" y="14"/>
                  </a:cubicBezTo>
                  <a:cubicBezTo>
                    <a:pt x="22" y="14"/>
                    <a:pt x="22" y="14"/>
                    <a:pt x="22" y="14"/>
                  </a:cubicBezTo>
                  <a:cubicBezTo>
                    <a:pt x="22" y="14"/>
                    <a:pt x="22" y="14"/>
                    <a:pt x="22" y="14"/>
                  </a:cubicBezTo>
                  <a:cubicBezTo>
                    <a:pt x="29" y="14"/>
                    <a:pt x="33" y="13"/>
                    <a:pt x="37" y="11"/>
                  </a:cubicBezTo>
                  <a:cubicBezTo>
                    <a:pt x="37" y="11"/>
                    <a:pt x="37" y="11"/>
                    <a:pt x="37" y="11"/>
                  </a:cubicBezTo>
                  <a:cubicBezTo>
                    <a:pt x="37" y="11"/>
                    <a:pt x="37" y="11"/>
                    <a:pt x="37" y="11"/>
                  </a:cubicBezTo>
                  <a:cubicBezTo>
                    <a:pt x="37" y="11"/>
                    <a:pt x="37" y="11"/>
                    <a:pt x="37" y="11"/>
                  </a:cubicBezTo>
                  <a:cubicBezTo>
                    <a:pt x="37" y="11"/>
                    <a:pt x="37" y="11"/>
                    <a:pt x="37" y="11"/>
                  </a:cubicBezTo>
                  <a:cubicBezTo>
                    <a:pt x="39" y="10"/>
                    <a:pt x="41" y="8"/>
                    <a:pt x="41" y="6"/>
                  </a:cubicBezTo>
                  <a:cubicBezTo>
                    <a:pt x="39" y="9"/>
                    <a:pt x="32" y="12"/>
                    <a:pt x="22" y="12"/>
                  </a:cubicBezTo>
                  <a:cubicBezTo>
                    <a:pt x="21" y="12"/>
                    <a:pt x="20" y="12"/>
                    <a:pt x="19" y="12"/>
                  </a:cubicBezTo>
                  <a:cubicBezTo>
                    <a:pt x="6" y="11"/>
                    <a:pt x="0" y="0"/>
                    <a:pt x="0" y="0"/>
                  </a:cubicBezTo>
                </a:path>
              </a:pathLst>
            </a:custGeom>
            <a:solidFill>
              <a:srgbClr val="F7BD9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Freeform 292">
              <a:extLst>
                <a:ext uri="{FF2B5EF4-FFF2-40B4-BE49-F238E27FC236}">
                  <a16:creationId xmlns:a16="http://schemas.microsoft.com/office/drawing/2014/main" id="{DD29BE75-0693-4267-9C50-341F0A6193FE}"/>
                </a:ext>
              </a:extLst>
            </p:cNvPr>
            <p:cNvSpPr>
              <a:spLocks noEditPoints="1"/>
            </p:cNvSpPr>
            <p:nvPr/>
          </p:nvSpPr>
          <p:spPr bwMode="auto">
            <a:xfrm>
              <a:off x="827" y="1440"/>
              <a:ext cx="147" cy="55"/>
            </a:xfrm>
            <a:custGeom>
              <a:avLst/>
              <a:gdLst>
                <a:gd name="T0" fmla="*/ 22 w 37"/>
                <a:gd name="T1" fmla="*/ 14 h 14"/>
                <a:gd name="T2" fmla="*/ 22 w 37"/>
                <a:gd name="T3" fmla="*/ 14 h 14"/>
                <a:gd name="T4" fmla="*/ 22 w 37"/>
                <a:gd name="T5" fmla="*/ 14 h 14"/>
                <a:gd name="T6" fmla="*/ 22 w 37"/>
                <a:gd name="T7" fmla="*/ 14 h 14"/>
                <a:gd name="T8" fmla="*/ 18 w 37"/>
                <a:gd name="T9" fmla="*/ 14 h 14"/>
                <a:gd name="T10" fmla="*/ 22 w 37"/>
                <a:gd name="T11" fmla="*/ 14 h 14"/>
                <a:gd name="T12" fmla="*/ 18 w 37"/>
                <a:gd name="T13" fmla="*/ 14 h 14"/>
                <a:gd name="T14" fmla="*/ 17 w 37"/>
                <a:gd name="T15" fmla="*/ 14 h 14"/>
                <a:gd name="T16" fmla="*/ 18 w 37"/>
                <a:gd name="T17" fmla="*/ 14 h 14"/>
                <a:gd name="T18" fmla="*/ 17 w 37"/>
                <a:gd name="T19" fmla="*/ 14 h 14"/>
                <a:gd name="T20" fmla="*/ 37 w 37"/>
                <a:gd name="T21" fmla="*/ 11 h 14"/>
                <a:gd name="T22" fmla="*/ 37 w 37"/>
                <a:gd name="T23" fmla="*/ 11 h 14"/>
                <a:gd name="T24" fmla="*/ 37 w 37"/>
                <a:gd name="T25" fmla="*/ 11 h 14"/>
                <a:gd name="T26" fmla="*/ 37 w 37"/>
                <a:gd name="T27" fmla="*/ 11 h 14"/>
                <a:gd name="T28" fmla="*/ 37 w 37"/>
                <a:gd name="T29" fmla="*/ 11 h 14"/>
                <a:gd name="T30" fmla="*/ 37 w 37"/>
                <a:gd name="T31" fmla="*/ 11 h 14"/>
                <a:gd name="T32" fmla="*/ 0 w 37"/>
                <a:gd name="T33" fmla="*/ 1 h 14"/>
                <a:gd name="T34" fmla="*/ 0 w 37"/>
                <a:gd name="T35" fmla="*/ 1 h 14"/>
                <a:gd name="T36" fmla="*/ 0 w 37"/>
                <a:gd name="T37" fmla="*/ 2 h 14"/>
                <a:gd name="T38" fmla="*/ 0 w 37"/>
                <a:gd name="T39" fmla="*/ 1 h 14"/>
                <a:gd name="T40" fmla="*/ 0 w 37"/>
                <a:gd name="T41" fmla="*/ 1 h 14"/>
                <a:gd name="T42" fmla="*/ 0 w 37"/>
                <a:gd name="T43" fmla="*/ 0 h 14"/>
                <a:gd name="T44" fmla="*/ 0 w 37"/>
                <a:gd name="T45" fmla="*/ 0 h 14"/>
                <a:gd name="T46" fmla="*/ 0 w 37"/>
                <a:gd name="T47" fmla="*/ 0 h 14"/>
                <a:gd name="T48" fmla="*/ 0 w 37"/>
                <a:gd name="T49" fmla="*/ 0 h 14"/>
                <a:gd name="T50" fmla="*/ 0 w 37"/>
                <a:gd name="T51" fmla="*/ 0 h 14"/>
                <a:gd name="T52" fmla="*/ 0 w 37"/>
                <a:gd name="T53" fmla="*/ 0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7" h="14">
                  <a:moveTo>
                    <a:pt x="22" y="14"/>
                  </a:moveTo>
                  <a:cubicBezTo>
                    <a:pt x="22" y="14"/>
                    <a:pt x="22" y="14"/>
                    <a:pt x="22" y="14"/>
                  </a:cubicBezTo>
                  <a:cubicBezTo>
                    <a:pt x="22" y="14"/>
                    <a:pt x="22" y="14"/>
                    <a:pt x="22" y="14"/>
                  </a:cubicBezTo>
                  <a:cubicBezTo>
                    <a:pt x="22" y="14"/>
                    <a:pt x="22" y="14"/>
                    <a:pt x="22" y="14"/>
                  </a:cubicBezTo>
                  <a:moveTo>
                    <a:pt x="18" y="14"/>
                  </a:moveTo>
                  <a:cubicBezTo>
                    <a:pt x="19" y="14"/>
                    <a:pt x="20" y="14"/>
                    <a:pt x="22" y="14"/>
                  </a:cubicBezTo>
                  <a:cubicBezTo>
                    <a:pt x="20" y="14"/>
                    <a:pt x="19" y="14"/>
                    <a:pt x="18" y="14"/>
                  </a:cubicBezTo>
                  <a:moveTo>
                    <a:pt x="17" y="14"/>
                  </a:moveTo>
                  <a:cubicBezTo>
                    <a:pt x="18" y="14"/>
                    <a:pt x="18" y="14"/>
                    <a:pt x="18" y="14"/>
                  </a:cubicBezTo>
                  <a:cubicBezTo>
                    <a:pt x="18" y="14"/>
                    <a:pt x="18" y="14"/>
                    <a:pt x="17" y="14"/>
                  </a:cubicBezTo>
                  <a:moveTo>
                    <a:pt x="37" y="11"/>
                  </a:moveTo>
                  <a:cubicBezTo>
                    <a:pt x="37" y="11"/>
                    <a:pt x="37" y="11"/>
                    <a:pt x="37" y="11"/>
                  </a:cubicBezTo>
                  <a:cubicBezTo>
                    <a:pt x="37" y="11"/>
                    <a:pt x="37" y="11"/>
                    <a:pt x="37" y="11"/>
                  </a:cubicBezTo>
                  <a:moveTo>
                    <a:pt x="37" y="11"/>
                  </a:moveTo>
                  <a:cubicBezTo>
                    <a:pt x="37" y="11"/>
                    <a:pt x="37" y="11"/>
                    <a:pt x="37" y="11"/>
                  </a:cubicBezTo>
                  <a:cubicBezTo>
                    <a:pt x="37" y="11"/>
                    <a:pt x="37" y="11"/>
                    <a:pt x="37" y="11"/>
                  </a:cubicBezTo>
                  <a:moveTo>
                    <a:pt x="0" y="1"/>
                  </a:moveTo>
                  <a:cubicBezTo>
                    <a:pt x="0" y="1"/>
                    <a:pt x="0" y="1"/>
                    <a:pt x="0" y="1"/>
                  </a:cubicBezTo>
                  <a:cubicBezTo>
                    <a:pt x="0" y="1"/>
                    <a:pt x="0" y="2"/>
                    <a:pt x="0" y="2"/>
                  </a:cubicBezTo>
                  <a:cubicBezTo>
                    <a:pt x="0" y="2"/>
                    <a:pt x="0" y="1"/>
                    <a:pt x="0" y="1"/>
                  </a:cubicBezTo>
                  <a:cubicBezTo>
                    <a:pt x="0" y="1"/>
                    <a:pt x="0" y="1"/>
                    <a:pt x="0" y="1"/>
                  </a:cubicBezTo>
                  <a:moveTo>
                    <a:pt x="0" y="0"/>
                  </a:moveTo>
                  <a:cubicBezTo>
                    <a:pt x="0" y="0"/>
                    <a:pt x="0" y="0"/>
                    <a:pt x="0" y="0"/>
                  </a:cubicBezTo>
                  <a:cubicBezTo>
                    <a:pt x="0" y="0"/>
                    <a:pt x="0" y="0"/>
                    <a:pt x="0" y="0"/>
                  </a:cubicBezTo>
                  <a:cubicBezTo>
                    <a:pt x="0" y="0"/>
                    <a:pt x="0" y="0"/>
                    <a:pt x="0" y="0"/>
                  </a:cubicBezTo>
                  <a:cubicBezTo>
                    <a:pt x="0" y="0"/>
                    <a:pt x="0" y="0"/>
                    <a:pt x="0" y="0"/>
                  </a:cubicBezTo>
                  <a:cubicBezTo>
                    <a:pt x="0" y="0"/>
                    <a:pt x="0" y="0"/>
                    <a:pt x="0" y="0"/>
                  </a:cubicBezTo>
                </a:path>
              </a:pathLst>
            </a:custGeom>
            <a:solidFill>
              <a:srgbClr val="ED3D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Freeform 293">
              <a:extLst>
                <a:ext uri="{FF2B5EF4-FFF2-40B4-BE49-F238E27FC236}">
                  <a16:creationId xmlns:a16="http://schemas.microsoft.com/office/drawing/2014/main" id="{AB3796A8-41E6-42F1-8D54-4A49A8722A02}"/>
                </a:ext>
              </a:extLst>
            </p:cNvPr>
            <p:cNvSpPr>
              <a:spLocks/>
            </p:cNvSpPr>
            <p:nvPr/>
          </p:nvSpPr>
          <p:spPr bwMode="auto">
            <a:xfrm>
              <a:off x="1022" y="1647"/>
              <a:ext cx="152" cy="753"/>
            </a:xfrm>
            <a:custGeom>
              <a:avLst/>
              <a:gdLst>
                <a:gd name="T0" fmla="*/ 37 w 38"/>
                <a:gd name="T1" fmla="*/ 0 h 189"/>
                <a:gd name="T2" fmla="*/ 4 w 38"/>
                <a:gd name="T3" fmla="*/ 38 h 189"/>
                <a:gd name="T4" fmla="*/ 12 w 38"/>
                <a:gd name="T5" fmla="*/ 115 h 189"/>
                <a:gd name="T6" fmla="*/ 0 w 38"/>
                <a:gd name="T7" fmla="*/ 188 h 189"/>
                <a:gd name="T8" fmla="*/ 8 w 38"/>
                <a:gd name="T9" fmla="*/ 189 h 189"/>
                <a:gd name="T10" fmla="*/ 20 w 38"/>
                <a:gd name="T11" fmla="*/ 187 h 189"/>
                <a:gd name="T12" fmla="*/ 34 w 38"/>
                <a:gd name="T13" fmla="*/ 178 h 189"/>
                <a:gd name="T14" fmla="*/ 28 w 38"/>
                <a:gd name="T15" fmla="*/ 138 h 189"/>
                <a:gd name="T16" fmla="*/ 27 w 38"/>
                <a:gd name="T17" fmla="*/ 117 h 189"/>
                <a:gd name="T18" fmla="*/ 34 w 38"/>
                <a:gd name="T19" fmla="*/ 52 h 189"/>
                <a:gd name="T20" fmla="*/ 38 w 38"/>
                <a:gd name="T21" fmla="*/ 18 h 189"/>
                <a:gd name="T22" fmla="*/ 37 w 38"/>
                <a:gd name="T23" fmla="*/ 0 h 189"/>
                <a:gd name="T24" fmla="*/ 37 w 38"/>
                <a:gd name="T25" fmla="*/ 0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8" h="189">
                  <a:moveTo>
                    <a:pt x="37" y="0"/>
                  </a:moveTo>
                  <a:cubicBezTo>
                    <a:pt x="4" y="38"/>
                    <a:pt x="4" y="38"/>
                    <a:pt x="4" y="38"/>
                  </a:cubicBezTo>
                  <a:cubicBezTo>
                    <a:pt x="4" y="38"/>
                    <a:pt x="12" y="94"/>
                    <a:pt x="12" y="115"/>
                  </a:cubicBezTo>
                  <a:cubicBezTo>
                    <a:pt x="11" y="133"/>
                    <a:pt x="17" y="175"/>
                    <a:pt x="0" y="188"/>
                  </a:cubicBezTo>
                  <a:cubicBezTo>
                    <a:pt x="3" y="189"/>
                    <a:pt x="6" y="189"/>
                    <a:pt x="8" y="189"/>
                  </a:cubicBezTo>
                  <a:cubicBezTo>
                    <a:pt x="14" y="189"/>
                    <a:pt x="18" y="188"/>
                    <a:pt x="20" y="187"/>
                  </a:cubicBezTo>
                  <a:cubicBezTo>
                    <a:pt x="27" y="184"/>
                    <a:pt x="34" y="178"/>
                    <a:pt x="34" y="178"/>
                  </a:cubicBezTo>
                  <a:cubicBezTo>
                    <a:pt x="34" y="178"/>
                    <a:pt x="28" y="142"/>
                    <a:pt x="28" y="138"/>
                  </a:cubicBezTo>
                  <a:cubicBezTo>
                    <a:pt x="28" y="136"/>
                    <a:pt x="27" y="128"/>
                    <a:pt x="27" y="117"/>
                  </a:cubicBezTo>
                  <a:cubicBezTo>
                    <a:pt x="27" y="99"/>
                    <a:pt x="28" y="72"/>
                    <a:pt x="34" y="52"/>
                  </a:cubicBezTo>
                  <a:cubicBezTo>
                    <a:pt x="37" y="41"/>
                    <a:pt x="38" y="29"/>
                    <a:pt x="38" y="18"/>
                  </a:cubicBezTo>
                  <a:cubicBezTo>
                    <a:pt x="38" y="11"/>
                    <a:pt x="37" y="5"/>
                    <a:pt x="37" y="0"/>
                  </a:cubicBezTo>
                  <a:cubicBezTo>
                    <a:pt x="37" y="0"/>
                    <a:pt x="37" y="0"/>
                    <a:pt x="37" y="0"/>
                  </a:cubicBezTo>
                </a:path>
              </a:pathLst>
            </a:custGeom>
            <a:solidFill>
              <a:srgbClr val="703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Freeform 294">
              <a:extLst>
                <a:ext uri="{FF2B5EF4-FFF2-40B4-BE49-F238E27FC236}">
                  <a16:creationId xmlns:a16="http://schemas.microsoft.com/office/drawing/2014/main" id="{3696D219-E6CC-4B54-B052-89BC90E045BF}"/>
                </a:ext>
              </a:extLst>
            </p:cNvPr>
            <p:cNvSpPr>
              <a:spLocks/>
            </p:cNvSpPr>
            <p:nvPr/>
          </p:nvSpPr>
          <p:spPr bwMode="auto">
            <a:xfrm>
              <a:off x="1461" y="1766"/>
              <a:ext cx="0" cy="4"/>
            </a:xfrm>
            <a:custGeom>
              <a:avLst/>
              <a:gdLst>
                <a:gd name="T0" fmla="*/ 0 h 1"/>
                <a:gd name="T1" fmla="*/ 0 h 1"/>
                <a:gd name="T2" fmla="*/ 1 h 1"/>
                <a:gd name="T3" fmla="*/ 1 h 1"/>
                <a:gd name="T4" fmla="*/ 0 h 1"/>
              </a:gdLst>
              <a:ahLst/>
              <a:cxnLst>
                <a:cxn ang="0">
                  <a:pos x="0" y="T0"/>
                </a:cxn>
                <a:cxn ang="0">
                  <a:pos x="0" y="T1"/>
                </a:cxn>
                <a:cxn ang="0">
                  <a:pos x="0" y="T2"/>
                </a:cxn>
                <a:cxn ang="0">
                  <a:pos x="0" y="T3"/>
                </a:cxn>
                <a:cxn ang="0">
                  <a:pos x="0" y="T4"/>
                </a:cxn>
              </a:cxnLst>
              <a:rect l="0" t="0" r="r" b="b"/>
              <a:pathLst>
                <a:path h="1">
                  <a:moveTo>
                    <a:pt x="0" y="0"/>
                  </a:moveTo>
                  <a:cubicBezTo>
                    <a:pt x="0" y="0"/>
                    <a:pt x="0" y="0"/>
                    <a:pt x="0" y="0"/>
                  </a:cubicBezTo>
                  <a:cubicBezTo>
                    <a:pt x="0" y="1"/>
                    <a:pt x="0" y="1"/>
                    <a:pt x="0" y="1"/>
                  </a:cubicBezTo>
                  <a:cubicBezTo>
                    <a:pt x="0" y="1"/>
                    <a:pt x="0" y="1"/>
                    <a:pt x="0" y="1"/>
                  </a:cubicBezTo>
                  <a:cubicBezTo>
                    <a:pt x="0" y="1"/>
                    <a:pt x="0" y="1"/>
                    <a:pt x="0" y="0"/>
                  </a:cubicBezTo>
                </a:path>
              </a:pathLst>
            </a:custGeom>
            <a:solidFill>
              <a:srgbClr val="CE90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Freeform 295">
              <a:extLst>
                <a:ext uri="{FF2B5EF4-FFF2-40B4-BE49-F238E27FC236}">
                  <a16:creationId xmlns:a16="http://schemas.microsoft.com/office/drawing/2014/main" id="{C08D4F7E-0AB5-42C0-B3FD-09E91175F4BF}"/>
                </a:ext>
              </a:extLst>
            </p:cNvPr>
            <p:cNvSpPr>
              <a:spLocks/>
            </p:cNvSpPr>
            <p:nvPr/>
          </p:nvSpPr>
          <p:spPr bwMode="auto">
            <a:xfrm>
              <a:off x="1461" y="1766"/>
              <a:ext cx="4" cy="0"/>
            </a:xfrm>
            <a:custGeom>
              <a:avLst/>
              <a:gdLst>
                <a:gd name="T0" fmla="*/ 1 w 1"/>
                <a:gd name="T1" fmla="*/ 0 w 1"/>
                <a:gd name="T2" fmla="*/ 0 w 1"/>
                <a:gd name="T3" fmla="*/ 0 w 1"/>
                <a:gd name="T4" fmla="*/ 1 w 1"/>
              </a:gdLst>
              <a:ahLst/>
              <a:cxnLst>
                <a:cxn ang="0">
                  <a:pos x="T0" y="0"/>
                </a:cxn>
                <a:cxn ang="0">
                  <a:pos x="T1" y="0"/>
                </a:cxn>
                <a:cxn ang="0">
                  <a:pos x="T2" y="0"/>
                </a:cxn>
                <a:cxn ang="0">
                  <a:pos x="T3" y="0"/>
                </a:cxn>
                <a:cxn ang="0">
                  <a:pos x="T4" y="0"/>
                </a:cxn>
              </a:cxnLst>
              <a:rect l="0" t="0" r="r" b="b"/>
              <a:pathLst>
                <a:path w="1">
                  <a:moveTo>
                    <a:pt x="1" y="0"/>
                  </a:moveTo>
                  <a:cubicBezTo>
                    <a:pt x="1" y="0"/>
                    <a:pt x="0" y="0"/>
                    <a:pt x="0" y="0"/>
                  </a:cubicBezTo>
                  <a:cubicBezTo>
                    <a:pt x="0" y="0"/>
                    <a:pt x="0" y="0"/>
                    <a:pt x="0" y="0"/>
                  </a:cubicBezTo>
                  <a:cubicBezTo>
                    <a:pt x="0" y="0"/>
                    <a:pt x="0" y="0"/>
                    <a:pt x="0" y="0"/>
                  </a:cubicBezTo>
                  <a:cubicBezTo>
                    <a:pt x="0" y="0"/>
                    <a:pt x="0" y="0"/>
                    <a:pt x="1" y="0"/>
                  </a:cubicBezTo>
                </a:path>
              </a:pathLst>
            </a:custGeom>
            <a:solidFill>
              <a:srgbClr val="BE754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Freeform 296">
              <a:extLst>
                <a:ext uri="{FF2B5EF4-FFF2-40B4-BE49-F238E27FC236}">
                  <a16:creationId xmlns:a16="http://schemas.microsoft.com/office/drawing/2014/main" id="{8AB30EE0-A634-45F1-9435-67DED9E525B9}"/>
                </a:ext>
              </a:extLst>
            </p:cNvPr>
            <p:cNvSpPr>
              <a:spLocks/>
            </p:cNvSpPr>
            <p:nvPr/>
          </p:nvSpPr>
          <p:spPr bwMode="auto">
            <a:xfrm>
              <a:off x="1461" y="1766"/>
              <a:ext cx="47" cy="76"/>
            </a:xfrm>
            <a:custGeom>
              <a:avLst/>
              <a:gdLst>
                <a:gd name="T0" fmla="*/ 1 w 12"/>
                <a:gd name="T1" fmla="*/ 0 h 19"/>
                <a:gd name="T2" fmla="*/ 1 w 12"/>
                <a:gd name="T3" fmla="*/ 0 h 19"/>
                <a:gd name="T4" fmla="*/ 0 w 12"/>
                <a:gd name="T5" fmla="*/ 0 h 19"/>
                <a:gd name="T6" fmla="*/ 0 w 12"/>
                <a:gd name="T7" fmla="*/ 1 h 19"/>
                <a:gd name="T8" fmla="*/ 0 w 12"/>
                <a:gd name="T9" fmla="*/ 1 h 19"/>
                <a:gd name="T10" fmla="*/ 10 w 12"/>
                <a:gd name="T11" fmla="*/ 19 h 19"/>
                <a:gd name="T12" fmla="*/ 11 w 12"/>
                <a:gd name="T13" fmla="*/ 17 h 19"/>
                <a:gd name="T14" fmla="*/ 8 w 12"/>
                <a:gd name="T15" fmla="*/ 5 h 19"/>
                <a:gd name="T16" fmla="*/ 1 w 12"/>
                <a:gd name="T17" fmla="*/ 0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 h="19">
                  <a:moveTo>
                    <a:pt x="1" y="0"/>
                  </a:moveTo>
                  <a:cubicBezTo>
                    <a:pt x="1" y="0"/>
                    <a:pt x="1" y="0"/>
                    <a:pt x="1" y="0"/>
                  </a:cubicBezTo>
                  <a:cubicBezTo>
                    <a:pt x="0" y="0"/>
                    <a:pt x="0" y="0"/>
                    <a:pt x="0" y="0"/>
                  </a:cubicBezTo>
                  <a:cubicBezTo>
                    <a:pt x="0" y="1"/>
                    <a:pt x="0" y="1"/>
                    <a:pt x="0" y="1"/>
                  </a:cubicBezTo>
                  <a:cubicBezTo>
                    <a:pt x="0" y="1"/>
                    <a:pt x="0" y="1"/>
                    <a:pt x="0" y="1"/>
                  </a:cubicBezTo>
                  <a:cubicBezTo>
                    <a:pt x="4" y="4"/>
                    <a:pt x="10" y="10"/>
                    <a:pt x="10" y="19"/>
                  </a:cubicBezTo>
                  <a:cubicBezTo>
                    <a:pt x="11" y="18"/>
                    <a:pt x="11" y="18"/>
                    <a:pt x="11" y="17"/>
                  </a:cubicBezTo>
                  <a:cubicBezTo>
                    <a:pt x="12" y="13"/>
                    <a:pt x="11" y="10"/>
                    <a:pt x="8" y="5"/>
                  </a:cubicBezTo>
                  <a:cubicBezTo>
                    <a:pt x="5" y="0"/>
                    <a:pt x="1" y="0"/>
                    <a:pt x="1" y="0"/>
                  </a:cubicBezTo>
                </a:path>
              </a:pathLst>
            </a:custGeom>
            <a:solidFill>
              <a:srgbClr val="F4AD8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Freeform 297">
              <a:extLst>
                <a:ext uri="{FF2B5EF4-FFF2-40B4-BE49-F238E27FC236}">
                  <a16:creationId xmlns:a16="http://schemas.microsoft.com/office/drawing/2014/main" id="{BBCE4D39-E0CB-435B-9016-41B19DC20E2F}"/>
                </a:ext>
              </a:extLst>
            </p:cNvPr>
            <p:cNvSpPr>
              <a:spLocks/>
            </p:cNvSpPr>
            <p:nvPr/>
          </p:nvSpPr>
          <p:spPr bwMode="auto">
            <a:xfrm>
              <a:off x="1162" y="1758"/>
              <a:ext cx="358" cy="458"/>
            </a:xfrm>
            <a:custGeom>
              <a:avLst/>
              <a:gdLst>
                <a:gd name="T0" fmla="*/ 85 w 90"/>
                <a:gd name="T1" fmla="*/ 28 h 115"/>
                <a:gd name="T2" fmla="*/ 68 w 90"/>
                <a:gd name="T3" fmla="*/ 56 h 115"/>
                <a:gd name="T4" fmla="*/ 17 w 90"/>
                <a:gd name="T5" fmla="*/ 109 h 115"/>
                <a:gd name="T6" fmla="*/ 2 w 90"/>
                <a:gd name="T7" fmla="*/ 81 h 115"/>
                <a:gd name="T8" fmla="*/ 2 w 90"/>
                <a:gd name="T9" fmla="*/ 80 h 115"/>
                <a:gd name="T10" fmla="*/ 22 w 90"/>
                <a:gd name="T11" fmla="*/ 52 h 115"/>
                <a:gd name="T12" fmla="*/ 29 w 90"/>
                <a:gd name="T13" fmla="*/ 44 h 115"/>
                <a:gd name="T14" fmla="*/ 35 w 90"/>
                <a:gd name="T15" fmla="*/ 37 h 115"/>
                <a:gd name="T16" fmla="*/ 68 w 90"/>
                <a:gd name="T17" fmla="*/ 1 h 115"/>
                <a:gd name="T18" fmla="*/ 85 w 90"/>
                <a:gd name="T19" fmla="*/ 28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0" h="115">
                  <a:moveTo>
                    <a:pt x="85" y="28"/>
                  </a:moveTo>
                  <a:cubicBezTo>
                    <a:pt x="85" y="28"/>
                    <a:pt x="72" y="49"/>
                    <a:pt x="68" y="56"/>
                  </a:cubicBezTo>
                  <a:cubicBezTo>
                    <a:pt x="63" y="62"/>
                    <a:pt x="34" y="115"/>
                    <a:pt x="17" y="109"/>
                  </a:cubicBezTo>
                  <a:cubicBezTo>
                    <a:pt x="0" y="104"/>
                    <a:pt x="2" y="81"/>
                    <a:pt x="2" y="81"/>
                  </a:cubicBezTo>
                  <a:cubicBezTo>
                    <a:pt x="2" y="80"/>
                    <a:pt x="2" y="80"/>
                    <a:pt x="2" y="80"/>
                  </a:cubicBezTo>
                  <a:cubicBezTo>
                    <a:pt x="2" y="80"/>
                    <a:pt x="11" y="65"/>
                    <a:pt x="22" y="52"/>
                  </a:cubicBezTo>
                  <a:cubicBezTo>
                    <a:pt x="24" y="49"/>
                    <a:pt x="26" y="46"/>
                    <a:pt x="29" y="44"/>
                  </a:cubicBezTo>
                  <a:cubicBezTo>
                    <a:pt x="31" y="41"/>
                    <a:pt x="33" y="39"/>
                    <a:pt x="35" y="37"/>
                  </a:cubicBezTo>
                  <a:cubicBezTo>
                    <a:pt x="58" y="15"/>
                    <a:pt x="66" y="3"/>
                    <a:pt x="68" y="1"/>
                  </a:cubicBezTo>
                  <a:cubicBezTo>
                    <a:pt x="71" y="0"/>
                    <a:pt x="90" y="9"/>
                    <a:pt x="85" y="28"/>
                  </a:cubicBezTo>
                </a:path>
              </a:pathLst>
            </a:custGeom>
            <a:solidFill>
              <a:srgbClr val="51237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Freeform 298">
              <a:extLst>
                <a:ext uri="{FF2B5EF4-FFF2-40B4-BE49-F238E27FC236}">
                  <a16:creationId xmlns:a16="http://schemas.microsoft.com/office/drawing/2014/main" id="{90BD266A-C2E5-49AF-978B-7075E9CA40B7}"/>
                </a:ext>
              </a:extLst>
            </p:cNvPr>
            <p:cNvSpPr>
              <a:spLocks/>
            </p:cNvSpPr>
            <p:nvPr/>
          </p:nvSpPr>
          <p:spPr bwMode="auto">
            <a:xfrm>
              <a:off x="1277" y="1922"/>
              <a:ext cx="12" cy="12"/>
            </a:xfrm>
            <a:custGeom>
              <a:avLst/>
              <a:gdLst>
                <a:gd name="T0" fmla="*/ 3 w 3"/>
                <a:gd name="T1" fmla="*/ 0 h 3"/>
                <a:gd name="T2" fmla="*/ 0 w 3"/>
                <a:gd name="T3" fmla="*/ 3 h 3"/>
                <a:gd name="T4" fmla="*/ 0 w 3"/>
                <a:gd name="T5" fmla="*/ 3 h 3"/>
                <a:gd name="T6" fmla="*/ 0 w 3"/>
                <a:gd name="T7" fmla="*/ 3 h 3"/>
                <a:gd name="T8" fmla="*/ 0 w 3"/>
                <a:gd name="T9" fmla="*/ 3 h 3"/>
                <a:gd name="T10" fmla="*/ 3 w 3"/>
                <a:gd name="T11" fmla="*/ 0 h 3"/>
                <a:gd name="T12" fmla="*/ 3 w 3"/>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3" h="3">
                  <a:moveTo>
                    <a:pt x="3" y="0"/>
                  </a:moveTo>
                  <a:cubicBezTo>
                    <a:pt x="1" y="1"/>
                    <a:pt x="2" y="0"/>
                    <a:pt x="0" y="3"/>
                  </a:cubicBezTo>
                  <a:cubicBezTo>
                    <a:pt x="0" y="3"/>
                    <a:pt x="0" y="3"/>
                    <a:pt x="0" y="3"/>
                  </a:cubicBezTo>
                  <a:cubicBezTo>
                    <a:pt x="0" y="3"/>
                    <a:pt x="0" y="3"/>
                    <a:pt x="0" y="3"/>
                  </a:cubicBezTo>
                  <a:cubicBezTo>
                    <a:pt x="0" y="3"/>
                    <a:pt x="0" y="3"/>
                    <a:pt x="0" y="3"/>
                  </a:cubicBezTo>
                  <a:cubicBezTo>
                    <a:pt x="1" y="2"/>
                    <a:pt x="2" y="1"/>
                    <a:pt x="3" y="0"/>
                  </a:cubicBezTo>
                  <a:cubicBezTo>
                    <a:pt x="3" y="0"/>
                    <a:pt x="3" y="0"/>
                    <a:pt x="3" y="0"/>
                  </a:cubicBezTo>
                </a:path>
              </a:pathLst>
            </a:custGeom>
            <a:solidFill>
              <a:srgbClr val="554F4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Freeform 299">
              <a:extLst>
                <a:ext uri="{FF2B5EF4-FFF2-40B4-BE49-F238E27FC236}">
                  <a16:creationId xmlns:a16="http://schemas.microsoft.com/office/drawing/2014/main" id="{C2A7D121-B36A-4978-BAC2-AF207C1C69CC}"/>
                </a:ext>
              </a:extLst>
            </p:cNvPr>
            <p:cNvSpPr>
              <a:spLocks/>
            </p:cNvSpPr>
            <p:nvPr/>
          </p:nvSpPr>
          <p:spPr bwMode="auto">
            <a:xfrm>
              <a:off x="1265" y="1922"/>
              <a:ext cx="68" cy="191"/>
            </a:xfrm>
            <a:custGeom>
              <a:avLst/>
              <a:gdLst>
                <a:gd name="T0" fmla="*/ 6 w 17"/>
                <a:gd name="T1" fmla="*/ 0 h 48"/>
                <a:gd name="T2" fmla="*/ 3 w 17"/>
                <a:gd name="T3" fmla="*/ 3 h 48"/>
                <a:gd name="T4" fmla="*/ 3 w 17"/>
                <a:gd name="T5" fmla="*/ 3 h 48"/>
                <a:gd name="T6" fmla="*/ 1 w 17"/>
                <a:gd name="T7" fmla="*/ 25 h 48"/>
                <a:gd name="T8" fmla="*/ 5 w 17"/>
                <a:gd name="T9" fmla="*/ 48 h 48"/>
                <a:gd name="T10" fmla="*/ 8 w 17"/>
                <a:gd name="T11" fmla="*/ 46 h 48"/>
                <a:gd name="T12" fmla="*/ 9 w 17"/>
                <a:gd name="T13" fmla="*/ 45 h 48"/>
                <a:gd name="T14" fmla="*/ 6 w 17"/>
                <a:gd name="T15" fmla="*/ 0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 h="48">
                  <a:moveTo>
                    <a:pt x="6" y="0"/>
                  </a:moveTo>
                  <a:cubicBezTo>
                    <a:pt x="5" y="1"/>
                    <a:pt x="4" y="2"/>
                    <a:pt x="3" y="3"/>
                  </a:cubicBezTo>
                  <a:cubicBezTo>
                    <a:pt x="3" y="3"/>
                    <a:pt x="3" y="3"/>
                    <a:pt x="3" y="3"/>
                  </a:cubicBezTo>
                  <a:cubicBezTo>
                    <a:pt x="2" y="4"/>
                    <a:pt x="1" y="15"/>
                    <a:pt x="1" y="25"/>
                  </a:cubicBezTo>
                  <a:cubicBezTo>
                    <a:pt x="0" y="36"/>
                    <a:pt x="1" y="48"/>
                    <a:pt x="5" y="48"/>
                  </a:cubicBezTo>
                  <a:cubicBezTo>
                    <a:pt x="6" y="48"/>
                    <a:pt x="7" y="47"/>
                    <a:pt x="8" y="46"/>
                  </a:cubicBezTo>
                  <a:cubicBezTo>
                    <a:pt x="9" y="45"/>
                    <a:pt x="9" y="45"/>
                    <a:pt x="9" y="45"/>
                  </a:cubicBezTo>
                  <a:cubicBezTo>
                    <a:pt x="17" y="42"/>
                    <a:pt x="8" y="6"/>
                    <a:pt x="6" y="0"/>
                  </a:cubicBezTo>
                </a:path>
              </a:pathLst>
            </a:custGeom>
            <a:solidFill>
              <a:srgbClr val="703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Freeform 300">
              <a:extLst>
                <a:ext uri="{FF2B5EF4-FFF2-40B4-BE49-F238E27FC236}">
                  <a16:creationId xmlns:a16="http://schemas.microsoft.com/office/drawing/2014/main" id="{BE4287AC-6079-4979-9BDF-BE9DE7500B3F}"/>
                </a:ext>
              </a:extLst>
            </p:cNvPr>
            <p:cNvSpPr>
              <a:spLocks/>
            </p:cNvSpPr>
            <p:nvPr/>
          </p:nvSpPr>
          <p:spPr bwMode="auto">
            <a:xfrm>
              <a:off x="1030" y="1563"/>
              <a:ext cx="271" cy="634"/>
            </a:xfrm>
            <a:custGeom>
              <a:avLst/>
              <a:gdLst>
                <a:gd name="T0" fmla="*/ 68 w 68"/>
                <a:gd name="T1" fmla="*/ 135 h 159"/>
                <a:gd name="T2" fmla="*/ 60 w 68"/>
                <a:gd name="T3" fmla="*/ 155 h 159"/>
                <a:gd name="T4" fmla="*/ 49 w 68"/>
                <a:gd name="T5" fmla="*/ 158 h 159"/>
                <a:gd name="T6" fmla="*/ 25 w 68"/>
                <a:gd name="T7" fmla="*/ 127 h 159"/>
                <a:gd name="T8" fmla="*/ 2 w 68"/>
                <a:gd name="T9" fmla="*/ 59 h 159"/>
                <a:gd name="T10" fmla="*/ 9 w 68"/>
                <a:gd name="T11" fmla="*/ 22 h 159"/>
                <a:gd name="T12" fmla="*/ 32 w 68"/>
                <a:gd name="T13" fmla="*/ 1 h 159"/>
                <a:gd name="T14" fmla="*/ 46 w 68"/>
                <a:gd name="T15" fmla="*/ 34 h 159"/>
                <a:gd name="T16" fmla="*/ 61 w 68"/>
                <a:gd name="T17" fmla="*/ 89 h 159"/>
                <a:gd name="T18" fmla="*/ 62 w 68"/>
                <a:gd name="T19" fmla="*/ 93 h 159"/>
                <a:gd name="T20" fmla="*/ 68 w 68"/>
                <a:gd name="T21" fmla="*/ 120 h 159"/>
                <a:gd name="T22" fmla="*/ 68 w 68"/>
                <a:gd name="T23" fmla="*/ 135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8" h="159">
                  <a:moveTo>
                    <a:pt x="68" y="135"/>
                  </a:moveTo>
                  <a:cubicBezTo>
                    <a:pt x="67" y="143"/>
                    <a:pt x="65" y="152"/>
                    <a:pt x="60" y="155"/>
                  </a:cubicBezTo>
                  <a:cubicBezTo>
                    <a:pt x="57" y="157"/>
                    <a:pt x="53" y="158"/>
                    <a:pt x="49" y="158"/>
                  </a:cubicBezTo>
                  <a:cubicBezTo>
                    <a:pt x="41" y="159"/>
                    <a:pt x="33" y="152"/>
                    <a:pt x="25" y="127"/>
                  </a:cubicBezTo>
                  <a:cubicBezTo>
                    <a:pt x="15" y="91"/>
                    <a:pt x="2" y="59"/>
                    <a:pt x="2" y="59"/>
                  </a:cubicBezTo>
                  <a:cubicBezTo>
                    <a:pt x="2" y="59"/>
                    <a:pt x="0" y="35"/>
                    <a:pt x="9" y="22"/>
                  </a:cubicBezTo>
                  <a:cubicBezTo>
                    <a:pt x="17" y="9"/>
                    <a:pt x="30" y="0"/>
                    <a:pt x="32" y="1"/>
                  </a:cubicBezTo>
                  <a:cubicBezTo>
                    <a:pt x="34" y="3"/>
                    <a:pt x="38" y="7"/>
                    <a:pt x="46" y="34"/>
                  </a:cubicBezTo>
                  <a:cubicBezTo>
                    <a:pt x="51" y="48"/>
                    <a:pt x="56" y="71"/>
                    <a:pt x="61" y="89"/>
                  </a:cubicBezTo>
                  <a:cubicBezTo>
                    <a:pt x="61" y="90"/>
                    <a:pt x="61" y="92"/>
                    <a:pt x="62" y="93"/>
                  </a:cubicBezTo>
                  <a:cubicBezTo>
                    <a:pt x="65" y="108"/>
                    <a:pt x="68" y="119"/>
                    <a:pt x="68" y="120"/>
                  </a:cubicBezTo>
                  <a:cubicBezTo>
                    <a:pt x="68" y="120"/>
                    <a:pt x="68" y="128"/>
                    <a:pt x="68" y="135"/>
                  </a:cubicBezTo>
                  <a:close/>
                </a:path>
              </a:pathLst>
            </a:custGeom>
            <a:solidFill>
              <a:srgbClr val="51237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331" name="Freeform 216">
            <a:extLst>
              <a:ext uri="{FF2B5EF4-FFF2-40B4-BE49-F238E27FC236}">
                <a16:creationId xmlns:a16="http://schemas.microsoft.com/office/drawing/2014/main" id="{45BE4ADB-D7B7-426D-95ED-B8F999D42817}"/>
              </a:ext>
            </a:extLst>
          </p:cNvPr>
          <p:cNvSpPr>
            <a:spLocks noChangeArrowheads="1"/>
          </p:cNvSpPr>
          <p:nvPr/>
        </p:nvSpPr>
        <p:spPr bwMode="auto">
          <a:xfrm>
            <a:off x="6588919" y="3418869"/>
            <a:ext cx="1159669" cy="1158875"/>
          </a:xfrm>
          <a:custGeom>
            <a:avLst/>
            <a:gdLst>
              <a:gd name="T0" fmla="*/ 1942 w 2985"/>
              <a:gd name="T1" fmla="*/ 2985 h 2986"/>
              <a:gd name="T2" fmla="*/ 1942 w 2985"/>
              <a:gd name="T3" fmla="*/ 2985 h 2986"/>
              <a:gd name="T4" fmla="*/ 1048 w 2985"/>
              <a:gd name="T5" fmla="*/ 2985 h 2986"/>
              <a:gd name="T6" fmla="*/ 0 w 2985"/>
              <a:gd name="T7" fmla="*/ 1943 h 2986"/>
              <a:gd name="T8" fmla="*/ 0 w 2985"/>
              <a:gd name="T9" fmla="*/ 1048 h 2986"/>
              <a:gd name="T10" fmla="*/ 1048 w 2985"/>
              <a:gd name="T11" fmla="*/ 0 h 2986"/>
              <a:gd name="T12" fmla="*/ 2984 w 2985"/>
              <a:gd name="T13" fmla="*/ 0 h 2986"/>
              <a:gd name="T14" fmla="*/ 2984 w 2985"/>
              <a:gd name="T15" fmla="*/ 1943 h 2986"/>
              <a:gd name="T16" fmla="*/ 1942 w 2985"/>
              <a:gd name="T17" fmla="*/ 2985 h 29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85" h="2986">
                <a:moveTo>
                  <a:pt x="1942" y="2985"/>
                </a:moveTo>
                <a:lnTo>
                  <a:pt x="1942" y="2985"/>
                </a:lnTo>
                <a:cubicBezTo>
                  <a:pt x="1048" y="2985"/>
                  <a:pt x="1048" y="2985"/>
                  <a:pt x="1048" y="2985"/>
                </a:cubicBezTo>
                <a:cubicBezTo>
                  <a:pt x="471" y="2985"/>
                  <a:pt x="0" y="2520"/>
                  <a:pt x="0" y="1943"/>
                </a:cubicBezTo>
                <a:cubicBezTo>
                  <a:pt x="0" y="1048"/>
                  <a:pt x="0" y="1048"/>
                  <a:pt x="0" y="1048"/>
                </a:cubicBezTo>
                <a:cubicBezTo>
                  <a:pt x="0" y="471"/>
                  <a:pt x="471" y="0"/>
                  <a:pt x="1048" y="0"/>
                </a:cubicBezTo>
                <a:cubicBezTo>
                  <a:pt x="2984" y="0"/>
                  <a:pt x="2984" y="0"/>
                  <a:pt x="2984" y="0"/>
                </a:cubicBezTo>
                <a:cubicBezTo>
                  <a:pt x="2984" y="1943"/>
                  <a:pt x="2984" y="1943"/>
                  <a:pt x="2984" y="1943"/>
                </a:cubicBezTo>
                <a:cubicBezTo>
                  <a:pt x="2984" y="2520"/>
                  <a:pt x="2519" y="2985"/>
                  <a:pt x="1942" y="2985"/>
                </a:cubicBezTo>
              </a:path>
            </a:pathLst>
          </a:custGeom>
          <a:solidFill>
            <a:srgbClr val="512373"/>
          </a:solidFill>
          <a:ln>
            <a:noFill/>
          </a:ln>
          <a:effectLst/>
        </p:spPr>
        <p:txBody>
          <a:bodyPr wrap="none" lIns="60927" tIns="30463" rIns="60927" bIns="30463" anchor="ctr"/>
          <a:lstStyle/>
          <a:p>
            <a:pPr defTabSz="914217">
              <a:defRPr/>
            </a:pPr>
            <a:endParaRPr lang="en-US" sz="900">
              <a:latin typeface="Calibri Light"/>
            </a:endParaRPr>
          </a:p>
        </p:txBody>
      </p:sp>
      <p:sp>
        <p:nvSpPr>
          <p:cNvPr id="332" name="Freeform 216">
            <a:extLst>
              <a:ext uri="{FF2B5EF4-FFF2-40B4-BE49-F238E27FC236}">
                <a16:creationId xmlns:a16="http://schemas.microsoft.com/office/drawing/2014/main" id="{DDA94D4E-0E86-4C9B-8007-794ECD0B20AE}"/>
              </a:ext>
            </a:extLst>
          </p:cNvPr>
          <p:cNvSpPr>
            <a:spLocks noChangeArrowheads="1"/>
          </p:cNvSpPr>
          <p:nvPr/>
        </p:nvSpPr>
        <p:spPr bwMode="auto">
          <a:xfrm>
            <a:off x="6588919" y="4738876"/>
            <a:ext cx="1159669" cy="1158875"/>
          </a:xfrm>
          <a:custGeom>
            <a:avLst/>
            <a:gdLst>
              <a:gd name="T0" fmla="*/ 1942 w 2985"/>
              <a:gd name="T1" fmla="*/ 2985 h 2986"/>
              <a:gd name="T2" fmla="*/ 1942 w 2985"/>
              <a:gd name="T3" fmla="*/ 2985 h 2986"/>
              <a:gd name="T4" fmla="*/ 1048 w 2985"/>
              <a:gd name="T5" fmla="*/ 2985 h 2986"/>
              <a:gd name="T6" fmla="*/ 0 w 2985"/>
              <a:gd name="T7" fmla="*/ 1943 h 2986"/>
              <a:gd name="T8" fmla="*/ 0 w 2985"/>
              <a:gd name="T9" fmla="*/ 1048 h 2986"/>
              <a:gd name="T10" fmla="*/ 1048 w 2985"/>
              <a:gd name="T11" fmla="*/ 0 h 2986"/>
              <a:gd name="T12" fmla="*/ 2984 w 2985"/>
              <a:gd name="T13" fmla="*/ 0 h 2986"/>
              <a:gd name="T14" fmla="*/ 2984 w 2985"/>
              <a:gd name="T15" fmla="*/ 1943 h 2986"/>
              <a:gd name="T16" fmla="*/ 1942 w 2985"/>
              <a:gd name="T17" fmla="*/ 2985 h 29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85" h="2986">
                <a:moveTo>
                  <a:pt x="1942" y="2985"/>
                </a:moveTo>
                <a:lnTo>
                  <a:pt x="1942" y="2985"/>
                </a:lnTo>
                <a:cubicBezTo>
                  <a:pt x="1048" y="2985"/>
                  <a:pt x="1048" y="2985"/>
                  <a:pt x="1048" y="2985"/>
                </a:cubicBezTo>
                <a:cubicBezTo>
                  <a:pt x="471" y="2985"/>
                  <a:pt x="0" y="2520"/>
                  <a:pt x="0" y="1943"/>
                </a:cubicBezTo>
                <a:cubicBezTo>
                  <a:pt x="0" y="1048"/>
                  <a:pt x="0" y="1048"/>
                  <a:pt x="0" y="1048"/>
                </a:cubicBezTo>
                <a:cubicBezTo>
                  <a:pt x="0" y="471"/>
                  <a:pt x="471" y="0"/>
                  <a:pt x="1048" y="0"/>
                </a:cubicBezTo>
                <a:cubicBezTo>
                  <a:pt x="2984" y="0"/>
                  <a:pt x="2984" y="0"/>
                  <a:pt x="2984" y="0"/>
                </a:cubicBezTo>
                <a:cubicBezTo>
                  <a:pt x="2984" y="1943"/>
                  <a:pt x="2984" y="1943"/>
                  <a:pt x="2984" y="1943"/>
                </a:cubicBezTo>
                <a:cubicBezTo>
                  <a:pt x="2984" y="2520"/>
                  <a:pt x="2519" y="2985"/>
                  <a:pt x="1942" y="2985"/>
                </a:cubicBezTo>
              </a:path>
            </a:pathLst>
          </a:custGeom>
          <a:solidFill>
            <a:srgbClr val="F1A821"/>
          </a:solidFill>
          <a:ln>
            <a:noFill/>
          </a:ln>
          <a:effectLst/>
        </p:spPr>
        <p:txBody>
          <a:bodyPr wrap="none" lIns="60927" tIns="30463" rIns="60927" bIns="30463" anchor="ctr"/>
          <a:lstStyle/>
          <a:p>
            <a:pPr defTabSz="914217">
              <a:defRPr/>
            </a:pPr>
            <a:endParaRPr lang="en-US" sz="900">
              <a:latin typeface="Calibri Light"/>
            </a:endParaRPr>
          </a:p>
        </p:txBody>
      </p:sp>
      <p:sp>
        <p:nvSpPr>
          <p:cNvPr id="333" name="TextBox 114">
            <a:extLst>
              <a:ext uri="{FF2B5EF4-FFF2-40B4-BE49-F238E27FC236}">
                <a16:creationId xmlns:a16="http://schemas.microsoft.com/office/drawing/2014/main" id="{FEA02905-9312-44C9-BB9F-1E5461410A42}"/>
              </a:ext>
            </a:extLst>
          </p:cNvPr>
          <p:cNvSpPr txBox="1">
            <a:spLocks noChangeArrowheads="1"/>
          </p:cNvSpPr>
          <p:nvPr/>
        </p:nvSpPr>
        <p:spPr bwMode="auto">
          <a:xfrm>
            <a:off x="6700245" y="3685569"/>
            <a:ext cx="992580"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3300" b="1">
                <a:solidFill>
                  <a:schemeClr val="bg1"/>
                </a:solidFill>
                <a:latin typeface="Source Sans Pro" panose="020B0503030403020204" pitchFamily="34" charset="0"/>
              </a:rPr>
              <a:t>86%</a:t>
            </a:r>
          </a:p>
        </p:txBody>
      </p:sp>
      <p:sp>
        <p:nvSpPr>
          <p:cNvPr id="334" name="TextBox 115">
            <a:extLst>
              <a:ext uri="{FF2B5EF4-FFF2-40B4-BE49-F238E27FC236}">
                <a16:creationId xmlns:a16="http://schemas.microsoft.com/office/drawing/2014/main" id="{18EECBC4-ED9A-4C12-98C6-3F0578C8F5C8}"/>
              </a:ext>
            </a:extLst>
          </p:cNvPr>
          <p:cNvSpPr txBox="1">
            <a:spLocks noChangeArrowheads="1"/>
          </p:cNvSpPr>
          <p:nvPr/>
        </p:nvSpPr>
        <p:spPr bwMode="auto">
          <a:xfrm>
            <a:off x="6711357" y="4998432"/>
            <a:ext cx="992580"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3300" b="1">
                <a:solidFill>
                  <a:schemeClr val="bg1"/>
                </a:solidFill>
                <a:latin typeface="Source Sans Pro" panose="020B0503030403020204" pitchFamily="34" charset="0"/>
              </a:rPr>
              <a:t>68%</a:t>
            </a:r>
          </a:p>
        </p:txBody>
      </p:sp>
      <p:sp>
        <p:nvSpPr>
          <p:cNvPr id="335" name="Freeform 121">
            <a:extLst>
              <a:ext uri="{FF2B5EF4-FFF2-40B4-BE49-F238E27FC236}">
                <a16:creationId xmlns:a16="http://schemas.microsoft.com/office/drawing/2014/main" id="{652A9B33-1AEF-4EAD-A3F9-2A2549017BCE}"/>
              </a:ext>
            </a:extLst>
          </p:cNvPr>
          <p:cNvSpPr>
            <a:spLocks noChangeArrowheads="1"/>
          </p:cNvSpPr>
          <p:nvPr/>
        </p:nvSpPr>
        <p:spPr bwMode="auto">
          <a:xfrm rot="16200000">
            <a:off x="7849394" y="5013513"/>
            <a:ext cx="693738" cy="498475"/>
          </a:xfrm>
          <a:custGeom>
            <a:avLst/>
            <a:gdLst>
              <a:gd name="T0" fmla="*/ 516 w 517"/>
              <a:gd name="T1" fmla="*/ 119 h 245"/>
              <a:gd name="T2" fmla="*/ 386 w 517"/>
              <a:gd name="T3" fmla="*/ 0 h 245"/>
              <a:gd name="T4" fmla="*/ 386 w 517"/>
              <a:gd name="T5" fmla="*/ 76 h 245"/>
              <a:gd name="T6" fmla="*/ 0 w 517"/>
              <a:gd name="T7" fmla="*/ 76 h 245"/>
              <a:gd name="T8" fmla="*/ 0 w 517"/>
              <a:gd name="T9" fmla="*/ 168 h 245"/>
              <a:gd name="T10" fmla="*/ 386 w 517"/>
              <a:gd name="T11" fmla="*/ 168 h 245"/>
              <a:gd name="T12" fmla="*/ 386 w 517"/>
              <a:gd name="T13" fmla="*/ 244 h 245"/>
              <a:gd name="T14" fmla="*/ 516 w 517"/>
              <a:gd name="T15" fmla="*/ 119 h 24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17" h="245">
                <a:moveTo>
                  <a:pt x="516" y="119"/>
                </a:moveTo>
                <a:lnTo>
                  <a:pt x="386" y="0"/>
                </a:lnTo>
                <a:lnTo>
                  <a:pt x="386" y="76"/>
                </a:lnTo>
                <a:lnTo>
                  <a:pt x="0" y="76"/>
                </a:lnTo>
                <a:lnTo>
                  <a:pt x="0" y="168"/>
                </a:lnTo>
                <a:lnTo>
                  <a:pt x="386" y="168"/>
                </a:lnTo>
                <a:lnTo>
                  <a:pt x="386" y="244"/>
                </a:lnTo>
                <a:lnTo>
                  <a:pt x="516" y="119"/>
                </a:lnTo>
              </a:path>
            </a:pathLst>
          </a:custGeom>
          <a:solidFill>
            <a:srgbClr val="F1A821"/>
          </a:solidFill>
          <a:ln>
            <a:noFill/>
          </a:ln>
          <a:effectLst/>
        </p:spPr>
        <p:txBody>
          <a:bodyPr wrap="none" lIns="60927" tIns="30463" rIns="60927" bIns="30463" anchor="ctr"/>
          <a:lstStyle/>
          <a:p>
            <a:pPr defTabSz="914217">
              <a:defRPr/>
            </a:pPr>
            <a:endParaRPr lang="en-US" sz="900" dirty="0">
              <a:latin typeface="Calibri Light"/>
            </a:endParaRPr>
          </a:p>
        </p:txBody>
      </p:sp>
      <p:sp>
        <p:nvSpPr>
          <p:cNvPr id="336" name="Freeform 121">
            <a:extLst>
              <a:ext uri="{FF2B5EF4-FFF2-40B4-BE49-F238E27FC236}">
                <a16:creationId xmlns:a16="http://schemas.microsoft.com/office/drawing/2014/main" id="{C01AAE06-9D67-4A7B-8839-D35A13E863F3}"/>
              </a:ext>
            </a:extLst>
          </p:cNvPr>
          <p:cNvSpPr>
            <a:spLocks noChangeArrowheads="1"/>
          </p:cNvSpPr>
          <p:nvPr/>
        </p:nvSpPr>
        <p:spPr bwMode="auto">
          <a:xfrm rot="16200000">
            <a:off x="7849394" y="3687951"/>
            <a:ext cx="693738" cy="498475"/>
          </a:xfrm>
          <a:custGeom>
            <a:avLst/>
            <a:gdLst>
              <a:gd name="T0" fmla="*/ 516 w 517"/>
              <a:gd name="T1" fmla="*/ 119 h 245"/>
              <a:gd name="T2" fmla="*/ 386 w 517"/>
              <a:gd name="T3" fmla="*/ 0 h 245"/>
              <a:gd name="T4" fmla="*/ 386 w 517"/>
              <a:gd name="T5" fmla="*/ 76 h 245"/>
              <a:gd name="T6" fmla="*/ 0 w 517"/>
              <a:gd name="T7" fmla="*/ 76 h 245"/>
              <a:gd name="T8" fmla="*/ 0 w 517"/>
              <a:gd name="T9" fmla="*/ 168 h 245"/>
              <a:gd name="T10" fmla="*/ 386 w 517"/>
              <a:gd name="T11" fmla="*/ 168 h 245"/>
              <a:gd name="T12" fmla="*/ 386 w 517"/>
              <a:gd name="T13" fmla="*/ 244 h 245"/>
              <a:gd name="T14" fmla="*/ 516 w 517"/>
              <a:gd name="T15" fmla="*/ 119 h 24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17" h="245">
                <a:moveTo>
                  <a:pt x="516" y="119"/>
                </a:moveTo>
                <a:lnTo>
                  <a:pt x="386" y="0"/>
                </a:lnTo>
                <a:lnTo>
                  <a:pt x="386" y="76"/>
                </a:lnTo>
                <a:lnTo>
                  <a:pt x="0" y="76"/>
                </a:lnTo>
                <a:lnTo>
                  <a:pt x="0" y="168"/>
                </a:lnTo>
                <a:lnTo>
                  <a:pt x="386" y="168"/>
                </a:lnTo>
                <a:lnTo>
                  <a:pt x="386" y="244"/>
                </a:lnTo>
                <a:lnTo>
                  <a:pt x="516" y="119"/>
                </a:lnTo>
              </a:path>
            </a:pathLst>
          </a:custGeom>
          <a:solidFill>
            <a:srgbClr val="512373"/>
          </a:solidFill>
          <a:ln>
            <a:noFill/>
          </a:ln>
          <a:effectLst/>
        </p:spPr>
        <p:txBody>
          <a:bodyPr wrap="none" lIns="60927" tIns="30463" rIns="60927" bIns="30463" anchor="ctr"/>
          <a:lstStyle/>
          <a:p>
            <a:pPr defTabSz="914217">
              <a:defRPr/>
            </a:pPr>
            <a:endParaRPr lang="en-US" sz="900" dirty="0">
              <a:latin typeface="Calibri Light"/>
            </a:endParaRPr>
          </a:p>
        </p:txBody>
      </p:sp>
      <p:sp>
        <p:nvSpPr>
          <p:cNvPr id="337" name="TextBox 118">
            <a:extLst>
              <a:ext uri="{FF2B5EF4-FFF2-40B4-BE49-F238E27FC236}">
                <a16:creationId xmlns:a16="http://schemas.microsoft.com/office/drawing/2014/main" id="{843A1EB4-F8B8-4A37-8389-34FA064C05DC}"/>
              </a:ext>
            </a:extLst>
          </p:cNvPr>
          <p:cNvSpPr txBox="1">
            <a:spLocks noChangeArrowheads="1"/>
          </p:cNvSpPr>
          <p:nvPr/>
        </p:nvSpPr>
        <p:spPr bwMode="auto">
          <a:xfrm>
            <a:off x="8567738" y="4881751"/>
            <a:ext cx="958881"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bg1"/>
                </a:solidFill>
                <a:latin typeface="Source Sans Pro" panose="020B0503030403020204" pitchFamily="34" charset="0"/>
              </a:rPr>
              <a:t>Option 2</a:t>
            </a:r>
            <a:endParaRPr lang="id-ID" altLang="es-MX" sz="1600" b="1" dirty="0">
              <a:solidFill>
                <a:schemeClr val="bg1"/>
              </a:solidFill>
              <a:latin typeface="Source Sans Pro" panose="020B0503030403020204" pitchFamily="34" charset="0"/>
            </a:endParaRPr>
          </a:p>
        </p:txBody>
      </p:sp>
      <p:sp>
        <p:nvSpPr>
          <p:cNvPr id="338" name="TextBox 119">
            <a:extLst>
              <a:ext uri="{FF2B5EF4-FFF2-40B4-BE49-F238E27FC236}">
                <a16:creationId xmlns:a16="http://schemas.microsoft.com/office/drawing/2014/main" id="{62DA01A9-233E-428B-B920-AA104D763F6B}"/>
              </a:ext>
            </a:extLst>
          </p:cNvPr>
          <p:cNvSpPr txBox="1">
            <a:spLocks noChangeArrowheads="1"/>
          </p:cNvSpPr>
          <p:nvPr/>
        </p:nvSpPr>
        <p:spPr bwMode="auto">
          <a:xfrm>
            <a:off x="8552657" y="5130194"/>
            <a:ext cx="2348706" cy="5728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latin typeface="Calibri Light" panose="020F0302020204030204" pitchFamily="34" charset="0"/>
                <a:cs typeface="Calibri Light" panose="020F0302020204030204" pitchFamily="34" charset="0"/>
              </a:rPr>
              <a:t>Lorem ipsum dolor sit amet, consectetur adipiscing elit.</a:t>
            </a:r>
          </a:p>
        </p:txBody>
      </p:sp>
      <p:sp>
        <p:nvSpPr>
          <p:cNvPr id="339" name="TextBox 120">
            <a:extLst>
              <a:ext uri="{FF2B5EF4-FFF2-40B4-BE49-F238E27FC236}">
                <a16:creationId xmlns:a16="http://schemas.microsoft.com/office/drawing/2014/main" id="{9CDA1738-BDC5-4E5E-B168-FBEC62097CAD}"/>
              </a:ext>
            </a:extLst>
          </p:cNvPr>
          <p:cNvSpPr txBox="1">
            <a:spLocks noChangeArrowheads="1"/>
          </p:cNvSpPr>
          <p:nvPr/>
        </p:nvSpPr>
        <p:spPr bwMode="auto">
          <a:xfrm>
            <a:off x="8567738" y="3533169"/>
            <a:ext cx="958881"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bg1"/>
                </a:solidFill>
                <a:latin typeface="Source Sans Pro" panose="020B0503030403020204" pitchFamily="34" charset="0"/>
              </a:rPr>
              <a:t>Option 1</a:t>
            </a:r>
            <a:endParaRPr lang="id-ID" altLang="es-MX" sz="1600" b="1" dirty="0">
              <a:solidFill>
                <a:schemeClr val="bg1"/>
              </a:solidFill>
              <a:latin typeface="Source Sans Pro" panose="020B0503030403020204" pitchFamily="34" charset="0"/>
            </a:endParaRPr>
          </a:p>
        </p:txBody>
      </p:sp>
      <p:sp>
        <p:nvSpPr>
          <p:cNvPr id="340" name="TextBox 121">
            <a:extLst>
              <a:ext uri="{FF2B5EF4-FFF2-40B4-BE49-F238E27FC236}">
                <a16:creationId xmlns:a16="http://schemas.microsoft.com/office/drawing/2014/main" id="{6301FC10-48EE-4EE4-9452-247AC9D21432}"/>
              </a:ext>
            </a:extLst>
          </p:cNvPr>
          <p:cNvSpPr txBox="1">
            <a:spLocks noChangeArrowheads="1"/>
          </p:cNvSpPr>
          <p:nvPr/>
        </p:nvSpPr>
        <p:spPr bwMode="auto">
          <a:xfrm>
            <a:off x="8552657" y="3780819"/>
            <a:ext cx="2348706" cy="5728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latin typeface="Calibri Light" panose="020F0302020204030204" pitchFamily="34" charset="0"/>
                <a:cs typeface="Calibri Light" panose="020F0302020204030204" pitchFamily="34" charset="0"/>
              </a:rPr>
              <a:t>Lorem ipsum dolor sit amet, consectetur adipiscing elit.</a:t>
            </a:r>
          </a:p>
        </p:txBody>
      </p:sp>
      <p:sp>
        <p:nvSpPr>
          <p:cNvPr id="342" name="TextBox 237">
            <a:extLst>
              <a:ext uri="{FF2B5EF4-FFF2-40B4-BE49-F238E27FC236}">
                <a16:creationId xmlns:a16="http://schemas.microsoft.com/office/drawing/2014/main" id="{06F6FF4C-D0EC-4F57-BE0C-C4E23072FD3B}"/>
              </a:ext>
            </a:extLst>
          </p:cNvPr>
          <p:cNvSpPr txBox="1">
            <a:spLocks noChangeArrowheads="1"/>
          </p:cNvSpPr>
          <p:nvPr/>
        </p:nvSpPr>
        <p:spPr bwMode="auto">
          <a:xfrm>
            <a:off x="6475413" y="1345210"/>
            <a:ext cx="5391150" cy="17037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600" dirty="0">
                <a:solidFill>
                  <a:schemeClr val="bg1"/>
                </a:solidFill>
                <a:latin typeface="Calibri Light" panose="020F0302020204030204" pitchFamily="34" charset="0"/>
                <a:cs typeface="Calibri Light" panose="020F0302020204030204" pitchFamily="34" charset="0"/>
              </a:rPr>
              <a:t>Lorem ipsum dolor sit amet, consectetur adipiscing elit. Nunc ligula velit, consectetur et ornare non, bibendum at leo. Vestibulum fringilla ex sagittis aliquet. </a:t>
            </a:r>
          </a:p>
          <a:p>
            <a:pPr>
              <a:lnSpc>
                <a:spcPct val="110000"/>
              </a:lnSpc>
            </a:pPr>
            <a:endParaRPr lang="en-US" altLang="es-MX" sz="1600" dirty="0">
              <a:solidFill>
                <a:schemeClr val="bg1"/>
              </a:solidFill>
              <a:latin typeface="Calibri Light" panose="020F0302020204030204" pitchFamily="34" charset="0"/>
              <a:cs typeface="Calibri Light" panose="020F0302020204030204" pitchFamily="34" charset="0"/>
            </a:endParaRPr>
          </a:p>
          <a:p>
            <a:pPr>
              <a:lnSpc>
                <a:spcPct val="110000"/>
              </a:lnSpc>
            </a:pPr>
            <a:r>
              <a:rPr lang="en-US" altLang="es-MX" sz="1600" dirty="0">
                <a:solidFill>
                  <a:schemeClr val="bg1"/>
                </a:solidFill>
                <a:latin typeface="Calibri Light" panose="020F0302020204030204" pitchFamily="34" charset="0"/>
                <a:cs typeface="Calibri Light" panose="020F0302020204030204" pitchFamily="34" charset="0"/>
              </a:rPr>
              <a:t>Nulla lorem libero, dignissim id tortor at, porttitor tempor ligula. Mauris faucibus mauris vitae augue commodo luctus. </a:t>
            </a:r>
          </a:p>
        </p:txBody>
      </p:sp>
      <p:sp>
        <p:nvSpPr>
          <p:cNvPr id="343" name="TextBox 342">
            <a:extLst>
              <a:ext uri="{FF2B5EF4-FFF2-40B4-BE49-F238E27FC236}">
                <a16:creationId xmlns:a16="http://schemas.microsoft.com/office/drawing/2014/main" id="{3B76FBAD-F615-493D-8DC8-23C5372F11BA}"/>
              </a:ext>
            </a:extLst>
          </p:cNvPr>
          <p:cNvSpPr txBox="1"/>
          <p:nvPr/>
        </p:nvSpPr>
        <p:spPr>
          <a:xfrm>
            <a:off x="2773364" y="233532"/>
            <a:ext cx="6191249" cy="923330"/>
          </a:xfrm>
          <a:prstGeom prst="rect">
            <a:avLst/>
          </a:prstGeom>
          <a:noFill/>
        </p:spPr>
        <p:txBody>
          <a:bodyPr wrap="square" rtlCol="0">
            <a:spAutoFit/>
          </a:bodyPr>
          <a:lstStyle/>
          <a:p>
            <a:pPr algn="ctr"/>
            <a:r>
              <a:rPr lang="es-CO" sz="5400" dirty="0">
                <a:solidFill>
                  <a:schemeClr val="bg1"/>
                </a:solidFill>
                <a:latin typeface="Impact" panose="020B0806030902050204" pitchFamily="34" charset="0"/>
              </a:rPr>
              <a:t>Escribe tu título aquí</a:t>
            </a:r>
          </a:p>
        </p:txBody>
      </p:sp>
    </p:spTree>
    <p:extLst>
      <p:ext uri="{BB962C8B-B14F-4D97-AF65-F5344CB8AC3E}">
        <p14:creationId xmlns:p14="http://schemas.microsoft.com/office/powerpoint/2010/main" val="35311050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ectangle 34">
            <a:extLst>
              <a:ext uri="{FF2B5EF4-FFF2-40B4-BE49-F238E27FC236}">
                <a16:creationId xmlns:a16="http://schemas.microsoft.com/office/drawing/2014/main" id="{6D3593AC-B43F-4113-8A54-3CD60A0A0D92}"/>
              </a:ext>
            </a:extLst>
          </p:cNvPr>
          <p:cNvSpPr/>
          <p:nvPr/>
        </p:nvSpPr>
        <p:spPr>
          <a:xfrm>
            <a:off x="0" y="0"/>
            <a:ext cx="12192000" cy="6857463"/>
          </a:xfrm>
          <a:prstGeom prst="rect">
            <a:avLst/>
          </a:prstGeom>
          <a:solidFill>
            <a:srgbClr val="2A3E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83F1F7E7-9C76-4C96-9D65-31AB64361E0B}"/>
              </a:ext>
            </a:extLst>
          </p:cNvPr>
          <p:cNvPicPr>
            <a:picLocks noChangeAspect="1"/>
          </p:cNvPicPr>
          <p:nvPr/>
        </p:nvPicPr>
        <p:blipFill>
          <a:blip r:embed="rId2"/>
          <a:stretch>
            <a:fillRect/>
          </a:stretch>
        </p:blipFill>
        <p:spPr>
          <a:xfrm>
            <a:off x="1085850" y="1732043"/>
            <a:ext cx="4552208" cy="3904206"/>
          </a:xfrm>
          <a:prstGeom prst="rect">
            <a:avLst/>
          </a:prstGeom>
        </p:spPr>
      </p:pic>
      <p:grpSp>
        <p:nvGrpSpPr>
          <p:cNvPr id="9" name="Group 4">
            <a:extLst>
              <a:ext uri="{FF2B5EF4-FFF2-40B4-BE49-F238E27FC236}">
                <a16:creationId xmlns:a16="http://schemas.microsoft.com/office/drawing/2014/main" id="{6869ABE6-C444-4FC6-B940-2DC5AFCE837D}"/>
              </a:ext>
            </a:extLst>
          </p:cNvPr>
          <p:cNvGrpSpPr>
            <a:grpSpLocks noChangeAspect="1"/>
          </p:cNvGrpSpPr>
          <p:nvPr/>
        </p:nvGrpSpPr>
        <p:grpSpPr bwMode="auto">
          <a:xfrm>
            <a:off x="298450" y="5054430"/>
            <a:ext cx="1884363" cy="1646238"/>
            <a:chOff x="20" y="1"/>
            <a:chExt cx="1187" cy="1037"/>
          </a:xfrm>
        </p:grpSpPr>
        <p:sp>
          <p:nvSpPr>
            <p:cNvPr id="13" name="Freeform 6">
              <a:extLst>
                <a:ext uri="{FF2B5EF4-FFF2-40B4-BE49-F238E27FC236}">
                  <a16:creationId xmlns:a16="http://schemas.microsoft.com/office/drawing/2014/main" id="{C089B66D-BE70-4E3D-AF5C-2BE739F46D31}"/>
                </a:ext>
              </a:extLst>
            </p:cNvPr>
            <p:cNvSpPr>
              <a:spLocks/>
            </p:cNvSpPr>
            <p:nvPr/>
          </p:nvSpPr>
          <p:spPr bwMode="auto">
            <a:xfrm>
              <a:off x="463" y="537"/>
              <a:ext cx="744" cy="501"/>
            </a:xfrm>
            <a:custGeom>
              <a:avLst/>
              <a:gdLst>
                <a:gd name="T0" fmla="*/ 407 w 744"/>
                <a:gd name="T1" fmla="*/ 0 h 501"/>
                <a:gd name="T2" fmla="*/ 0 w 744"/>
                <a:gd name="T3" fmla="*/ 501 h 501"/>
                <a:gd name="T4" fmla="*/ 212 w 744"/>
                <a:gd name="T5" fmla="*/ 501 h 501"/>
                <a:gd name="T6" fmla="*/ 744 w 744"/>
                <a:gd name="T7" fmla="*/ 179 h 501"/>
                <a:gd name="T8" fmla="*/ 407 w 744"/>
                <a:gd name="T9" fmla="*/ 0 h 501"/>
              </a:gdLst>
              <a:ahLst/>
              <a:cxnLst>
                <a:cxn ang="0">
                  <a:pos x="T0" y="T1"/>
                </a:cxn>
                <a:cxn ang="0">
                  <a:pos x="T2" y="T3"/>
                </a:cxn>
                <a:cxn ang="0">
                  <a:pos x="T4" y="T5"/>
                </a:cxn>
                <a:cxn ang="0">
                  <a:pos x="T6" y="T7"/>
                </a:cxn>
                <a:cxn ang="0">
                  <a:pos x="T8" y="T9"/>
                </a:cxn>
              </a:cxnLst>
              <a:rect l="0" t="0" r="r" b="b"/>
              <a:pathLst>
                <a:path w="744" h="501">
                  <a:moveTo>
                    <a:pt x="407" y="0"/>
                  </a:moveTo>
                  <a:lnTo>
                    <a:pt x="0" y="501"/>
                  </a:lnTo>
                  <a:lnTo>
                    <a:pt x="212" y="501"/>
                  </a:lnTo>
                  <a:lnTo>
                    <a:pt x="744" y="179"/>
                  </a:lnTo>
                  <a:lnTo>
                    <a:pt x="4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7">
              <a:extLst>
                <a:ext uri="{FF2B5EF4-FFF2-40B4-BE49-F238E27FC236}">
                  <a16:creationId xmlns:a16="http://schemas.microsoft.com/office/drawing/2014/main" id="{A8FDB83E-C206-417A-85AB-782DEEAEDDCA}"/>
                </a:ext>
              </a:extLst>
            </p:cNvPr>
            <p:cNvSpPr>
              <a:spLocks/>
            </p:cNvSpPr>
            <p:nvPr/>
          </p:nvSpPr>
          <p:spPr bwMode="auto">
            <a:xfrm>
              <a:off x="463" y="251"/>
              <a:ext cx="460" cy="787"/>
            </a:xfrm>
            <a:custGeom>
              <a:avLst/>
              <a:gdLst>
                <a:gd name="T0" fmla="*/ 0 w 460"/>
                <a:gd name="T1" fmla="*/ 268 h 787"/>
                <a:gd name="T2" fmla="*/ 460 w 460"/>
                <a:gd name="T3" fmla="*/ 0 h 787"/>
                <a:gd name="T4" fmla="*/ 460 w 460"/>
                <a:gd name="T5" fmla="*/ 519 h 787"/>
                <a:gd name="T6" fmla="*/ 0 w 460"/>
                <a:gd name="T7" fmla="*/ 787 h 787"/>
                <a:gd name="T8" fmla="*/ 0 w 460"/>
                <a:gd name="T9" fmla="*/ 268 h 787"/>
              </a:gdLst>
              <a:ahLst/>
              <a:cxnLst>
                <a:cxn ang="0">
                  <a:pos x="T0" y="T1"/>
                </a:cxn>
                <a:cxn ang="0">
                  <a:pos x="T2" y="T3"/>
                </a:cxn>
                <a:cxn ang="0">
                  <a:pos x="T4" y="T5"/>
                </a:cxn>
                <a:cxn ang="0">
                  <a:pos x="T6" y="T7"/>
                </a:cxn>
                <a:cxn ang="0">
                  <a:pos x="T8" y="T9"/>
                </a:cxn>
              </a:cxnLst>
              <a:rect l="0" t="0" r="r" b="b"/>
              <a:pathLst>
                <a:path w="460" h="787">
                  <a:moveTo>
                    <a:pt x="0" y="268"/>
                  </a:moveTo>
                  <a:lnTo>
                    <a:pt x="460" y="0"/>
                  </a:lnTo>
                  <a:lnTo>
                    <a:pt x="460" y="519"/>
                  </a:lnTo>
                  <a:lnTo>
                    <a:pt x="0" y="787"/>
                  </a:lnTo>
                  <a:lnTo>
                    <a:pt x="0" y="268"/>
                  </a:lnTo>
                  <a:close/>
                </a:path>
              </a:pathLst>
            </a:custGeom>
            <a:solidFill>
              <a:srgbClr val="D4A3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8">
              <a:extLst>
                <a:ext uri="{FF2B5EF4-FFF2-40B4-BE49-F238E27FC236}">
                  <a16:creationId xmlns:a16="http://schemas.microsoft.com/office/drawing/2014/main" id="{360BDC7C-C1CC-4026-8AB8-39BFDE55FF3B}"/>
                </a:ext>
              </a:extLst>
            </p:cNvPr>
            <p:cNvSpPr>
              <a:spLocks/>
            </p:cNvSpPr>
            <p:nvPr/>
          </p:nvSpPr>
          <p:spPr bwMode="auto">
            <a:xfrm>
              <a:off x="20" y="1"/>
              <a:ext cx="903" cy="518"/>
            </a:xfrm>
            <a:custGeom>
              <a:avLst/>
              <a:gdLst>
                <a:gd name="T0" fmla="*/ 903 w 903"/>
                <a:gd name="T1" fmla="*/ 250 h 518"/>
                <a:gd name="T2" fmla="*/ 443 w 903"/>
                <a:gd name="T3" fmla="*/ 518 h 518"/>
                <a:gd name="T4" fmla="*/ 230 w 903"/>
                <a:gd name="T5" fmla="*/ 411 h 518"/>
                <a:gd name="T6" fmla="*/ 177 w 903"/>
                <a:gd name="T7" fmla="*/ 375 h 518"/>
                <a:gd name="T8" fmla="*/ 0 w 903"/>
                <a:gd name="T9" fmla="*/ 268 h 518"/>
                <a:gd name="T10" fmla="*/ 460 w 903"/>
                <a:gd name="T11" fmla="*/ 0 h 518"/>
                <a:gd name="T12" fmla="*/ 638 w 903"/>
                <a:gd name="T13" fmla="*/ 107 h 518"/>
                <a:gd name="T14" fmla="*/ 708 w 903"/>
                <a:gd name="T15" fmla="*/ 143 h 518"/>
                <a:gd name="T16" fmla="*/ 903 w 903"/>
                <a:gd name="T17" fmla="*/ 250 h 5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03" h="518">
                  <a:moveTo>
                    <a:pt x="903" y="250"/>
                  </a:moveTo>
                  <a:lnTo>
                    <a:pt x="443" y="518"/>
                  </a:lnTo>
                  <a:lnTo>
                    <a:pt x="230" y="411"/>
                  </a:lnTo>
                  <a:lnTo>
                    <a:pt x="177" y="375"/>
                  </a:lnTo>
                  <a:lnTo>
                    <a:pt x="0" y="268"/>
                  </a:lnTo>
                  <a:lnTo>
                    <a:pt x="460" y="0"/>
                  </a:lnTo>
                  <a:lnTo>
                    <a:pt x="638" y="107"/>
                  </a:lnTo>
                  <a:lnTo>
                    <a:pt x="708" y="143"/>
                  </a:lnTo>
                  <a:lnTo>
                    <a:pt x="903" y="250"/>
                  </a:ln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9">
              <a:extLst>
                <a:ext uri="{FF2B5EF4-FFF2-40B4-BE49-F238E27FC236}">
                  <a16:creationId xmlns:a16="http://schemas.microsoft.com/office/drawing/2014/main" id="{94CEC34D-3F13-45F6-BF9A-394D77089E1C}"/>
                </a:ext>
              </a:extLst>
            </p:cNvPr>
            <p:cNvSpPr>
              <a:spLocks/>
            </p:cNvSpPr>
            <p:nvPr/>
          </p:nvSpPr>
          <p:spPr bwMode="auto">
            <a:xfrm>
              <a:off x="20" y="269"/>
              <a:ext cx="443" cy="769"/>
            </a:xfrm>
            <a:custGeom>
              <a:avLst/>
              <a:gdLst>
                <a:gd name="T0" fmla="*/ 443 w 443"/>
                <a:gd name="T1" fmla="*/ 250 h 769"/>
                <a:gd name="T2" fmla="*/ 443 w 443"/>
                <a:gd name="T3" fmla="*/ 769 h 769"/>
                <a:gd name="T4" fmla="*/ 0 w 443"/>
                <a:gd name="T5" fmla="*/ 519 h 769"/>
                <a:gd name="T6" fmla="*/ 0 w 443"/>
                <a:gd name="T7" fmla="*/ 0 h 769"/>
                <a:gd name="T8" fmla="*/ 443 w 443"/>
                <a:gd name="T9" fmla="*/ 250 h 769"/>
              </a:gdLst>
              <a:ahLst/>
              <a:cxnLst>
                <a:cxn ang="0">
                  <a:pos x="T0" y="T1"/>
                </a:cxn>
                <a:cxn ang="0">
                  <a:pos x="T2" y="T3"/>
                </a:cxn>
                <a:cxn ang="0">
                  <a:pos x="T4" y="T5"/>
                </a:cxn>
                <a:cxn ang="0">
                  <a:pos x="T6" y="T7"/>
                </a:cxn>
                <a:cxn ang="0">
                  <a:pos x="T8" y="T9"/>
                </a:cxn>
              </a:cxnLst>
              <a:rect l="0" t="0" r="r" b="b"/>
              <a:pathLst>
                <a:path w="443" h="769">
                  <a:moveTo>
                    <a:pt x="443" y="250"/>
                  </a:moveTo>
                  <a:lnTo>
                    <a:pt x="443" y="769"/>
                  </a:lnTo>
                  <a:lnTo>
                    <a:pt x="0" y="519"/>
                  </a:lnTo>
                  <a:lnTo>
                    <a:pt x="0" y="0"/>
                  </a:lnTo>
                  <a:lnTo>
                    <a:pt x="443" y="250"/>
                  </a:lnTo>
                  <a:close/>
                </a:path>
              </a:pathLst>
            </a:custGeom>
            <a:solidFill>
              <a:srgbClr val="F3C89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10">
              <a:extLst>
                <a:ext uri="{FF2B5EF4-FFF2-40B4-BE49-F238E27FC236}">
                  <a16:creationId xmlns:a16="http://schemas.microsoft.com/office/drawing/2014/main" id="{9C4F2155-7B47-428D-8E8D-BAF05CDF4AAE}"/>
                </a:ext>
              </a:extLst>
            </p:cNvPr>
            <p:cNvSpPr>
              <a:spLocks/>
            </p:cNvSpPr>
            <p:nvPr/>
          </p:nvSpPr>
          <p:spPr bwMode="auto">
            <a:xfrm>
              <a:off x="197" y="108"/>
              <a:ext cx="531" cy="304"/>
            </a:xfrm>
            <a:custGeom>
              <a:avLst/>
              <a:gdLst>
                <a:gd name="T0" fmla="*/ 531 w 531"/>
                <a:gd name="T1" fmla="*/ 36 h 304"/>
                <a:gd name="T2" fmla="*/ 53 w 531"/>
                <a:gd name="T3" fmla="*/ 304 h 304"/>
                <a:gd name="T4" fmla="*/ 0 w 531"/>
                <a:gd name="T5" fmla="*/ 268 h 304"/>
                <a:gd name="T6" fmla="*/ 461 w 531"/>
                <a:gd name="T7" fmla="*/ 0 h 304"/>
                <a:gd name="T8" fmla="*/ 531 w 531"/>
                <a:gd name="T9" fmla="*/ 36 h 304"/>
              </a:gdLst>
              <a:ahLst/>
              <a:cxnLst>
                <a:cxn ang="0">
                  <a:pos x="T0" y="T1"/>
                </a:cxn>
                <a:cxn ang="0">
                  <a:pos x="T2" y="T3"/>
                </a:cxn>
                <a:cxn ang="0">
                  <a:pos x="T4" y="T5"/>
                </a:cxn>
                <a:cxn ang="0">
                  <a:pos x="T6" y="T7"/>
                </a:cxn>
                <a:cxn ang="0">
                  <a:pos x="T8" y="T9"/>
                </a:cxn>
              </a:cxnLst>
              <a:rect l="0" t="0" r="r" b="b"/>
              <a:pathLst>
                <a:path w="531" h="304">
                  <a:moveTo>
                    <a:pt x="531" y="36"/>
                  </a:moveTo>
                  <a:lnTo>
                    <a:pt x="53" y="304"/>
                  </a:lnTo>
                  <a:lnTo>
                    <a:pt x="0" y="268"/>
                  </a:lnTo>
                  <a:lnTo>
                    <a:pt x="461" y="0"/>
                  </a:lnTo>
                  <a:lnTo>
                    <a:pt x="531" y="36"/>
                  </a:lnTo>
                  <a:close/>
                </a:path>
              </a:pathLst>
            </a:custGeom>
            <a:solidFill>
              <a:srgbClr val="E859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11">
              <a:extLst>
                <a:ext uri="{FF2B5EF4-FFF2-40B4-BE49-F238E27FC236}">
                  <a16:creationId xmlns:a16="http://schemas.microsoft.com/office/drawing/2014/main" id="{1067470C-E2F4-4AA4-8896-03A8CE4C2EC1}"/>
                </a:ext>
              </a:extLst>
            </p:cNvPr>
            <p:cNvSpPr>
              <a:spLocks/>
            </p:cNvSpPr>
            <p:nvPr/>
          </p:nvSpPr>
          <p:spPr bwMode="auto">
            <a:xfrm>
              <a:off x="197" y="376"/>
              <a:ext cx="53" cy="286"/>
            </a:xfrm>
            <a:custGeom>
              <a:avLst/>
              <a:gdLst>
                <a:gd name="T0" fmla="*/ 0 w 53"/>
                <a:gd name="T1" fmla="*/ 0 h 286"/>
                <a:gd name="T2" fmla="*/ 53 w 53"/>
                <a:gd name="T3" fmla="*/ 36 h 286"/>
                <a:gd name="T4" fmla="*/ 53 w 53"/>
                <a:gd name="T5" fmla="*/ 286 h 286"/>
                <a:gd name="T6" fmla="*/ 0 w 53"/>
                <a:gd name="T7" fmla="*/ 251 h 286"/>
                <a:gd name="T8" fmla="*/ 0 w 53"/>
                <a:gd name="T9" fmla="*/ 0 h 286"/>
              </a:gdLst>
              <a:ahLst/>
              <a:cxnLst>
                <a:cxn ang="0">
                  <a:pos x="T0" y="T1"/>
                </a:cxn>
                <a:cxn ang="0">
                  <a:pos x="T2" y="T3"/>
                </a:cxn>
                <a:cxn ang="0">
                  <a:pos x="T4" y="T5"/>
                </a:cxn>
                <a:cxn ang="0">
                  <a:pos x="T6" y="T7"/>
                </a:cxn>
                <a:cxn ang="0">
                  <a:pos x="T8" y="T9"/>
                </a:cxn>
              </a:cxnLst>
              <a:rect l="0" t="0" r="r" b="b"/>
              <a:pathLst>
                <a:path w="53" h="286">
                  <a:moveTo>
                    <a:pt x="0" y="0"/>
                  </a:moveTo>
                  <a:lnTo>
                    <a:pt x="53" y="36"/>
                  </a:lnTo>
                  <a:lnTo>
                    <a:pt x="53" y="286"/>
                  </a:lnTo>
                  <a:lnTo>
                    <a:pt x="0" y="251"/>
                  </a:lnTo>
                  <a:lnTo>
                    <a:pt x="0" y="0"/>
                  </a:lnTo>
                  <a:close/>
                </a:path>
              </a:pathLst>
            </a:custGeom>
            <a:solidFill>
              <a:srgbClr val="BB5A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12">
              <a:extLst>
                <a:ext uri="{FF2B5EF4-FFF2-40B4-BE49-F238E27FC236}">
                  <a16:creationId xmlns:a16="http://schemas.microsoft.com/office/drawing/2014/main" id="{6C72E3F2-40EC-462E-A3C0-9AE06F49F856}"/>
                </a:ext>
              </a:extLst>
            </p:cNvPr>
            <p:cNvSpPr>
              <a:spLocks/>
            </p:cNvSpPr>
            <p:nvPr/>
          </p:nvSpPr>
          <p:spPr bwMode="auto">
            <a:xfrm>
              <a:off x="498" y="823"/>
              <a:ext cx="71" cy="72"/>
            </a:xfrm>
            <a:custGeom>
              <a:avLst/>
              <a:gdLst>
                <a:gd name="T0" fmla="*/ 4 w 4"/>
                <a:gd name="T1" fmla="*/ 1 h 4"/>
                <a:gd name="T2" fmla="*/ 4 w 4"/>
                <a:gd name="T3" fmla="*/ 1 h 4"/>
                <a:gd name="T4" fmla="*/ 3 w 4"/>
                <a:gd name="T5" fmla="*/ 3 h 4"/>
                <a:gd name="T6" fmla="*/ 2 w 4"/>
                <a:gd name="T7" fmla="*/ 2 h 4"/>
                <a:gd name="T8" fmla="*/ 1 w 4"/>
                <a:gd name="T9" fmla="*/ 4 h 4"/>
                <a:gd name="T10" fmla="*/ 0 w 4"/>
                <a:gd name="T11" fmla="*/ 3 h 4"/>
                <a:gd name="T12" fmla="*/ 0 w 4"/>
                <a:gd name="T13" fmla="*/ 4 h 4"/>
                <a:gd name="T14" fmla="*/ 2 w 4"/>
                <a:gd name="T15" fmla="*/ 1 h 4"/>
                <a:gd name="T16" fmla="*/ 4 w 4"/>
                <a:gd name="T17" fmla="*/ 1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4">
                  <a:moveTo>
                    <a:pt x="4" y="1"/>
                  </a:moveTo>
                  <a:cubicBezTo>
                    <a:pt x="4" y="1"/>
                    <a:pt x="4" y="1"/>
                    <a:pt x="4" y="1"/>
                  </a:cubicBezTo>
                  <a:cubicBezTo>
                    <a:pt x="3" y="2"/>
                    <a:pt x="3" y="2"/>
                    <a:pt x="3" y="3"/>
                  </a:cubicBezTo>
                  <a:cubicBezTo>
                    <a:pt x="2" y="2"/>
                    <a:pt x="2" y="2"/>
                    <a:pt x="2" y="2"/>
                  </a:cubicBezTo>
                  <a:cubicBezTo>
                    <a:pt x="1" y="3"/>
                    <a:pt x="1" y="3"/>
                    <a:pt x="1" y="4"/>
                  </a:cubicBezTo>
                  <a:cubicBezTo>
                    <a:pt x="1" y="3"/>
                    <a:pt x="0" y="3"/>
                    <a:pt x="0" y="3"/>
                  </a:cubicBezTo>
                  <a:cubicBezTo>
                    <a:pt x="0" y="4"/>
                    <a:pt x="0" y="4"/>
                    <a:pt x="0" y="4"/>
                  </a:cubicBezTo>
                  <a:cubicBezTo>
                    <a:pt x="0" y="3"/>
                    <a:pt x="1" y="1"/>
                    <a:pt x="2" y="1"/>
                  </a:cubicBezTo>
                  <a:cubicBezTo>
                    <a:pt x="3" y="0"/>
                    <a:pt x="4" y="0"/>
                    <a:pt x="4" y="1"/>
                  </a:cubicBez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13">
              <a:extLst>
                <a:ext uri="{FF2B5EF4-FFF2-40B4-BE49-F238E27FC236}">
                  <a16:creationId xmlns:a16="http://schemas.microsoft.com/office/drawing/2014/main" id="{2F946F9F-4959-4514-A65D-7D4F3577D4F4}"/>
                </a:ext>
              </a:extLst>
            </p:cNvPr>
            <p:cNvSpPr>
              <a:spLocks/>
            </p:cNvSpPr>
            <p:nvPr/>
          </p:nvSpPr>
          <p:spPr bwMode="auto">
            <a:xfrm>
              <a:off x="534" y="859"/>
              <a:ext cx="17" cy="90"/>
            </a:xfrm>
            <a:custGeom>
              <a:avLst/>
              <a:gdLst>
                <a:gd name="T0" fmla="*/ 0 w 17"/>
                <a:gd name="T1" fmla="*/ 90 h 90"/>
                <a:gd name="T2" fmla="*/ 0 w 17"/>
                <a:gd name="T3" fmla="*/ 90 h 90"/>
                <a:gd name="T4" fmla="*/ 0 w 17"/>
                <a:gd name="T5" fmla="*/ 0 h 90"/>
                <a:gd name="T6" fmla="*/ 0 w 17"/>
                <a:gd name="T7" fmla="*/ 0 h 90"/>
                <a:gd name="T8" fmla="*/ 0 w 17"/>
                <a:gd name="T9" fmla="*/ 0 h 90"/>
                <a:gd name="T10" fmla="*/ 0 w 17"/>
                <a:gd name="T11" fmla="*/ 72 h 90"/>
                <a:gd name="T12" fmla="*/ 0 w 17"/>
                <a:gd name="T13" fmla="*/ 72 h 90"/>
                <a:gd name="T14" fmla="*/ 0 w 17"/>
                <a:gd name="T15" fmla="*/ 72 h 90"/>
                <a:gd name="T16" fmla="*/ 0 w 17"/>
                <a:gd name="T17" fmla="*/ 72 h 90"/>
                <a:gd name="T18" fmla="*/ 17 w 17"/>
                <a:gd name="T19" fmla="*/ 72 h 90"/>
                <a:gd name="T20" fmla="*/ 0 w 17"/>
                <a:gd name="T21" fmla="*/ 9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 h="90">
                  <a:moveTo>
                    <a:pt x="0" y="90"/>
                  </a:moveTo>
                  <a:lnTo>
                    <a:pt x="0" y="90"/>
                  </a:lnTo>
                  <a:lnTo>
                    <a:pt x="0" y="0"/>
                  </a:lnTo>
                  <a:lnTo>
                    <a:pt x="0" y="0"/>
                  </a:lnTo>
                  <a:lnTo>
                    <a:pt x="0" y="0"/>
                  </a:lnTo>
                  <a:lnTo>
                    <a:pt x="0" y="72"/>
                  </a:lnTo>
                  <a:lnTo>
                    <a:pt x="0" y="72"/>
                  </a:lnTo>
                  <a:lnTo>
                    <a:pt x="0" y="72"/>
                  </a:lnTo>
                  <a:lnTo>
                    <a:pt x="0" y="72"/>
                  </a:lnTo>
                  <a:lnTo>
                    <a:pt x="17" y="72"/>
                  </a:lnTo>
                  <a:lnTo>
                    <a:pt x="0" y="90"/>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14">
              <a:extLst>
                <a:ext uri="{FF2B5EF4-FFF2-40B4-BE49-F238E27FC236}">
                  <a16:creationId xmlns:a16="http://schemas.microsoft.com/office/drawing/2014/main" id="{F1B8658A-0CA2-4E25-8E64-75A03A591EE7}"/>
                </a:ext>
              </a:extLst>
            </p:cNvPr>
            <p:cNvSpPr>
              <a:spLocks/>
            </p:cNvSpPr>
            <p:nvPr/>
          </p:nvSpPr>
          <p:spPr bwMode="auto">
            <a:xfrm>
              <a:off x="587" y="770"/>
              <a:ext cx="53" cy="89"/>
            </a:xfrm>
            <a:custGeom>
              <a:avLst/>
              <a:gdLst>
                <a:gd name="T0" fmla="*/ 2 w 3"/>
                <a:gd name="T1" fmla="*/ 4 h 5"/>
                <a:gd name="T2" fmla="*/ 1 w 3"/>
                <a:gd name="T3" fmla="*/ 4 h 5"/>
                <a:gd name="T4" fmla="*/ 0 w 3"/>
                <a:gd name="T5" fmla="*/ 4 h 5"/>
                <a:gd name="T6" fmla="*/ 0 w 3"/>
                <a:gd name="T7" fmla="*/ 2 h 5"/>
                <a:gd name="T8" fmla="*/ 3 w 3"/>
                <a:gd name="T9" fmla="*/ 0 h 5"/>
                <a:gd name="T10" fmla="*/ 3 w 3"/>
                <a:gd name="T11" fmla="*/ 2 h 5"/>
                <a:gd name="T12" fmla="*/ 2 w 3"/>
                <a:gd name="T13" fmla="*/ 4 h 5"/>
              </a:gdLst>
              <a:ahLst/>
              <a:cxnLst>
                <a:cxn ang="0">
                  <a:pos x="T0" y="T1"/>
                </a:cxn>
                <a:cxn ang="0">
                  <a:pos x="T2" y="T3"/>
                </a:cxn>
                <a:cxn ang="0">
                  <a:pos x="T4" y="T5"/>
                </a:cxn>
                <a:cxn ang="0">
                  <a:pos x="T6" y="T7"/>
                </a:cxn>
                <a:cxn ang="0">
                  <a:pos x="T8" y="T9"/>
                </a:cxn>
                <a:cxn ang="0">
                  <a:pos x="T10" y="T11"/>
                </a:cxn>
                <a:cxn ang="0">
                  <a:pos x="T12" y="T13"/>
                </a:cxn>
              </a:cxnLst>
              <a:rect l="0" t="0" r="r" b="b"/>
              <a:pathLst>
                <a:path w="3" h="5">
                  <a:moveTo>
                    <a:pt x="2" y="4"/>
                  </a:moveTo>
                  <a:cubicBezTo>
                    <a:pt x="1" y="4"/>
                    <a:pt x="1" y="4"/>
                    <a:pt x="1" y="4"/>
                  </a:cubicBezTo>
                  <a:cubicBezTo>
                    <a:pt x="1" y="5"/>
                    <a:pt x="0" y="4"/>
                    <a:pt x="0" y="4"/>
                  </a:cubicBezTo>
                  <a:cubicBezTo>
                    <a:pt x="0" y="2"/>
                    <a:pt x="0" y="2"/>
                    <a:pt x="0" y="2"/>
                  </a:cubicBezTo>
                  <a:cubicBezTo>
                    <a:pt x="3" y="0"/>
                    <a:pt x="3" y="0"/>
                    <a:pt x="3" y="0"/>
                  </a:cubicBezTo>
                  <a:cubicBezTo>
                    <a:pt x="3" y="2"/>
                    <a:pt x="3" y="2"/>
                    <a:pt x="3" y="2"/>
                  </a:cubicBezTo>
                  <a:cubicBezTo>
                    <a:pt x="3" y="3"/>
                    <a:pt x="2" y="4"/>
                    <a:pt x="2" y="4"/>
                  </a:cubicBez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Rectangle 15">
              <a:extLst>
                <a:ext uri="{FF2B5EF4-FFF2-40B4-BE49-F238E27FC236}">
                  <a16:creationId xmlns:a16="http://schemas.microsoft.com/office/drawing/2014/main" id="{171AE9C9-C51F-446C-8659-DC9C18F430E2}"/>
                </a:ext>
              </a:extLst>
            </p:cNvPr>
            <p:cNvSpPr>
              <a:spLocks noChangeArrowheads="1"/>
            </p:cNvSpPr>
            <p:nvPr/>
          </p:nvSpPr>
          <p:spPr bwMode="auto">
            <a:xfrm>
              <a:off x="622" y="841"/>
              <a:ext cx="1" cy="54"/>
            </a:xfrm>
            <a:prstGeom prst="rect">
              <a:avLst/>
            </a:prstGeom>
            <a:solidFill>
              <a:srgbClr val="C4845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16">
              <a:extLst>
                <a:ext uri="{FF2B5EF4-FFF2-40B4-BE49-F238E27FC236}">
                  <a16:creationId xmlns:a16="http://schemas.microsoft.com/office/drawing/2014/main" id="{F2A6EBBB-4C71-4EDC-AF64-1137E1EC4C6C}"/>
                </a:ext>
              </a:extLst>
            </p:cNvPr>
            <p:cNvSpPr>
              <a:spLocks/>
            </p:cNvSpPr>
            <p:nvPr/>
          </p:nvSpPr>
          <p:spPr bwMode="auto">
            <a:xfrm>
              <a:off x="604" y="877"/>
              <a:ext cx="36" cy="36"/>
            </a:xfrm>
            <a:custGeom>
              <a:avLst/>
              <a:gdLst>
                <a:gd name="T0" fmla="*/ 36 w 36"/>
                <a:gd name="T1" fmla="*/ 18 h 36"/>
                <a:gd name="T2" fmla="*/ 0 w 36"/>
                <a:gd name="T3" fmla="*/ 36 h 36"/>
                <a:gd name="T4" fmla="*/ 0 w 36"/>
                <a:gd name="T5" fmla="*/ 36 h 36"/>
                <a:gd name="T6" fmla="*/ 0 w 36"/>
                <a:gd name="T7" fmla="*/ 18 h 36"/>
                <a:gd name="T8" fmla="*/ 36 w 36"/>
                <a:gd name="T9" fmla="*/ 0 h 36"/>
                <a:gd name="T10" fmla="*/ 36 w 36"/>
                <a:gd name="T11" fmla="*/ 0 h 36"/>
                <a:gd name="T12" fmla="*/ 36 w 36"/>
                <a:gd name="T13" fmla="*/ 18 h 36"/>
              </a:gdLst>
              <a:ahLst/>
              <a:cxnLst>
                <a:cxn ang="0">
                  <a:pos x="T0" y="T1"/>
                </a:cxn>
                <a:cxn ang="0">
                  <a:pos x="T2" y="T3"/>
                </a:cxn>
                <a:cxn ang="0">
                  <a:pos x="T4" y="T5"/>
                </a:cxn>
                <a:cxn ang="0">
                  <a:pos x="T6" y="T7"/>
                </a:cxn>
                <a:cxn ang="0">
                  <a:pos x="T8" y="T9"/>
                </a:cxn>
                <a:cxn ang="0">
                  <a:pos x="T10" y="T11"/>
                </a:cxn>
                <a:cxn ang="0">
                  <a:pos x="T12" y="T13"/>
                </a:cxn>
              </a:cxnLst>
              <a:rect l="0" t="0" r="r" b="b"/>
              <a:pathLst>
                <a:path w="36" h="36">
                  <a:moveTo>
                    <a:pt x="36" y="18"/>
                  </a:moveTo>
                  <a:lnTo>
                    <a:pt x="0" y="36"/>
                  </a:lnTo>
                  <a:lnTo>
                    <a:pt x="0" y="36"/>
                  </a:lnTo>
                  <a:lnTo>
                    <a:pt x="0" y="18"/>
                  </a:lnTo>
                  <a:lnTo>
                    <a:pt x="36" y="0"/>
                  </a:lnTo>
                  <a:lnTo>
                    <a:pt x="36" y="0"/>
                  </a:lnTo>
                  <a:lnTo>
                    <a:pt x="36" y="18"/>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17">
              <a:extLst>
                <a:ext uri="{FF2B5EF4-FFF2-40B4-BE49-F238E27FC236}">
                  <a16:creationId xmlns:a16="http://schemas.microsoft.com/office/drawing/2014/main" id="{A6DAA27C-262C-466A-8576-F4BCE4FE58AF}"/>
                </a:ext>
              </a:extLst>
            </p:cNvPr>
            <p:cNvSpPr>
              <a:spLocks noEditPoints="1"/>
            </p:cNvSpPr>
            <p:nvPr/>
          </p:nvSpPr>
          <p:spPr bwMode="auto">
            <a:xfrm>
              <a:off x="658" y="734"/>
              <a:ext cx="106" cy="143"/>
            </a:xfrm>
            <a:custGeom>
              <a:avLst/>
              <a:gdLst>
                <a:gd name="T0" fmla="*/ 106 w 106"/>
                <a:gd name="T1" fmla="*/ 89 h 143"/>
                <a:gd name="T2" fmla="*/ 0 w 106"/>
                <a:gd name="T3" fmla="*/ 143 h 143"/>
                <a:gd name="T4" fmla="*/ 0 w 106"/>
                <a:gd name="T5" fmla="*/ 143 h 143"/>
                <a:gd name="T6" fmla="*/ 0 w 106"/>
                <a:gd name="T7" fmla="*/ 125 h 143"/>
                <a:gd name="T8" fmla="*/ 53 w 106"/>
                <a:gd name="T9" fmla="*/ 0 h 143"/>
                <a:gd name="T10" fmla="*/ 70 w 106"/>
                <a:gd name="T11" fmla="*/ 0 h 143"/>
                <a:gd name="T12" fmla="*/ 106 w 106"/>
                <a:gd name="T13" fmla="*/ 72 h 143"/>
                <a:gd name="T14" fmla="*/ 106 w 106"/>
                <a:gd name="T15" fmla="*/ 72 h 143"/>
                <a:gd name="T16" fmla="*/ 106 w 106"/>
                <a:gd name="T17" fmla="*/ 89 h 143"/>
                <a:gd name="T18" fmla="*/ 53 w 106"/>
                <a:gd name="T19" fmla="*/ 0 h 143"/>
                <a:gd name="T20" fmla="*/ 0 w 106"/>
                <a:gd name="T21" fmla="*/ 125 h 143"/>
                <a:gd name="T22" fmla="*/ 106 w 106"/>
                <a:gd name="T23" fmla="*/ 72 h 143"/>
                <a:gd name="T24" fmla="*/ 53 w 106"/>
                <a:gd name="T25" fmla="*/ 0 h 143"/>
                <a:gd name="T26" fmla="*/ 53 w 106"/>
                <a:gd name="T27" fmla="*/ 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6" h="143">
                  <a:moveTo>
                    <a:pt x="106" y="89"/>
                  </a:moveTo>
                  <a:lnTo>
                    <a:pt x="0" y="143"/>
                  </a:lnTo>
                  <a:lnTo>
                    <a:pt x="0" y="143"/>
                  </a:lnTo>
                  <a:lnTo>
                    <a:pt x="0" y="125"/>
                  </a:lnTo>
                  <a:lnTo>
                    <a:pt x="53" y="0"/>
                  </a:lnTo>
                  <a:lnTo>
                    <a:pt x="70" y="0"/>
                  </a:lnTo>
                  <a:lnTo>
                    <a:pt x="106" y="72"/>
                  </a:lnTo>
                  <a:lnTo>
                    <a:pt x="106" y="72"/>
                  </a:lnTo>
                  <a:lnTo>
                    <a:pt x="106" y="89"/>
                  </a:lnTo>
                  <a:close/>
                  <a:moveTo>
                    <a:pt x="53" y="0"/>
                  </a:moveTo>
                  <a:lnTo>
                    <a:pt x="0" y="125"/>
                  </a:lnTo>
                  <a:lnTo>
                    <a:pt x="106" y="72"/>
                  </a:lnTo>
                  <a:lnTo>
                    <a:pt x="53" y="0"/>
                  </a:lnTo>
                  <a:lnTo>
                    <a:pt x="53" y="0"/>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18">
              <a:extLst>
                <a:ext uri="{FF2B5EF4-FFF2-40B4-BE49-F238E27FC236}">
                  <a16:creationId xmlns:a16="http://schemas.microsoft.com/office/drawing/2014/main" id="{CD0CD620-D298-4079-805C-472F3978F798}"/>
                </a:ext>
              </a:extLst>
            </p:cNvPr>
            <p:cNvSpPr>
              <a:spLocks noEditPoints="1"/>
            </p:cNvSpPr>
            <p:nvPr/>
          </p:nvSpPr>
          <p:spPr bwMode="auto">
            <a:xfrm>
              <a:off x="711" y="752"/>
              <a:ext cx="0" cy="71"/>
            </a:xfrm>
            <a:custGeom>
              <a:avLst/>
              <a:gdLst>
                <a:gd name="T0" fmla="*/ 54 h 71"/>
                <a:gd name="T1" fmla="*/ 18 h 71"/>
                <a:gd name="T2" fmla="*/ 0 h 71"/>
                <a:gd name="T3" fmla="*/ 36 h 71"/>
                <a:gd name="T4" fmla="*/ 54 h 71"/>
                <a:gd name="T5" fmla="*/ 54 h 71"/>
                <a:gd name="T6" fmla="*/ 54 h 71"/>
                <a:gd name="T7" fmla="*/ 71 h 71"/>
                <a:gd name="T8" fmla="*/ 71 h 71"/>
                <a:gd name="T9" fmla="*/ 54 h 71"/>
                <a:gd name="T10" fmla="*/ 71 h 71"/>
                <a:gd name="T11" fmla="*/ 71 h 71"/>
              </a:gdLst>
              <a:ahLst/>
              <a:cxnLst>
                <a:cxn ang="0">
                  <a:pos x="0" y="T0"/>
                </a:cxn>
                <a:cxn ang="0">
                  <a:pos x="0" y="T1"/>
                </a:cxn>
                <a:cxn ang="0">
                  <a:pos x="0" y="T2"/>
                </a:cxn>
                <a:cxn ang="0">
                  <a:pos x="0" y="T3"/>
                </a:cxn>
                <a:cxn ang="0">
                  <a:pos x="0" y="T4"/>
                </a:cxn>
                <a:cxn ang="0">
                  <a:pos x="0" y="T5"/>
                </a:cxn>
                <a:cxn ang="0">
                  <a:pos x="0" y="T6"/>
                </a:cxn>
                <a:cxn ang="0">
                  <a:pos x="0" y="T7"/>
                </a:cxn>
                <a:cxn ang="0">
                  <a:pos x="0" y="T8"/>
                </a:cxn>
                <a:cxn ang="0">
                  <a:pos x="0" y="T9"/>
                </a:cxn>
                <a:cxn ang="0">
                  <a:pos x="0" y="T10"/>
                </a:cxn>
                <a:cxn ang="0">
                  <a:pos x="0" y="T11"/>
                </a:cxn>
              </a:cxnLst>
              <a:rect l="0" t="0" r="r" b="b"/>
              <a:pathLst>
                <a:path h="71">
                  <a:moveTo>
                    <a:pt x="0" y="54"/>
                  </a:moveTo>
                  <a:lnTo>
                    <a:pt x="0" y="18"/>
                  </a:lnTo>
                  <a:lnTo>
                    <a:pt x="0" y="0"/>
                  </a:lnTo>
                  <a:lnTo>
                    <a:pt x="0" y="36"/>
                  </a:lnTo>
                  <a:lnTo>
                    <a:pt x="0" y="54"/>
                  </a:lnTo>
                  <a:lnTo>
                    <a:pt x="0" y="54"/>
                  </a:lnTo>
                  <a:lnTo>
                    <a:pt x="0" y="54"/>
                  </a:lnTo>
                  <a:close/>
                  <a:moveTo>
                    <a:pt x="0" y="71"/>
                  </a:moveTo>
                  <a:lnTo>
                    <a:pt x="0" y="71"/>
                  </a:lnTo>
                  <a:lnTo>
                    <a:pt x="0" y="54"/>
                  </a:lnTo>
                  <a:lnTo>
                    <a:pt x="0" y="71"/>
                  </a:lnTo>
                  <a:lnTo>
                    <a:pt x="0" y="71"/>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19">
              <a:extLst>
                <a:ext uri="{FF2B5EF4-FFF2-40B4-BE49-F238E27FC236}">
                  <a16:creationId xmlns:a16="http://schemas.microsoft.com/office/drawing/2014/main" id="{8EB3F6AC-410A-45E4-8DF7-199717ABD271}"/>
                </a:ext>
              </a:extLst>
            </p:cNvPr>
            <p:cNvSpPr>
              <a:spLocks/>
            </p:cNvSpPr>
            <p:nvPr/>
          </p:nvSpPr>
          <p:spPr bwMode="auto">
            <a:xfrm>
              <a:off x="516" y="466"/>
              <a:ext cx="195" cy="250"/>
            </a:xfrm>
            <a:custGeom>
              <a:avLst/>
              <a:gdLst>
                <a:gd name="T0" fmla="*/ 195 w 195"/>
                <a:gd name="T1" fmla="*/ 143 h 250"/>
                <a:gd name="T2" fmla="*/ 0 w 195"/>
                <a:gd name="T3" fmla="*/ 250 h 250"/>
                <a:gd name="T4" fmla="*/ 0 w 195"/>
                <a:gd name="T5" fmla="*/ 107 h 250"/>
                <a:gd name="T6" fmla="*/ 195 w 195"/>
                <a:gd name="T7" fmla="*/ 0 h 250"/>
                <a:gd name="T8" fmla="*/ 195 w 195"/>
                <a:gd name="T9" fmla="*/ 143 h 250"/>
              </a:gdLst>
              <a:ahLst/>
              <a:cxnLst>
                <a:cxn ang="0">
                  <a:pos x="T0" y="T1"/>
                </a:cxn>
                <a:cxn ang="0">
                  <a:pos x="T2" y="T3"/>
                </a:cxn>
                <a:cxn ang="0">
                  <a:pos x="T4" y="T5"/>
                </a:cxn>
                <a:cxn ang="0">
                  <a:pos x="T6" y="T7"/>
                </a:cxn>
                <a:cxn ang="0">
                  <a:pos x="T8" y="T9"/>
                </a:cxn>
              </a:cxnLst>
              <a:rect l="0" t="0" r="r" b="b"/>
              <a:pathLst>
                <a:path w="195" h="250">
                  <a:moveTo>
                    <a:pt x="195" y="143"/>
                  </a:moveTo>
                  <a:lnTo>
                    <a:pt x="0" y="250"/>
                  </a:lnTo>
                  <a:lnTo>
                    <a:pt x="0" y="107"/>
                  </a:lnTo>
                  <a:lnTo>
                    <a:pt x="195" y="0"/>
                  </a:lnTo>
                  <a:lnTo>
                    <a:pt x="195" y="143"/>
                  </a:lnTo>
                  <a:close/>
                </a:path>
              </a:pathLst>
            </a:custGeom>
            <a:solidFill>
              <a:srgbClr val="ECEB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20">
              <a:extLst>
                <a:ext uri="{FF2B5EF4-FFF2-40B4-BE49-F238E27FC236}">
                  <a16:creationId xmlns:a16="http://schemas.microsoft.com/office/drawing/2014/main" id="{14386948-B87F-439E-A670-1DBBD542F3BE}"/>
                </a:ext>
              </a:extLst>
            </p:cNvPr>
            <p:cNvSpPr>
              <a:spLocks/>
            </p:cNvSpPr>
            <p:nvPr/>
          </p:nvSpPr>
          <p:spPr bwMode="auto">
            <a:xfrm>
              <a:off x="551" y="591"/>
              <a:ext cx="124" cy="71"/>
            </a:xfrm>
            <a:custGeom>
              <a:avLst/>
              <a:gdLst>
                <a:gd name="T0" fmla="*/ 107 w 124"/>
                <a:gd name="T1" fmla="*/ 18 h 71"/>
                <a:gd name="T2" fmla="*/ 18 w 124"/>
                <a:gd name="T3" fmla="*/ 71 h 71"/>
                <a:gd name="T4" fmla="*/ 0 w 124"/>
                <a:gd name="T5" fmla="*/ 71 h 71"/>
                <a:gd name="T6" fmla="*/ 18 w 124"/>
                <a:gd name="T7" fmla="*/ 71 h 71"/>
                <a:gd name="T8" fmla="*/ 107 w 124"/>
                <a:gd name="T9" fmla="*/ 0 h 71"/>
                <a:gd name="T10" fmla="*/ 124 w 124"/>
                <a:gd name="T11" fmla="*/ 0 h 71"/>
                <a:gd name="T12" fmla="*/ 107 w 124"/>
                <a:gd name="T13" fmla="*/ 18 h 71"/>
              </a:gdLst>
              <a:ahLst/>
              <a:cxnLst>
                <a:cxn ang="0">
                  <a:pos x="T0" y="T1"/>
                </a:cxn>
                <a:cxn ang="0">
                  <a:pos x="T2" y="T3"/>
                </a:cxn>
                <a:cxn ang="0">
                  <a:pos x="T4" y="T5"/>
                </a:cxn>
                <a:cxn ang="0">
                  <a:pos x="T6" y="T7"/>
                </a:cxn>
                <a:cxn ang="0">
                  <a:pos x="T8" y="T9"/>
                </a:cxn>
                <a:cxn ang="0">
                  <a:pos x="T10" y="T11"/>
                </a:cxn>
                <a:cxn ang="0">
                  <a:pos x="T12" y="T13"/>
                </a:cxn>
              </a:cxnLst>
              <a:rect l="0" t="0" r="r" b="b"/>
              <a:pathLst>
                <a:path w="124" h="71">
                  <a:moveTo>
                    <a:pt x="107" y="18"/>
                  </a:moveTo>
                  <a:lnTo>
                    <a:pt x="18" y="71"/>
                  </a:lnTo>
                  <a:lnTo>
                    <a:pt x="0" y="71"/>
                  </a:lnTo>
                  <a:lnTo>
                    <a:pt x="18" y="71"/>
                  </a:lnTo>
                  <a:lnTo>
                    <a:pt x="107" y="0"/>
                  </a:lnTo>
                  <a:lnTo>
                    <a:pt x="124" y="0"/>
                  </a:lnTo>
                  <a:lnTo>
                    <a:pt x="107" y="18"/>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21">
              <a:extLst>
                <a:ext uri="{FF2B5EF4-FFF2-40B4-BE49-F238E27FC236}">
                  <a16:creationId xmlns:a16="http://schemas.microsoft.com/office/drawing/2014/main" id="{E474AB18-145E-4407-AFB2-EFCC455D518A}"/>
                </a:ext>
              </a:extLst>
            </p:cNvPr>
            <p:cNvSpPr>
              <a:spLocks/>
            </p:cNvSpPr>
            <p:nvPr/>
          </p:nvSpPr>
          <p:spPr bwMode="auto">
            <a:xfrm>
              <a:off x="551" y="573"/>
              <a:ext cx="124" cy="72"/>
            </a:xfrm>
            <a:custGeom>
              <a:avLst/>
              <a:gdLst>
                <a:gd name="T0" fmla="*/ 107 w 124"/>
                <a:gd name="T1" fmla="*/ 0 h 72"/>
                <a:gd name="T2" fmla="*/ 18 w 124"/>
                <a:gd name="T3" fmla="*/ 72 h 72"/>
                <a:gd name="T4" fmla="*/ 0 w 124"/>
                <a:gd name="T5" fmla="*/ 72 h 72"/>
                <a:gd name="T6" fmla="*/ 18 w 124"/>
                <a:gd name="T7" fmla="*/ 54 h 72"/>
                <a:gd name="T8" fmla="*/ 107 w 124"/>
                <a:gd name="T9" fmla="*/ 0 h 72"/>
                <a:gd name="T10" fmla="*/ 124 w 124"/>
                <a:gd name="T11" fmla="*/ 0 h 72"/>
                <a:gd name="T12" fmla="*/ 107 w 124"/>
                <a:gd name="T13" fmla="*/ 0 h 72"/>
              </a:gdLst>
              <a:ahLst/>
              <a:cxnLst>
                <a:cxn ang="0">
                  <a:pos x="T0" y="T1"/>
                </a:cxn>
                <a:cxn ang="0">
                  <a:pos x="T2" y="T3"/>
                </a:cxn>
                <a:cxn ang="0">
                  <a:pos x="T4" y="T5"/>
                </a:cxn>
                <a:cxn ang="0">
                  <a:pos x="T6" y="T7"/>
                </a:cxn>
                <a:cxn ang="0">
                  <a:pos x="T8" y="T9"/>
                </a:cxn>
                <a:cxn ang="0">
                  <a:pos x="T10" y="T11"/>
                </a:cxn>
                <a:cxn ang="0">
                  <a:pos x="T12" y="T13"/>
                </a:cxn>
              </a:cxnLst>
              <a:rect l="0" t="0" r="r" b="b"/>
              <a:pathLst>
                <a:path w="124" h="72">
                  <a:moveTo>
                    <a:pt x="107" y="0"/>
                  </a:moveTo>
                  <a:lnTo>
                    <a:pt x="18" y="72"/>
                  </a:lnTo>
                  <a:lnTo>
                    <a:pt x="0" y="72"/>
                  </a:lnTo>
                  <a:lnTo>
                    <a:pt x="18" y="54"/>
                  </a:lnTo>
                  <a:lnTo>
                    <a:pt x="107" y="0"/>
                  </a:lnTo>
                  <a:lnTo>
                    <a:pt x="124" y="0"/>
                  </a:lnTo>
                  <a:lnTo>
                    <a:pt x="107" y="0"/>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22">
              <a:extLst>
                <a:ext uri="{FF2B5EF4-FFF2-40B4-BE49-F238E27FC236}">
                  <a16:creationId xmlns:a16="http://schemas.microsoft.com/office/drawing/2014/main" id="{9A15FBCE-8BE9-469F-AB50-54293E400A7D}"/>
                </a:ext>
              </a:extLst>
            </p:cNvPr>
            <p:cNvSpPr>
              <a:spLocks/>
            </p:cNvSpPr>
            <p:nvPr/>
          </p:nvSpPr>
          <p:spPr bwMode="auto">
            <a:xfrm>
              <a:off x="551" y="555"/>
              <a:ext cx="124" cy="54"/>
            </a:xfrm>
            <a:custGeom>
              <a:avLst/>
              <a:gdLst>
                <a:gd name="T0" fmla="*/ 107 w 124"/>
                <a:gd name="T1" fmla="*/ 0 h 54"/>
                <a:gd name="T2" fmla="*/ 18 w 124"/>
                <a:gd name="T3" fmla="*/ 54 h 54"/>
                <a:gd name="T4" fmla="*/ 0 w 124"/>
                <a:gd name="T5" fmla="*/ 54 h 54"/>
                <a:gd name="T6" fmla="*/ 18 w 124"/>
                <a:gd name="T7" fmla="*/ 54 h 54"/>
                <a:gd name="T8" fmla="*/ 107 w 124"/>
                <a:gd name="T9" fmla="*/ 0 h 54"/>
                <a:gd name="T10" fmla="*/ 124 w 124"/>
                <a:gd name="T11" fmla="*/ 0 h 54"/>
                <a:gd name="T12" fmla="*/ 107 w 124"/>
                <a:gd name="T13" fmla="*/ 0 h 54"/>
              </a:gdLst>
              <a:ahLst/>
              <a:cxnLst>
                <a:cxn ang="0">
                  <a:pos x="T0" y="T1"/>
                </a:cxn>
                <a:cxn ang="0">
                  <a:pos x="T2" y="T3"/>
                </a:cxn>
                <a:cxn ang="0">
                  <a:pos x="T4" y="T5"/>
                </a:cxn>
                <a:cxn ang="0">
                  <a:pos x="T6" y="T7"/>
                </a:cxn>
                <a:cxn ang="0">
                  <a:pos x="T8" y="T9"/>
                </a:cxn>
                <a:cxn ang="0">
                  <a:pos x="T10" y="T11"/>
                </a:cxn>
                <a:cxn ang="0">
                  <a:pos x="T12" y="T13"/>
                </a:cxn>
              </a:cxnLst>
              <a:rect l="0" t="0" r="r" b="b"/>
              <a:pathLst>
                <a:path w="124" h="54">
                  <a:moveTo>
                    <a:pt x="107" y="0"/>
                  </a:moveTo>
                  <a:lnTo>
                    <a:pt x="18" y="54"/>
                  </a:lnTo>
                  <a:lnTo>
                    <a:pt x="0" y="54"/>
                  </a:lnTo>
                  <a:lnTo>
                    <a:pt x="18" y="54"/>
                  </a:lnTo>
                  <a:lnTo>
                    <a:pt x="107" y="0"/>
                  </a:lnTo>
                  <a:lnTo>
                    <a:pt x="124" y="0"/>
                  </a:lnTo>
                  <a:lnTo>
                    <a:pt x="107" y="0"/>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23">
              <a:extLst>
                <a:ext uri="{FF2B5EF4-FFF2-40B4-BE49-F238E27FC236}">
                  <a16:creationId xmlns:a16="http://schemas.microsoft.com/office/drawing/2014/main" id="{DB63F0EB-BAC1-4A1C-9A70-D91ED690EA27}"/>
                </a:ext>
              </a:extLst>
            </p:cNvPr>
            <p:cNvSpPr>
              <a:spLocks/>
            </p:cNvSpPr>
            <p:nvPr/>
          </p:nvSpPr>
          <p:spPr bwMode="auto">
            <a:xfrm>
              <a:off x="551" y="519"/>
              <a:ext cx="124" cy="72"/>
            </a:xfrm>
            <a:custGeom>
              <a:avLst/>
              <a:gdLst>
                <a:gd name="T0" fmla="*/ 107 w 124"/>
                <a:gd name="T1" fmla="*/ 18 h 72"/>
                <a:gd name="T2" fmla="*/ 18 w 124"/>
                <a:gd name="T3" fmla="*/ 72 h 72"/>
                <a:gd name="T4" fmla="*/ 0 w 124"/>
                <a:gd name="T5" fmla="*/ 72 h 72"/>
                <a:gd name="T6" fmla="*/ 18 w 124"/>
                <a:gd name="T7" fmla="*/ 54 h 72"/>
                <a:gd name="T8" fmla="*/ 107 w 124"/>
                <a:gd name="T9" fmla="*/ 0 h 72"/>
                <a:gd name="T10" fmla="*/ 124 w 124"/>
                <a:gd name="T11" fmla="*/ 0 h 72"/>
                <a:gd name="T12" fmla="*/ 107 w 124"/>
                <a:gd name="T13" fmla="*/ 18 h 72"/>
              </a:gdLst>
              <a:ahLst/>
              <a:cxnLst>
                <a:cxn ang="0">
                  <a:pos x="T0" y="T1"/>
                </a:cxn>
                <a:cxn ang="0">
                  <a:pos x="T2" y="T3"/>
                </a:cxn>
                <a:cxn ang="0">
                  <a:pos x="T4" y="T5"/>
                </a:cxn>
                <a:cxn ang="0">
                  <a:pos x="T6" y="T7"/>
                </a:cxn>
                <a:cxn ang="0">
                  <a:pos x="T8" y="T9"/>
                </a:cxn>
                <a:cxn ang="0">
                  <a:pos x="T10" y="T11"/>
                </a:cxn>
                <a:cxn ang="0">
                  <a:pos x="T12" y="T13"/>
                </a:cxn>
              </a:cxnLst>
              <a:rect l="0" t="0" r="r" b="b"/>
              <a:pathLst>
                <a:path w="124" h="72">
                  <a:moveTo>
                    <a:pt x="107" y="18"/>
                  </a:moveTo>
                  <a:lnTo>
                    <a:pt x="18" y="72"/>
                  </a:lnTo>
                  <a:lnTo>
                    <a:pt x="0" y="72"/>
                  </a:lnTo>
                  <a:lnTo>
                    <a:pt x="18" y="54"/>
                  </a:lnTo>
                  <a:lnTo>
                    <a:pt x="107" y="0"/>
                  </a:lnTo>
                  <a:lnTo>
                    <a:pt x="124" y="0"/>
                  </a:lnTo>
                  <a:lnTo>
                    <a:pt x="107" y="18"/>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72" name="Rectangle 71">
            <a:extLst>
              <a:ext uri="{FF2B5EF4-FFF2-40B4-BE49-F238E27FC236}">
                <a16:creationId xmlns:a16="http://schemas.microsoft.com/office/drawing/2014/main" id="{B753BAB2-BCDC-4DBF-9DF1-7E05A635D00E}"/>
              </a:ext>
            </a:extLst>
          </p:cNvPr>
          <p:cNvSpPr/>
          <p:nvPr/>
        </p:nvSpPr>
        <p:spPr>
          <a:xfrm>
            <a:off x="6942533" y="1648590"/>
            <a:ext cx="454025" cy="454025"/>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latin typeface="Calibri Light"/>
            </a:endParaRPr>
          </a:p>
        </p:txBody>
      </p:sp>
      <p:sp>
        <p:nvSpPr>
          <p:cNvPr id="74" name="TextBox 75">
            <a:extLst>
              <a:ext uri="{FF2B5EF4-FFF2-40B4-BE49-F238E27FC236}">
                <a16:creationId xmlns:a16="http://schemas.microsoft.com/office/drawing/2014/main" id="{FA7DDEF7-C908-40F6-84D2-9FBA9E18947A}"/>
              </a:ext>
            </a:extLst>
          </p:cNvPr>
          <p:cNvSpPr txBox="1">
            <a:spLocks noChangeArrowheads="1"/>
          </p:cNvSpPr>
          <p:nvPr/>
        </p:nvSpPr>
        <p:spPr bwMode="auto">
          <a:xfrm>
            <a:off x="7407670" y="1818983"/>
            <a:ext cx="3908029" cy="668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30000"/>
              </a:lnSpc>
            </a:pPr>
            <a:r>
              <a:rPr lang="en-US" altLang="es-MX" sz="1400" dirty="0">
                <a:solidFill>
                  <a:schemeClr val="bg1"/>
                </a:solidFill>
                <a:latin typeface="Calibri Light" panose="020F0302020204030204" pitchFamily="34" charset="0"/>
                <a:cs typeface="Calibri Light" panose="020F0302020204030204" pitchFamily="34" charset="0"/>
              </a:rPr>
              <a:t>Lorem ipsum dolor sit amet, consectetur adipiscing elit. Lorem ipsum dolor sit amet, consectetur</a:t>
            </a:r>
          </a:p>
        </p:txBody>
      </p:sp>
      <p:sp>
        <p:nvSpPr>
          <p:cNvPr id="75" name="TextBox 76">
            <a:extLst>
              <a:ext uri="{FF2B5EF4-FFF2-40B4-BE49-F238E27FC236}">
                <a16:creationId xmlns:a16="http://schemas.microsoft.com/office/drawing/2014/main" id="{6AF6F947-D030-499C-84A3-65FFA8ED82F2}"/>
              </a:ext>
            </a:extLst>
          </p:cNvPr>
          <p:cNvSpPr txBox="1">
            <a:spLocks noChangeArrowheads="1"/>
          </p:cNvSpPr>
          <p:nvPr/>
        </p:nvSpPr>
        <p:spPr bwMode="auto">
          <a:xfrm>
            <a:off x="7407671" y="1485334"/>
            <a:ext cx="3908029" cy="285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30000"/>
              </a:lnSpc>
            </a:pPr>
            <a:r>
              <a:rPr lang="en-US" altLang="es-MX" sz="2000" b="1" dirty="0">
                <a:solidFill>
                  <a:schemeClr val="bg1"/>
                </a:solidFill>
                <a:latin typeface="Source Sans Pro" panose="020B0503030403020204" pitchFamily="34" charset="0"/>
              </a:rPr>
              <a:t>Best Quality in the market</a:t>
            </a:r>
          </a:p>
        </p:txBody>
      </p:sp>
      <p:sp>
        <p:nvSpPr>
          <p:cNvPr id="76" name="Rectangle 75">
            <a:extLst>
              <a:ext uri="{FF2B5EF4-FFF2-40B4-BE49-F238E27FC236}">
                <a16:creationId xmlns:a16="http://schemas.microsoft.com/office/drawing/2014/main" id="{E62AC165-E5B5-4558-BA6B-A47FF687DFF1}"/>
              </a:ext>
            </a:extLst>
          </p:cNvPr>
          <p:cNvSpPr/>
          <p:nvPr/>
        </p:nvSpPr>
        <p:spPr>
          <a:xfrm>
            <a:off x="6953646" y="2934326"/>
            <a:ext cx="454025" cy="395684"/>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latin typeface="Calibri Light"/>
            </a:endParaRPr>
          </a:p>
        </p:txBody>
      </p:sp>
      <p:sp>
        <p:nvSpPr>
          <p:cNvPr id="78" name="TextBox 80">
            <a:extLst>
              <a:ext uri="{FF2B5EF4-FFF2-40B4-BE49-F238E27FC236}">
                <a16:creationId xmlns:a16="http://schemas.microsoft.com/office/drawing/2014/main" id="{64247C5D-F82F-402A-9626-83FD9CDCFCCD}"/>
              </a:ext>
            </a:extLst>
          </p:cNvPr>
          <p:cNvSpPr txBox="1">
            <a:spLocks noChangeArrowheads="1"/>
          </p:cNvSpPr>
          <p:nvPr/>
        </p:nvSpPr>
        <p:spPr bwMode="auto">
          <a:xfrm>
            <a:off x="7522368" y="3088252"/>
            <a:ext cx="3908028" cy="664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30000"/>
              </a:lnSpc>
            </a:pPr>
            <a:r>
              <a:rPr lang="en-US" altLang="es-MX" sz="1400" dirty="0">
                <a:solidFill>
                  <a:schemeClr val="bg1"/>
                </a:solidFill>
                <a:latin typeface="Calibri Light" panose="020F0302020204030204" pitchFamily="34" charset="0"/>
                <a:cs typeface="Calibri Light" panose="020F0302020204030204" pitchFamily="34" charset="0"/>
              </a:rPr>
              <a:t>Lorem ipsum dolor sit amet, consectetur adipiscing elit. Lorem ipsum dolor sit amet, consectetur</a:t>
            </a:r>
          </a:p>
        </p:txBody>
      </p:sp>
      <p:sp>
        <p:nvSpPr>
          <p:cNvPr id="79" name="TextBox 81">
            <a:extLst>
              <a:ext uri="{FF2B5EF4-FFF2-40B4-BE49-F238E27FC236}">
                <a16:creationId xmlns:a16="http://schemas.microsoft.com/office/drawing/2014/main" id="{79500EFA-8C5F-4D7D-B368-477A9E00D5CF}"/>
              </a:ext>
            </a:extLst>
          </p:cNvPr>
          <p:cNvSpPr txBox="1">
            <a:spLocks noChangeArrowheads="1"/>
          </p:cNvSpPr>
          <p:nvPr/>
        </p:nvSpPr>
        <p:spPr bwMode="auto">
          <a:xfrm>
            <a:off x="7522367" y="2702687"/>
            <a:ext cx="3793331" cy="285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30000"/>
              </a:lnSpc>
            </a:pPr>
            <a:r>
              <a:rPr lang="en-US" altLang="es-MX" sz="2000" b="1" dirty="0">
                <a:solidFill>
                  <a:schemeClr val="bg1"/>
                </a:solidFill>
                <a:latin typeface="Source Sans Pro" panose="020B0503030403020204" pitchFamily="34" charset="0"/>
              </a:rPr>
              <a:t>Support 24/7/365</a:t>
            </a:r>
          </a:p>
        </p:txBody>
      </p:sp>
      <p:sp>
        <p:nvSpPr>
          <p:cNvPr id="80" name="Rectangle 79">
            <a:extLst>
              <a:ext uri="{FF2B5EF4-FFF2-40B4-BE49-F238E27FC236}">
                <a16:creationId xmlns:a16="http://schemas.microsoft.com/office/drawing/2014/main" id="{8D12CC3D-7872-4AF1-97FE-E2B6B628E66E}"/>
              </a:ext>
            </a:extLst>
          </p:cNvPr>
          <p:cNvSpPr/>
          <p:nvPr/>
        </p:nvSpPr>
        <p:spPr>
          <a:xfrm>
            <a:off x="6953646" y="4172178"/>
            <a:ext cx="454025" cy="454025"/>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latin typeface="Calibri Light"/>
            </a:endParaRPr>
          </a:p>
        </p:txBody>
      </p:sp>
      <p:sp>
        <p:nvSpPr>
          <p:cNvPr id="82" name="TextBox 85">
            <a:extLst>
              <a:ext uri="{FF2B5EF4-FFF2-40B4-BE49-F238E27FC236}">
                <a16:creationId xmlns:a16="http://schemas.microsoft.com/office/drawing/2014/main" id="{AFD7C2F1-2EFD-41ED-9B16-57125BFF3359}"/>
              </a:ext>
            </a:extLst>
          </p:cNvPr>
          <p:cNvSpPr txBox="1">
            <a:spLocks noChangeArrowheads="1"/>
          </p:cNvSpPr>
          <p:nvPr/>
        </p:nvSpPr>
        <p:spPr bwMode="auto">
          <a:xfrm>
            <a:off x="7522367" y="4253405"/>
            <a:ext cx="3908029" cy="664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30000"/>
              </a:lnSpc>
            </a:pPr>
            <a:r>
              <a:rPr lang="en-US" altLang="es-MX" sz="1400" dirty="0">
                <a:solidFill>
                  <a:schemeClr val="bg1"/>
                </a:solidFill>
                <a:latin typeface="Calibri Light" panose="020F0302020204030204" pitchFamily="34" charset="0"/>
                <a:cs typeface="Calibri Light" panose="020F0302020204030204" pitchFamily="34" charset="0"/>
              </a:rPr>
              <a:t>Lorem ipsum dolor sit amet, consectetur adipiscing elit.. Lorem ipsum dolor sit amet, consectetur</a:t>
            </a:r>
          </a:p>
        </p:txBody>
      </p:sp>
      <p:sp>
        <p:nvSpPr>
          <p:cNvPr id="83" name="TextBox 86">
            <a:extLst>
              <a:ext uri="{FF2B5EF4-FFF2-40B4-BE49-F238E27FC236}">
                <a16:creationId xmlns:a16="http://schemas.microsoft.com/office/drawing/2014/main" id="{B2EE677F-94C6-455F-9A82-AD9F3B0155B8}"/>
              </a:ext>
            </a:extLst>
          </p:cNvPr>
          <p:cNvSpPr txBox="1">
            <a:spLocks noChangeArrowheads="1"/>
          </p:cNvSpPr>
          <p:nvPr/>
        </p:nvSpPr>
        <p:spPr bwMode="auto">
          <a:xfrm>
            <a:off x="7522368" y="3997024"/>
            <a:ext cx="3128169" cy="2852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30000"/>
              </a:lnSpc>
            </a:pPr>
            <a:r>
              <a:rPr lang="en-US" altLang="es-MX" sz="2000" b="1" dirty="0">
                <a:solidFill>
                  <a:schemeClr val="bg1"/>
                </a:solidFill>
                <a:latin typeface="Source Sans Pro" panose="020B0503030403020204" pitchFamily="34" charset="0"/>
              </a:rPr>
              <a:t>Friendly Interface</a:t>
            </a:r>
          </a:p>
        </p:txBody>
      </p:sp>
      <p:sp>
        <p:nvSpPr>
          <p:cNvPr id="84" name="Rectangle 83">
            <a:extLst>
              <a:ext uri="{FF2B5EF4-FFF2-40B4-BE49-F238E27FC236}">
                <a16:creationId xmlns:a16="http://schemas.microsoft.com/office/drawing/2014/main" id="{41A15EC1-D198-4DAF-84F5-7CDABD7EF1FA}"/>
              </a:ext>
            </a:extLst>
          </p:cNvPr>
          <p:cNvSpPr/>
          <p:nvPr/>
        </p:nvSpPr>
        <p:spPr>
          <a:xfrm>
            <a:off x="6953646" y="5460434"/>
            <a:ext cx="454025" cy="454819"/>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latin typeface="Calibri Light"/>
            </a:endParaRPr>
          </a:p>
        </p:txBody>
      </p:sp>
      <p:sp>
        <p:nvSpPr>
          <p:cNvPr id="86" name="TextBox 89">
            <a:extLst>
              <a:ext uri="{FF2B5EF4-FFF2-40B4-BE49-F238E27FC236}">
                <a16:creationId xmlns:a16="http://schemas.microsoft.com/office/drawing/2014/main" id="{56683DBF-E634-4E06-A74A-E008598B989F}"/>
              </a:ext>
            </a:extLst>
          </p:cNvPr>
          <p:cNvSpPr txBox="1">
            <a:spLocks noChangeArrowheads="1"/>
          </p:cNvSpPr>
          <p:nvPr/>
        </p:nvSpPr>
        <p:spPr bwMode="auto">
          <a:xfrm>
            <a:off x="7522368" y="5559520"/>
            <a:ext cx="4090194" cy="795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30000"/>
              </a:lnSpc>
            </a:pPr>
            <a:r>
              <a:rPr lang="en-US" altLang="es-MX" sz="1400" dirty="0">
                <a:solidFill>
                  <a:schemeClr val="bg1"/>
                </a:solidFill>
                <a:latin typeface="Calibri Light" panose="020F0302020204030204" pitchFamily="34" charset="0"/>
                <a:cs typeface="Calibri Light" panose="020F0302020204030204" pitchFamily="34" charset="0"/>
              </a:rPr>
              <a:t>Lorem ipsum dolor sit amet, consectetur adipiscing elit. Lorem ipsum dolor sit amet, consectetur</a:t>
            </a:r>
          </a:p>
        </p:txBody>
      </p:sp>
      <p:sp>
        <p:nvSpPr>
          <p:cNvPr id="87" name="TextBox 90">
            <a:extLst>
              <a:ext uri="{FF2B5EF4-FFF2-40B4-BE49-F238E27FC236}">
                <a16:creationId xmlns:a16="http://schemas.microsoft.com/office/drawing/2014/main" id="{07D4B855-089F-4320-B574-40C1B9509943}"/>
              </a:ext>
            </a:extLst>
          </p:cNvPr>
          <p:cNvSpPr txBox="1">
            <a:spLocks noChangeArrowheads="1"/>
          </p:cNvSpPr>
          <p:nvPr/>
        </p:nvSpPr>
        <p:spPr bwMode="auto">
          <a:xfrm>
            <a:off x="7522368" y="5279062"/>
            <a:ext cx="3793330" cy="2852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30000"/>
              </a:lnSpc>
            </a:pPr>
            <a:r>
              <a:rPr lang="en-US" altLang="es-MX" sz="2000" b="1">
                <a:solidFill>
                  <a:schemeClr val="bg1"/>
                </a:solidFill>
                <a:latin typeface="Source Sans Pro" panose="020B0503030403020204" pitchFamily="34" charset="0"/>
              </a:rPr>
              <a:t>Easily to Custom</a:t>
            </a:r>
          </a:p>
        </p:txBody>
      </p:sp>
      <p:sp>
        <p:nvSpPr>
          <p:cNvPr id="88" name="Freeform 29">
            <a:extLst>
              <a:ext uri="{FF2B5EF4-FFF2-40B4-BE49-F238E27FC236}">
                <a16:creationId xmlns:a16="http://schemas.microsoft.com/office/drawing/2014/main" id="{08FB051D-05BC-4267-B562-8C82ED5692AC}"/>
              </a:ext>
            </a:extLst>
          </p:cNvPr>
          <p:cNvSpPr>
            <a:spLocks/>
          </p:cNvSpPr>
          <p:nvPr/>
        </p:nvSpPr>
        <p:spPr bwMode="auto">
          <a:xfrm>
            <a:off x="7048101" y="1773208"/>
            <a:ext cx="265113" cy="204788"/>
          </a:xfrm>
          <a:custGeom>
            <a:avLst/>
            <a:gdLst>
              <a:gd name="T0" fmla="*/ 58 w 59"/>
              <a:gd name="T1" fmla="*/ 12 h 45"/>
              <a:gd name="T2" fmla="*/ 30 w 59"/>
              <a:gd name="T3" fmla="*/ 39 h 45"/>
              <a:gd name="T4" fmla="*/ 25 w 59"/>
              <a:gd name="T5" fmla="*/ 44 h 45"/>
              <a:gd name="T6" fmla="*/ 23 w 59"/>
              <a:gd name="T7" fmla="*/ 45 h 45"/>
              <a:gd name="T8" fmla="*/ 20 w 59"/>
              <a:gd name="T9" fmla="*/ 44 h 45"/>
              <a:gd name="T10" fmla="*/ 15 w 59"/>
              <a:gd name="T11" fmla="*/ 39 h 45"/>
              <a:gd name="T12" fmla="*/ 1 w 59"/>
              <a:gd name="T13" fmla="*/ 26 h 45"/>
              <a:gd name="T14" fmla="*/ 0 w 59"/>
              <a:gd name="T15" fmla="*/ 23 h 45"/>
              <a:gd name="T16" fmla="*/ 1 w 59"/>
              <a:gd name="T17" fmla="*/ 20 h 45"/>
              <a:gd name="T18" fmla="*/ 6 w 59"/>
              <a:gd name="T19" fmla="*/ 15 h 45"/>
              <a:gd name="T20" fmla="*/ 9 w 59"/>
              <a:gd name="T21" fmla="*/ 14 h 45"/>
              <a:gd name="T22" fmla="*/ 11 w 59"/>
              <a:gd name="T23" fmla="*/ 15 h 45"/>
              <a:gd name="T24" fmla="*/ 23 w 59"/>
              <a:gd name="T25" fmla="*/ 26 h 45"/>
              <a:gd name="T26" fmla="*/ 47 w 59"/>
              <a:gd name="T27" fmla="*/ 1 h 45"/>
              <a:gd name="T28" fmla="*/ 50 w 59"/>
              <a:gd name="T29" fmla="*/ 0 h 45"/>
              <a:gd name="T30" fmla="*/ 53 w 59"/>
              <a:gd name="T31" fmla="*/ 1 h 45"/>
              <a:gd name="T32" fmla="*/ 58 w 59"/>
              <a:gd name="T33" fmla="*/ 7 h 45"/>
              <a:gd name="T34" fmla="*/ 59 w 59"/>
              <a:gd name="T35" fmla="*/ 9 h 45"/>
              <a:gd name="T36" fmla="*/ 58 w 59"/>
              <a:gd name="T37" fmla="*/ 12 h 4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59" h="45">
                <a:moveTo>
                  <a:pt x="58" y="12"/>
                </a:moveTo>
                <a:cubicBezTo>
                  <a:pt x="30" y="39"/>
                  <a:pt x="30" y="39"/>
                  <a:pt x="30" y="39"/>
                </a:cubicBezTo>
                <a:cubicBezTo>
                  <a:pt x="25" y="44"/>
                  <a:pt x="25" y="44"/>
                  <a:pt x="25" y="44"/>
                </a:cubicBezTo>
                <a:cubicBezTo>
                  <a:pt x="24" y="45"/>
                  <a:pt x="24" y="45"/>
                  <a:pt x="23" y="45"/>
                </a:cubicBezTo>
                <a:cubicBezTo>
                  <a:pt x="22" y="45"/>
                  <a:pt x="21" y="45"/>
                  <a:pt x="20" y="44"/>
                </a:cubicBezTo>
                <a:cubicBezTo>
                  <a:pt x="15" y="39"/>
                  <a:pt x="15" y="39"/>
                  <a:pt x="15" y="39"/>
                </a:cubicBezTo>
                <a:cubicBezTo>
                  <a:pt x="1" y="26"/>
                  <a:pt x="1" y="26"/>
                  <a:pt x="1" y="26"/>
                </a:cubicBezTo>
                <a:cubicBezTo>
                  <a:pt x="0" y="25"/>
                  <a:pt x="0" y="24"/>
                  <a:pt x="0" y="23"/>
                </a:cubicBezTo>
                <a:cubicBezTo>
                  <a:pt x="0" y="22"/>
                  <a:pt x="0" y="21"/>
                  <a:pt x="1" y="20"/>
                </a:cubicBezTo>
                <a:cubicBezTo>
                  <a:pt x="6" y="15"/>
                  <a:pt x="6" y="15"/>
                  <a:pt x="6" y="15"/>
                </a:cubicBezTo>
                <a:cubicBezTo>
                  <a:pt x="7" y="14"/>
                  <a:pt x="8" y="14"/>
                  <a:pt x="9" y="14"/>
                </a:cubicBezTo>
                <a:cubicBezTo>
                  <a:pt x="10" y="14"/>
                  <a:pt x="11" y="14"/>
                  <a:pt x="11" y="15"/>
                </a:cubicBezTo>
                <a:cubicBezTo>
                  <a:pt x="23" y="26"/>
                  <a:pt x="23" y="26"/>
                  <a:pt x="23" y="26"/>
                </a:cubicBezTo>
                <a:cubicBezTo>
                  <a:pt x="47" y="1"/>
                  <a:pt x="47" y="1"/>
                  <a:pt x="47" y="1"/>
                </a:cubicBezTo>
                <a:cubicBezTo>
                  <a:pt x="48" y="1"/>
                  <a:pt x="49" y="0"/>
                  <a:pt x="50" y="0"/>
                </a:cubicBezTo>
                <a:cubicBezTo>
                  <a:pt x="51" y="0"/>
                  <a:pt x="52" y="1"/>
                  <a:pt x="53" y="1"/>
                </a:cubicBezTo>
                <a:cubicBezTo>
                  <a:pt x="58" y="7"/>
                  <a:pt x="58" y="7"/>
                  <a:pt x="58" y="7"/>
                </a:cubicBezTo>
                <a:cubicBezTo>
                  <a:pt x="58" y="7"/>
                  <a:pt x="59" y="8"/>
                  <a:pt x="59" y="9"/>
                </a:cubicBezTo>
                <a:cubicBezTo>
                  <a:pt x="59" y="10"/>
                  <a:pt x="58" y="11"/>
                  <a:pt x="58" y="12"/>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89" name="Freeform 29">
            <a:extLst>
              <a:ext uri="{FF2B5EF4-FFF2-40B4-BE49-F238E27FC236}">
                <a16:creationId xmlns:a16="http://schemas.microsoft.com/office/drawing/2014/main" id="{8E67C04B-9EFF-4FD5-A205-07E5D8A1C4D7}"/>
              </a:ext>
            </a:extLst>
          </p:cNvPr>
          <p:cNvSpPr>
            <a:spLocks/>
          </p:cNvSpPr>
          <p:nvPr/>
        </p:nvSpPr>
        <p:spPr bwMode="auto">
          <a:xfrm>
            <a:off x="7036990" y="3029774"/>
            <a:ext cx="265113" cy="204788"/>
          </a:xfrm>
          <a:custGeom>
            <a:avLst/>
            <a:gdLst>
              <a:gd name="T0" fmla="*/ 58 w 59"/>
              <a:gd name="T1" fmla="*/ 12 h 45"/>
              <a:gd name="T2" fmla="*/ 30 w 59"/>
              <a:gd name="T3" fmla="*/ 39 h 45"/>
              <a:gd name="T4" fmla="*/ 25 w 59"/>
              <a:gd name="T5" fmla="*/ 44 h 45"/>
              <a:gd name="T6" fmla="*/ 23 w 59"/>
              <a:gd name="T7" fmla="*/ 45 h 45"/>
              <a:gd name="T8" fmla="*/ 20 w 59"/>
              <a:gd name="T9" fmla="*/ 44 h 45"/>
              <a:gd name="T10" fmla="*/ 15 w 59"/>
              <a:gd name="T11" fmla="*/ 39 h 45"/>
              <a:gd name="T12" fmla="*/ 1 w 59"/>
              <a:gd name="T13" fmla="*/ 26 h 45"/>
              <a:gd name="T14" fmla="*/ 0 w 59"/>
              <a:gd name="T15" fmla="*/ 23 h 45"/>
              <a:gd name="T16" fmla="*/ 1 w 59"/>
              <a:gd name="T17" fmla="*/ 20 h 45"/>
              <a:gd name="T18" fmla="*/ 6 w 59"/>
              <a:gd name="T19" fmla="*/ 15 h 45"/>
              <a:gd name="T20" fmla="*/ 9 w 59"/>
              <a:gd name="T21" fmla="*/ 14 h 45"/>
              <a:gd name="T22" fmla="*/ 11 w 59"/>
              <a:gd name="T23" fmla="*/ 15 h 45"/>
              <a:gd name="T24" fmla="*/ 23 w 59"/>
              <a:gd name="T25" fmla="*/ 26 h 45"/>
              <a:gd name="T26" fmla="*/ 47 w 59"/>
              <a:gd name="T27" fmla="*/ 1 h 45"/>
              <a:gd name="T28" fmla="*/ 50 w 59"/>
              <a:gd name="T29" fmla="*/ 0 h 45"/>
              <a:gd name="T30" fmla="*/ 53 w 59"/>
              <a:gd name="T31" fmla="*/ 1 h 45"/>
              <a:gd name="T32" fmla="*/ 58 w 59"/>
              <a:gd name="T33" fmla="*/ 7 h 45"/>
              <a:gd name="T34" fmla="*/ 59 w 59"/>
              <a:gd name="T35" fmla="*/ 9 h 45"/>
              <a:gd name="T36" fmla="*/ 58 w 59"/>
              <a:gd name="T37" fmla="*/ 12 h 4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59" h="45">
                <a:moveTo>
                  <a:pt x="58" y="12"/>
                </a:moveTo>
                <a:cubicBezTo>
                  <a:pt x="30" y="39"/>
                  <a:pt x="30" y="39"/>
                  <a:pt x="30" y="39"/>
                </a:cubicBezTo>
                <a:cubicBezTo>
                  <a:pt x="25" y="44"/>
                  <a:pt x="25" y="44"/>
                  <a:pt x="25" y="44"/>
                </a:cubicBezTo>
                <a:cubicBezTo>
                  <a:pt x="24" y="45"/>
                  <a:pt x="24" y="45"/>
                  <a:pt x="23" y="45"/>
                </a:cubicBezTo>
                <a:cubicBezTo>
                  <a:pt x="22" y="45"/>
                  <a:pt x="21" y="45"/>
                  <a:pt x="20" y="44"/>
                </a:cubicBezTo>
                <a:cubicBezTo>
                  <a:pt x="15" y="39"/>
                  <a:pt x="15" y="39"/>
                  <a:pt x="15" y="39"/>
                </a:cubicBezTo>
                <a:cubicBezTo>
                  <a:pt x="1" y="26"/>
                  <a:pt x="1" y="26"/>
                  <a:pt x="1" y="26"/>
                </a:cubicBezTo>
                <a:cubicBezTo>
                  <a:pt x="0" y="25"/>
                  <a:pt x="0" y="24"/>
                  <a:pt x="0" y="23"/>
                </a:cubicBezTo>
                <a:cubicBezTo>
                  <a:pt x="0" y="22"/>
                  <a:pt x="0" y="21"/>
                  <a:pt x="1" y="20"/>
                </a:cubicBezTo>
                <a:cubicBezTo>
                  <a:pt x="6" y="15"/>
                  <a:pt x="6" y="15"/>
                  <a:pt x="6" y="15"/>
                </a:cubicBezTo>
                <a:cubicBezTo>
                  <a:pt x="7" y="14"/>
                  <a:pt x="8" y="14"/>
                  <a:pt x="9" y="14"/>
                </a:cubicBezTo>
                <a:cubicBezTo>
                  <a:pt x="10" y="14"/>
                  <a:pt x="11" y="14"/>
                  <a:pt x="11" y="15"/>
                </a:cubicBezTo>
                <a:cubicBezTo>
                  <a:pt x="23" y="26"/>
                  <a:pt x="23" y="26"/>
                  <a:pt x="23" y="26"/>
                </a:cubicBezTo>
                <a:cubicBezTo>
                  <a:pt x="47" y="1"/>
                  <a:pt x="47" y="1"/>
                  <a:pt x="47" y="1"/>
                </a:cubicBezTo>
                <a:cubicBezTo>
                  <a:pt x="48" y="1"/>
                  <a:pt x="49" y="0"/>
                  <a:pt x="50" y="0"/>
                </a:cubicBezTo>
                <a:cubicBezTo>
                  <a:pt x="51" y="0"/>
                  <a:pt x="52" y="1"/>
                  <a:pt x="53" y="1"/>
                </a:cubicBezTo>
                <a:cubicBezTo>
                  <a:pt x="58" y="7"/>
                  <a:pt x="58" y="7"/>
                  <a:pt x="58" y="7"/>
                </a:cubicBezTo>
                <a:cubicBezTo>
                  <a:pt x="58" y="7"/>
                  <a:pt x="59" y="8"/>
                  <a:pt x="59" y="9"/>
                </a:cubicBezTo>
                <a:cubicBezTo>
                  <a:pt x="59" y="10"/>
                  <a:pt x="58" y="11"/>
                  <a:pt x="58" y="12"/>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90" name="Freeform 29">
            <a:extLst>
              <a:ext uri="{FF2B5EF4-FFF2-40B4-BE49-F238E27FC236}">
                <a16:creationId xmlns:a16="http://schemas.microsoft.com/office/drawing/2014/main" id="{1A43B6F4-073F-4119-B84D-6F1552EA30E2}"/>
              </a:ext>
            </a:extLst>
          </p:cNvPr>
          <p:cNvSpPr>
            <a:spLocks/>
          </p:cNvSpPr>
          <p:nvPr/>
        </p:nvSpPr>
        <p:spPr bwMode="auto">
          <a:xfrm>
            <a:off x="7036990" y="4283303"/>
            <a:ext cx="265113" cy="204788"/>
          </a:xfrm>
          <a:custGeom>
            <a:avLst/>
            <a:gdLst>
              <a:gd name="T0" fmla="*/ 58 w 59"/>
              <a:gd name="T1" fmla="*/ 12 h 45"/>
              <a:gd name="T2" fmla="*/ 30 w 59"/>
              <a:gd name="T3" fmla="*/ 39 h 45"/>
              <a:gd name="T4" fmla="*/ 25 w 59"/>
              <a:gd name="T5" fmla="*/ 44 h 45"/>
              <a:gd name="T6" fmla="*/ 23 w 59"/>
              <a:gd name="T7" fmla="*/ 45 h 45"/>
              <a:gd name="T8" fmla="*/ 20 w 59"/>
              <a:gd name="T9" fmla="*/ 44 h 45"/>
              <a:gd name="T10" fmla="*/ 15 w 59"/>
              <a:gd name="T11" fmla="*/ 39 h 45"/>
              <a:gd name="T12" fmla="*/ 1 w 59"/>
              <a:gd name="T13" fmla="*/ 26 h 45"/>
              <a:gd name="T14" fmla="*/ 0 w 59"/>
              <a:gd name="T15" fmla="*/ 23 h 45"/>
              <a:gd name="T16" fmla="*/ 1 w 59"/>
              <a:gd name="T17" fmla="*/ 20 h 45"/>
              <a:gd name="T18" fmla="*/ 6 w 59"/>
              <a:gd name="T19" fmla="*/ 15 h 45"/>
              <a:gd name="T20" fmla="*/ 9 w 59"/>
              <a:gd name="T21" fmla="*/ 14 h 45"/>
              <a:gd name="T22" fmla="*/ 11 w 59"/>
              <a:gd name="T23" fmla="*/ 15 h 45"/>
              <a:gd name="T24" fmla="*/ 23 w 59"/>
              <a:gd name="T25" fmla="*/ 26 h 45"/>
              <a:gd name="T26" fmla="*/ 47 w 59"/>
              <a:gd name="T27" fmla="*/ 1 h 45"/>
              <a:gd name="T28" fmla="*/ 50 w 59"/>
              <a:gd name="T29" fmla="*/ 0 h 45"/>
              <a:gd name="T30" fmla="*/ 53 w 59"/>
              <a:gd name="T31" fmla="*/ 1 h 45"/>
              <a:gd name="T32" fmla="*/ 58 w 59"/>
              <a:gd name="T33" fmla="*/ 7 h 45"/>
              <a:gd name="T34" fmla="*/ 59 w 59"/>
              <a:gd name="T35" fmla="*/ 9 h 45"/>
              <a:gd name="T36" fmla="*/ 58 w 59"/>
              <a:gd name="T37" fmla="*/ 12 h 4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59" h="45">
                <a:moveTo>
                  <a:pt x="58" y="12"/>
                </a:moveTo>
                <a:cubicBezTo>
                  <a:pt x="30" y="39"/>
                  <a:pt x="30" y="39"/>
                  <a:pt x="30" y="39"/>
                </a:cubicBezTo>
                <a:cubicBezTo>
                  <a:pt x="25" y="44"/>
                  <a:pt x="25" y="44"/>
                  <a:pt x="25" y="44"/>
                </a:cubicBezTo>
                <a:cubicBezTo>
                  <a:pt x="24" y="45"/>
                  <a:pt x="24" y="45"/>
                  <a:pt x="23" y="45"/>
                </a:cubicBezTo>
                <a:cubicBezTo>
                  <a:pt x="22" y="45"/>
                  <a:pt x="21" y="45"/>
                  <a:pt x="20" y="44"/>
                </a:cubicBezTo>
                <a:cubicBezTo>
                  <a:pt x="15" y="39"/>
                  <a:pt x="15" y="39"/>
                  <a:pt x="15" y="39"/>
                </a:cubicBezTo>
                <a:cubicBezTo>
                  <a:pt x="1" y="26"/>
                  <a:pt x="1" y="26"/>
                  <a:pt x="1" y="26"/>
                </a:cubicBezTo>
                <a:cubicBezTo>
                  <a:pt x="0" y="25"/>
                  <a:pt x="0" y="24"/>
                  <a:pt x="0" y="23"/>
                </a:cubicBezTo>
                <a:cubicBezTo>
                  <a:pt x="0" y="22"/>
                  <a:pt x="0" y="21"/>
                  <a:pt x="1" y="20"/>
                </a:cubicBezTo>
                <a:cubicBezTo>
                  <a:pt x="6" y="15"/>
                  <a:pt x="6" y="15"/>
                  <a:pt x="6" y="15"/>
                </a:cubicBezTo>
                <a:cubicBezTo>
                  <a:pt x="7" y="14"/>
                  <a:pt x="8" y="14"/>
                  <a:pt x="9" y="14"/>
                </a:cubicBezTo>
                <a:cubicBezTo>
                  <a:pt x="10" y="14"/>
                  <a:pt x="11" y="14"/>
                  <a:pt x="11" y="15"/>
                </a:cubicBezTo>
                <a:cubicBezTo>
                  <a:pt x="23" y="26"/>
                  <a:pt x="23" y="26"/>
                  <a:pt x="23" y="26"/>
                </a:cubicBezTo>
                <a:cubicBezTo>
                  <a:pt x="47" y="1"/>
                  <a:pt x="47" y="1"/>
                  <a:pt x="47" y="1"/>
                </a:cubicBezTo>
                <a:cubicBezTo>
                  <a:pt x="48" y="1"/>
                  <a:pt x="49" y="0"/>
                  <a:pt x="50" y="0"/>
                </a:cubicBezTo>
                <a:cubicBezTo>
                  <a:pt x="51" y="0"/>
                  <a:pt x="52" y="1"/>
                  <a:pt x="53" y="1"/>
                </a:cubicBezTo>
                <a:cubicBezTo>
                  <a:pt x="58" y="7"/>
                  <a:pt x="58" y="7"/>
                  <a:pt x="58" y="7"/>
                </a:cubicBezTo>
                <a:cubicBezTo>
                  <a:pt x="58" y="7"/>
                  <a:pt x="59" y="8"/>
                  <a:pt x="59" y="9"/>
                </a:cubicBezTo>
                <a:cubicBezTo>
                  <a:pt x="59" y="10"/>
                  <a:pt x="58" y="11"/>
                  <a:pt x="58" y="12"/>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91" name="Freeform 29">
            <a:extLst>
              <a:ext uri="{FF2B5EF4-FFF2-40B4-BE49-F238E27FC236}">
                <a16:creationId xmlns:a16="http://schemas.microsoft.com/office/drawing/2014/main" id="{2752C5FB-BAED-491F-844F-0A6A93C15FD7}"/>
              </a:ext>
            </a:extLst>
          </p:cNvPr>
          <p:cNvSpPr>
            <a:spLocks/>
          </p:cNvSpPr>
          <p:nvPr/>
        </p:nvSpPr>
        <p:spPr bwMode="auto">
          <a:xfrm>
            <a:off x="7036990" y="5577115"/>
            <a:ext cx="265113" cy="204788"/>
          </a:xfrm>
          <a:custGeom>
            <a:avLst/>
            <a:gdLst>
              <a:gd name="T0" fmla="*/ 58 w 59"/>
              <a:gd name="T1" fmla="*/ 12 h 45"/>
              <a:gd name="T2" fmla="*/ 30 w 59"/>
              <a:gd name="T3" fmla="*/ 39 h 45"/>
              <a:gd name="T4" fmla="*/ 25 w 59"/>
              <a:gd name="T5" fmla="*/ 44 h 45"/>
              <a:gd name="T6" fmla="*/ 23 w 59"/>
              <a:gd name="T7" fmla="*/ 45 h 45"/>
              <a:gd name="T8" fmla="*/ 20 w 59"/>
              <a:gd name="T9" fmla="*/ 44 h 45"/>
              <a:gd name="T10" fmla="*/ 15 w 59"/>
              <a:gd name="T11" fmla="*/ 39 h 45"/>
              <a:gd name="T12" fmla="*/ 1 w 59"/>
              <a:gd name="T13" fmla="*/ 26 h 45"/>
              <a:gd name="T14" fmla="*/ 0 w 59"/>
              <a:gd name="T15" fmla="*/ 23 h 45"/>
              <a:gd name="T16" fmla="*/ 1 w 59"/>
              <a:gd name="T17" fmla="*/ 20 h 45"/>
              <a:gd name="T18" fmla="*/ 6 w 59"/>
              <a:gd name="T19" fmla="*/ 15 h 45"/>
              <a:gd name="T20" fmla="*/ 9 w 59"/>
              <a:gd name="T21" fmla="*/ 14 h 45"/>
              <a:gd name="T22" fmla="*/ 11 w 59"/>
              <a:gd name="T23" fmla="*/ 15 h 45"/>
              <a:gd name="T24" fmla="*/ 23 w 59"/>
              <a:gd name="T25" fmla="*/ 26 h 45"/>
              <a:gd name="T26" fmla="*/ 47 w 59"/>
              <a:gd name="T27" fmla="*/ 1 h 45"/>
              <a:gd name="T28" fmla="*/ 50 w 59"/>
              <a:gd name="T29" fmla="*/ 0 h 45"/>
              <a:gd name="T30" fmla="*/ 53 w 59"/>
              <a:gd name="T31" fmla="*/ 1 h 45"/>
              <a:gd name="T32" fmla="*/ 58 w 59"/>
              <a:gd name="T33" fmla="*/ 7 h 45"/>
              <a:gd name="T34" fmla="*/ 59 w 59"/>
              <a:gd name="T35" fmla="*/ 9 h 45"/>
              <a:gd name="T36" fmla="*/ 58 w 59"/>
              <a:gd name="T37" fmla="*/ 12 h 4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59" h="45">
                <a:moveTo>
                  <a:pt x="58" y="12"/>
                </a:moveTo>
                <a:cubicBezTo>
                  <a:pt x="30" y="39"/>
                  <a:pt x="30" y="39"/>
                  <a:pt x="30" y="39"/>
                </a:cubicBezTo>
                <a:cubicBezTo>
                  <a:pt x="25" y="44"/>
                  <a:pt x="25" y="44"/>
                  <a:pt x="25" y="44"/>
                </a:cubicBezTo>
                <a:cubicBezTo>
                  <a:pt x="24" y="45"/>
                  <a:pt x="24" y="45"/>
                  <a:pt x="23" y="45"/>
                </a:cubicBezTo>
                <a:cubicBezTo>
                  <a:pt x="22" y="45"/>
                  <a:pt x="21" y="45"/>
                  <a:pt x="20" y="44"/>
                </a:cubicBezTo>
                <a:cubicBezTo>
                  <a:pt x="15" y="39"/>
                  <a:pt x="15" y="39"/>
                  <a:pt x="15" y="39"/>
                </a:cubicBezTo>
                <a:cubicBezTo>
                  <a:pt x="1" y="26"/>
                  <a:pt x="1" y="26"/>
                  <a:pt x="1" y="26"/>
                </a:cubicBezTo>
                <a:cubicBezTo>
                  <a:pt x="0" y="25"/>
                  <a:pt x="0" y="24"/>
                  <a:pt x="0" y="23"/>
                </a:cubicBezTo>
                <a:cubicBezTo>
                  <a:pt x="0" y="22"/>
                  <a:pt x="0" y="21"/>
                  <a:pt x="1" y="20"/>
                </a:cubicBezTo>
                <a:cubicBezTo>
                  <a:pt x="6" y="15"/>
                  <a:pt x="6" y="15"/>
                  <a:pt x="6" y="15"/>
                </a:cubicBezTo>
                <a:cubicBezTo>
                  <a:pt x="7" y="14"/>
                  <a:pt x="8" y="14"/>
                  <a:pt x="9" y="14"/>
                </a:cubicBezTo>
                <a:cubicBezTo>
                  <a:pt x="10" y="14"/>
                  <a:pt x="11" y="14"/>
                  <a:pt x="11" y="15"/>
                </a:cubicBezTo>
                <a:cubicBezTo>
                  <a:pt x="23" y="26"/>
                  <a:pt x="23" y="26"/>
                  <a:pt x="23" y="26"/>
                </a:cubicBezTo>
                <a:cubicBezTo>
                  <a:pt x="47" y="1"/>
                  <a:pt x="47" y="1"/>
                  <a:pt x="47" y="1"/>
                </a:cubicBezTo>
                <a:cubicBezTo>
                  <a:pt x="48" y="1"/>
                  <a:pt x="49" y="0"/>
                  <a:pt x="50" y="0"/>
                </a:cubicBezTo>
                <a:cubicBezTo>
                  <a:pt x="51" y="0"/>
                  <a:pt x="52" y="1"/>
                  <a:pt x="53" y="1"/>
                </a:cubicBezTo>
                <a:cubicBezTo>
                  <a:pt x="58" y="7"/>
                  <a:pt x="58" y="7"/>
                  <a:pt x="58" y="7"/>
                </a:cubicBezTo>
                <a:cubicBezTo>
                  <a:pt x="58" y="7"/>
                  <a:pt x="59" y="8"/>
                  <a:pt x="59" y="9"/>
                </a:cubicBezTo>
                <a:cubicBezTo>
                  <a:pt x="59" y="10"/>
                  <a:pt x="58" y="11"/>
                  <a:pt x="58" y="12"/>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92" name="TextBox 91">
            <a:extLst>
              <a:ext uri="{FF2B5EF4-FFF2-40B4-BE49-F238E27FC236}">
                <a16:creationId xmlns:a16="http://schemas.microsoft.com/office/drawing/2014/main" id="{41E915FB-35E8-4A80-8A8B-F5D412149A53}"/>
              </a:ext>
            </a:extLst>
          </p:cNvPr>
          <p:cNvSpPr txBox="1"/>
          <p:nvPr/>
        </p:nvSpPr>
        <p:spPr>
          <a:xfrm>
            <a:off x="2895203" y="246151"/>
            <a:ext cx="6191249" cy="923330"/>
          </a:xfrm>
          <a:prstGeom prst="rect">
            <a:avLst/>
          </a:prstGeom>
          <a:noFill/>
        </p:spPr>
        <p:txBody>
          <a:bodyPr wrap="square" rtlCol="0">
            <a:spAutoFit/>
          </a:bodyPr>
          <a:lstStyle/>
          <a:p>
            <a:pPr algn="ctr"/>
            <a:r>
              <a:rPr lang="es-CO" sz="5400" dirty="0">
                <a:solidFill>
                  <a:schemeClr val="bg1"/>
                </a:solidFill>
                <a:latin typeface="Impact" panose="020B0806030902050204" pitchFamily="34" charset="0"/>
              </a:rPr>
              <a:t>Escribe tu título aquí</a:t>
            </a:r>
          </a:p>
        </p:txBody>
      </p:sp>
    </p:spTree>
    <p:extLst>
      <p:ext uri="{BB962C8B-B14F-4D97-AF65-F5344CB8AC3E}">
        <p14:creationId xmlns:p14="http://schemas.microsoft.com/office/powerpoint/2010/main" val="15788835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A578F376-7D2B-4A19-9B70-C241CD477F8D}"/>
              </a:ext>
            </a:extLst>
          </p:cNvPr>
          <p:cNvSpPr/>
          <p:nvPr/>
        </p:nvSpPr>
        <p:spPr>
          <a:xfrm>
            <a:off x="0" y="0"/>
            <a:ext cx="12192000" cy="6857463"/>
          </a:xfrm>
          <a:prstGeom prst="rect">
            <a:avLst/>
          </a:prstGeom>
          <a:solidFill>
            <a:srgbClr val="01C6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2484" name="Group 422">
            <a:extLst>
              <a:ext uri="{FF2B5EF4-FFF2-40B4-BE49-F238E27FC236}">
                <a16:creationId xmlns:a16="http://schemas.microsoft.com/office/drawing/2014/main" id="{693AB849-562C-45D6-B8ED-0E10BC65A6AD}"/>
              </a:ext>
            </a:extLst>
          </p:cNvPr>
          <p:cNvGrpSpPr>
            <a:grpSpLocks noChangeAspect="1"/>
          </p:cNvGrpSpPr>
          <p:nvPr/>
        </p:nvGrpSpPr>
        <p:grpSpPr bwMode="auto">
          <a:xfrm>
            <a:off x="6380162" y="870353"/>
            <a:ext cx="5326063" cy="5116755"/>
            <a:chOff x="691" y="718"/>
            <a:chExt cx="2256" cy="2323"/>
          </a:xfrm>
        </p:grpSpPr>
        <p:grpSp>
          <p:nvGrpSpPr>
            <p:cNvPr id="52486" name="Group 623">
              <a:extLst>
                <a:ext uri="{FF2B5EF4-FFF2-40B4-BE49-F238E27FC236}">
                  <a16:creationId xmlns:a16="http://schemas.microsoft.com/office/drawing/2014/main" id="{75040C0F-3FB6-4065-940A-B9E64A109C4B}"/>
                </a:ext>
              </a:extLst>
            </p:cNvPr>
            <p:cNvGrpSpPr>
              <a:grpSpLocks/>
            </p:cNvGrpSpPr>
            <p:nvPr/>
          </p:nvGrpSpPr>
          <p:grpSpPr bwMode="auto">
            <a:xfrm>
              <a:off x="691" y="718"/>
              <a:ext cx="2256" cy="2323"/>
              <a:chOff x="691" y="718"/>
              <a:chExt cx="2256" cy="2323"/>
            </a:xfrm>
          </p:grpSpPr>
          <p:sp>
            <p:nvSpPr>
              <p:cNvPr id="52595" name="Freeform 426">
                <a:extLst>
                  <a:ext uri="{FF2B5EF4-FFF2-40B4-BE49-F238E27FC236}">
                    <a16:creationId xmlns:a16="http://schemas.microsoft.com/office/drawing/2014/main" id="{8CDF321B-E981-4147-80AF-10CA386BC3F2}"/>
                  </a:ext>
                </a:extLst>
              </p:cNvPr>
              <p:cNvSpPr>
                <a:spLocks/>
              </p:cNvSpPr>
              <p:nvPr/>
            </p:nvSpPr>
            <p:spPr bwMode="auto">
              <a:xfrm>
                <a:off x="1554" y="1605"/>
                <a:ext cx="1202" cy="1322"/>
              </a:xfrm>
              <a:custGeom>
                <a:avLst/>
                <a:gdLst>
                  <a:gd name="T0" fmla="*/ 0 w 1202"/>
                  <a:gd name="T1" fmla="*/ 697 h 1322"/>
                  <a:gd name="T2" fmla="*/ 1202 w 1202"/>
                  <a:gd name="T3" fmla="*/ 0 h 1322"/>
                  <a:gd name="T4" fmla="*/ 1202 w 1202"/>
                  <a:gd name="T5" fmla="*/ 625 h 1322"/>
                  <a:gd name="T6" fmla="*/ 0 w 1202"/>
                  <a:gd name="T7" fmla="*/ 1322 h 1322"/>
                  <a:gd name="T8" fmla="*/ 0 w 1202"/>
                  <a:gd name="T9" fmla="*/ 697 h 1322"/>
                </a:gdLst>
                <a:ahLst/>
                <a:cxnLst>
                  <a:cxn ang="0">
                    <a:pos x="T0" y="T1"/>
                  </a:cxn>
                  <a:cxn ang="0">
                    <a:pos x="T2" y="T3"/>
                  </a:cxn>
                  <a:cxn ang="0">
                    <a:pos x="T4" y="T5"/>
                  </a:cxn>
                  <a:cxn ang="0">
                    <a:pos x="T6" y="T7"/>
                  </a:cxn>
                  <a:cxn ang="0">
                    <a:pos x="T8" y="T9"/>
                  </a:cxn>
                </a:cxnLst>
                <a:rect l="0" t="0" r="r" b="b"/>
                <a:pathLst>
                  <a:path w="1202" h="1322">
                    <a:moveTo>
                      <a:pt x="0" y="697"/>
                    </a:moveTo>
                    <a:lnTo>
                      <a:pt x="1202" y="0"/>
                    </a:lnTo>
                    <a:lnTo>
                      <a:pt x="1202" y="625"/>
                    </a:lnTo>
                    <a:lnTo>
                      <a:pt x="0" y="1322"/>
                    </a:lnTo>
                    <a:lnTo>
                      <a:pt x="0" y="697"/>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97" name="Freeform 428">
                <a:extLst>
                  <a:ext uri="{FF2B5EF4-FFF2-40B4-BE49-F238E27FC236}">
                    <a16:creationId xmlns:a16="http://schemas.microsoft.com/office/drawing/2014/main" id="{88D1B99F-D117-4F2C-A718-E0C4F1863CF2}"/>
                  </a:ext>
                </a:extLst>
              </p:cNvPr>
              <p:cNvSpPr>
                <a:spLocks/>
              </p:cNvSpPr>
              <p:nvPr/>
            </p:nvSpPr>
            <p:spPr bwMode="auto">
              <a:xfrm>
                <a:off x="1554" y="1605"/>
                <a:ext cx="1202" cy="754"/>
              </a:xfrm>
              <a:custGeom>
                <a:avLst/>
                <a:gdLst>
                  <a:gd name="T0" fmla="*/ 1202 w 1202"/>
                  <a:gd name="T1" fmla="*/ 0 h 754"/>
                  <a:gd name="T2" fmla="*/ 1202 w 1202"/>
                  <a:gd name="T3" fmla="*/ 58 h 754"/>
                  <a:gd name="T4" fmla="*/ 0 w 1202"/>
                  <a:gd name="T5" fmla="*/ 754 h 754"/>
                  <a:gd name="T6" fmla="*/ 0 w 1202"/>
                  <a:gd name="T7" fmla="*/ 697 h 754"/>
                  <a:gd name="T8" fmla="*/ 1202 w 1202"/>
                  <a:gd name="T9" fmla="*/ 0 h 754"/>
                </a:gdLst>
                <a:ahLst/>
                <a:cxnLst>
                  <a:cxn ang="0">
                    <a:pos x="T0" y="T1"/>
                  </a:cxn>
                  <a:cxn ang="0">
                    <a:pos x="T2" y="T3"/>
                  </a:cxn>
                  <a:cxn ang="0">
                    <a:pos x="T4" y="T5"/>
                  </a:cxn>
                  <a:cxn ang="0">
                    <a:pos x="T6" y="T7"/>
                  </a:cxn>
                  <a:cxn ang="0">
                    <a:pos x="T8" y="T9"/>
                  </a:cxn>
                </a:cxnLst>
                <a:rect l="0" t="0" r="r" b="b"/>
                <a:pathLst>
                  <a:path w="1202" h="754">
                    <a:moveTo>
                      <a:pt x="1202" y="0"/>
                    </a:moveTo>
                    <a:lnTo>
                      <a:pt x="1202" y="58"/>
                    </a:lnTo>
                    <a:lnTo>
                      <a:pt x="0" y="754"/>
                    </a:lnTo>
                    <a:lnTo>
                      <a:pt x="0" y="697"/>
                    </a:lnTo>
                    <a:lnTo>
                      <a:pt x="1202" y="0"/>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98" name="Freeform 429">
                <a:extLst>
                  <a:ext uri="{FF2B5EF4-FFF2-40B4-BE49-F238E27FC236}">
                    <a16:creationId xmlns:a16="http://schemas.microsoft.com/office/drawing/2014/main" id="{1705136C-8712-461C-AE40-E5330635874C}"/>
                  </a:ext>
                </a:extLst>
              </p:cNvPr>
              <p:cNvSpPr>
                <a:spLocks/>
              </p:cNvSpPr>
              <p:nvPr/>
            </p:nvSpPr>
            <p:spPr bwMode="auto">
              <a:xfrm>
                <a:off x="706" y="1114"/>
                <a:ext cx="2050" cy="1188"/>
              </a:xfrm>
              <a:custGeom>
                <a:avLst/>
                <a:gdLst>
                  <a:gd name="T0" fmla="*/ 0 w 2050"/>
                  <a:gd name="T1" fmla="*/ 701 h 1188"/>
                  <a:gd name="T2" fmla="*/ 1206 w 2050"/>
                  <a:gd name="T3" fmla="*/ 0 h 1188"/>
                  <a:gd name="T4" fmla="*/ 2050 w 2050"/>
                  <a:gd name="T5" fmla="*/ 491 h 1188"/>
                  <a:gd name="T6" fmla="*/ 848 w 2050"/>
                  <a:gd name="T7" fmla="*/ 1188 h 1188"/>
                  <a:gd name="T8" fmla="*/ 0 w 2050"/>
                  <a:gd name="T9" fmla="*/ 701 h 1188"/>
                </a:gdLst>
                <a:ahLst/>
                <a:cxnLst>
                  <a:cxn ang="0">
                    <a:pos x="T0" y="T1"/>
                  </a:cxn>
                  <a:cxn ang="0">
                    <a:pos x="T2" y="T3"/>
                  </a:cxn>
                  <a:cxn ang="0">
                    <a:pos x="T4" y="T5"/>
                  </a:cxn>
                  <a:cxn ang="0">
                    <a:pos x="T6" y="T7"/>
                  </a:cxn>
                  <a:cxn ang="0">
                    <a:pos x="T8" y="T9"/>
                  </a:cxn>
                </a:cxnLst>
                <a:rect l="0" t="0" r="r" b="b"/>
                <a:pathLst>
                  <a:path w="2050" h="1188">
                    <a:moveTo>
                      <a:pt x="0" y="701"/>
                    </a:moveTo>
                    <a:lnTo>
                      <a:pt x="1206" y="0"/>
                    </a:lnTo>
                    <a:lnTo>
                      <a:pt x="2050" y="491"/>
                    </a:lnTo>
                    <a:lnTo>
                      <a:pt x="848" y="1188"/>
                    </a:lnTo>
                    <a:lnTo>
                      <a:pt x="0" y="701"/>
                    </a:lnTo>
                    <a:close/>
                  </a:path>
                </a:pathLst>
              </a:custGeom>
              <a:solidFill>
                <a:srgbClr val="DCDC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99" name="Freeform 430">
                <a:extLst>
                  <a:ext uri="{FF2B5EF4-FFF2-40B4-BE49-F238E27FC236}">
                    <a16:creationId xmlns:a16="http://schemas.microsoft.com/office/drawing/2014/main" id="{F0C833B0-09E6-4CF1-88C5-11BBCCFD034A}"/>
                  </a:ext>
                </a:extLst>
              </p:cNvPr>
              <p:cNvSpPr>
                <a:spLocks/>
              </p:cNvSpPr>
              <p:nvPr/>
            </p:nvSpPr>
            <p:spPr bwMode="auto">
              <a:xfrm>
                <a:off x="706" y="1114"/>
                <a:ext cx="2050" cy="1188"/>
              </a:xfrm>
              <a:custGeom>
                <a:avLst/>
                <a:gdLst>
                  <a:gd name="T0" fmla="*/ 0 w 2050"/>
                  <a:gd name="T1" fmla="*/ 701 h 1188"/>
                  <a:gd name="T2" fmla="*/ 1206 w 2050"/>
                  <a:gd name="T3" fmla="*/ 0 h 1188"/>
                  <a:gd name="T4" fmla="*/ 2050 w 2050"/>
                  <a:gd name="T5" fmla="*/ 491 h 1188"/>
                  <a:gd name="T6" fmla="*/ 848 w 2050"/>
                  <a:gd name="T7" fmla="*/ 1188 h 1188"/>
                  <a:gd name="T8" fmla="*/ 0 w 2050"/>
                  <a:gd name="T9" fmla="*/ 701 h 1188"/>
                </a:gdLst>
                <a:ahLst/>
                <a:cxnLst>
                  <a:cxn ang="0">
                    <a:pos x="T0" y="T1"/>
                  </a:cxn>
                  <a:cxn ang="0">
                    <a:pos x="T2" y="T3"/>
                  </a:cxn>
                  <a:cxn ang="0">
                    <a:pos x="T4" y="T5"/>
                  </a:cxn>
                  <a:cxn ang="0">
                    <a:pos x="T6" y="T7"/>
                  </a:cxn>
                  <a:cxn ang="0">
                    <a:pos x="T8" y="T9"/>
                  </a:cxn>
                </a:cxnLst>
                <a:rect l="0" t="0" r="r" b="b"/>
                <a:pathLst>
                  <a:path w="2050" h="1188">
                    <a:moveTo>
                      <a:pt x="0" y="701"/>
                    </a:moveTo>
                    <a:lnTo>
                      <a:pt x="1206" y="0"/>
                    </a:lnTo>
                    <a:lnTo>
                      <a:pt x="2050" y="491"/>
                    </a:lnTo>
                    <a:lnTo>
                      <a:pt x="848" y="1188"/>
                    </a:lnTo>
                    <a:lnTo>
                      <a:pt x="0" y="70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00" name="Freeform 431">
                <a:extLst>
                  <a:ext uri="{FF2B5EF4-FFF2-40B4-BE49-F238E27FC236}">
                    <a16:creationId xmlns:a16="http://schemas.microsoft.com/office/drawing/2014/main" id="{EE5684DD-91B3-472E-B4DE-E95BC67D4A7F}"/>
                  </a:ext>
                </a:extLst>
              </p:cNvPr>
              <p:cNvSpPr>
                <a:spLocks/>
              </p:cNvSpPr>
              <p:nvPr/>
            </p:nvSpPr>
            <p:spPr bwMode="auto">
              <a:xfrm>
                <a:off x="706" y="1815"/>
                <a:ext cx="848" cy="1112"/>
              </a:xfrm>
              <a:custGeom>
                <a:avLst/>
                <a:gdLst>
                  <a:gd name="T0" fmla="*/ 848 w 848"/>
                  <a:gd name="T1" fmla="*/ 487 h 1112"/>
                  <a:gd name="T2" fmla="*/ 848 w 848"/>
                  <a:gd name="T3" fmla="*/ 802 h 1112"/>
                  <a:gd name="T4" fmla="*/ 848 w 848"/>
                  <a:gd name="T5" fmla="*/ 1112 h 1112"/>
                  <a:gd name="T6" fmla="*/ 729 w 848"/>
                  <a:gd name="T7" fmla="*/ 1045 h 1112"/>
                  <a:gd name="T8" fmla="*/ 710 w 848"/>
                  <a:gd name="T9" fmla="*/ 1035 h 1112"/>
                  <a:gd name="T10" fmla="*/ 710 w 848"/>
                  <a:gd name="T11" fmla="*/ 983 h 1112"/>
                  <a:gd name="T12" fmla="*/ 176 w 848"/>
                  <a:gd name="T13" fmla="*/ 677 h 1112"/>
                  <a:gd name="T14" fmla="*/ 133 w 848"/>
                  <a:gd name="T15" fmla="*/ 701 h 1112"/>
                  <a:gd name="T16" fmla="*/ 114 w 848"/>
                  <a:gd name="T17" fmla="*/ 692 h 1112"/>
                  <a:gd name="T18" fmla="*/ 0 w 848"/>
                  <a:gd name="T19" fmla="*/ 625 h 1112"/>
                  <a:gd name="T20" fmla="*/ 0 w 848"/>
                  <a:gd name="T21" fmla="*/ 310 h 1112"/>
                  <a:gd name="T22" fmla="*/ 0 w 848"/>
                  <a:gd name="T23" fmla="*/ 0 h 1112"/>
                  <a:gd name="T24" fmla="*/ 424 w 848"/>
                  <a:gd name="T25" fmla="*/ 243 h 1112"/>
                  <a:gd name="T26" fmla="*/ 848 w 848"/>
                  <a:gd name="T27" fmla="*/ 487 h 1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48" h="1112">
                    <a:moveTo>
                      <a:pt x="848" y="487"/>
                    </a:moveTo>
                    <a:lnTo>
                      <a:pt x="848" y="802"/>
                    </a:lnTo>
                    <a:lnTo>
                      <a:pt x="848" y="1112"/>
                    </a:lnTo>
                    <a:lnTo>
                      <a:pt x="729" y="1045"/>
                    </a:lnTo>
                    <a:lnTo>
                      <a:pt x="710" y="1035"/>
                    </a:lnTo>
                    <a:lnTo>
                      <a:pt x="710" y="983"/>
                    </a:lnTo>
                    <a:lnTo>
                      <a:pt x="176" y="677"/>
                    </a:lnTo>
                    <a:lnTo>
                      <a:pt x="133" y="701"/>
                    </a:lnTo>
                    <a:lnTo>
                      <a:pt x="114" y="692"/>
                    </a:lnTo>
                    <a:lnTo>
                      <a:pt x="0" y="625"/>
                    </a:lnTo>
                    <a:lnTo>
                      <a:pt x="0" y="310"/>
                    </a:lnTo>
                    <a:lnTo>
                      <a:pt x="0" y="0"/>
                    </a:lnTo>
                    <a:lnTo>
                      <a:pt x="424" y="243"/>
                    </a:lnTo>
                    <a:lnTo>
                      <a:pt x="848" y="487"/>
                    </a:lnTo>
                    <a:close/>
                  </a:path>
                </a:pathLst>
              </a:custGeom>
              <a:solidFill>
                <a:srgbClr val="F0F3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01" name="Freeform 432">
                <a:extLst>
                  <a:ext uri="{FF2B5EF4-FFF2-40B4-BE49-F238E27FC236}">
                    <a16:creationId xmlns:a16="http://schemas.microsoft.com/office/drawing/2014/main" id="{802A3AE8-94FB-4F16-BB78-4E3C6AC860B0}"/>
                  </a:ext>
                </a:extLst>
              </p:cNvPr>
              <p:cNvSpPr>
                <a:spLocks/>
              </p:cNvSpPr>
              <p:nvPr/>
            </p:nvSpPr>
            <p:spPr bwMode="auto">
              <a:xfrm>
                <a:off x="706" y="1114"/>
                <a:ext cx="1216" cy="706"/>
              </a:xfrm>
              <a:custGeom>
                <a:avLst/>
                <a:gdLst>
                  <a:gd name="T0" fmla="*/ 0 w 1216"/>
                  <a:gd name="T1" fmla="*/ 701 h 706"/>
                  <a:gd name="T2" fmla="*/ 1201 w 1216"/>
                  <a:gd name="T3" fmla="*/ 0 h 706"/>
                  <a:gd name="T4" fmla="*/ 1216 w 1216"/>
                  <a:gd name="T5" fmla="*/ 9 h 706"/>
                  <a:gd name="T6" fmla="*/ 9 w 1216"/>
                  <a:gd name="T7" fmla="*/ 706 h 706"/>
                  <a:gd name="T8" fmla="*/ 0 w 1216"/>
                  <a:gd name="T9" fmla="*/ 701 h 706"/>
                </a:gdLst>
                <a:ahLst/>
                <a:cxnLst>
                  <a:cxn ang="0">
                    <a:pos x="T0" y="T1"/>
                  </a:cxn>
                  <a:cxn ang="0">
                    <a:pos x="T2" y="T3"/>
                  </a:cxn>
                  <a:cxn ang="0">
                    <a:pos x="T4" y="T5"/>
                  </a:cxn>
                  <a:cxn ang="0">
                    <a:pos x="T6" y="T7"/>
                  </a:cxn>
                  <a:cxn ang="0">
                    <a:pos x="T8" y="T9"/>
                  </a:cxn>
                </a:cxnLst>
                <a:rect l="0" t="0" r="r" b="b"/>
                <a:pathLst>
                  <a:path w="1216" h="706">
                    <a:moveTo>
                      <a:pt x="0" y="701"/>
                    </a:moveTo>
                    <a:lnTo>
                      <a:pt x="1201" y="0"/>
                    </a:lnTo>
                    <a:lnTo>
                      <a:pt x="1216" y="9"/>
                    </a:lnTo>
                    <a:lnTo>
                      <a:pt x="9" y="706"/>
                    </a:lnTo>
                    <a:lnTo>
                      <a:pt x="0" y="701"/>
                    </a:lnTo>
                    <a:close/>
                  </a:path>
                </a:pathLst>
              </a:custGeom>
              <a:solidFill>
                <a:srgbClr val="DCDC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02" name="Freeform 433">
                <a:extLst>
                  <a:ext uri="{FF2B5EF4-FFF2-40B4-BE49-F238E27FC236}">
                    <a16:creationId xmlns:a16="http://schemas.microsoft.com/office/drawing/2014/main" id="{906044CF-E2E6-4AAB-9D33-F9226202CF68}"/>
                  </a:ext>
                </a:extLst>
              </p:cNvPr>
              <p:cNvSpPr>
                <a:spLocks/>
              </p:cNvSpPr>
              <p:nvPr/>
            </p:nvSpPr>
            <p:spPr bwMode="auto">
              <a:xfrm>
                <a:off x="706" y="1114"/>
                <a:ext cx="1216" cy="706"/>
              </a:xfrm>
              <a:custGeom>
                <a:avLst/>
                <a:gdLst>
                  <a:gd name="T0" fmla="*/ 0 w 1216"/>
                  <a:gd name="T1" fmla="*/ 701 h 706"/>
                  <a:gd name="T2" fmla="*/ 1201 w 1216"/>
                  <a:gd name="T3" fmla="*/ 0 h 706"/>
                  <a:gd name="T4" fmla="*/ 1216 w 1216"/>
                  <a:gd name="T5" fmla="*/ 9 h 706"/>
                  <a:gd name="T6" fmla="*/ 9 w 1216"/>
                  <a:gd name="T7" fmla="*/ 706 h 706"/>
                  <a:gd name="T8" fmla="*/ 0 w 1216"/>
                  <a:gd name="T9" fmla="*/ 701 h 706"/>
                </a:gdLst>
                <a:ahLst/>
                <a:cxnLst>
                  <a:cxn ang="0">
                    <a:pos x="T0" y="T1"/>
                  </a:cxn>
                  <a:cxn ang="0">
                    <a:pos x="T2" y="T3"/>
                  </a:cxn>
                  <a:cxn ang="0">
                    <a:pos x="T4" y="T5"/>
                  </a:cxn>
                  <a:cxn ang="0">
                    <a:pos x="T6" y="T7"/>
                  </a:cxn>
                  <a:cxn ang="0">
                    <a:pos x="T8" y="T9"/>
                  </a:cxn>
                </a:cxnLst>
                <a:rect l="0" t="0" r="r" b="b"/>
                <a:pathLst>
                  <a:path w="1216" h="706">
                    <a:moveTo>
                      <a:pt x="0" y="701"/>
                    </a:moveTo>
                    <a:lnTo>
                      <a:pt x="1201" y="0"/>
                    </a:lnTo>
                    <a:lnTo>
                      <a:pt x="1216" y="9"/>
                    </a:lnTo>
                    <a:lnTo>
                      <a:pt x="9" y="706"/>
                    </a:lnTo>
                    <a:lnTo>
                      <a:pt x="0" y="70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03" name="Freeform 434">
                <a:extLst>
                  <a:ext uri="{FF2B5EF4-FFF2-40B4-BE49-F238E27FC236}">
                    <a16:creationId xmlns:a16="http://schemas.microsoft.com/office/drawing/2014/main" id="{B453BB4E-5F95-487A-87B1-255E74972DD5}"/>
                  </a:ext>
                </a:extLst>
              </p:cNvPr>
              <p:cNvSpPr>
                <a:spLocks/>
              </p:cNvSpPr>
              <p:nvPr/>
            </p:nvSpPr>
            <p:spPr bwMode="auto">
              <a:xfrm>
                <a:off x="715" y="985"/>
                <a:ext cx="1207" cy="835"/>
              </a:xfrm>
              <a:custGeom>
                <a:avLst/>
                <a:gdLst>
                  <a:gd name="T0" fmla="*/ 0 w 1207"/>
                  <a:gd name="T1" fmla="*/ 701 h 835"/>
                  <a:gd name="T2" fmla="*/ 1207 w 1207"/>
                  <a:gd name="T3" fmla="*/ 0 h 835"/>
                  <a:gd name="T4" fmla="*/ 1207 w 1207"/>
                  <a:gd name="T5" fmla="*/ 138 h 835"/>
                  <a:gd name="T6" fmla="*/ 0 w 1207"/>
                  <a:gd name="T7" fmla="*/ 835 h 835"/>
                  <a:gd name="T8" fmla="*/ 0 w 1207"/>
                  <a:gd name="T9" fmla="*/ 701 h 835"/>
                </a:gdLst>
                <a:ahLst/>
                <a:cxnLst>
                  <a:cxn ang="0">
                    <a:pos x="T0" y="T1"/>
                  </a:cxn>
                  <a:cxn ang="0">
                    <a:pos x="T2" y="T3"/>
                  </a:cxn>
                  <a:cxn ang="0">
                    <a:pos x="T4" y="T5"/>
                  </a:cxn>
                  <a:cxn ang="0">
                    <a:pos x="T6" y="T7"/>
                  </a:cxn>
                  <a:cxn ang="0">
                    <a:pos x="T8" y="T9"/>
                  </a:cxn>
                </a:cxnLst>
                <a:rect l="0" t="0" r="r" b="b"/>
                <a:pathLst>
                  <a:path w="1207" h="835">
                    <a:moveTo>
                      <a:pt x="0" y="701"/>
                    </a:moveTo>
                    <a:lnTo>
                      <a:pt x="1207" y="0"/>
                    </a:lnTo>
                    <a:lnTo>
                      <a:pt x="1207" y="138"/>
                    </a:lnTo>
                    <a:lnTo>
                      <a:pt x="0" y="835"/>
                    </a:lnTo>
                    <a:lnTo>
                      <a:pt x="0" y="701"/>
                    </a:lnTo>
                    <a:close/>
                  </a:path>
                </a:pathLst>
              </a:custGeom>
              <a:solidFill>
                <a:srgbClr val="B345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04" name="Freeform 435">
                <a:extLst>
                  <a:ext uri="{FF2B5EF4-FFF2-40B4-BE49-F238E27FC236}">
                    <a16:creationId xmlns:a16="http://schemas.microsoft.com/office/drawing/2014/main" id="{97DA618C-A3B8-4CD5-8236-6F105F786319}"/>
                  </a:ext>
                </a:extLst>
              </p:cNvPr>
              <p:cNvSpPr>
                <a:spLocks/>
              </p:cNvSpPr>
              <p:nvPr/>
            </p:nvSpPr>
            <p:spPr bwMode="auto">
              <a:xfrm>
                <a:off x="715" y="985"/>
                <a:ext cx="1207" cy="835"/>
              </a:xfrm>
              <a:custGeom>
                <a:avLst/>
                <a:gdLst>
                  <a:gd name="T0" fmla="*/ 0 w 1207"/>
                  <a:gd name="T1" fmla="*/ 701 h 835"/>
                  <a:gd name="T2" fmla="*/ 1207 w 1207"/>
                  <a:gd name="T3" fmla="*/ 0 h 835"/>
                  <a:gd name="T4" fmla="*/ 1207 w 1207"/>
                  <a:gd name="T5" fmla="*/ 138 h 835"/>
                  <a:gd name="T6" fmla="*/ 0 w 1207"/>
                  <a:gd name="T7" fmla="*/ 835 h 835"/>
                  <a:gd name="T8" fmla="*/ 0 w 1207"/>
                  <a:gd name="T9" fmla="*/ 701 h 835"/>
                </a:gdLst>
                <a:ahLst/>
                <a:cxnLst>
                  <a:cxn ang="0">
                    <a:pos x="T0" y="T1"/>
                  </a:cxn>
                  <a:cxn ang="0">
                    <a:pos x="T2" y="T3"/>
                  </a:cxn>
                  <a:cxn ang="0">
                    <a:pos x="T4" y="T5"/>
                  </a:cxn>
                  <a:cxn ang="0">
                    <a:pos x="T6" y="T7"/>
                  </a:cxn>
                  <a:cxn ang="0">
                    <a:pos x="T8" y="T9"/>
                  </a:cxn>
                </a:cxnLst>
                <a:rect l="0" t="0" r="r" b="b"/>
                <a:pathLst>
                  <a:path w="1207" h="835">
                    <a:moveTo>
                      <a:pt x="0" y="701"/>
                    </a:moveTo>
                    <a:lnTo>
                      <a:pt x="1207" y="0"/>
                    </a:lnTo>
                    <a:lnTo>
                      <a:pt x="1207" y="138"/>
                    </a:lnTo>
                    <a:lnTo>
                      <a:pt x="0" y="835"/>
                    </a:lnTo>
                    <a:lnTo>
                      <a:pt x="0" y="70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05" name="Freeform 436">
                <a:extLst>
                  <a:ext uri="{FF2B5EF4-FFF2-40B4-BE49-F238E27FC236}">
                    <a16:creationId xmlns:a16="http://schemas.microsoft.com/office/drawing/2014/main" id="{948F6447-3352-47D2-92AE-2A0A7B40E02F}"/>
                  </a:ext>
                </a:extLst>
              </p:cNvPr>
              <p:cNvSpPr>
                <a:spLocks/>
              </p:cNvSpPr>
              <p:nvPr/>
            </p:nvSpPr>
            <p:spPr bwMode="auto">
              <a:xfrm>
                <a:off x="715" y="747"/>
                <a:ext cx="1383" cy="939"/>
              </a:xfrm>
              <a:custGeom>
                <a:avLst/>
                <a:gdLst>
                  <a:gd name="T0" fmla="*/ 181 w 1383"/>
                  <a:gd name="T1" fmla="*/ 701 h 939"/>
                  <a:gd name="T2" fmla="*/ 1383 w 1383"/>
                  <a:gd name="T3" fmla="*/ 0 h 939"/>
                  <a:gd name="T4" fmla="*/ 1207 w 1383"/>
                  <a:gd name="T5" fmla="*/ 238 h 939"/>
                  <a:gd name="T6" fmla="*/ 0 w 1383"/>
                  <a:gd name="T7" fmla="*/ 939 h 939"/>
                  <a:gd name="T8" fmla="*/ 181 w 1383"/>
                  <a:gd name="T9" fmla="*/ 701 h 939"/>
                </a:gdLst>
                <a:ahLst/>
                <a:cxnLst>
                  <a:cxn ang="0">
                    <a:pos x="T0" y="T1"/>
                  </a:cxn>
                  <a:cxn ang="0">
                    <a:pos x="T2" y="T3"/>
                  </a:cxn>
                  <a:cxn ang="0">
                    <a:pos x="T4" y="T5"/>
                  </a:cxn>
                  <a:cxn ang="0">
                    <a:pos x="T6" y="T7"/>
                  </a:cxn>
                  <a:cxn ang="0">
                    <a:pos x="T8" y="T9"/>
                  </a:cxn>
                </a:cxnLst>
                <a:rect l="0" t="0" r="r" b="b"/>
                <a:pathLst>
                  <a:path w="1383" h="939">
                    <a:moveTo>
                      <a:pt x="181" y="701"/>
                    </a:moveTo>
                    <a:lnTo>
                      <a:pt x="1383" y="0"/>
                    </a:lnTo>
                    <a:lnTo>
                      <a:pt x="1207" y="238"/>
                    </a:lnTo>
                    <a:lnTo>
                      <a:pt x="0" y="939"/>
                    </a:lnTo>
                    <a:lnTo>
                      <a:pt x="181" y="701"/>
                    </a:lnTo>
                    <a:close/>
                  </a:path>
                </a:pathLst>
              </a:custGeom>
              <a:solidFill>
                <a:srgbClr val="7A2F1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06" name="Freeform 437">
                <a:extLst>
                  <a:ext uri="{FF2B5EF4-FFF2-40B4-BE49-F238E27FC236}">
                    <a16:creationId xmlns:a16="http://schemas.microsoft.com/office/drawing/2014/main" id="{17A3C571-9582-4F7A-A0D7-FE4B9CFBF844}"/>
                  </a:ext>
                </a:extLst>
              </p:cNvPr>
              <p:cNvSpPr>
                <a:spLocks/>
              </p:cNvSpPr>
              <p:nvPr/>
            </p:nvSpPr>
            <p:spPr bwMode="auto">
              <a:xfrm>
                <a:off x="715" y="747"/>
                <a:ext cx="1383" cy="939"/>
              </a:xfrm>
              <a:custGeom>
                <a:avLst/>
                <a:gdLst>
                  <a:gd name="T0" fmla="*/ 181 w 1383"/>
                  <a:gd name="T1" fmla="*/ 701 h 939"/>
                  <a:gd name="T2" fmla="*/ 1383 w 1383"/>
                  <a:gd name="T3" fmla="*/ 0 h 939"/>
                  <a:gd name="T4" fmla="*/ 1207 w 1383"/>
                  <a:gd name="T5" fmla="*/ 238 h 939"/>
                  <a:gd name="T6" fmla="*/ 0 w 1383"/>
                  <a:gd name="T7" fmla="*/ 939 h 939"/>
                  <a:gd name="T8" fmla="*/ 181 w 1383"/>
                  <a:gd name="T9" fmla="*/ 701 h 939"/>
                </a:gdLst>
                <a:ahLst/>
                <a:cxnLst>
                  <a:cxn ang="0">
                    <a:pos x="T0" y="T1"/>
                  </a:cxn>
                  <a:cxn ang="0">
                    <a:pos x="T2" y="T3"/>
                  </a:cxn>
                  <a:cxn ang="0">
                    <a:pos x="T4" y="T5"/>
                  </a:cxn>
                  <a:cxn ang="0">
                    <a:pos x="T6" y="T7"/>
                  </a:cxn>
                  <a:cxn ang="0">
                    <a:pos x="T8" y="T9"/>
                  </a:cxn>
                </a:cxnLst>
                <a:rect l="0" t="0" r="r" b="b"/>
                <a:pathLst>
                  <a:path w="1383" h="939">
                    <a:moveTo>
                      <a:pt x="181" y="701"/>
                    </a:moveTo>
                    <a:lnTo>
                      <a:pt x="1383" y="0"/>
                    </a:lnTo>
                    <a:lnTo>
                      <a:pt x="1207" y="238"/>
                    </a:lnTo>
                    <a:lnTo>
                      <a:pt x="0" y="939"/>
                    </a:lnTo>
                    <a:lnTo>
                      <a:pt x="181" y="70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07" name="Freeform 438">
                <a:extLst>
                  <a:ext uri="{FF2B5EF4-FFF2-40B4-BE49-F238E27FC236}">
                    <a16:creationId xmlns:a16="http://schemas.microsoft.com/office/drawing/2014/main" id="{D63B03AE-A018-4A36-8E8B-DA12913A10E5}"/>
                  </a:ext>
                </a:extLst>
              </p:cNvPr>
              <p:cNvSpPr>
                <a:spLocks/>
              </p:cNvSpPr>
              <p:nvPr/>
            </p:nvSpPr>
            <p:spPr bwMode="auto">
              <a:xfrm>
                <a:off x="1540" y="1596"/>
                <a:ext cx="1216" cy="706"/>
              </a:xfrm>
              <a:custGeom>
                <a:avLst/>
                <a:gdLst>
                  <a:gd name="T0" fmla="*/ 0 w 1216"/>
                  <a:gd name="T1" fmla="*/ 701 h 706"/>
                  <a:gd name="T2" fmla="*/ 1202 w 1216"/>
                  <a:gd name="T3" fmla="*/ 0 h 706"/>
                  <a:gd name="T4" fmla="*/ 1216 w 1216"/>
                  <a:gd name="T5" fmla="*/ 9 h 706"/>
                  <a:gd name="T6" fmla="*/ 14 w 1216"/>
                  <a:gd name="T7" fmla="*/ 706 h 706"/>
                  <a:gd name="T8" fmla="*/ 0 w 1216"/>
                  <a:gd name="T9" fmla="*/ 701 h 706"/>
                </a:gdLst>
                <a:ahLst/>
                <a:cxnLst>
                  <a:cxn ang="0">
                    <a:pos x="T0" y="T1"/>
                  </a:cxn>
                  <a:cxn ang="0">
                    <a:pos x="T2" y="T3"/>
                  </a:cxn>
                  <a:cxn ang="0">
                    <a:pos x="T4" y="T5"/>
                  </a:cxn>
                  <a:cxn ang="0">
                    <a:pos x="T6" y="T7"/>
                  </a:cxn>
                  <a:cxn ang="0">
                    <a:pos x="T8" y="T9"/>
                  </a:cxn>
                </a:cxnLst>
                <a:rect l="0" t="0" r="r" b="b"/>
                <a:pathLst>
                  <a:path w="1216" h="706">
                    <a:moveTo>
                      <a:pt x="0" y="701"/>
                    </a:moveTo>
                    <a:lnTo>
                      <a:pt x="1202" y="0"/>
                    </a:lnTo>
                    <a:lnTo>
                      <a:pt x="1216" y="9"/>
                    </a:lnTo>
                    <a:lnTo>
                      <a:pt x="14" y="706"/>
                    </a:lnTo>
                    <a:lnTo>
                      <a:pt x="0" y="701"/>
                    </a:lnTo>
                    <a:close/>
                  </a:path>
                </a:pathLst>
              </a:custGeom>
              <a:solidFill>
                <a:srgbClr val="DCDC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08" name="Freeform 439">
                <a:extLst>
                  <a:ext uri="{FF2B5EF4-FFF2-40B4-BE49-F238E27FC236}">
                    <a16:creationId xmlns:a16="http://schemas.microsoft.com/office/drawing/2014/main" id="{B23C02A4-99DA-443A-A4D8-DD4F5AF12C66}"/>
                  </a:ext>
                </a:extLst>
              </p:cNvPr>
              <p:cNvSpPr>
                <a:spLocks/>
              </p:cNvSpPr>
              <p:nvPr/>
            </p:nvSpPr>
            <p:spPr bwMode="auto">
              <a:xfrm>
                <a:off x="1540" y="1462"/>
                <a:ext cx="1202" cy="835"/>
              </a:xfrm>
              <a:custGeom>
                <a:avLst/>
                <a:gdLst>
                  <a:gd name="T0" fmla="*/ 0 w 1202"/>
                  <a:gd name="T1" fmla="*/ 701 h 835"/>
                  <a:gd name="T2" fmla="*/ 1202 w 1202"/>
                  <a:gd name="T3" fmla="*/ 0 h 835"/>
                  <a:gd name="T4" fmla="*/ 1202 w 1202"/>
                  <a:gd name="T5" fmla="*/ 134 h 835"/>
                  <a:gd name="T6" fmla="*/ 0 w 1202"/>
                  <a:gd name="T7" fmla="*/ 835 h 835"/>
                  <a:gd name="T8" fmla="*/ 0 w 1202"/>
                  <a:gd name="T9" fmla="*/ 701 h 835"/>
                </a:gdLst>
                <a:ahLst/>
                <a:cxnLst>
                  <a:cxn ang="0">
                    <a:pos x="T0" y="T1"/>
                  </a:cxn>
                  <a:cxn ang="0">
                    <a:pos x="T2" y="T3"/>
                  </a:cxn>
                  <a:cxn ang="0">
                    <a:pos x="T4" y="T5"/>
                  </a:cxn>
                  <a:cxn ang="0">
                    <a:pos x="T6" y="T7"/>
                  </a:cxn>
                  <a:cxn ang="0">
                    <a:pos x="T8" y="T9"/>
                  </a:cxn>
                </a:cxnLst>
                <a:rect l="0" t="0" r="r" b="b"/>
                <a:pathLst>
                  <a:path w="1202" h="835">
                    <a:moveTo>
                      <a:pt x="0" y="701"/>
                    </a:moveTo>
                    <a:lnTo>
                      <a:pt x="1202" y="0"/>
                    </a:lnTo>
                    <a:lnTo>
                      <a:pt x="1202" y="134"/>
                    </a:lnTo>
                    <a:lnTo>
                      <a:pt x="0" y="835"/>
                    </a:lnTo>
                    <a:lnTo>
                      <a:pt x="0" y="701"/>
                    </a:lnTo>
                    <a:close/>
                  </a:path>
                </a:pathLst>
              </a:custGeom>
              <a:solidFill>
                <a:srgbClr val="C5C5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09" name="Freeform 440">
                <a:extLst>
                  <a:ext uri="{FF2B5EF4-FFF2-40B4-BE49-F238E27FC236}">
                    <a16:creationId xmlns:a16="http://schemas.microsoft.com/office/drawing/2014/main" id="{C654E72C-0F54-495D-A343-7D5CBD8E23AB}"/>
                  </a:ext>
                </a:extLst>
              </p:cNvPr>
              <p:cNvSpPr>
                <a:spLocks/>
              </p:cNvSpPr>
              <p:nvPr/>
            </p:nvSpPr>
            <p:spPr bwMode="auto">
              <a:xfrm>
                <a:off x="896" y="747"/>
                <a:ext cx="1436" cy="701"/>
              </a:xfrm>
              <a:custGeom>
                <a:avLst/>
                <a:gdLst>
                  <a:gd name="T0" fmla="*/ 0 w 1436"/>
                  <a:gd name="T1" fmla="*/ 701 h 701"/>
                  <a:gd name="T2" fmla="*/ 1202 w 1436"/>
                  <a:gd name="T3" fmla="*/ 0 h 701"/>
                  <a:gd name="T4" fmla="*/ 1436 w 1436"/>
                  <a:gd name="T5" fmla="*/ 0 h 701"/>
                  <a:gd name="T6" fmla="*/ 234 w 1436"/>
                  <a:gd name="T7" fmla="*/ 701 h 701"/>
                  <a:gd name="T8" fmla="*/ 0 w 1436"/>
                  <a:gd name="T9" fmla="*/ 701 h 701"/>
                </a:gdLst>
                <a:ahLst/>
                <a:cxnLst>
                  <a:cxn ang="0">
                    <a:pos x="T0" y="T1"/>
                  </a:cxn>
                  <a:cxn ang="0">
                    <a:pos x="T2" y="T3"/>
                  </a:cxn>
                  <a:cxn ang="0">
                    <a:pos x="T4" y="T5"/>
                  </a:cxn>
                  <a:cxn ang="0">
                    <a:pos x="T6" y="T7"/>
                  </a:cxn>
                  <a:cxn ang="0">
                    <a:pos x="T8" y="T9"/>
                  </a:cxn>
                </a:cxnLst>
                <a:rect l="0" t="0" r="r" b="b"/>
                <a:pathLst>
                  <a:path w="1436" h="701">
                    <a:moveTo>
                      <a:pt x="0" y="701"/>
                    </a:moveTo>
                    <a:lnTo>
                      <a:pt x="1202" y="0"/>
                    </a:lnTo>
                    <a:lnTo>
                      <a:pt x="1436" y="0"/>
                    </a:lnTo>
                    <a:lnTo>
                      <a:pt x="234" y="701"/>
                    </a:lnTo>
                    <a:lnTo>
                      <a:pt x="0" y="701"/>
                    </a:lnTo>
                    <a:close/>
                  </a:path>
                </a:pathLst>
              </a:custGeom>
              <a:solidFill>
                <a:srgbClr val="9E9E9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10" name="Freeform 441">
                <a:extLst>
                  <a:ext uri="{FF2B5EF4-FFF2-40B4-BE49-F238E27FC236}">
                    <a16:creationId xmlns:a16="http://schemas.microsoft.com/office/drawing/2014/main" id="{ED1CFC1D-7DFB-4F98-9566-C803F751B1DF}"/>
                  </a:ext>
                </a:extLst>
              </p:cNvPr>
              <p:cNvSpPr>
                <a:spLocks/>
              </p:cNvSpPr>
              <p:nvPr/>
            </p:nvSpPr>
            <p:spPr bwMode="auto">
              <a:xfrm>
                <a:off x="1564" y="1467"/>
                <a:ext cx="1207" cy="844"/>
              </a:xfrm>
              <a:custGeom>
                <a:avLst/>
                <a:gdLst>
                  <a:gd name="T0" fmla="*/ 0 w 1207"/>
                  <a:gd name="T1" fmla="*/ 701 h 844"/>
                  <a:gd name="T2" fmla="*/ 1207 w 1207"/>
                  <a:gd name="T3" fmla="*/ 0 h 844"/>
                  <a:gd name="T4" fmla="*/ 1202 w 1207"/>
                  <a:gd name="T5" fmla="*/ 143 h 844"/>
                  <a:gd name="T6" fmla="*/ 0 w 1207"/>
                  <a:gd name="T7" fmla="*/ 844 h 844"/>
                  <a:gd name="T8" fmla="*/ 0 w 1207"/>
                  <a:gd name="T9" fmla="*/ 701 h 844"/>
                </a:gdLst>
                <a:ahLst/>
                <a:cxnLst>
                  <a:cxn ang="0">
                    <a:pos x="T0" y="T1"/>
                  </a:cxn>
                  <a:cxn ang="0">
                    <a:pos x="T2" y="T3"/>
                  </a:cxn>
                  <a:cxn ang="0">
                    <a:pos x="T4" y="T5"/>
                  </a:cxn>
                  <a:cxn ang="0">
                    <a:pos x="T6" y="T7"/>
                  </a:cxn>
                  <a:cxn ang="0">
                    <a:pos x="T8" y="T9"/>
                  </a:cxn>
                </a:cxnLst>
                <a:rect l="0" t="0" r="r" b="b"/>
                <a:pathLst>
                  <a:path w="1207" h="844">
                    <a:moveTo>
                      <a:pt x="0" y="701"/>
                    </a:moveTo>
                    <a:lnTo>
                      <a:pt x="1207" y="0"/>
                    </a:lnTo>
                    <a:lnTo>
                      <a:pt x="1202" y="143"/>
                    </a:lnTo>
                    <a:lnTo>
                      <a:pt x="0" y="844"/>
                    </a:lnTo>
                    <a:lnTo>
                      <a:pt x="0" y="701"/>
                    </a:lnTo>
                    <a:close/>
                  </a:path>
                </a:pathLst>
              </a:custGeom>
              <a:solidFill>
                <a:srgbClr val="BB2D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11" name="Freeform 442">
                <a:extLst>
                  <a:ext uri="{FF2B5EF4-FFF2-40B4-BE49-F238E27FC236}">
                    <a16:creationId xmlns:a16="http://schemas.microsoft.com/office/drawing/2014/main" id="{19BABF23-9658-41F7-A9A4-7F9E747A09DD}"/>
                  </a:ext>
                </a:extLst>
              </p:cNvPr>
              <p:cNvSpPr>
                <a:spLocks/>
              </p:cNvSpPr>
              <p:nvPr/>
            </p:nvSpPr>
            <p:spPr bwMode="auto">
              <a:xfrm>
                <a:off x="877" y="718"/>
                <a:ext cx="1455" cy="701"/>
              </a:xfrm>
              <a:custGeom>
                <a:avLst/>
                <a:gdLst>
                  <a:gd name="T0" fmla="*/ 0 w 1455"/>
                  <a:gd name="T1" fmla="*/ 696 h 701"/>
                  <a:gd name="T2" fmla="*/ 1207 w 1455"/>
                  <a:gd name="T3" fmla="*/ 0 h 701"/>
                  <a:gd name="T4" fmla="*/ 1455 w 1455"/>
                  <a:gd name="T5" fmla="*/ 0 h 701"/>
                  <a:gd name="T6" fmla="*/ 253 w 1455"/>
                  <a:gd name="T7" fmla="*/ 701 h 701"/>
                  <a:gd name="T8" fmla="*/ 0 w 1455"/>
                  <a:gd name="T9" fmla="*/ 696 h 701"/>
                </a:gdLst>
                <a:ahLst/>
                <a:cxnLst>
                  <a:cxn ang="0">
                    <a:pos x="T0" y="T1"/>
                  </a:cxn>
                  <a:cxn ang="0">
                    <a:pos x="T2" y="T3"/>
                  </a:cxn>
                  <a:cxn ang="0">
                    <a:pos x="T4" y="T5"/>
                  </a:cxn>
                  <a:cxn ang="0">
                    <a:pos x="T6" y="T7"/>
                  </a:cxn>
                  <a:cxn ang="0">
                    <a:pos x="T8" y="T9"/>
                  </a:cxn>
                </a:cxnLst>
                <a:rect l="0" t="0" r="r" b="b"/>
                <a:pathLst>
                  <a:path w="1455" h="701">
                    <a:moveTo>
                      <a:pt x="0" y="696"/>
                    </a:moveTo>
                    <a:lnTo>
                      <a:pt x="1207" y="0"/>
                    </a:lnTo>
                    <a:lnTo>
                      <a:pt x="1455" y="0"/>
                    </a:lnTo>
                    <a:lnTo>
                      <a:pt x="253" y="701"/>
                    </a:lnTo>
                    <a:lnTo>
                      <a:pt x="0" y="696"/>
                    </a:lnTo>
                    <a:close/>
                  </a:path>
                </a:pathLst>
              </a:custGeom>
              <a:solidFill>
                <a:srgbClr val="FC59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12" name="Freeform 443">
                <a:extLst>
                  <a:ext uri="{FF2B5EF4-FFF2-40B4-BE49-F238E27FC236}">
                    <a16:creationId xmlns:a16="http://schemas.microsoft.com/office/drawing/2014/main" id="{EF6D9389-41A0-4B8B-B95D-773651011801}"/>
                  </a:ext>
                </a:extLst>
              </p:cNvPr>
              <p:cNvSpPr>
                <a:spLocks/>
              </p:cNvSpPr>
              <p:nvPr/>
            </p:nvSpPr>
            <p:spPr bwMode="auto">
              <a:xfrm>
                <a:off x="1130" y="747"/>
                <a:ext cx="1436" cy="968"/>
              </a:xfrm>
              <a:custGeom>
                <a:avLst/>
                <a:gdLst>
                  <a:gd name="T0" fmla="*/ 0 w 1436"/>
                  <a:gd name="T1" fmla="*/ 701 h 968"/>
                  <a:gd name="T2" fmla="*/ 1202 w 1436"/>
                  <a:gd name="T3" fmla="*/ 0 h 968"/>
                  <a:gd name="T4" fmla="*/ 1436 w 1436"/>
                  <a:gd name="T5" fmla="*/ 272 h 968"/>
                  <a:gd name="T6" fmla="*/ 234 w 1436"/>
                  <a:gd name="T7" fmla="*/ 968 h 968"/>
                  <a:gd name="T8" fmla="*/ 0 w 1436"/>
                  <a:gd name="T9" fmla="*/ 701 h 968"/>
                </a:gdLst>
                <a:ahLst/>
                <a:cxnLst>
                  <a:cxn ang="0">
                    <a:pos x="T0" y="T1"/>
                  </a:cxn>
                  <a:cxn ang="0">
                    <a:pos x="T2" y="T3"/>
                  </a:cxn>
                  <a:cxn ang="0">
                    <a:pos x="T4" y="T5"/>
                  </a:cxn>
                  <a:cxn ang="0">
                    <a:pos x="T6" y="T7"/>
                  </a:cxn>
                  <a:cxn ang="0">
                    <a:pos x="T8" y="T9"/>
                  </a:cxn>
                </a:cxnLst>
                <a:rect l="0" t="0" r="r" b="b"/>
                <a:pathLst>
                  <a:path w="1436" h="968">
                    <a:moveTo>
                      <a:pt x="0" y="701"/>
                    </a:moveTo>
                    <a:lnTo>
                      <a:pt x="1202" y="0"/>
                    </a:lnTo>
                    <a:lnTo>
                      <a:pt x="1436" y="272"/>
                    </a:lnTo>
                    <a:lnTo>
                      <a:pt x="234" y="968"/>
                    </a:lnTo>
                    <a:lnTo>
                      <a:pt x="0" y="701"/>
                    </a:lnTo>
                    <a:close/>
                  </a:path>
                </a:pathLst>
              </a:custGeom>
              <a:solidFill>
                <a:srgbClr val="FBFBF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13" name="Freeform 444">
                <a:extLst>
                  <a:ext uri="{FF2B5EF4-FFF2-40B4-BE49-F238E27FC236}">
                    <a16:creationId xmlns:a16="http://schemas.microsoft.com/office/drawing/2014/main" id="{B3D06C2E-7C47-4B1E-93CE-81124F6D8F3C}"/>
                  </a:ext>
                </a:extLst>
              </p:cNvPr>
              <p:cNvSpPr>
                <a:spLocks/>
              </p:cNvSpPr>
              <p:nvPr/>
            </p:nvSpPr>
            <p:spPr bwMode="auto">
              <a:xfrm>
                <a:off x="1364" y="1019"/>
                <a:ext cx="1378" cy="1144"/>
              </a:xfrm>
              <a:custGeom>
                <a:avLst/>
                <a:gdLst>
                  <a:gd name="T0" fmla="*/ 0 w 1378"/>
                  <a:gd name="T1" fmla="*/ 696 h 1144"/>
                  <a:gd name="T2" fmla="*/ 1202 w 1378"/>
                  <a:gd name="T3" fmla="*/ 0 h 1144"/>
                  <a:gd name="T4" fmla="*/ 1378 w 1378"/>
                  <a:gd name="T5" fmla="*/ 443 h 1144"/>
                  <a:gd name="T6" fmla="*/ 176 w 1378"/>
                  <a:gd name="T7" fmla="*/ 1144 h 1144"/>
                  <a:gd name="T8" fmla="*/ 0 w 1378"/>
                  <a:gd name="T9" fmla="*/ 696 h 1144"/>
                </a:gdLst>
                <a:ahLst/>
                <a:cxnLst>
                  <a:cxn ang="0">
                    <a:pos x="T0" y="T1"/>
                  </a:cxn>
                  <a:cxn ang="0">
                    <a:pos x="T2" y="T3"/>
                  </a:cxn>
                  <a:cxn ang="0">
                    <a:pos x="T4" y="T5"/>
                  </a:cxn>
                  <a:cxn ang="0">
                    <a:pos x="T6" y="T7"/>
                  </a:cxn>
                  <a:cxn ang="0">
                    <a:pos x="T8" y="T9"/>
                  </a:cxn>
                </a:cxnLst>
                <a:rect l="0" t="0" r="r" b="b"/>
                <a:pathLst>
                  <a:path w="1378" h="1144">
                    <a:moveTo>
                      <a:pt x="0" y="696"/>
                    </a:moveTo>
                    <a:lnTo>
                      <a:pt x="1202" y="0"/>
                    </a:lnTo>
                    <a:lnTo>
                      <a:pt x="1378" y="443"/>
                    </a:lnTo>
                    <a:lnTo>
                      <a:pt x="176" y="1144"/>
                    </a:lnTo>
                    <a:lnTo>
                      <a:pt x="0" y="696"/>
                    </a:lnTo>
                    <a:close/>
                  </a:path>
                </a:pathLst>
              </a:custGeom>
              <a:solidFill>
                <a:srgbClr val="F4F4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14" name="Freeform 445">
                <a:extLst>
                  <a:ext uri="{FF2B5EF4-FFF2-40B4-BE49-F238E27FC236}">
                    <a16:creationId xmlns:a16="http://schemas.microsoft.com/office/drawing/2014/main" id="{FB5367FA-6CB0-4A9C-AD23-8D9C3C0C43C3}"/>
                  </a:ext>
                </a:extLst>
              </p:cNvPr>
              <p:cNvSpPr>
                <a:spLocks/>
              </p:cNvSpPr>
              <p:nvPr/>
            </p:nvSpPr>
            <p:spPr bwMode="auto">
              <a:xfrm>
                <a:off x="706" y="1448"/>
                <a:ext cx="848" cy="854"/>
              </a:xfrm>
              <a:custGeom>
                <a:avLst/>
                <a:gdLst>
                  <a:gd name="T0" fmla="*/ 424 w 848"/>
                  <a:gd name="T1" fmla="*/ 0 h 854"/>
                  <a:gd name="T2" fmla="*/ 658 w 848"/>
                  <a:gd name="T3" fmla="*/ 267 h 854"/>
                  <a:gd name="T4" fmla="*/ 834 w 848"/>
                  <a:gd name="T5" fmla="*/ 715 h 854"/>
                  <a:gd name="T6" fmla="*/ 834 w 848"/>
                  <a:gd name="T7" fmla="*/ 849 h 854"/>
                  <a:gd name="T8" fmla="*/ 848 w 848"/>
                  <a:gd name="T9" fmla="*/ 854 h 854"/>
                  <a:gd name="T10" fmla="*/ 0 w 848"/>
                  <a:gd name="T11" fmla="*/ 367 h 854"/>
                  <a:gd name="T12" fmla="*/ 9 w 848"/>
                  <a:gd name="T13" fmla="*/ 372 h 854"/>
                  <a:gd name="T14" fmla="*/ 9 w 848"/>
                  <a:gd name="T15" fmla="*/ 238 h 854"/>
                  <a:gd name="T16" fmla="*/ 190 w 848"/>
                  <a:gd name="T17" fmla="*/ 0 h 854"/>
                  <a:gd name="T18" fmla="*/ 424 w 848"/>
                  <a:gd name="T19" fmla="*/ 0 h 8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48" h="854">
                    <a:moveTo>
                      <a:pt x="424" y="0"/>
                    </a:moveTo>
                    <a:lnTo>
                      <a:pt x="658" y="267"/>
                    </a:lnTo>
                    <a:lnTo>
                      <a:pt x="834" y="715"/>
                    </a:lnTo>
                    <a:lnTo>
                      <a:pt x="834" y="849"/>
                    </a:lnTo>
                    <a:lnTo>
                      <a:pt x="848" y="854"/>
                    </a:lnTo>
                    <a:lnTo>
                      <a:pt x="0" y="367"/>
                    </a:lnTo>
                    <a:lnTo>
                      <a:pt x="9" y="372"/>
                    </a:lnTo>
                    <a:lnTo>
                      <a:pt x="9" y="238"/>
                    </a:lnTo>
                    <a:lnTo>
                      <a:pt x="190" y="0"/>
                    </a:lnTo>
                    <a:lnTo>
                      <a:pt x="424" y="0"/>
                    </a:lnTo>
                    <a:close/>
                  </a:path>
                </a:pathLst>
              </a:custGeom>
              <a:solidFill>
                <a:srgbClr val="F0F3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15" name="Freeform 446">
                <a:extLst>
                  <a:ext uri="{FF2B5EF4-FFF2-40B4-BE49-F238E27FC236}">
                    <a16:creationId xmlns:a16="http://schemas.microsoft.com/office/drawing/2014/main" id="{56A3E57B-B27C-45F4-BC51-770A463DB1E3}"/>
                  </a:ext>
                </a:extLst>
              </p:cNvPr>
              <p:cNvSpPr>
                <a:spLocks/>
              </p:cNvSpPr>
              <p:nvPr/>
            </p:nvSpPr>
            <p:spPr bwMode="auto">
              <a:xfrm>
                <a:off x="706" y="1448"/>
                <a:ext cx="848" cy="854"/>
              </a:xfrm>
              <a:custGeom>
                <a:avLst/>
                <a:gdLst>
                  <a:gd name="T0" fmla="*/ 424 w 848"/>
                  <a:gd name="T1" fmla="*/ 0 h 854"/>
                  <a:gd name="T2" fmla="*/ 658 w 848"/>
                  <a:gd name="T3" fmla="*/ 267 h 854"/>
                  <a:gd name="T4" fmla="*/ 834 w 848"/>
                  <a:gd name="T5" fmla="*/ 715 h 854"/>
                  <a:gd name="T6" fmla="*/ 834 w 848"/>
                  <a:gd name="T7" fmla="*/ 849 h 854"/>
                  <a:gd name="T8" fmla="*/ 848 w 848"/>
                  <a:gd name="T9" fmla="*/ 854 h 854"/>
                  <a:gd name="T10" fmla="*/ 0 w 848"/>
                  <a:gd name="T11" fmla="*/ 367 h 854"/>
                  <a:gd name="T12" fmla="*/ 9 w 848"/>
                  <a:gd name="T13" fmla="*/ 372 h 854"/>
                  <a:gd name="T14" fmla="*/ 9 w 848"/>
                  <a:gd name="T15" fmla="*/ 238 h 854"/>
                  <a:gd name="T16" fmla="*/ 190 w 848"/>
                  <a:gd name="T17" fmla="*/ 0 h 854"/>
                  <a:gd name="T18" fmla="*/ 424 w 848"/>
                  <a:gd name="T19" fmla="*/ 0 h 8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48" h="854">
                    <a:moveTo>
                      <a:pt x="424" y="0"/>
                    </a:moveTo>
                    <a:lnTo>
                      <a:pt x="658" y="267"/>
                    </a:lnTo>
                    <a:lnTo>
                      <a:pt x="834" y="715"/>
                    </a:lnTo>
                    <a:lnTo>
                      <a:pt x="834" y="849"/>
                    </a:lnTo>
                    <a:lnTo>
                      <a:pt x="848" y="854"/>
                    </a:lnTo>
                    <a:lnTo>
                      <a:pt x="0" y="367"/>
                    </a:lnTo>
                    <a:lnTo>
                      <a:pt x="9" y="372"/>
                    </a:lnTo>
                    <a:lnTo>
                      <a:pt x="9" y="238"/>
                    </a:lnTo>
                    <a:lnTo>
                      <a:pt x="190" y="0"/>
                    </a:lnTo>
                    <a:lnTo>
                      <a:pt x="42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16" name="Freeform 447">
                <a:extLst>
                  <a:ext uri="{FF2B5EF4-FFF2-40B4-BE49-F238E27FC236}">
                    <a16:creationId xmlns:a16="http://schemas.microsoft.com/office/drawing/2014/main" id="{5635DD8A-A86C-4C6A-9086-16C76A997979}"/>
                  </a:ext>
                </a:extLst>
              </p:cNvPr>
              <p:cNvSpPr>
                <a:spLocks/>
              </p:cNvSpPr>
              <p:nvPr/>
            </p:nvSpPr>
            <p:spPr bwMode="auto">
              <a:xfrm>
                <a:off x="1130" y="718"/>
                <a:ext cx="1455" cy="987"/>
              </a:xfrm>
              <a:custGeom>
                <a:avLst/>
                <a:gdLst>
                  <a:gd name="T0" fmla="*/ 0 w 1455"/>
                  <a:gd name="T1" fmla="*/ 701 h 987"/>
                  <a:gd name="T2" fmla="*/ 1202 w 1455"/>
                  <a:gd name="T3" fmla="*/ 0 h 987"/>
                  <a:gd name="T4" fmla="*/ 1455 w 1455"/>
                  <a:gd name="T5" fmla="*/ 286 h 987"/>
                  <a:gd name="T6" fmla="*/ 253 w 1455"/>
                  <a:gd name="T7" fmla="*/ 987 h 987"/>
                  <a:gd name="T8" fmla="*/ 0 w 1455"/>
                  <a:gd name="T9" fmla="*/ 701 h 987"/>
                </a:gdLst>
                <a:ahLst/>
                <a:cxnLst>
                  <a:cxn ang="0">
                    <a:pos x="T0" y="T1"/>
                  </a:cxn>
                  <a:cxn ang="0">
                    <a:pos x="T2" y="T3"/>
                  </a:cxn>
                  <a:cxn ang="0">
                    <a:pos x="T4" y="T5"/>
                  </a:cxn>
                  <a:cxn ang="0">
                    <a:pos x="T6" y="T7"/>
                  </a:cxn>
                  <a:cxn ang="0">
                    <a:pos x="T8" y="T9"/>
                  </a:cxn>
                </a:cxnLst>
                <a:rect l="0" t="0" r="r" b="b"/>
                <a:pathLst>
                  <a:path w="1455" h="987">
                    <a:moveTo>
                      <a:pt x="0" y="701"/>
                    </a:moveTo>
                    <a:lnTo>
                      <a:pt x="1202" y="0"/>
                    </a:lnTo>
                    <a:lnTo>
                      <a:pt x="1455" y="286"/>
                    </a:lnTo>
                    <a:lnTo>
                      <a:pt x="253" y="987"/>
                    </a:lnTo>
                    <a:lnTo>
                      <a:pt x="0" y="701"/>
                    </a:lnTo>
                    <a:close/>
                  </a:path>
                </a:pathLst>
              </a:custGeom>
              <a:solidFill>
                <a:srgbClr val="F445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17" name="Freeform 448">
                <a:extLst>
                  <a:ext uri="{FF2B5EF4-FFF2-40B4-BE49-F238E27FC236}">
                    <a16:creationId xmlns:a16="http://schemas.microsoft.com/office/drawing/2014/main" id="{9EBFE176-0BF9-4AB9-B686-47A7920E3CAD}"/>
                  </a:ext>
                </a:extLst>
              </p:cNvPr>
              <p:cNvSpPr>
                <a:spLocks/>
              </p:cNvSpPr>
              <p:nvPr/>
            </p:nvSpPr>
            <p:spPr bwMode="auto">
              <a:xfrm>
                <a:off x="691" y="1414"/>
                <a:ext cx="873" cy="897"/>
              </a:xfrm>
              <a:custGeom>
                <a:avLst/>
                <a:gdLst>
                  <a:gd name="T0" fmla="*/ 439 w 873"/>
                  <a:gd name="T1" fmla="*/ 5 h 897"/>
                  <a:gd name="T2" fmla="*/ 692 w 873"/>
                  <a:gd name="T3" fmla="*/ 291 h 897"/>
                  <a:gd name="T4" fmla="*/ 873 w 873"/>
                  <a:gd name="T5" fmla="*/ 754 h 897"/>
                  <a:gd name="T6" fmla="*/ 873 w 873"/>
                  <a:gd name="T7" fmla="*/ 897 h 897"/>
                  <a:gd name="T8" fmla="*/ 863 w 873"/>
                  <a:gd name="T9" fmla="*/ 888 h 897"/>
                  <a:gd name="T10" fmla="*/ 849 w 873"/>
                  <a:gd name="T11" fmla="*/ 883 h 897"/>
                  <a:gd name="T12" fmla="*/ 849 w 873"/>
                  <a:gd name="T13" fmla="*/ 749 h 897"/>
                  <a:gd name="T14" fmla="*/ 673 w 873"/>
                  <a:gd name="T15" fmla="*/ 301 h 897"/>
                  <a:gd name="T16" fmla="*/ 439 w 873"/>
                  <a:gd name="T17" fmla="*/ 34 h 897"/>
                  <a:gd name="T18" fmla="*/ 205 w 873"/>
                  <a:gd name="T19" fmla="*/ 34 h 897"/>
                  <a:gd name="T20" fmla="*/ 24 w 873"/>
                  <a:gd name="T21" fmla="*/ 272 h 897"/>
                  <a:gd name="T22" fmla="*/ 24 w 873"/>
                  <a:gd name="T23" fmla="*/ 406 h 897"/>
                  <a:gd name="T24" fmla="*/ 15 w 873"/>
                  <a:gd name="T25" fmla="*/ 401 h 897"/>
                  <a:gd name="T26" fmla="*/ 0 w 873"/>
                  <a:gd name="T27" fmla="*/ 392 h 897"/>
                  <a:gd name="T28" fmla="*/ 0 w 873"/>
                  <a:gd name="T29" fmla="*/ 249 h 897"/>
                  <a:gd name="T30" fmla="*/ 186 w 873"/>
                  <a:gd name="T31" fmla="*/ 0 h 897"/>
                  <a:gd name="T32" fmla="*/ 439 w 873"/>
                  <a:gd name="T33" fmla="*/ 5 h 8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873" h="897">
                    <a:moveTo>
                      <a:pt x="439" y="5"/>
                    </a:moveTo>
                    <a:lnTo>
                      <a:pt x="692" y="291"/>
                    </a:lnTo>
                    <a:lnTo>
                      <a:pt x="873" y="754"/>
                    </a:lnTo>
                    <a:lnTo>
                      <a:pt x="873" y="897"/>
                    </a:lnTo>
                    <a:lnTo>
                      <a:pt x="863" y="888"/>
                    </a:lnTo>
                    <a:lnTo>
                      <a:pt x="849" y="883"/>
                    </a:lnTo>
                    <a:lnTo>
                      <a:pt x="849" y="749"/>
                    </a:lnTo>
                    <a:lnTo>
                      <a:pt x="673" y="301"/>
                    </a:lnTo>
                    <a:lnTo>
                      <a:pt x="439" y="34"/>
                    </a:lnTo>
                    <a:lnTo>
                      <a:pt x="205" y="34"/>
                    </a:lnTo>
                    <a:lnTo>
                      <a:pt x="24" y="272"/>
                    </a:lnTo>
                    <a:lnTo>
                      <a:pt x="24" y="406"/>
                    </a:lnTo>
                    <a:lnTo>
                      <a:pt x="15" y="401"/>
                    </a:lnTo>
                    <a:lnTo>
                      <a:pt x="0" y="392"/>
                    </a:lnTo>
                    <a:lnTo>
                      <a:pt x="0" y="249"/>
                    </a:lnTo>
                    <a:lnTo>
                      <a:pt x="186" y="0"/>
                    </a:lnTo>
                    <a:lnTo>
                      <a:pt x="439" y="5"/>
                    </a:lnTo>
                    <a:close/>
                  </a:path>
                </a:pathLst>
              </a:custGeom>
              <a:solidFill>
                <a:srgbClr val="BB3E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18" name="Freeform 449">
                <a:extLst>
                  <a:ext uri="{FF2B5EF4-FFF2-40B4-BE49-F238E27FC236}">
                    <a16:creationId xmlns:a16="http://schemas.microsoft.com/office/drawing/2014/main" id="{EAB65BEA-767C-453F-8DA5-524AEF631A51}"/>
                  </a:ext>
                </a:extLst>
              </p:cNvPr>
              <p:cNvSpPr>
                <a:spLocks/>
              </p:cNvSpPr>
              <p:nvPr/>
            </p:nvSpPr>
            <p:spPr bwMode="auto">
              <a:xfrm>
                <a:off x="691" y="1414"/>
                <a:ext cx="873" cy="897"/>
              </a:xfrm>
              <a:custGeom>
                <a:avLst/>
                <a:gdLst>
                  <a:gd name="T0" fmla="*/ 439 w 873"/>
                  <a:gd name="T1" fmla="*/ 5 h 897"/>
                  <a:gd name="T2" fmla="*/ 692 w 873"/>
                  <a:gd name="T3" fmla="*/ 291 h 897"/>
                  <a:gd name="T4" fmla="*/ 873 w 873"/>
                  <a:gd name="T5" fmla="*/ 754 h 897"/>
                  <a:gd name="T6" fmla="*/ 873 w 873"/>
                  <a:gd name="T7" fmla="*/ 897 h 897"/>
                  <a:gd name="T8" fmla="*/ 863 w 873"/>
                  <a:gd name="T9" fmla="*/ 888 h 897"/>
                  <a:gd name="T10" fmla="*/ 849 w 873"/>
                  <a:gd name="T11" fmla="*/ 883 h 897"/>
                  <a:gd name="T12" fmla="*/ 849 w 873"/>
                  <a:gd name="T13" fmla="*/ 749 h 897"/>
                  <a:gd name="T14" fmla="*/ 673 w 873"/>
                  <a:gd name="T15" fmla="*/ 301 h 897"/>
                  <a:gd name="T16" fmla="*/ 439 w 873"/>
                  <a:gd name="T17" fmla="*/ 34 h 897"/>
                  <a:gd name="T18" fmla="*/ 205 w 873"/>
                  <a:gd name="T19" fmla="*/ 34 h 897"/>
                  <a:gd name="T20" fmla="*/ 24 w 873"/>
                  <a:gd name="T21" fmla="*/ 272 h 897"/>
                  <a:gd name="T22" fmla="*/ 24 w 873"/>
                  <a:gd name="T23" fmla="*/ 406 h 897"/>
                  <a:gd name="T24" fmla="*/ 15 w 873"/>
                  <a:gd name="T25" fmla="*/ 401 h 897"/>
                  <a:gd name="T26" fmla="*/ 0 w 873"/>
                  <a:gd name="T27" fmla="*/ 392 h 897"/>
                  <a:gd name="T28" fmla="*/ 0 w 873"/>
                  <a:gd name="T29" fmla="*/ 249 h 897"/>
                  <a:gd name="T30" fmla="*/ 186 w 873"/>
                  <a:gd name="T31" fmla="*/ 0 h 897"/>
                  <a:gd name="T32" fmla="*/ 439 w 873"/>
                  <a:gd name="T33" fmla="*/ 5 h 8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873" h="897">
                    <a:moveTo>
                      <a:pt x="439" y="5"/>
                    </a:moveTo>
                    <a:lnTo>
                      <a:pt x="692" y="291"/>
                    </a:lnTo>
                    <a:lnTo>
                      <a:pt x="873" y="754"/>
                    </a:lnTo>
                    <a:lnTo>
                      <a:pt x="873" y="897"/>
                    </a:lnTo>
                    <a:lnTo>
                      <a:pt x="863" y="888"/>
                    </a:lnTo>
                    <a:lnTo>
                      <a:pt x="849" y="883"/>
                    </a:lnTo>
                    <a:lnTo>
                      <a:pt x="849" y="749"/>
                    </a:lnTo>
                    <a:lnTo>
                      <a:pt x="673" y="301"/>
                    </a:lnTo>
                    <a:lnTo>
                      <a:pt x="439" y="34"/>
                    </a:lnTo>
                    <a:lnTo>
                      <a:pt x="205" y="34"/>
                    </a:lnTo>
                    <a:lnTo>
                      <a:pt x="24" y="272"/>
                    </a:lnTo>
                    <a:lnTo>
                      <a:pt x="24" y="406"/>
                    </a:lnTo>
                    <a:lnTo>
                      <a:pt x="15" y="401"/>
                    </a:lnTo>
                    <a:lnTo>
                      <a:pt x="0" y="392"/>
                    </a:lnTo>
                    <a:lnTo>
                      <a:pt x="0" y="249"/>
                    </a:lnTo>
                    <a:lnTo>
                      <a:pt x="186" y="0"/>
                    </a:lnTo>
                    <a:lnTo>
                      <a:pt x="439" y="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19" name="Freeform 450">
                <a:extLst>
                  <a:ext uri="{FF2B5EF4-FFF2-40B4-BE49-F238E27FC236}">
                    <a16:creationId xmlns:a16="http://schemas.microsoft.com/office/drawing/2014/main" id="{5C75B35E-DC63-4BF0-BC8D-69DE516EC54C}"/>
                  </a:ext>
                </a:extLst>
              </p:cNvPr>
              <p:cNvSpPr>
                <a:spLocks/>
              </p:cNvSpPr>
              <p:nvPr/>
            </p:nvSpPr>
            <p:spPr bwMode="auto">
              <a:xfrm>
                <a:off x="1383" y="1004"/>
                <a:ext cx="1388" cy="1164"/>
              </a:xfrm>
              <a:custGeom>
                <a:avLst/>
                <a:gdLst>
                  <a:gd name="T0" fmla="*/ 0 w 1388"/>
                  <a:gd name="T1" fmla="*/ 701 h 1164"/>
                  <a:gd name="T2" fmla="*/ 1202 w 1388"/>
                  <a:gd name="T3" fmla="*/ 0 h 1164"/>
                  <a:gd name="T4" fmla="*/ 1388 w 1388"/>
                  <a:gd name="T5" fmla="*/ 463 h 1164"/>
                  <a:gd name="T6" fmla="*/ 181 w 1388"/>
                  <a:gd name="T7" fmla="*/ 1164 h 1164"/>
                  <a:gd name="T8" fmla="*/ 0 w 1388"/>
                  <a:gd name="T9" fmla="*/ 701 h 1164"/>
                </a:gdLst>
                <a:ahLst/>
                <a:cxnLst>
                  <a:cxn ang="0">
                    <a:pos x="T0" y="T1"/>
                  </a:cxn>
                  <a:cxn ang="0">
                    <a:pos x="T2" y="T3"/>
                  </a:cxn>
                  <a:cxn ang="0">
                    <a:pos x="T4" y="T5"/>
                  </a:cxn>
                  <a:cxn ang="0">
                    <a:pos x="T6" y="T7"/>
                  </a:cxn>
                  <a:cxn ang="0">
                    <a:pos x="T8" y="T9"/>
                  </a:cxn>
                </a:cxnLst>
                <a:rect l="0" t="0" r="r" b="b"/>
                <a:pathLst>
                  <a:path w="1388" h="1164">
                    <a:moveTo>
                      <a:pt x="0" y="701"/>
                    </a:moveTo>
                    <a:lnTo>
                      <a:pt x="1202" y="0"/>
                    </a:lnTo>
                    <a:lnTo>
                      <a:pt x="1388" y="463"/>
                    </a:lnTo>
                    <a:lnTo>
                      <a:pt x="181" y="1164"/>
                    </a:lnTo>
                    <a:lnTo>
                      <a:pt x="0" y="701"/>
                    </a:lnTo>
                    <a:close/>
                  </a:path>
                </a:pathLst>
              </a:custGeom>
              <a:solidFill>
                <a:srgbClr val="E63B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20" name="Freeform 451">
                <a:extLst>
                  <a:ext uri="{FF2B5EF4-FFF2-40B4-BE49-F238E27FC236}">
                    <a16:creationId xmlns:a16="http://schemas.microsoft.com/office/drawing/2014/main" id="{7FE632A9-B3D7-4D9F-8F57-665584CADFF9}"/>
                  </a:ext>
                </a:extLst>
              </p:cNvPr>
              <p:cNvSpPr>
                <a:spLocks/>
              </p:cNvSpPr>
              <p:nvPr/>
            </p:nvSpPr>
            <p:spPr bwMode="auto">
              <a:xfrm>
                <a:off x="1674" y="2111"/>
                <a:ext cx="9" cy="153"/>
              </a:xfrm>
              <a:custGeom>
                <a:avLst/>
                <a:gdLst>
                  <a:gd name="T0" fmla="*/ 0 w 9"/>
                  <a:gd name="T1" fmla="*/ 5 h 153"/>
                  <a:gd name="T2" fmla="*/ 9 w 9"/>
                  <a:gd name="T3" fmla="*/ 0 h 153"/>
                  <a:gd name="T4" fmla="*/ 9 w 9"/>
                  <a:gd name="T5" fmla="*/ 143 h 153"/>
                  <a:gd name="T6" fmla="*/ 0 w 9"/>
                  <a:gd name="T7" fmla="*/ 153 h 153"/>
                  <a:gd name="T8" fmla="*/ 0 w 9"/>
                  <a:gd name="T9" fmla="*/ 5 h 153"/>
                </a:gdLst>
                <a:ahLst/>
                <a:cxnLst>
                  <a:cxn ang="0">
                    <a:pos x="T0" y="T1"/>
                  </a:cxn>
                  <a:cxn ang="0">
                    <a:pos x="T2" y="T3"/>
                  </a:cxn>
                  <a:cxn ang="0">
                    <a:pos x="T4" y="T5"/>
                  </a:cxn>
                  <a:cxn ang="0">
                    <a:pos x="T6" y="T7"/>
                  </a:cxn>
                  <a:cxn ang="0">
                    <a:pos x="T8" y="T9"/>
                  </a:cxn>
                </a:cxnLst>
                <a:rect l="0" t="0" r="r" b="b"/>
                <a:pathLst>
                  <a:path w="9" h="153">
                    <a:moveTo>
                      <a:pt x="0" y="5"/>
                    </a:moveTo>
                    <a:lnTo>
                      <a:pt x="9" y="0"/>
                    </a:lnTo>
                    <a:lnTo>
                      <a:pt x="9" y="143"/>
                    </a:lnTo>
                    <a:lnTo>
                      <a:pt x="0" y="153"/>
                    </a:lnTo>
                    <a:lnTo>
                      <a:pt x="0" y="5"/>
                    </a:lnTo>
                    <a:close/>
                  </a:path>
                </a:pathLst>
              </a:custGeom>
              <a:solidFill>
                <a:srgbClr val="C57A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21" name="Freeform 452">
                <a:extLst>
                  <a:ext uri="{FF2B5EF4-FFF2-40B4-BE49-F238E27FC236}">
                    <a16:creationId xmlns:a16="http://schemas.microsoft.com/office/drawing/2014/main" id="{3234FB6A-407B-4B61-A4F2-22C8C7DF730E}"/>
                  </a:ext>
                </a:extLst>
              </p:cNvPr>
              <p:cNvSpPr>
                <a:spLocks/>
              </p:cNvSpPr>
              <p:nvPr/>
            </p:nvSpPr>
            <p:spPr bwMode="auto">
              <a:xfrm>
                <a:off x="973" y="1348"/>
                <a:ext cx="271" cy="4"/>
              </a:xfrm>
              <a:custGeom>
                <a:avLst/>
                <a:gdLst>
                  <a:gd name="T0" fmla="*/ 0 w 271"/>
                  <a:gd name="T1" fmla="*/ 4 h 4"/>
                  <a:gd name="T2" fmla="*/ 9 w 271"/>
                  <a:gd name="T3" fmla="*/ 0 h 4"/>
                  <a:gd name="T4" fmla="*/ 271 w 271"/>
                  <a:gd name="T5" fmla="*/ 0 h 4"/>
                  <a:gd name="T6" fmla="*/ 257 w 271"/>
                  <a:gd name="T7" fmla="*/ 4 h 4"/>
                  <a:gd name="T8" fmla="*/ 0 w 271"/>
                  <a:gd name="T9" fmla="*/ 4 h 4"/>
                </a:gdLst>
                <a:ahLst/>
                <a:cxnLst>
                  <a:cxn ang="0">
                    <a:pos x="T0" y="T1"/>
                  </a:cxn>
                  <a:cxn ang="0">
                    <a:pos x="T2" y="T3"/>
                  </a:cxn>
                  <a:cxn ang="0">
                    <a:pos x="T4" y="T5"/>
                  </a:cxn>
                  <a:cxn ang="0">
                    <a:pos x="T6" y="T7"/>
                  </a:cxn>
                  <a:cxn ang="0">
                    <a:pos x="T8" y="T9"/>
                  </a:cxn>
                </a:cxnLst>
                <a:rect l="0" t="0" r="r" b="b"/>
                <a:pathLst>
                  <a:path w="271" h="4">
                    <a:moveTo>
                      <a:pt x="0" y="4"/>
                    </a:moveTo>
                    <a:lnTo>
                      <a:pt x="9" y="0"/>
                    </a:lnTo>
                    <a:lnTo>
                      <a:pt x="271" y="0"/>
                    </a:lnTo>
                    <a:lnTo>
                      <a:pt x="257" y="4"/>
                    </a:lnTo>
                    <a:lnTo>
                      <a:pt x="0" y="4"/>
                    </a:lnTo>
                    <a:close/>
                  </a:path>
                </a:pathLst>
              </a:custGeom>
              <a:solidFill>
                <a:srgbClr val="FFBD9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22" name="Freeform 453">
                <a:extLst>
                  <a:ext uri="{FF2B5EF4-FFF2-40B4-BE49-F238E27FC236}">
                    <a16:creationId xmlns:a16="http://schemas.microsoft.com/office/drawing/2014/main" id="{BE2B932F-AD7A-4DAC-BFF2-C0E324AFF516}"/>
                  </a:ext>
                </a:extLst>
              </p:cNvPr>
              <p:cNvSpPr>
                <a:spLocks/>
              </p:cNvSpPr>
              <p:nvPr/>
            </p:nvSpPr>
            <p:spPr bwMode="auto">
              <a:xfrm>
                <a:off x="1483" y="1639"/>
                <a:ext cx="200" cy="477"/>
              </a:xfrm>
              <a:custGeom>
                <a:avLst/>
                <a:gdLst>
                  <a:gd name="T0" fmla="*/ 0 w 200"/>
                  <a:gd name="T1" fmla="*/ 4 h 477"/>
                  <a:gd name="T2" fmla="*/ 14 w 200"/>
                  <a:gd name="T3" fmla="*/ 0 h 477"/>
                  <a:gd name="T4" fmla="*/ 200 w 200"/>
                  <a:gd name="T5" fmla="*/ 472 h 477"/>
                  <a:gd name="T6" fmla="*/ 191 w 200"/>
                  <a:gd name="T7" fmla="*/ 477 h 477"/>
                  <a:gd name="T8" fmla="*/ 0 w 200"/>
                  <a:gd name="T9" fmla="*/ 4 h 477"/>
                </a:gdLst>
                <a:ahLst/>
                <a:cxnLst>
                  <a:cxn ang="0">
                    <a:pos x="T0" y="T1"/>
                  </a:cxn>
                  <a:cxn ang="0">
                    <a:pos x="T2" y="T3"/>
                  </a:cxn>
                  <a:cxn ang="0">
                    <a:pos x="T4" y="T5"/>
                  </a:cxn>
                  <a:cxn ang="0">
                    <a:pos x="T6" y="T7"/>
                  </a:cxn>
                  <a:cxn ang="0">
                    <a:pos x="T8" y="T9"/>
                  </a:cxn>
                </a:cxnLst>
                <a:rect l="0" t="0" r="r" b="b"/>
                <a:pathLst>
                  <a:path w="200" h="477">
                    <a:moveTo>
                      <a:pt x="0" y="4"/>
                    </a:moveTo>
                    <a:lnTo>
                      <a:pt x="14" y="0"/>
                    </a:lnTo>
                    <a:lnTo>
                      <a:pt x="200" y="472"/>
                    </a:lnTo>
                    <a:lnTo>
                      <a:pt x="191" y="477"/>
                    </a:lnTo>
                    <a:lnTo>
                      <a:pt x="0" y="4"/>
                    </a:lnTo>
                    <a:close/>
                  </a:path>
                </a:pathLst>
              </a:custGeom>
              <a:solidFill>
                <a:srgbClr val="F497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23" name="Freeform 454">
                <a:extLst>
                  <a:ext uri="{FF2B5EF4-FFF2-40B4-BE49-F238E27FC236}">
                    <a16:creationId xmlns:a16="http://schemas.microsoft.com/office/drawing/2014/main" id="{5AD99C3E-037C-46D9-9DBE-262E5AED55F6}"/>
                  </a:ext>
                </a:extLst>
              </p:cNvPr>
              <p:cNvSpPr>
                <a:spLocks/>
              </p:cNvSpPr>
              <p:nvPr/>
            </p:nvSpPr>
            <p:spPr bwMode="auto">
              <a:xfrm>
                <a:off x="1230" y="1348"/>
                <a:ext cx="267" cy="295"/>
              </a:xfrm>
              <a:custGeom>
                <a:avLst/>
                <a:gdLst>
                  <a:gd name="T0" fmla="*/ 0 w 267"/>
                  <a:gd name="T1" fmla="*/ 4 h 295"/>
                  <a:gd name="T2" fmla="*/ 14 w 267"/>
                  <a:gd name="T3" fmla="*/ 0 h 295"/>
                  <a:gd name="T4" fmla="*/ 267 w 267"/>
                  <a:gd name="T5" fmla="*/ 291 h 295"/>
                  <a:gd name="T6" fmla="*/ 253 w 267"/>
                  <a:gd name="T7" fmla="*/ 295 h 295"/>
                  <a:gd name="T8" fmla="*/ 0 w 267"/>
                  <a:gd name="T9" fmla="*/ 4 h 295"/>
                </a:gdLst>
                <a:ahLst/>
                <a:cxnLst>
                  <a:cxn ang="0">
                    <a:pos x="T0" y="T1"/>
                  </a:cxn>
                  <a:cxn ang="0">
                    <a:pos x="T2" y="T3"/>
                  </a:cxn>
                  <a:cxn ang="0">
                    <a:pos x="T4" y="T5"/>
                  </a:cxn>
                  <a:cxn ang="0">
                    <a:pos x="T6" y="T7"/>
                  </a:cxn>
                  <a:cxn ang="0">
                    <a:pos x="T8" y="T9"/>
                  </a:cxn>
                </a:cxnLst>
                <a:rect l="0" t="0" r="r" b="b"/>
                <a:pathLst>
                  <a:path w="267" h="295">
                    <a:moveTo>
                      <a:pt x="0" y="4"/>
                    </a:moveTo>
                    <a:lnTo>
                      <a:pt x="14" y="0"/>
                    </a:lnTo>
                    <a:lnTo>
                      <a:pt x="267" y="291"/>
                    </a:lnTo>
                    <a:lnTo>
                      <a:pt x="253" y="295"/>
                    </a:lnTo>
                    <a:lnTo>
                      <a:pt x="0" y="4"/>
                    </a:lnTo>
                    <a:close/>
                  </a:path>
                </a:pathLst>
              </a:custGeom>
              <a:solidFill>
                <a:srgbClr val="FB9C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24" name="Freeform 455">
                <a:extLst>
                  <a:ext uri="{FF2B5EF4-FFF2-40B4-BE49-F238E27FC236}">
                    <a16:creationId xmlns:a16="http://schemas.microsoft.com/office/drawing/2014/main" id="{F008C87F-1665-437B-8C8D-BF92F4C9B5E8}"/>
                  </a:ext>
                </a:extLst>
              </p:cNvPr>
              <p:cNvSpPr>
                <a:spLocks/>
              </p:cNvSpPr>
              <p:nvPr/>
            </p:nvSpPr>
            <p:spPr bwMode="auto">
              <a:xfrm>
                <a:off x="973" y="1352"/>
                <a:ext cx="701" cy="912"/>
              </a:xfrm>
              <a:custGeom>
                <a:avLst/>
                <a:gdLst>
                  <a:gd name="T0" fmla="*/ 257 w 701"/>
                  <a:gd name="T1" fmla="*/ 0 h 912"/>
                  <a:gd name="T2" fmla="*/ 510 w 701"/>
                  <a:gd name="T3" fmla="*/ 291 h 912"/>
                  <a:gd name="T4" fmla="*/ 701 w 701"/>
                  <a:gd name="T5" fmla="*/ 764 h 912"/>
                  <a:gd name="T6" fmla="*/ 701 w 701"/>
                  <a:gd name="T7" fmla="*/ 912 h 912"/>
                  <a:gd name="T8" fmla="*/ 691 w 701"/>
                  <a:gd name="T9" fmla="*/ 907 h 912"/>
                  <a:gd name="T10" fmla="*/ 691 w 701"/>
                  <a:gd name="T11" fmla="*/ 764 h 912"/>
                  <a:gd name="T12" fmla="*/ 505 w 701"/>
                  <a:gd name="T13" fmla="*/ 296 h 912"/>
                  <a:gd name="T14" fmla="*/ 257 w 701"/>
                  <a:gd name="T15" fmla="*/ 10 h 912"/>
                  <a:gd name="T16" fmla="*/ 0 w 701"/>
                  <a:gd name="T17" fmla="*/ 10 h 912"/>
                  <a:gd name="T18" fmla="*/ 0 w 701"/>
                  <a:gd name="T19" fmla="*/ 0 h 912"/>
                  <a:gd name="T20" fmla="*/ 257 w 701"/>
                  <a:gd name="T21" fmla="*/ 0 h 9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01" h="912">
                    <a:moveTo>
                      <a:pt x="257" y="0"/>
                    </a:moveTo>
                    <a:lnTo>
                      <a:pt x="510" y="291"/>
                    </a:lnTo>
                    <a:lnTo>
                      <a:pt x="701" y="764"/>
                    </a:lnTo>
                    <a:lnTo>
                      <a:pt x="701" y="912"/>
                    </a:lnTo>
                    <a:lnTo>
                      <a:pt x="691" y="907"/>
                    </a:lnTo>
                    <a:lnTo>
                      <a:pt x="691" y="764"/>
                    </a:lnTo>
                    <a:lnTo>
                      <a:pt x="505" y="296"/>
                    </a:lnTo>
                    <a:lnTo>
                      <a:pt x="257" y="10"/>
                    </a:lnTo>
                    <a:lnTo>
                      <a:pt x="0" y="10"/>
                    </a:lnTo>
                    <a:lnTo>
                      <a:pt x="0" y="0"/>
                    </a:lnTo>
                    <a:lnTo>
                      <a:pt x="257" y="0"/>
                    </a:lnTo>
                    <a:close/>
                  </a:path>
                </a:pathLst>
              </a:custGeom>
              <a:solidFill>
                <a:srgbClr val="9A6A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25" name="Freeform 456">
                <a:extLst>
                  <a:ext uri="{FF2B5EF4-FFF2-40B4-BE49-F238E27FC236}">
                    <a16:creationId xmlns:a16="http://schemas.microsoft.com/office/drawing/2014/main" id="{A89F4B4D-314E-40E4-A790-98F5F951F3FD}"/>
                  </a:ext>
                </a:extLst>
              </p:cNvPr>
              <p:cNvSpPr>
                <a:spLocks/>
              </p:cNvSpPr>
              <p:nvPr/>
            </p:nvSpPr>
            <p:spPr bwMode="auto">
              <a:xfrm>
                <a:off x="1798" y="2035"/>
                <a:ext cx="14" cy="152"/>
              </a:xfrm>
              <a:custGeom>
                <a:avLst/>
                <a:gdLst>
                  <a:gd name="T0" fmla="*/ 0 w 14"/>
                  <a:gd name="T1" fmla="*/ 9 h 152"/>
                  <a:gd name="T2" fmla="*/ 14 w 14"/>
                  <a:gd name="T3" fmla="*/ 0 h 152"/>
                  <a:gd name="T4" fmla="*/ 14 w 14"/>
                  <a:gd name="T5" fmla="*/ 147 h 152"/>
                  <a:gd name="T6" fmla="*/ 0 w 14"/>
                  <a:gd name="T7" fmla="*/ 152 h 152"/>
                  <a:gd name="T8" fmla="*/ 0 w 14"/>
                  <a:gd name="T9" fmla="*/ 9 h 152"/>
                </a:gdLst>
                <a:ahLst/>
                <a:cxnLst>
                  <a:cxn ang="0">
                    <a:pos x="T0" y="T1"/>
                  </a:cxn>
                  <a:cxn ang="0">
                    <a:pos x="T2" y="T3"/>
                  </a:cxn>
                  <a:cxn ang="0">
                    <a:pos x="T4" y="T5"/>
                  </a:cxn>
                  <a:cxn ang="0">
                    <a:pos x="T6" y="T7"/>
                  </a:cxn>
                  <a:cxn ang="0">
                    <a:pos x="T8" y="T9"/>
                  </a:cxn>
                </a:cxnLst>
                <a:rect l="0" t="0" r="r" b="b"/>
                <a:pathLst>
                  <a:path w="14" h="152">
                    <a:moveTo>
                      <a:pt x="0" y="9"/>
                    </a:moveTo>
                    <a:lnTo>
                      <a:pt x="14" y="0"/>
                    </a:lnTo>
                    <a:lnTo>
                      <a:pt x="14" y="147"/>
                    </a:lnTo>
                    <a:lnTo>
                      <a:pt x="0" y="152"/>
                    </a:lnTo>
                    <a:lnTo>
                      <a:pt x="0" y="9"/>
                    </a:lnTo>
                    <a:close/>
                  </a:path>
                </a:pathLst>
              </a:custGeom>
              <a:solidFill>
                <a:srgbClr val="C57A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26" name="Freeform 457">
                <a:extLst>
                  <a:ext uri="{FF2B5EF4-FFF2-40B4-BE49-F238E27FC236}">
                    <a16:creationId xmlns:a16="http://schemas.microsoft.com/office/drawing/2014/main" id="{C329A832-786F-4412-8F13-BB1DE96029A0}"/>
                  </a:ext>
                </a:extLst>
              </p:cNvPr>
              <p:cNvSpPr>
                <a:spLocks/>
              </p:cNvSpPr>
              <p:nvPr/>
            </p:nvSpPr>
            <p:spPr bwMode="auto">
              <a:xfrm>
                <a:off x="1097" y="1271"/>
                <a:ext cx="271" cy="10"/>
              </a:xfrm>
              <a:custGeom>
                <a:avLst/>
                <a:gdLst>
                  <a:gd name="T0" fmla="*/ 0 w 271"/>
                  <a:gd name="T1" fmla="*/ 10 h 10"/>
                  <a:gd name="T2" fmla="*/ 14 w 271"/>
                  <a:gd name="T3" fmla="*/ 0 h 10"/>
                  <a:gd name="T4" fmla="*/ 271 w 271"/>
                  <a:gd name="T5" fmla="*/ 0 h 10"/>
                  <a:gd name="T6" fmla="*/ 262 w 271"/>
                  <a:gd name="T7" fmla="*/ 10 h 10"/>
                  <a:gd name="T8" fmla="*/ 0 w 271"/>
                  <a:gd name="T9" fmla="*/ 10 h 10"/>
                </a:gdLst>
                <a:ahLst/>
                <a:cxnLst>
                  <a:cxn ang="0">
                    <a:pos x="T0" y="T1"/>
                  </a:cxn>
                  <a:cxn ang="0">
                    <a:pos x="T2" y="T3"/>
                  </a:cxn>
                  <a:cxn ang="0">
                    <a:pos x="T4" y="T5"/>
                  </a:cxn>
                  <a:cxn ang="0">
                    <a:pos x="T6" y="T7"/>
                  </a:cxn>
                  <a:cxn ang="0">
                    <a:pos x="T8" y="T9"/>
                  </a:cxn>
                </a:cxnLst>
                <a:rect l="0" t="0" r="r" b="b"/>
                <a:pathLst>
                  <a:path w="271" h="10">
                    <a:moveTo>
                      <a:pt x="0" y="10"/>
                    </a:moveTo>
                    <a:lnTo>
                      <a:pt x="14" y="0"/>
                    </a:lnTo>
                    <a:lnTo>
                      <a:pt x="271" y="0"/>
                    </a:lnTo>
                    <a:lnTo>
                      <a:pt x="262" y="10"/>
                    </a:lnTo>
                    <a:lnTo>
                      <a:pt x="0" y="10"/>
                    </a:lnTo>
                    <a:close/>
                  </a:path>
                </a:pathLst>
              </a:custGeom>
              <a:solidFill>
                <a:srgbClr val="FFBD9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27" name="Freeform 458">
                <a:extLst>
                  <a:ext uri="{FF2B5EF4-FFF2-40B4-BE49-F238E27FC236}">
                    <a16:creationId xmlns:a16="http://schemas.microsoft.com/office/drawing/2014/main" id="{10DC3444-FB74-4673-AD27-B3FB6B91C42F}"/>
                  </a:ext>
                </a:extLst>
              </p:cNvPr>
              <p:cNvSpPr>
                <a:spLocks/>
              </p:cNvSpPr>
              <p:nvPr/>
            </p:nvSpPr>
            <p:spPr bwMode="auto">
              <a:xfrm>
                <a:off x="1612" y="1562"/>
                <a:ext cx="200" cy="482"/>
              </a:xfrm>
              <a:custGeom>
                <a:avLst/>
                <a:gdLst>
                  <a:gd name="T0" fmla="*/ 0 w 200"/>
                  <a:gd name="T1" fmla="*/ 10 h 482"/>
                  <a:gd name="T2" fmla="*/ 9 w 200"/>
                  <a:gd name="T3" fmla="*/ 0 h 482"/>
                  <a:gd name="T4" fmla="*/ 200 w 200"/>
                  <a:gd name="T5" fmla="*/ 473 h 482"/>
                  <a:gd name="T6" fmla="*/ 186 w 200"/>
                  <a:gd name="T7" fmla="*/ 482 h 482"/>
                  <a:gd name="T8" fmla="*/ 0 w 200"/>
                  <a:gd name="T9" fmla="*/ 10 h 482"/>
                </a:gdLst>
                <a:ahLst/>
                <a:cxnLst>
                  <a:cxn ang="0">
                    <a:pos x="T0" y="T1"/>
                  </a:cxn>
                  <a:cxn ang="0">
                    <a:pos x="T2" y="T3"/>
                  </a:cxn>
                  <a:cxn ang="0">
                    <a:pos x="T4" y="T5"/>
                  </a:cxn>
                  <a:cxn ang="0">
                    <a:pos x="T6" y="T7"/>
                  </a:cxn>
                  <a:cxn ang="0">
                    <a:pos x="T8" y="T9"/>
                  </a:cxn>
                </a:cxnLst>
                <a:rect l="0" t="0" r="r" b="b"/>
                <a:pathLst>
                  <a:path w="200" h="482">
                    <a:moveTo>
                      <a:pt x="0" y="10"/>
                    </a:moveTo>
                    <a:lnTo>
                      <a:pt x="9" y="0"/>
                    </a:lnTo>
                    <a:lnTo>
                      <a:pt x="200" y="473"/>
                    </a:lnTo>
                    <a:lnTo>
                      <a:pt x="186" y="482"/>
                    </a:lnTo>
                    <a:lnTo>
                      <a:pt x="0" y="10"/>
                    </a:lnTo>
                    <a:close/>
                  </a:path>
                </a:pathLst>
              </a:custGeom>
              <a:solidFill>
                <a:srgbClr val="F497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28" name="Freeform 459">
                <a:extLst>
                  <a:ext uri="{FF2B5EF4-FFF2-40B4-BE49-F238E27FC236}">
                    <a16:creationId xmlns:a16="http://schemas.microsoft.com/office/drawing/2014/main" id="{E9678957-6D11-4AAB-BEFE-905F15C4A3EE}"/>
                  </a:ext>
                </a:extLst>
              </p:cNvPr>
              <p:cNvSpPr>
                <a:spLocks/>
              </p:cNvSpPr>
              <p:nvPr/>
            </p:nvSpPr>
            <p:spPr bwMode="auto">
              <a:xfrm>
                <a:off x="1359" y="1271"/>
                <a:ext cx="262" cy="301"/>
              </a:xfrm>
              <a:custGeom>
                <a:avLst/>
                <a:gdLst>
                  <a:gd name="T0" fmla="*/ 0 w 262"/>
                  <a:gd name="T1" fmla="*/ 10 h 301"/>
                  <a:gd name="T2" fmla="*/ 9 w 262"/>
                  <a:gd name="T3" fmla="*/ 0 h 301"/>
                  <a:gd name="T4" fmla="*/ 262 w 262"/>
                  <a:gd name="T5" fmla="*/ 291 h 301"/>
                  <a:gd name="T6" fmla="*/ 253 w 262"/>
                  <a:gd name="T7" fmla="*/ 301 h 301"/>
                  <a:gd name="T8" fmla="*/ 0 w 262"/>
                  <a:gd name="T9" fmla="*/ 10 h 301"/>
                </a:gdLst>
                <a:ahLst/>
                <a:cxnLst>
                  <a:cxn ang="0">
                    <a:pos x="T0" y="T1"/>
                  </a:cxn>
                  <a:cxn ang="0">
                    <a:pos x="T2" y="T3"/>
                  </a:cxn>
                  <a:cxn ang="0">
                    <a:pos x="T4" y="T5"/>
                  </a:cxn>
                  <a:cxn ang="0">
                    <a:pos x="T6" y="T7"/>
                  </a:cxn>
                  <a:cxn ang="0">
                    <a:pos x="T8" y="T9"/>
                  </a:cxn>
                </a:cxnLst>
                <a:rect l="0" t="0" r="r" b="b"/>
                <a:pathLst>
                  <a:path w="262" h="301">
                    <a:moveTo>
                      <a:pt x="0" y="10"/>
                    </a:moveTo>
                    <a:lnTo>
                      <a:pt x="9" y="0"/>
                    </a:lnTo>
                    <a:lnTo>
                      <a:pt x="262" y="291"/>
                    </a:lnTo>
                    <a:lnTo>
                      <a:pt x="253" y="301"/>
                    </a:lnTo>
                    <a:lnTo>
                      <a:pt x="0" y="10"/>
                    </a:lnTo>
                    <a:close/>
                  </a:path>
                </a:pathLst>
              </a:custGeom>
              <a:solidFill>
                <a:srgbClr val="FB9C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29" name="Freeform 460">
                <a:extLst>
                  <a:ext uri="{FF2B5EF4-FFF2-40B4-BE49-F238E27FC236}">
                    <a16:creationId xmlns:a16="http://schemas.microsoft.com/office/drawing/2014/main" id="{F39C7DE0-0986-47FB-880E-458665ED1958}"/>
                  </a:ext>
                </a:extLst>
              </p:cNvPr>
              <p:cNvSpPr>
                <a:spLocks/>
              </p:cNvSpPr>
              <p:nvPr/>
            </p:nvSpPr>
            <p:spPr bwMode="auto">
              <a:xfrm>
                <a:off x="1097" y="1281"/>
                <a:ext cx="701" cy="906"/>
              </a:xfrm>
              <a:custGeom>
                <a:avLst/>
                <a:gdLst>
                  <a:gd name="T0" fmla="*/ 262 w 701"/>
                  <a:gd name="T1" fmla="*/ 0 h 906"/>
                  <a:gd name="T2" fmla="*/ 515 w 701"/>
                  <a:gd name="T3" fmla="*/ 291 h 906"/>
                  <a:gd name="T4" fmla="*/ 701 w 701"/>
                  <a:gd name="T5" fmla="*/ 763 h 906"/>
                  <a:gd name="T6" fmla="*/ 701 w 701"/>
                  <a:gd name="T7" fmla="*/ 906 h 906"/>
                  <a:gd name="T8" fmla="*/ 696 w 701"/>
                  <a:gd name="T9" fmla="*/ 901 h 906"/>
                  <a:gd name="T10" fmla="*/ 696 w 701"/>
                  <a:gd name="T11" fmla="*/ 758 h 906"/>
                  <a:gd name="T12" fmla="*/ 510 w 701"/>
                  <a:gd name="T13" fmla="*/ 291 h 906"/>
                  <a:gd name="T14" fmla="*/ 262 w 701"/>
                  <a:gd name="T15" fmla="*/ 5 h 906"/>
                  <a:gd name="T16" fmla="*/ 4 w 701"/>
                  <a:gd name="T17" fmla="*/ 5 h 906"/>
                  <a:gd name="T18" fmla="*/ 0 w 701"/>
                  <a:gd name="T19" fmla="*/ 0 h 906"/>
                  <a:gd name="T20" fmla="*/ 262 w 701"/>
                  <a:gd name="T21" fmla="*/ 0 h 9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01" h="906">
                    <a:moveTo>
                      <a:pt x="262" y="0"/>
                    </a:moveTo>
                    <a:lnTo>
                      <a:pt x="515" y="291"/>
                    </a:lnTo>
                    <a:lnTo>
                      <a:pt x="701" y="763"/>
                    </a:lnTo>
                    <a:lnTo>
                      <a:pt x="701" y="906"/>
                    </a:lnTo>
                    <a:lnTo>
                      <a:pt x="696" y="901"/>
                    </a:lnTo>
                    <a:lnTo>
                      <a:pt x="696" y="758"/>
                    </a:lnTo>
                    <a:lnTo>
                      <a:pt x="510" y="291"/>
                    </a:lnTo>
                    <a:lnTo>
                      <a:pt x="262" y="5"/>
                    </a:lnTo>
                    <a:lnTo>
                      <a:pt x="4" y="5"/>
                    </a:lnTo>
                    <a:lnTo>
                      <a:pt x="0" y="0"/>
                    </a:lnTo>
                    <a:lnTo>
                      <a:pt x="262" y="0"/>
                    </a:lnTo>
                    <a:close/>
                  </a:path>
                </a:pathLst>
              </a:custGeom>
              <a:solidFill>
                <a:srgbClr val="9A6A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30" name="Freeform 461">
                <a:extLst>
                  <a:ext uri="{FF2B5EF4-FFF2-40B4-BE49-F238E27FC236}">
                    <a16:creationId xmlns:a16="http://schemas.microsoft.com/office/drawing/2014/main" id="{19FAA883-324B-4C89-924B-113FBD48A135}"/>
                  </a:ext>
                </a:extLst>
              </p:cNvPr>
              <p:cNvSpPr>
                <a:spLocks/>
              </p:cNvSpPr>
              <p:nvPr/>
            </p:nvSpPr>
            <p:spPr bwMode="auto">
              <a:xfrm>
                <a:off x="1926" y="1963"/>
                <a:ext cx="15" cy="153"/>
              </a:xfrm>
              <a:custGeom>
                <a:avLst/>
                <a:gdLst>
                  <a:gd name="T0" fmla="*/ 0 w 15"/>
                  <a:gd name="T1" fmla="*/ 5 h 153"/>
                  <a:gd name="T2" fmla="*/ 15 w 15"/>
                  <a:gd name="T3" fmla="*/ 0 h 153"/>
                  <a:gd name="T4" fmla="*/ 10 w 15"/>
                  <a:gd name="T5" fmla="*/ 143 h 153"/>
                  <a:gd name="T6" fmla="*/ 0 w 15"/>
                  <a:gd name="T7" fmla="*/ 153 h 153"/>
                  <a:gd name="T8" fmla="*/ 0 w 15"/>
                  <a:gd name="T9" fmla="*/ 5 h 153"/>
                </a:gdLst>
                <a:ahLst/>
                <a:cxnLst>
                  <a:cxn ang="0">
                    <a:pos x="T0" y="T1"/>
                  </a:cxn>
                  <a:cxn ang="0">
                    <a:pos x="T2" y="T3"/>
                  </a:cxn>
                  <a:cxn ang="0">
                    <a:pos x="T4" y="T5"/>
                  </a:cxn>
                  <a:cxn ang="0">
                    <a:pos x="T6" y="T7"/>
                  </a:cxn>
                  <a:cxn ang="0">
                    <a:pos x="T8" y="T9"/>
                  </a:cxn>
                </a:cxnLst>
                <a:rect l="0" t="0" r="r" b="b"/>
                <a:pathLst>
                  <a:path w="15" h="153">
                    <a:moveTo>
                      <a:pt x="0" y="5"/>
                    </a:moveTo>
                    <a:lnTo>
                      <a:pt x="15" y="0"/>
                    </a:lnTo>
                    <a:lnTo>
                      <a:pt x="10" y="143"/>
                    </a:lnTo>
                    <a:lnTo>
                      <a:pt x="0" y="153"/>
                    </a:lnTo>
                    <a:lnTo>
                      <a:pt x="0" y="5"/>
                    </a:lnTo>
                    <a:close/>
                  </a:path>
                </a:pathLst>
              </a:custGeom>
              <a:solidFill>
                <a:srgbClr val="C57A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31" name="Freeform 462">
                <a:extLst>
                  <a:ext uri="{FF2B5EF4-FFF2-40B4-BE49-F238E27FC236}">
                    <a16:creationId xmlns:a16="http://schemas.microsoft.com/office/drawing/2014/main" id="{F2661368-A181-49C9-BED0-739DAF700448}"/>
                  </a:ext>
                </a:extLst>
              </p:cNvPr>
              <p:cNvSpPr>
                <a:spLocks/>
              </p:cNvSpPr>
              <p:nvPr/>
            </p:nvSpPr>
            <p:spPr bwMode="auto">
              <a:xfrm>
                <a:off x="1225" y="1200"/>
                <a:ext cx="272" cy="5"/>
              </a:xfrm>
              <a:custGeom>
                <a:avLst/>
                <a:gdLst>
                  <a:gd name="T0" fmla="*/ 0 w 272"/>
                  <a:gd name="T1" fmla="*/ 5 h 5"/>
                  <a:gd name="T2" fmla="*/ 15 w 272"/>
                  <a:gd name="T3" fmla="*/ 0 h 5"/>
                  <a:gd name="T4" fmla="*/ 272 w 272"/>
                  <a:gd name="T5" fmla="*/ 0 h 5"/>
                  <a:gd name="T6" fmla="*/ 263 w 272"/>
                  <a:gd name="T7" fmla="*/ 5 h 5"/>
                  <a:gd name="T8" fmla="*/ 0 w 272"/>
                  <a:gd name="T9" fmla="*/ 5 h 5"/>
                </a:gdLst>
                <a:ahLst/>
                <a:cxnLst>
                  <a:cxn ang="0">
                    <a:pos x="T0" y="T1"/>
                  </a:cxn>
                  <a:cxn ang="0">
                    <a:pos x="T2" y="T3"/>
                  </a:cxn>
                  <a:cxn ang="0">
                    <a:pos x="T4" y="T5"/>
                  </a:cxn>
                  <a:cxn ang="0">
                    <a:pos x="T6" y="T7"/>
                  </a:cxn>
                  <a:cxn ang="0">
                    <a:pos x="T8" y="T9"/>
                  </a:cxn>
                </a:cxnLst>
                <a:rect l="0" t="0" r="r" b="b"/>
                <a:pathLst>
                  <a:path w="272" h="5">
                    <a:moveTo>
                      <a:pt x="0" y="5"/>
                    </a:moveTo>
                    <a:lnTo>
                      <a:pt x="15" y="0"/>
                    </a:lnTo>
                    <a:lnTo>
                      <a:pt x="272" y="0"/>
                    </a:lnTo>
                    <a:lnTo>
                      <a:pt x="263" y="5"/>
                    </a:lnTo>
                    <a:lnTo>
                      <a:pt x="0" y="5"/>
                    </a:lnTo>
                    <a:close/>
                  </a:path>
                </a:pathLst>
              </a:custGeom>
              <a:solidFill>
                <a:srgbClr val="FFBD9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32" name="Freeform 463">
                <a:extLst>
                  <a:ext uri="{FF2B5EF4-FFF2-40B4-BE49-F238E27FC236}">
                    <a16:creationId xmlns:a16="http://schemas.microsoft.com/office/drawing/2014/main" id="{EDC52885-117B-4E96-A450-B4AB39868AEA}"/>
                  </a:ext>
                </a:extLst>
              </p:cNvPr>
              <p:cNvSpPr>
                <a:spLocks/>
              </p:cNvSpPr>
              <p:nvPr/>
            </p:nvSpPr>
            <p:spPr bwMode="auto">
              <a:xfrm>
                <a:off x="1740" y="1491"/>
                <a:ext cx="201" cy="477"/>
              </a:xfrm>
              <a:custGeom>
                <a:avLst/>
                <a:gdLst>
                  <a:gd name="T0" fmla="*/ 0 w 201"/>
                  <a:gd name="T1" fmla="*/ 5 h 477"/>
                  <a:gd name="T2" fmla="*/ 10 w 201"/>
                  <a:gd name="T3" fmla="*/ 0 h 477"/>
                  <a:gd name="T4" fmla="*/ 201 w 201"/>
                  <a:gd name="T5" fmla="*/ 472 h 477"/>
                  <a:gd name="T6" fmla="*/ 186 w 201"/>
                  <a:gd name="T7" fmla="*/ 477 h 477"/>
                  <a:gd name="T8" fmla="*/ 0 w 201"/>
                  <a:gd name="T9" fmla="*/ 5 h 477"/>
                </a:gdLst>
                <a:ahLst/>
                <a:cxnLst>
                  <a:cxn ang="0">
                    <a:pos x="T0" y="T1"/>
                  </a:cxn>
                  <a:cxn ang="0">
                    <a:pos x="T2" y="T3"/>
                  </a:cxn>
                  <a:cxn ang="0">
                    <a:pos x="T4" y="T5"/>
                  </a:cxn>
                  <a:cxn ang="0">
                    <a:pos x="T6" y="T7"/>
                  </a:cxn>
                  <a:cxn ang="0">
                    <a:pos x="T8" y="T9"/>
                  </a:cxn>
                </a:cxnLst>
                <a:rect l="0" t="0" r="r" b="b"/>
                <a:pathLst>
                  <a:path w="201" h="477">
                    <a:moveTo>
                      <a:pt x="0" y="5"/>
                    </a:moveTo>
                    <a:lnTo>
                      <a:pt x="10" y="0"/>
                    </a:lnTo>
                    <a:lnTo>
                      <a:pt x="201" y="472"/>
                    </a:lnTo>
                    <a:lnTo>
                      <a:pt x="186" y="477"/>
                    </a:lnTo>
                    <a:lnTo>
                      <a:pt x="0" y="5"/>
                    </a:lnTo>
                    <a:close/>
                  </a:path>
                </a:pathLst>
              </a:custGeom>
              <a:solidFill>
                <a:srgbClr val="F497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33" name="Freeform 464">
                <a:extLst>
                  <a:ext uri="{FF2B5EF4-FFF2-40B4-BE49-F238E27FC236}">
                    <a16:creationId xmlns:a16="http://schemas.microsoft.com/office/drawing/2014/main" id="{8A6832E3-F0B8-40EC-AB29-24B59148FD7E}"/>
                  </a:ext>
                </a:extLst>
              </p:cNvPr>
              <p:cNvSpPr>
                <a:spLocks/>
              </p:cNvSpPr>
              <p:nvPr/>
            </p:nvSpPr>
            <p:spPr bwMode="auto">
              <a:xfrm>
                <a:off x="1488" y="1200"/>
                <a:ext cx="262" cy="296"/>
              </a:xfrm>
              <a:custGeom>
                <a:avLst/>
                <a:gdLst>
                  <a:gd name="T0" fmla="*/ 0 w 262"/>
                  <a:gd name="T1" fmla="*/ 5 h 296"/>
                  <a:gd name="T2" fmla="*/ 9 w 262"/>
                  <a:gd name="T3" fmla="*/ 0 h 296"/>
                  <a:gd name="T4" fmla="*/ 262 w 262"/>
                  <a:gd name="T5" fmla="*/ 291 h 296"/>
                  <a:gd name="T6" fmla="*/ 252 w 262"/>
                  <a:gd name="T7" fmla="*/ 296 h 296"/>
                  <a:gd name="T8" fmla="*/ 0 w 262"/>
                  <a:gd name="T9" fmla="*/ 5 h 296"/>
                </a:gdLst>
                <a:ahLst/>
                <a:cxnLst>
                  <a:cxn ang="0">
                    <a:pos x="T0" y="T1"/>
                  </a:cxn>
                  <a:cxn ang="0">
                    <a:pos x="T2" y="T3"/>
                  </a:cxn>
                  <a:cxn ang="0">
                    <a:pos x="T4" y="T5"/>
                  </a:cxn>
                  <a:cxn ang="0">
                    <a:pos x="T6" y="T7"/>
                  </a:cxn>
                  <a:cxn ang="0">
                    <a:pos x="T8" y="T9"/>
                  </a:cxn>
                </a:cxnLst>
                <a:rect l="0" t="0" r="r" b="b"/>
                <a:pathLst>
                  <a:path w="262" h="296">
                    <a:moveTo>
                      <a:pt x="0" y="5"/>
                    </a:moveTo>
                    <a:lnTo>
                      <a:pt x="9" y="0"/>
                    </a:lnTo>
                    <a:lnTo>
                      <a:pt x="262" y="291"/>
                    </a:lnTo>
                    <a:lnTo>
                      <a:pt x="252" y="296"/>
                    </a:lnTo>
                    <a:lnTo>
                      <a:pt x="0" y="5"/>
                    </a:lnTo>
                    <a:close/>
                  </a:path>
                </a:pathLst>
              </a:custGeom>
              <a:solidFill>
                <a:srgbClr val="FB9C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34" name="Freeform 465">
                <a:extLst>
                  <a:ext uri="{FF2B5EF4-FFF2-40B4-BE49-F238E27FC236}">
                    <a16:creationId xmlns:a16="http://schemas.microsoft.com/office/drawing/2014/main" id="{E9284E4C-54FF-4E99-A5E4-E07556BEFDB7}"/>
                  </a:ext>
                </a:extLst>
              </p:cNvPr>
              <p:cNvSpPr>
                <a:spLocks/>
              </p:cNvSpPr>
              <p:nvPr/>
            </p:nvSpPr>
            <p:spPr bwMode="auto">
              <a:xfrm>
                <a:off x="1225" y="1205"/>
                <a:ext cx="701" cy="911"/>
              </a:xfrm>
              <a:custGeom>
                <a:avLst/>
                <a:gdLst>
                  <a:gd name="T0" fmla="*/ 263 w 701"/>
                  <a:gd name="T1" fmla="*/ 0 h 911"/>
                  <a:gd name="T2" fmla="*/ 515 w 701"/>
                  <a:gd name="T3" fmla="*/ 291 h 911"/>
                  <a:gd name="T4" fmla="*/ 701 w 701"/>
                  <a:gd name="T5" fmla="*/ 763 h 911"/>
                  <a:gd name="T6" fmla="*/ 701 w 701"/>
                  <a:gd name="T7" fmla="*/ 911 h 911"/>
                  <a:gd name="T8" fmla="*/ 697 w 701"/>
                  <a:gd name="T9" fmla="*/ 906 h 911"/>
                  <a:gd name="T10" fmla="*/ 697 w 701"/>
                  <a:gd name="T11" fmla="*/ 763 h 911"/>
                  <a:gd name="T12" fmla="*/ 511 w 701"/>
                  <a:gd name="T13" fmla="*/ 295 h 911"/>
                  <a:gd name="T14" fmla="*/ 263 w 701"/>
                  <a:gd name="T15" fmla="*/ 9 h 911"/>
                  <a:gd name="T16" fmla="*/ 5 w 701"/>
                  <a:gd name="T17" fmla="*/ 9 h 911"/>
                  <a:gd name="T18" fmla="*/ 0 w 701"/>
                  <a:gd name="T19" fmla="*/ 0 h 911"/>
                  <a:gd name="T20" fmla="*/ 263 w 701"/>
                  <a:gd name="T21" fmla="*/ 0 h 9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01" h="911">
                    <a:moveTo>
                      <a:pt x="263" y="0"/>
                    </a:moveTo>
                    <a:lnTo>
                      <a:pt x="515" y="291"/>
                    </a:lnTo>
                    <a:lnTo>
                      <a:pt x="701" y="763"/>
                    </a:lnTo>
                    <a:lnTo>
                      <a:pt x="701" y="911"/>
                    </a:lnTo>
                    <a:lnTo>
                      <a:pt x="697" y="906"/>
                    </a:lnTo>
                    <a:lnTo>
                      <a:pt x="697" y="763"/>
                    </a:lnTo>
                    <a:lnTo>
                      <a:pt x="511" y="295"/>
                    </a:lnTo>
                    <a:lnTo>
                      <a:pt x="263" y="9"/>
                    </a:lnTo>
                    <a:lnTo>
                      <a:pt x="5" y="9"/>
                    </a:lnTo>
                    <a:lnTo>
                      <a:pt x="0" y="0"/>
                    </a:lnTo>
                    <a:lnTo>
                      <a:pt x="263" y="0"/>
                    </a:lnTo>
                    <a:close/>
                  </a:path>
                </a:pathLst>
              </a:custGeom>
              <a:solidFill>
                <a:srgbClr val="9A6A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35" name="Freeform 466">
                <a:extLst>
                  <a:ext uri="{FF2B5EF4-FFF2-40B4-BE49-F238E27FC236}">
                    <a16:creationId xmlns:a16="http://schemas.microsoft.com/office/drawing/2014/main" id="{3B6E8BD2-1911-4B07-B09A-ED8A17C11D1B}"/>
                  </a:ext>
                </a:extLst>
              </p:cNvPr>
              <p:cNvSpPr>
                <a:spLocks/>
              </p:cNvSpPr>
              <p:nvPr/>
            </p:nvSpPr>
            <p:spPr bwMode="auto">
              <a:xfrm>
                <a:off x="2055" y="1887"/>
                <a:ext cx="10" cy="152"/>
              </a:xfrm>
              <a:custGeom>
                <a:avLst/>
                <a:gdLst>
                  <a:gd name="T0" fmla="*/ 0 w 10"/>
                  <a:gd name="T1" fmla="*/ 9 h 152"/>
                  <a:gd name="T2" fmla="*/ 10 w 10"/>
                  <a:gd name="T3" fmla="*/ 0 h 152"/>
                  <a:gd name="T4" fmla="*/ 10 w 10"/>
                  <a:gd name="T5" fmla="*/ 148 h 152"/>
                  <a:gd name="T6" fmla="*/ 0 w 10"/>
                  <a:gd name="T7" fmla="*/ 152 h 152"/>
                  <a:gd name="T8" fmla="*/ 0 w 10"/>
                  <a:gd name="T9" fmla="*/ 9 h 152"/>
                </a:gdLst>
                <a:ahLst/>
                <a:cxnLst>
                  <a:cxn ang="0">
                    <a:pos x="T0" y="T1"/>
                  </a:cxn>
                  <a:cxn ang="0">
                    <a:pos x="T2" y="T3"/>
                  </a:cxn>
                  <a:cxn ang="0">
                    <a:pos x="T4" y="T5"/>
                  </a:cxn>
                  <a:cxn ang="0">
                    <a:pos x="T6" y="T7"/>
                  </a:cxn>
                  <a:cxn ang="0">
                    <a:pos x="T8" y="T9"/>
                  </a:cxn>
                </a:cxnLst>
                <a:rect l="0" t="0" r="r" b="b"/>
                <a:pathLst>
                  <a:path w="10" h="152">
                    <a:moveTo>
                      <a:pt x="0" y="9"/>
                    </a:moveTo>
                    <a:lnTo>
                      <a:pt x="10" y="0"/>
                    </a:lnTo>
                    <a:lnTo>
                      <a:pt x="10" y="148"/>
                    </a:lnTo>
                    <a:lnTo>
                      <a:pt x="0" y="152"/>
                    </a:lnTo>
                    <a:lnTo>
                      <a:pt x="0" y="9"/>
                    </a:lnTo>
                    <a:close/>
                  </a:path>
                </a:pathLst>
              </a:custGeom>
              <a:solidFill>
                <a:srgbClr val="C57A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36" name="Freeform 467">
                <a:extLst>
                  <a:ext uri="{FF2B5EF4-FFF2-40B4-BE49-F238E27FC236}">
                    <a16:creationId xmlns:a16="http://schemas.microsoft.com/office/drawing/2014/main" id="{A1B3F5B3-696E-42AB-B902-CA68F56C4D92}"/>
                  </a:ext>
                </a:extLst>
              </p:cNvPr>
              <p:cNvSpPr>
                <a:spLocks/>
              </p:cNvSpPr>
              <p:nvPr/>
            </p:nvSpPr>
            <p:spPr bwMode="auto">
              <a:xfrm>
                <a:off x="1354" y="1123"/>
                <a:ext cx="272" cy="10"/>
              </a:xfrm>
              <a:custGeom>
                <a:avLst/>
                <a:gdLst>
                  <a:gd name="T0" fmla="*/ 0 w 272"/>
                  <a:gd name="T1" fmla="*/ 10 h 10"/>
                  <a:gd name="T2" fmla="*/ 10 w 272"/>
                  <a:gd name="T3" fmla="*/ 0 h 10"/>
                  <a:gd name="T4" fmla="*/ 272 w 272"/>
                  <a:gd name="T5" fmla="*/ 0 h 10"/>
                  <a:gd name="T6" fmla="*/ 258 w 272"/>
                  <a:gd name="T7" fmla="*/ 10 h 10"/>
                  <a:gd name="T8" fmla="*/ 0 w 272"/>
                  <a:gd name="T9" fmla="*/ 10 h 10"/>
                </a:gdLst>
                <a:ahLst/>
                <a:cxnLst>
                  <a:cxn ang="0">
                    <a:pos x="T0" y="T1"/>
                  </a:cxn>
                  <a:cxn ang="0">
                    <a:pos x="T2" y="T3"/>
                  </a:cxn>
                  <a:cxn ang="0">
                    <a:pos x="T4" y="T5"/>
                  </a:cxn>
                  <a:cxn ang="0">
                    <a:pos x="T6" y="T7"/>
                  </a:cxn>
                  <a:cxn ang="0">
                    <a:pos x="T8" y="T9"/>
                  </a:cxn>
                </a:cxnLst>
                <a:rect l="0" t="0" r="r" b="b"/>
                <a:pathLst>
                  <a:path w="272" h="10">
                    <a:moveTo>
                      <a:pt x="0" y="10"/>
                    </a:moveTo>
                    <a:lnTo>
                      <a:pt x="10" y="0"/>
                    </a:lnTo>
                    <a:lnTo>
                      <a:pt x="272" y="0"/>
                    </a:lnTo>
                    <a:lnTo>
                      <a:pt x="258" y="10"/>
                    </a:lnTo>
                    <a:lnTo>
                      <a:pt x="0" y="10"/>
                    </a:lnTo>
                    <a:close/>
                  </a:path>
                </a:pathLst>
              </a:custGeom>
              <a:solidFill>
                <a:srgbClr val="FFBD9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37" name="Freeform 468">
                <a:extLst>
                  <a:ext uri="{FF2B5EF4-FFF2-40B4-BE49-F238E27FC236}">
                    <a16:creationId xmlns:a16="http://schemas.microsoft.com/office/drawing/2014/main" id="{250E0243-7B0E-4AE9-B7C7-AEB07CE21213}"/>
                  </a:ext>
                </a:extLst>
              </p:cNvPr>
              <p:cNvSpPr>
                <a:spLocks/>
              </p:cNvSpPr>
              <p:nvPr/>
            </p:nvSpPr>
            <p:spPr bwMode="auto">
              <a:xfrm>
                <a:off x="1864" y="1414"/>
                <a:ext cx="201" cy="482"/>
              </a:xfrm>
              <a:custGeom>
                <a:avLst/>
                <a:gdLst>
                  <a:gd name="T0" fmla="*/ 0 w 201"/>
                  <a:gd name="T1" fmla="*/ 10 h 482"/>
                  <a:gd name="T2" fmla="*/ 15 w 201"/>
                  <a:gd name="T3" fmla="*/ 0 h 482"/>
                  <a:gd name="T4" fmla="*/ 201 w 201"/>
                  <a:gd name="T5" fmla="*/ 473 h 482"/>
                  <a:gd name="T6" fmla="*/ 191 w 201"/>
                  <a:gd name="T7" fmla="*/ 482 h 482"/>
                  <a:gd name="T8" fmla="*/ 0 w 201"/>
                  <a:gd name="T9" fmla="*/ 10 h 482"/>
                </a:gdLst>
                <a:ahLst/>
                <a:cxnLst>
                  <a:cxn ang="0">
                    <a:pos x="T0" y="T1"/>
                  </a:cxn>
                  <a:cxn ang="0">
                    <a:pos x="T2" y="T3"/>
                  </a:cxn>
                  <a:cxn ang="0">
                    <a:pos x="T4" y="T5"/>
                  </a:cxn>
                  <a:cxn ang="0">
                    <a:pos x="T6" y="T7"/>
                  </a:cxn>
                  <a:cxn ang="0">
                    <a:pos x="T8" y="T9"/>
                  </a:cxn>
                </a:cxnLst>
                <a:rect l="0" t="0" r="r" b="b"/>
                <a:pathLst>
                  <a:path w="201" h="482">
                    <a:moveTo>
                      <a:pt x="0" y="10"/>
                    </a:moveTo>
                    <a:lnTo>
                      <a:pt x="15" y="0"/>
                    </a:lnTo>
                    <a:lnTo>
                      <a:pt x="201" y="473"/>
                    </a:lnTo>
                    <a:lnTo>
                      <a:pt x="191" y="482"/>
                    </a:lnTo>
                    <a:lnTo>
                      <a:pt x="0" y="10"/>
                    </a:lnTo>
                    <a:close/>
                  </a:path>
                </a:pathLst>
              </a:custGeom>
              <a:solidFill>
                <a:srgbClr val="F497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38" name="Freeform 469">
                <a:extLst>
                  <a:ext uri="{FF2B5EF4-FFF2-40B4-BE49-F238E27FC236}">
                    <a16:creationId xmlns:a16="http://schemas.microsoft.com/office/drawing/2014/main" id="{B310A022-C499-4E75-8DDD-138852E70891}"/>
                  </a:ext>
                </a:extLst>
              </p:cNvPr>
              <p:cNvSpPr>
                <a:spLocks/>
              </p:cNvSpPr>
              <p:nvPr/>
            </p:nvSpPr>
            <p:spPr bwMode="auto">
              <a:xfrm>
                <a:off x="1612" y="1123"/>
                <a:ext cx="267" cy="301"/>
              </a:xfrm>
              <a:custGeom>
                <a:avLst/>
                <a:gdLst>
                  <a:gd name="T0" fmla="*/ 0 w 267"/>
                  <a:gd name="T1" fmla="*/ 10 h 301"/>
                  <a:gd name="T2" fmla="*/ 14 w 267"/>
                  <a:gd name="T3" fmla="*/ 0 h 301"/>
                  <a:gd name="T4" fmla="*/ 267 w 267"/>
                  <a:gd name="T5" fmla="*/ 291 h 301"/>
                  <a:gd name="T6" fmla="*/ 252 w 267"/>
                  <a:gd name="T7" fmla="*/ 301 h 301"/>
                  <a:gd name="T8" fmla="*/ 0 w 267"/>
                  <a:gd name="T9" fmla="*/ 10 h 301"/>
                </a:gdLst>
                <a:ahLst/>
                <a:cxnLst>
                  <a:cxn ang="0">
                    <a:pos x="T0" y="T1"/>
                  </a:cxn>
                  <a:cxn ang="0">
                    <a:pos x="T2" y="T3"/>
                  </a:cxn>
                  <a:cxn ang="0">
                    <a:pos x="T4" y="T5"/>
                  </a:cxn>
                  <a:cxn ang="0">
                    <a:pos x="T6" y="T7"/>
                  </a:cxn>
                  <a:cxn ang="0">
                    <a:pos x="T8" y="T9"/>
                  </a:cxn>
                </a:cxnLst>
                <a:rect l="0" t="0" r="r" b="b"/>
                <a:pathLst>
                  <a:path w="267" h="301">
                    <a:moveTo>
                      <a:pt x="0" y="10"/>
                    </a:moveTo>
                    <a:lnTo>
                      <a:pt x="14" y="0"/>
                    </a:lnTo>
                    <a:lnTo>
                      <a:pt x="267" y="291"/>
                    </a:lnTo>
                    <a:lnTo>
                      <a:pt x="252" y="301"/>
                    </a:lnTo>
                    <a:lnTo>
                      <a:pt x="0" y="10"/>
                    </a:lnTo>
                    <a:close/>
                  </a:path>
                </a:pathLst>
              </a:custGeom>
              <a:solidFill>
                <a:srgbClr val="FB9C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39" name="Freeform 470">
                <a:extLst>
                  <a:ext uri="{FF2B5EF4-FFF2-40B4-BE49-F238E27FC236}">
                    <a16:creationId xmlns:a16="http://schemas.microsoft.com/office/drawing/2014/main" id="{010CAD07-3F17-4C0D-9D40-AFEA8E897466}"/>
                  </a:ext>
                </a:extLst>
              </p:cNvPr>
              <p:cNvSpPr>
                <a:spLocks/>
              </p:cNvSpPr>
              <p:nvPr/>
            </p:nvSpPr>
            <p:spPr bwMode="auto">
              <a:xfrm>
                <a:off x="1354" y="1133"/>
                <a:ext cx="701" cy="906"/>
              </a:xfrm>
              <a:custGeom>
                <a:avLst/>
                <a:gdLst>
                  <a:gd name="T0" fmla="*/ 258 w 701"/>
                  <a:gd name="T1" fmla="*/ 0 h 906"/>
                  <a:gd name="T2" fmla="*/ 510 w 701"/>
                  <a:gd name="T3" fmla="*/ 291 h 906"/>
                  <a:gd name="T4" fmla="*/ 701 w 701"/>
                  <a:gd name="T5" fmla="*/ 763 h 906"/>
                  <a:gd name="T6" fmla="*/ 701 w 701"/>
                  <a:gd name="T7" fmla="*/ 906 h 906"/>
                  <a:gd name="T8" fmla="*/ 692 w 701"/>
                  <a:gd name="T9" fmla="*/ 902 h 906"/>
                  <a:gd name="T10" fmla="*/ 692 w 701"/>
                  <a:gd name="T11" fmla="*/ 758 h 906"/>
                  <a:gd name="T12" fmla="*/ 506 w 701"/>
                  <a:gd name="T13" fmla="*/ 291 h 906"/>
                  <a:gd name="T14" fmla="*/ 258 w 701"/>
                  <a:gd name="T15" fmla="*/ 5 h 906"/>
                  <a:gd name="T16" fmla="*/ 0 w 701"/>
                  <a:gd name="T17" fmla="*/ 5 h 906"/>
                  <a:gd name="T18" fmla="*/ 0 w 701"/>
                  <a:gd name="T19" fmla="*/ 0 h 906"/>
                  <a:gd name="T20" fmla="*/ 258 w 701"/>
                  <a:gd name="T21" fmla="*/ 0 h 9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01" h="906">
                    <a:moveTo>
                      <a:pt x="258" y="0"/>
                    </a:moveTo>
                    <a:lnTo>
                      <a:pt x="510" y="291"/>
                    </a:lnTo>
                    <a:lnTo>
                      <a:pt x="701" y="763"/>
                    </a:lnTo>
                    <a:lnTo>
                      <a:pt x="701" y="906"/>
                    </a:lnTo>
                    <a:lnTo>
                      <a:pt x="692" y="902"/>
                    </a:lnTo>
                    <a:lnTo>
                      <a:pt x="692" y="758"/>
                    </a:lnTo>
                    <a:lnTo>
                      <a:pt x="506" y="291"/>
                    </a:lnTo>
                    <a:lnTo>
                      <a:pt x="258" y="5"/>
                    </a:lnTo>
                    <a:lnTo>
                      <a:pt x="0" y="5"/>
                    </a:lnTo>
                    <a:lnTo>
                      <a:pt x="0" y="0"/>
                    </a:lnTo>
                    <a:lnTo>
                      <a:pt x="258" y="0"/>
                    </a:lnTo>
                    <a:close/>
                  </a:path>
                </a:pathLst>
              </a:custGeom>
              <a:solidFill>
                <a:srgbClr val="9A6A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40" name="Freeform 471">
                <a:extLst>
                  <a:ext uri="{FF2B5EF4-FFF2-40B4-BE49-F238E27FC236}">
                    <a16:creationId xmlns:a16="http://schemas.microsoft.com/office/drawing/2014/main" id="{BDA23F40-6B1D-4372-9427-A341AD169BC7}"/>
                  </a:ext>
                </a:extLst>
              </p:cNvPr>
              <p:cNvSpPr>
                <a:spLocks/>
              </p:cNvSpPr>
              <p:nvPr/>
            </p:nvSpPr>
            <p:spPr bwMode="auto">
              <a:xfrm>
                <a:off x="2179" y="1815"/>
                <a:ext cx="15" cy="153"/>
              </a:xfrm>
              <a:custGeom>
                <a:avLst/>
                <a:gdLst>
                  <a:gd name="T0" fmla="*/ 0 w 15"/>
                  <a:gd name="T1" fmla="*/ 5 h 153"/>
                  <a:gd name="T2" fmla="*/ 15 w 15"/>
                  <a:gd name="T3" fmla="*/ 0 h 153"/>
                  <a:gd name="T4" fmla="*/ 15 w 15"/>
                  <a:gd name="T5" fmla="*/ 143 h 153"/>
                  <a:gd name="T6" fmla="*/ 0 w 15"/>
                  <a:gd name="T7" fmla="*/ 153 h 153"/>
                  <a:gd name="T8" fmla="*/ 0 w 15"/>
                  <a:gd name="T9" fmla="*/ 5 h 153"/>
                </a:gdLst>
                <a:ahLst/>
                <a:cxnLst>
                  <a:cxn ang="0">
                    <a:pos x="T0" y="T1"/>
                  </a:cxn>
                  <a:cxn ang="0">
                    <a:pos x="T2" y="T3"/>
                  </a:cxn>
                  <a:cxn ang="0">
                    <a:pos x="T4" y="T5"/>
                  </a:cxn>
                  <a:cxn ang="0">
                    <a:pos x="T6" y="T7"/>
                  </a:cxn>
                  <a:cxn ang="0">
                    <a:pos x="T8" y="T9"/>
                  </a:cxn>
                </a:cxnLst>
                <a:rect l="0" t="0" r="r" b="b"/>
                <a:pathLst>
                  <a:path w="15" h="153">
                    <a:moveTo>
                      <a:pt x="0" y="5"/>
                    </a:moveTo>
                    <a:lnTo>
                      <a:pt x="15" y="0"/>
                    </a:lnTo>
                    <a:lnTo>
                      <a:pt x="15" y="143"/>
                    </a:lnTo>
                    <a:lnTo>
                      <a:pt x="0" y="153"/>
                    </a:lnTo>
                    <a:lnTo>
                      <a:pt x="0" y="5"/>
                    </a:lnTo>
                    <a:close/>
                  </a:path>
                </a:pathLst>
              </a:custGeom>
              <a:solidFill>
                <a:srgbClr val="C57A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41" name="Freeform 472">
                <a:extLst>
                  <a:ext uri="{FF2B5EF4-FFF2-40B4-BE49-F238E27FC236}">
                    <a16:creationId xmlns:a16="http://schemas.microsoft.com/office/drawing/2014/main" id="{1953AA92-F40A-4C42-BA26-D04801151128}"/>
                  </a:ext>
                </a:extLst>
              </p:cNvPr>
              <p:cNvSpPr>
                <a:spLocks/>
              </p:cNvSpPr>
              <p:nvPr/>
            </p:nvSpPr>
            <p:spPr bwMode="auto">
              <a:xfrm>
                <a:off x="1478" y="1052"/>
                <a:ext cx="277" cy="5"/>
              </a:xfrm>
              <a:custGeom>
                <a:avLst/>
                <a:gdLst>
                  <a:gd name="T0" fmla="*/ 0 w 277"/>
                  <a:gd name="T1" fmla="*/ 5 h 5"/>
                  <a:gd name="T2" fmla="*/ 14 w 277"/>
                  <a:gd name="T3" fmla="*/ 0 h 5"/>
                  <a:gd name="T4" fmla="*/ 277 w 277"/>
                  <a:gd name="T5" fmla="*/ 0 h 5"/>
                  <a:gd name="T6" fmla="*/ 262 w 277"/>
                  <a:gd name="T7" fmla="*/ 5 h 5"/>
                  <a:gd name="T8" fmla="*/ 0 w 277"/>
                  <a:gd name="T9" fmla="*/ 5 h 5"/>
                </a:gdLst>
                <a:ahLst/>
                <a:cxnLst>
                  <a:cxn ang="0">
                    <a:pos x="T0" y="T1"/>
                  </a:cxn>
                  <a:cxn ang="0">
                    <a:pos x="T2" y="T3"/>
                  </a:cxn>
                  <a:cxn ang="0">
                    <a:pos x="T4" y="T5"/>
                  </a:cxn>
                  <a:cxn ang="0">
                    <a:pos x="T6" y="T7"/>
                  </a:cxn>
                  <a:cxn ang="0">
                    <a:pos x="T8" y="T9"/>
                  </a:cxn>
                </a:cxnLst>
                <a:rect l="0" t="0" r="r" b="b"/>
                <a:pathLst>
                  <a:path w="277" h="5">
                    <a:moveTo>
                      <a:pt x="0" y="5"/>
                    </a:moveTo>
                    <a:lnTo>
                      <a:pt x="14" y="0"/>
                    </a:lnTo>
                    <a:lnTo>
                      <a:pt x="277" y="0"/>
                    </a:lnTo>
                    <a:lnTo>
                      <a:pt x="262" y="5"/>
                    </a:lnTo>
                    <a:lnTo>
                      <a:pt x="0" y="5"/>
                    </a:lnTo>
                    <a:close/>
                  </a:path>
                </a:pathLst>
              </a:custGeom>
              <a:solidFill>
                <a:srgbClr val="FFBD9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42" name="Freeform 473">
                <a:extLst>
                  <a:ext uri="{FF2B5EF4-FFF2-40B4-BE49-F238E27FC236}">
                    <a16:creationId xmlns:a16="http://schemas.microsoft.com/office/drawing/2014/main" id="{E00BAACB-7362-4005-86C6-82B4976A130B}"/>
                  </a:ext>
                </a:extLst>
              </p:cNvPr>
              <p:cNvSpPr>
                <a:spLocks/>
              </p:cNvSpPr>
              <p:nvPr/>
            </p:nvSpPr>
            <p:spPr bwMode="auto">
              <a:xfrm>
                <a:off x="1993" y="1343"/>
                <a:ext cx="201" cy="477"/>
              </a:xfrm>
              <a:custGeom>
                <a:avLst/>
                <a:gdLst>
                  <a:gd name="T0" fmla="*/ 0 w 201"/>
                  <a:gd name="T1" fmla="*/ 5 h 477"/>
                  <a:gd name="T2" fmla="*/ 15 w 201"/>
                  <a:gd name="T3" fmla="*/ 0 h 477"/>
                  <a:gd name="T4" fmla="*/ 201 w 201"/>
                  <a:gd name="T5" fmla="*/ 472 h 477"/>
                  <a:gd name="T6" fmla="*/ 186 w 201"/>
                  <a:gd name="T7" fmla="*/ 477 h 477"/>
                  <a:gd name="T8" fmla="*/ 0 w 201"/>
                  <a:gd name="T9" fmla="*/ 5 h 477"/>
                </a:gdLst>
                <a:ahLst/>
                <a:cxnLst>
                  <a:cxn ang="0">
                    <a:pos x="T0" y="T1"/>
                  </a:cxn>
                  <a:cxn ang="0">
                    <a:pos x="T2" y="T3"/>
                  </a:cxn>
                  <a:cxn ang="0">
                    <a:pos x="T4" y="T5"/>
                  </a:cxn>
                  <a:cxn ang="0">
                    <a:pos x="T6" y="T7"/>
                  </a:cxn>
                  <a:cxn ang="0">
                    <a:pos x="T8" y="T9"/>
                  </a:cxn>
                </a:cxnLst>
                <a:rect l="0" t="0" r="r" b="b"/>
                <a:pathLst>
                  <a:path w="201" h="477">
                    <a:moveTo>
                      <a:pt x="0" y="5"/>
                    </a:moveTo>
                    <a:lnTo>
                      <a:pt x="15" y="0"/>
                    </a:lnTo>
                    <a:lnTo>
                      <a:pt x="201" y="472"/>
                    </a:lnTo>
                    <a:lnTo>
                      <a:pt x="186" y="477"/>
                    </a:lnTo>
                    <a:lnTo>
                      <a:pt x="0" y="5"/>
                    </a:lnTo>
                    <a:close/>
                  </a:path>
                </a:pathLst>
              </a:custGeom>
              <a:solidFill>
                <a:srgbClr val="F497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43" name="Freeform 474">
                <a:extLst>
                  <a:ext uri="{FF2B5EF4-FFF2-40B4-BE49-F238E27FC236}">
                    <a16:creationId xmlns:a16="http://schemas.microsoft.com/office/drawing/2014/main" id="{8DF16E0A-256C-4875-9BFB-0339E14FB960}"/>
                  </a:ext>
                </a:extLst>
              </p:cNvPr>
              <p:cNvSpPr>
                <a:spLocks/>
              </p:cNvSpPr>
              <p:nvPr/>
            </p:nvSpPr>
            <p:spPr bwMode="auto">
              <a:xfrm>
                <a:off x="1740" y="1052"/>
                <a:ext cx="268" cy="296"/>
              </a:xfrm>
              <a:custGeom>
                <a:avLst/>
                <a:gdLst>
                  <a:gd name="T0" fmla="*/ 0 w 268"/>
                  <a:gd name="T1" fmla="*/ 5 h 296"/>
                  <a:gd name="T2" fmla="*/ 15 w 268"/>
                  <a:gd name="T3" fmla="*/ 0 h 296"/>
                  <a:gd name="T4" fmla="*/ 268 w 268"/>
                  <a:gd name="T5" fmla="*/ 291 h 296"/>
                  <a:gd name="T6" fmla="*/ 253 w 268"/>
                  <a:gd name="T7" fmla="*/ 296 h 296"/>
                  <a:gd name="T8" fmla="*/ 0 w 268"/>
                  <a:gd name="T9" fmla="*/ 5 h 296"/>
                </a:gdLst>
                <a:ahLst/>
                <a:cxnLst>
                  <a:cxn ang="0">
                    <a:pos x="T0" y="T1"/>
                  </a:cxn>
                  <a:cxn ang="0">
                    <a:pos x="T2" y="T3"/>
                  </a:cxn>
                  <a:cxn ang="0">
                    <a:pos x="T4" y="T5"/>
                  </a:cxn>
                  <a:cxn ang="0">
                    <a:pos x="T6" y="T7"/>
                  </a:cxn>
                  <a:cxn ang="0">
                    <a:pos x="T8" y="T9"/>
                  </a:cxn>
                </a:cxnLst>
                <a:rect l="0" t="0" r="r" b="b"/>
                <a:pathLst>
                  <a:path w="268" h="296">
                    <a:moveTo>
                      <a:pt x="0" y="5"/>
                    </a:moveTo>
                    <a:lnTo>
                      <a:pt x="15" y="0"/>
                    </a:lnTo>
                    <a:lnTo>
                      <a:pt x="268" y="291"/>
                    </a:lnTo>
                    <a:lnTo>
                      <a:pt x="253" y="296"/>
                    </a:lnTo>
                    <a:lnTo>
                      <a:pt x="0" y="5"/>
                    </a:lnTo>
                    <a:close/>
                  </a:path>
                </a:pathLst>
              </a:custGeom>
              <a:solidFill>
                <a:srgbClr val="FB9C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44" name="Freeform 475">
                <a:extLst>
                  <a:ext uri="{FF2B5EF4-FFF2-40B4-BE49-F238E27FC236}">
                    <a16:creationId xmlns:a16="http://schemas.microsoft.com/office/drawing/2014/main" id="{33D9C652-1BB8-4955-8720-79FCA9511E45}"/>
                  </a:ext>
                </a:extLst>
              </p:cNvPr>
              <p:cNvSpPr>
                <a:spLocks/>
              </p:cNvSpPr>
              <p:nvPr/>
            </p:nvSpPr>
            <p:spPr bwMode="auto">
              <a:xfrm>
                <a:off x="1478" y="1057"/>
                <a:ext cx="701" cy="911"/>
              </a:xfrm>
              <a:custGeom>
                <a:avLst/>
                <a:gdLst>
                  <a:gd name="T0" fmla="*/ 262 w 701"/>
                  <a:gd name="T1" fmla="*/ 0 h 911"/>
                  <a:gd name="T2" fmla="*/ 515 w 701"/>
                  <a:gd name="T3" fmla="*/ 291 h 911"/>
                  <a:gd name="T4" fmla="*/ 701 w 701"/>
                  <a:gd name="T5" fmla="*/ 763 h 911"/>
                  <a:gd name="T6" fmla="*/ 701 w 701"/>
                  <a:gd name="T7" fmla="*/ 911 h 911"/>
                  <a:gd name="T8" fmla="*/ 696 w 701"/>
                  <a:gd name="T9" fmla="*/ 906 h 911"/>
                  <a:gd name="T10" fmla="*/ 696 w 701"/>
                  <a:gd name="T11" fmla="*/ 763 h 911"/>
                  <a:gd name="T12" fmla="*/ 510 w 701"/>
                  <a:gd name="T13" fmla="*/ 295 h 911"/>
                  <a:gd name="T14" fmla="*/ 262 w 701"/>
                  <a:gd name="T15" fmla="*/ 9 h 911"/>
                  <a:gd name="T16" fmla="*/ 5 w 701"/>
                  <a:gd name="T17" fmla="*/ 9 h 911"/>
                  <a:gd name="T18" fmla="*/ 0 w 701"/>
                  <a:gd name="T19" fmla="*/ 0 h 911"/>
                  <a:gd name="T20" fmla="*/ 262 w 701"/>
                  <a:gd name="T21" fmla="*/ 0 h 9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01" h="911">
                    <a:moveTo>
                      <a:pt x="262" y="0"/>
                    </a:moveTo>
                    <a:lnTo>
                      <a:pt x="515" y="291"/>
                    </a:lnTo>
                    <a:lnTo>
                      <a:pt x="701" y="763"/>
                    </a:lnTo>
                    <a:lnTo>
                      <a:pt x="701" y="911"/>
                    </a:lnTo>
                    <a:lnTo>
                      <a:pt x="696" y="906"/>
                    </a:lnTo>
                    <a:lnTo>
                      <a:pt x="696" y="763"/>
                    </a:lnTo>
                    <a:lnTo>
                      <a:pt x="510" y="295"/>
                    </a:lnTo>
                    <a:lnTo>
                      <a:pt x="262" y="9"/>
                    </a:lnTo>
                    <a:lnTo>
                      <a:pt x="5" y="9"/>
                    </a:lnTo>
                    <a:lnTo>
                      <a:pt x="0" y="0"/>
                    </a:lnTo>
                    <a:lnTo>
                      <a:pt x="262" y="0"/>
                    </a:lnTo>
                    <a:close/>
                  </a:path>
                </a:pathLst>
              </a:custGeom>
              <a:solidFill>
                <a:srgbClr val="9A6A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45" name="Freeform 476">
                <a:extLst>
                  <a:ext uri="{FF2B5EF4-FFF2-40B4-BE49-F238E27FC236}">
                    <a16:creationId xmlns:a16="http://schemas.microsoft.com/office/drawing/2014/main" id="{7E65ECE7-B91E-4308-92D6-D149679EEFCD}"/>
                  </a:ext>
                </a:extLst>
              </p:cNvPr>
              <p:cNvSpPr>
                <a:spLocks/>
              </p:cNvSpPr>
              <p:nvPr/>
            </p:nvSpPr>
            <p:spPr bwMode="auto">
              <a:xfrm>
                <a:off x="2308" y="1739"/>
                <a:ext cx="14" cy="152"/>
              </a:xfrm>
              <a:custGeom>
                <a:avLst/>
                <a:gdLst>
                  <a:gd name="T0" fmla="*/ 0 w 14"/>
                  <a:gd name="T1" fmla="*/ 9 h 152"/>
                  <a:gd name="T2" fmla="*/ 14 w 14"/>
                  <a:gd name="T3" fmla="*/ 0 h 152"/>
                  <a:gd name="T4" fmla="*/ 14 w 14"/>
                  <a:gd name="T5" fmla="*/ 148 h 152"/>
                  <a:gd name="T6" fmla="*/ 0 w 14"/>
                  <a:gd name="T7" fmla="*/ 152 h 152"/>
                  <a:gd name="T8" fmla="*/ 0 w 14"/>
                  <a:gd name="T9" fmla="*/ 9 h 152"/>
                </a:gdLst>
                <a:ahLst/>
                <a:cxnLst>
                  <a:cxn ang="0">
                    <a:pos x="T0" y="T1"/>
                  </a:cxn>
                  <a:cxn ang="0">
                    <a:pos x="T2" y="T3"/>
                  </a:cxn>
                  <a:cxn ang="0">
                    <a:pos x="T4" y="T5"/>
                  </a:cxn>
                  <a:cxn ang="0">
                    <a:pos x="T6" y="T7"/>
                  </a:cxn>
                  <a:cxn ang="0">
                    <a:pos x="T8" y="T9"/>
                  </a:cxn>
                </a:cxnLst>
                <a:rect l="0" t="0" r="r" b="b"/>
                <a:pathLst>
                  <a:path w="14" h="152">
                    <a:moveTo>
                      <a:pt x="0" y="9"/>
                    </a:moveTo>
                    <a:lnTo>
                      <a:pt x="14" y="0"/>
                    </a:lnTo>
                    <a:lnTo>
                      <a:pt x="14" y="148"/>
                    </a:lnTo>
                    <a:lnTo>
                      <a:pt x="0" y="152"/>
                    </a:lnTo>
                    <a:lnTo>
                      <a:pt x="0" y="9"/>
                    </a:lnTo>
                    <a:close/>
                  </a:path>
                </a:pathLst>
              </a:custGeom>
              <a:solidFill>
                <a:srgbClr val="C57A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46" name="Freeform 477">
                <a:extLst>
                  <a:ext uri="{FF2B5EF4-FFF2-40B4-BE49-F238E27FC236}">
                    <a16:creationId xmlns:a16="http://schemas.microsoft.com/office/drawing/2014/main" id="{5A5A3DD2-037D-41B7-AB0C-4FAC6E3A6AF4}"/>
                  </a:ext>
                </a:extLst>
              </p:cNvPr>
              <p:cNvSpPr>
                <a:spLocks/>
              </p:cNvSpPr>
              <p:nvPr/>
            </p:nvSpPr>
            <p:spPr bwMode="auto">
              <a:xfrm>
                <a:off x="1607" y="976"/>
                <a:ext cx="272" cy="9"/>
              </a:xfrm>
              <a:custGeom>
                <a:avLst/>
                <a:gdLst>
                  <a:gd name="T0" fmla="*/ 0 w 272"/>
                  <a:gd name="T1" fmla="*/ 9 h 9"/>
                  <a:gd name="T2" fmla="*/ 14 w 272"/>
                  <a:gd name="T3" fmla="*/ 0 h 9"/>
                  <a:gd name="T4" fmla="*/ 272 w 272"/>
                  <a:gd name="T5" fmla="*/ 0 h 9"/>
                  <a:gd name="T6" fmla="*/ 262 w 272"/>
                  <a:gd name="T7" fmla="*/ 9 h 9"/>
                  <a:gd name="T8" fmla="*/ 0 w 272"/>
                  <a:gd name="T9" fmla="*/ 9 h 9"/>
                </a:gdLst>
                <a:ahLst/>
                <a:cxnLst>
                  <a:cxn ang="0">
                    <a:pos x="T0" y="T1"/>
                  </a:cxn>
                  <a:cxn ang="0">
                    <a:pos x="T2" y="T3"/>
                  </a:cxn>
                  <a:cxn ang="0">
                    <a:pos x="T4" y="T5"/>
                  </a:cxn>
                  <a:cxn ang="0">
                    <a:pos x="T6" y="T7"/>
                  </a:cxn>
                  <a:cxn ang="0">
                    <a:pos x="T8" y="T9"/>
                  </a:cxn>
                </a:cxnLst>
                <a:rect l="0" t="0" r="r" b="b"/>
                <a:pathLst>
                  <a:path w="272" h="9">
                    <a:moveTo>
                      <a:pt x="0" y="9"/>
                    </a:moveTo>
                    <a:lnTo>
                      <a:pt x="14" y="0"/>
                    </a:lnTo>
                    <a:lnTo>
                      <a:pt x="272" y="0"/>
                    </a:lnTo>
                    <a:lnTo>
                      <a:pt x="262" y="9"/>
                    </a:lnTo>
                    <a:lnTo>
                      <a:pt x="0" y="9"/>
                    </a:lnTo>
                    <a:close/>
                  </a:path>
                </a:pathLst>
              </a:custGeom>
              <a:solidFill>
                <a:srgbClr val="FFBD9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47" name="Freeform 478">
                <a:extLst>
                  <a:ext uri="{FF2B5EF4-FFF2-40B4-BE49-F238E27FC236}">
                    <a16:creationId xmlns:a16="http://schemas.microsoft.com/office/drawing/2014/main" id="{53C4004D-994E-40DF-9E48-F104E3277E8A}"/>
                  </a:ext>
                </a:extLst>
              </p:cNvPr>
              <p:cNvSpPr>
                <a:spLocks/>
              </p:cNvSpPr>
              <p:nvPr/>
            </p:nvSpPr>
            <p:spPr bwMode="auto">
              <a:xfrm>
                <a:off x="2122" y="1267"/>
                <a:ext cx="200" cy="481"/>
              </a:xfrm>
              <a:custGeom>
                <a:avLst/>
                <a:gdLst>
                  <a:gd name="T0" fmla="*/ 0 w 200"/>
                  <a:gd name="T1" fmla="*/ 9 h 481"/>
                  <a:gd name="T2" fmla="*/ 10 w 200"/>
                  <a:gd name="T3" fmla="*/ 0 h 481"/>
                  <a:gd name="T4" fmla="*/ 200 w 200"/>
                  <a:gd name="T5" fmla="*/ 472 h 481"/>
                  <a:gd name="T6" fmla="*/ 186 w 200"/>
                  <a:gd name="T7" fmla="*/ 481 h 481"/>
                  <a:gd name="T8" fmla="*/ 0 w 200"/>
                  <a:gd name="T9" fmla="*/ 9 h 481"/>
                </a:gdLst>
                <a:ahLst/>
                <a:cxnLst>
                  <a:cxn ang="0">
                    <a:pos x="T0" y="T1"/>
                  </a:cxn>
                  <a:cxn ang="0">
                    <a:pos x="T2" y="T3"/>
                  </a:cxn>
                  <a:cxn ang="0">
                    <a:pos x="T4" y="T5"/>
                  </a:cxn>
                  <a:cxn ang="0">
                    <a:pos x="T6" y="T7"/>
                  </a:cxn>
                  <a:cxn ang="0">
                    <a:pos x="T8" y="T9"/>
                  </a:cxn>
                </a:cxnLst>
                <a:rect l="0" t="0" r="r" b="b"/>
                <a:pathLst>
                  <a:path w="200" h="481">
                    <a:moveTo>
                      <a:pt x="0" y="9"/>
                    </a:moveTo>
                    <a:lnTo>
                      <a:pt x="10" y="0"/>
                    </a:lnTo>
                    <a:lnTo>
                      <a:pt x="200" y="472"/>
                    </a:lnTo>
                    <a:lnTo>
                      <a:pt x="186" y="481"/>
                    </a:lnTo>
                    <a:lnTo>
                      <a:pt x="0" y="9"/>
                    </a:lnTo>
                    <a:close/>
                  </a:path>
                </a:pathLst>
              </a:custGeom>
              <a:solidFill>
                <a:srgbClr val="F497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48" name="Freeform 479">
                <a:extLst>
                  <a:ext uri="{FF2B5EF4-FFF2-40B4-BE49-F238E27FC236}">
                    <a16:creationId xmlns:a16="http://schemas.microsoft.com/office/drawing/2014/main" id="{7B099903-AFA1-4DCB-8A07-73B0A37B3750}"/>
                  </a:ext>
                </a:extLst>
              </p:cNvPr>
              <p:cNvSpPr>
                <a:spLocks/>
              </p:cNvSpPr>
              <p:nvPr/>
            </p:nvSpPr>
            <p:spPr bwMode="auto">
              <a:xfrm>
                <a:off x="1869" y="976"/>
                <a:ext cx="263" cy="300"/>
              </a:xfrm>
              <a:custGeom>
                <a:avLst/>
                <a:gdLst>
                  <a:gd name="T0" fmla="*/ 0 w 263"/>
                  <a:gd name="T1" fmla="*/ 9 h 300"/>
                  <a:gd name="T2" fmla="*/ 10 w 263"/>
                  <a:gd name="T3" fmla="*/ 0 h 300"/>
                  <a:gd name="T4" fmla="*/ 263 w 263"/>
                  <a:gd name="T5" fmla="*/ 291 h 300"/>
                  <a:gd name="T6" fmla="*/ 253 w 263"/>
                  <a:gd name="T7" fmla="*/ 300 h 300"/>
                  <a:gd name="T8" fmla="*/ 0 w 263"/>
                  <a:gd name="T9" fmla="*/ 9 h 300"/>
                </a:gdLst>
                <a:ahLst/>
                <a:cxnLst>
                  <a:cxn ang="0">
                    <a:pos x="T0" y="T1"/>
                  </a:cxn>
                  <a:cxn ang="0">
                    <a:pos x="T2" y="T3"/>
                  </a:cxn>
                  <a:cxn ang="0">
                    <a:pos x="T4" y="T5"/>
                  </a:cxn>
                  <a:cxn ang="0">
                    <a:pos x="T6" y="T7"/>
                  </a:cxn>
                  <a:cxn ang="0">
                    <a:pos x="T8" y="T9"/>
                  </a:cxn>
                </a:cxnLst>
                <a:rect l="0" t="0" r="r" b="b"/>
                <a:pathLst>
                  <a:path w="263" h="300">
                    <a:moveTo>
                      <a:pt x="0" y="9"/>
                    </a:moveTo>
                    <a:lnTo>
                      <a:pt x="10" y="0"/>
                    </a:lnTo>
                    <a:lnTo>
                      <a:pt x="263" y="291"/>
                    </a:lnTo>
                    <a:lnTo>
                      <a:pt x="253" y="300"/>
                    </a:lnTo>
                    <a:lnTo>
                      <a:pt x="0" y="9"/>
                    </a:lnTo>
                    <a:close/>
                  </a:path>
                </a:pathLst>
              </a:custGeom>
              <a:solidFill>
                <a:srgbClr val="FB9C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49" name="Freeform 480">
                <a:extLst>
                  <a:ext uri="{FF2B5EF4-FFF2-40B4-BE49-F238E27FC236}">
                    <a16:creationId xmlns:a16="http://schemas.microsoft.com/office/drawing/2014/main" id="{4323A091-07EF-46CF-985B-9EC60EF43D9C}"/>
                  </a:ext>
                </a:extLst>
              </p:cNvPr>
              <p:cNvSpPr>
                <a:spLocks/>
              </p:cNvSpPr>
              <p:nvPr/>
            </p:nvSpPr>
            <p:spPr bwMode="auto">
              <a:xfrm>
                <a:off x="1607" y="985"/>
                <a:ext cx="701" cy="906"/>
              </a:xfrm>
              <a:custGeom>
                <a:avLst/>
                <a:gdLst>
                  <a:gd name="T0" fmla="*/ 262 w 701"/>
                  <a:gd name="T1" fmla="*/ 0 h 906"/>
                  <a:gd name="T2" fmla="*/ 515 w 701"/>
                  <a:gd name="T3" fmla="*/ 291 h 906"/>
                  <a:gd name="T4" fmla="*/ 701 w 701"/>
                  <a:gd name="T5" fmla="*/ 763 h 906"/>
                  <a:gd name="T6" fmla="*/ 701 w 701"/>
                  <a:gd name="T7" fmla="*/ 906 h 906"/>
                  <a:gd name="T8" fmla="*/ 696 w 701"/>
                  <a:gd name="T9" fmla="*/ 902 h 906"/>
                  <a:gd name="T10" fmla="*/ 696 w 701"/>
                  <a:gd name="T11" fmla="*/ 759 h 906"/>
                  <a:gd name="T12" fmla="*/ 510 w 701"/>
                  <a:gd name="T13" fmla="*/ 291 h 906"/>
                  <a:gd name="T14" fmla="*/ 262 w 701"/>
                  <a:gd name="T15" fmla="*/ 5 h 906"/>
                  <a:gd name="T16" fmla="*/ 5 w 701"/>
                  <a:gd name="T17" fmla="*/ 5 h 906"/>
                  <a:gd name="T18" fmla="*/ 0 w 701"/>
                  <a:gd name="T19" fmla="*/ 0 h 906"/>
                  <a:gd name="T20" fmla="*/ 262 w 701"/>
                  <a:gd name="T21" fmla="*/ 0 h 9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01" h="906">
                    <a:moveTo>
                      <a:pt x="262" y="0"/>
                    </a:moveTo>
                    <a:lnTo>
                      <a:pt x="515" y="291"/>
                    </a:lnTo>
                    <a:lnTo>
                      <a:pt x="701" y="763"/>
                    </a:lnTo>
                    <a:lnTo>
                      <a:pt x="701" y="906"/>
                    </a:lnTo>
                    <a:lnTo>
                      <a:pt x="696" y="902"/>
                    </a:lnTo>
                    <a:lnTo>
                      <a:pt x="696" y="759"/>
                    </a:lnTo>
                    <a:lnTo>
                      <a:pt x="510" y="291"/>
                    </a:lnTo>
                    <a:lnTo>
                      <a:pt x="262" y="5"/>
                    </a:lnTo>
                    <a:lnTo>
                      <a:pt x="5" y="5"/>
                    </a:lnTo>
                    <a:lnTo>
                      <a:pt x="0" y="0"/>
                    </a:lnTo>
                    <a:lnTo>
                      <a:pt x="262" y="0"/>
                    </a:lnTo>
                    <a:close/>
                  </a:path>
                </a:pathLst>
              </a:custGeom>
              <a:solidFill>
                <a:srgbClr val="9A6A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50" name="Freeform 481">
                <a:extLst>
                  <a:ext uri="{FF2B5EF4-FFF2-40B4-BE49-F238E27FC236}">
                    <a16:creationId xmlns:a16="http://schemas.microsoft.com/office/drawing/2014/main" id="{818696ED-082B-4335-B128-DD6402D69737}"/>
                  </a:ext>
                </a:extLst>
              </p:cNvPr>
              <p:cNvSpPr>
                <a:spLocks/>
              </p:cNvSpPr>
              <p:nvPr/>
            </p:nvSpPr>
            <p:spPr bwMode="auto">
              <a:xfrm>
                <a:off x="2437" y="1667"/>
                <a:ext cx="9" cy="153"/>
              </a:xfrm>
              <a:custGeom>
                <a:avLst/>
                <a:gdLst>
                  <a:gd name="T0" fmla="*/ 0 w 9"/>
                  <a:gd name="T1" fmla="*/ 5 h 153"/>
                  <a:gd name="T2" fmla="*/ 9 w 9"/>
                  <a:gd name="T3" fmla="*/ 0 h 153"/>
                  <a:gd name="T4" fmla="*/ 9 w 9"/>
                  <a:gd name="T5" fmla="*/ 143 h 153"/>
                  <a:gd name="T6" fmla="*/ 0 w 9"/>
                  <a:gd name="T7" fmla="*/ 153 h 153"/>
                  <a:gd name="T8" fmla="*/ 0 w 9"/>
                  <a:gd name="T9" fmla="*/ 5 h 153"/>
                </a:gdLst>
                <a:ahLst/>
                <a:cxnLst>
                  <a:cxn ang="0">
                    <a:pos x="T0" y="T1"/>
                  </a:cxn>
                  <a:cxn ang="0">
                    <a:pos x="T2" y="T3"/>
                  </a:cxn>
                  <a:cxn ang="0">
                    <a:pos x="T4" y="T5"/>
                  </a:cxn>
                  <a:cxn ang="0">
                    <a:pos x="T6" y="T7"/>
                  </a:cxn>
                  <a:cxn ang="0">
                    <a:pos x="T8" y="T9"/>
                  </a:cxn>
                </a:cxnLst>
                <a:rect l="0" t="0" r="r" b="b"/>
                <a:pathLst>
                  <a:path w="9" h="153">
                    <a:moveTo>
                      <a:pt x="0" y="5"/>
                    </a:moveTo>
                    <a:lnTo>
                      <a:pt x="9" y="0"/>
                    </a:lnTo>
                    <a:lnTo>
                      <a:pt x="9" y="143"/>
                    </a:lnTo>
                    <a:lnTo>
                      <a:pt x="0" y="153"/>
                    </a:lnTo>
                    <a:lnTo>
                      <a:pt x="0" y="5"/>
                    </a:lnTo>
                    <a:close/>
                  </a:path>
                </a:pathLst>
              </a:custGeom>
              <a:solidFill>
                <a:srgbClr val="C57A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51" name="Freeform 482">
                <a:extLst>
                  <a:ext uri="{FF2B5EF4-FFF2-40B4-BE49-F238E27FC236}">
                    <a16:creationId xmlns:a16="http://schemas.microsoft.com/office/drawing/2014/main" id="{E2D570CD-74EE-48FC-AFCA-FA2338571AD6}"/>
                  </a:ext>
                </a:extLst>
              </p:cNvPr>
              <p:cNvSpPr>
                <a:spLocks/>
              </p:cNvSpPr>
              <p:nvPr/>
            </p:nvSpPr>
            <p:spPr bwMode="auto">
              <a:xfrm>
                <a:off x="1736" y="904"/>
                <a:ext cx="272" cy="5"/>
              </a:xfrm>
              <a:custGeom>
                <a:avLst/>
                <a:gdLst>
                  <a:gd name="T0" fmla="*/ 0 w 272"/>
                  <a:gd name="T1" fmla="*/ 5 h 5"/>
                  <a:gd name="T2" fmla="*/ 9 w 272"/>
                  <a:gd name="T3" fmla="*/ 0 h 5"/>
                  <a:gd name="T4" fmla="*/ 272 w 272"/>
                  <a:gd name="T5" fmla="*/ 0 h 5"/>
                  <a:gd name="T6" fmla="*/ 257 w 272"/>
                  <a:gd name="T7" fmla="*/ 5 h 5"/>
                  <a:gd name="T8" fmla="*/ 0 w 272"/>
                  <a:gd name="T9" fmla="*/ 5 h 5"/>
                </a:gdLst>
                <a:ahLst/>
                <a:cxnLst>
                  <a:cxn ang="0">
                    <a:pos x="T0" y="T1"/>
                  </a:cxn>
                  <a:cxn ang="0">
                    <a:pos x="T2" y="T3"/>
                  </a:cxn>
                  <a:cxn ang="0">
                    <a:pos x="T4" y="T5"/>
                  </a:cxn>
                  <a:cxn ang="0">
                    <a:pos x="T6" y="T7"/>
                  </a:cxn>
                  <a:cxn ang="0">
                    <a:pos x="T8" y="T9"/>
                  </a:cxn>
                </a:cxnLst>
                <a:rect l="0" t="0" r="r" b="b"/>
                <a:pathLst>
                  <a:path w="272" h="5">
                    <a:moveTo>
                      <a:pt x="0" y="5"/>
                    </a:moveTo>
                    <a:lnTo>
                      <a:pt x="9" y="0"/>
                    </a:lnTo>
                    <a:lnTo>
                      <a:pt x="272" y="0"/>
                    </a:lnTo>
                    <a:lnTo>
                      <a:pt x="257" y="5"/>
                    </a:lnTo>
                    <a:lnTo>
                      <a:pt x="0" y="5"/>
                    </a:lnTo>
                    <a:close/>
                  </a:path>
                </a:pathLst>
              </a:custGeom>
              <a:solidFill>
                <a:srgbClr val="FFBD9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52" name="Freeform 483">
                <a:extLst>
                  <a:ext uri="{FF2B5EF4-FFF2-40B4-BE49-F238E27FC236}">
                    <a16:creationId xmlns:a16="http://schemas.microsoft.com/office/drawing/2014/main" id="{413790A9-DD88-45F1-906B-E97AA76C04F1}"/>
                  </a:ext>
                </a:extLst>
              </p:cNvPr>
              <p:cNvSpPr>
                <a:spLocks/>
              </p:cNvSpPr>
              <p:nvPr/>
            </p:nvSpPr>
            <p:spPr bwMode="auto">
              <a:xfrm>
                <a:off x="2246" y="1195"/>
                <a:ext cx="200" cy="477"/>
              </a:xfrm>
              <a:custGeom>
                <a:avLst/>
                <a:gdLst>
                  <a:gd name="T0" fmla="*/ 0 w 200"/>
                  <a:gd name="T1" fmla="*/ 5 h 477"/>
                  <a:gd name="T2" fmla="*/ 14 w 200"/>
                  <a:gd name="T3" fmla="*/ 0 h 477"/>
                  <a:gd name="T4" fmla="*/ 200 w 200"/>
                  <a:gd name="T5" fmla="*/ 472 h 477"/>
                  <a:gd name="T6" fmla="*/ 191 w 200"/>
                  <a:gd name="T7" fmla="*/ 477 h 477"/>
                  <a:gd name="T8" fmla="*/ 0 w 200"/>
                  <a:gd name="T9" fmla="*/ 5 h 477"/>
                </a:gdLst>
                <a:ahLst/>
                <a:cxnLst>
                  <a:cxn ang="0">
                    <a:pos x="T0" y="T1"/>
                  </a:cxn>
                  <a:cxn ang="0">
                    <a:pos x="T2" y="T3"/>
                  </a:cxn>
                  <a:cxn ang="0">
                    <a:pos x="T4" y="T5"/>
                  </a:cxn>
                  <a:cxn ang="0">
                    <a:pos x="T6" y="T7"/>
                  </a:cxn>
                  <a:cxn ang="0">
                    <a:pos x="T8" y="T9"/>
                  </a:cxn>
                </a:cxnLst>
                <a:rect l="0" t="0" r="r" b="b"/>
                <a:pathLst>
                  <a:path w="200" h="477">
                    <a:moveTo>
                      <a:pt x="0" y="5"/>
                    </a:moveTo>
                    <a:lnTo>
                      <a:pt x="14" y="0"/>
                    </a:lnTo>
                    <a:lnTo>
                      <a:pt x="200" y="472"/>
                    </a:lnTo>
                    <a:lnTo>
                      <a:pt x="191" y="477"/>
                    </a:lnTo>
                    <a:lnTo>
                      <a:pt x="0" y="5"/>
                    </a:lnTo>
                    <a:close/>
                  </a:path>
                </a:pathLst>
              </a:custGeom>
              <a:solidFill>
                <a:srgbClr val="F497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53" name="Freeform 484">
                <a:extLst>
                  <a:ext uri="{FF2B5EF4-FFF2-40B4-BE49-F238E27FC236}">
                    <a16:creationId xmlns:a16="http://schemas.microsoft.com/office/drawing/2014/main" id="{C2236B06-4BC8-4BB5-95BC-68F54D16690E}"/>
                  </a:ext>
                </a:extLst>
              </p:cNvPr>
              <p:cNvSpPr>
                <a:spLocks/>
              </p:cNvSpPr>
              <p:nvPr/>
            </p:nvSpPr>
            <p:spPr bwMode="auto">
              <a:xfrm>
                <a:off x="1993" y="904"/>
                <a:ext cx="267" cy="296"/>
              </a:xfrm>
              <a:custGeom>
                <a:avLst/>
                <a:gdLst>
                  <a:gd name="T0" fmla="*/ 0 w 267"/>
                  <a:gd name="T1" fmla="*/ 5 h 296"/>
                  <a:gd name="T2" fmla="*/ 15 w 267"/>
                  <a:gd name="T3" fmla="*/ 0 h 296"/>
                  <a:gd name="T4" fmla="*/ 267 w 267"/>
                  <a:gd name="T5" fmla="*/ 291 h 296"/>
                  <a:gd name="T6" fmla="*/ 253 w 267"/>
                  <a:gd name="T7" fmla="*/ 296 h 296"/>
                  <a:gd name="T8" fmla="*/ 0 w 267"/>
                  <a:gd name="T9" fmla="*/ 5 h 296"/>
                </a:gdLst>
                <a:ahLst/>
                <a:cxnLst>
                  <a:cxn ang="0">
                    <a:pos x="T0" y="T1"/>
                  </a:cxn>
                  <a:cxn ang="0">
                    <a:pos x="T2" y="T3"/>
                  </a:cxn>
                  <a:cxn ang="0">
                    <a:pos x="T4" y="T5"/>
                  </a:cxn>
                  <a:cxn ang="0">
                    <a:pos x="T6" y="T7"/>
                  </a:cxn>
                  <a:cxn ang="0">
                    <a:pos x="T8" y="T9"/>
                  </a:cxn>
                </a:cxnLst>
                <a:rect l="0" t="0" r="r" b="b"/>
                <a:pathLst>
                  <a:path w="267" h="296">
                    <a:moveTo>
                      <a:pt x="0" y="5"/>
                    </a:moveTo>
                    <a:lnTo>
                      <a:pt x="15" y="0"/>
                    </a:lnTo>
                    <a:lnTo>
                      <a:pt x="267" y="291"/>
                    </a:lnTo>
                    <a:lnTo>
                      <a:pt x="253" y="296"/>
                    </a:lnTo>
                    <a:lnTo>
                      <a:pt x="0" y="5"/>
                    </a:lnTo>
                    <a:close/>
                  </a:path>
                </a:pathLst>
              </a:custGeom>
              <a:solidFill>
                <a:srgbClr val="FB9C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54" name="Freeform 485">
                <a:extLst>
                  <a:ext uri="{FF2B5EF4-FFF2-40B4-BE49-F238E27FC236}">
                    <a16:creationId xmlns:a16="http://schemas.microsoft.com/office/drawing/2014/main" id="{E782C0A9-2E3D-4AA2-9086-14D555EE167E}"/>
                  </a:ext>
                </a:extLst>
              </p:cNvPr>
              <p:cNvSpPr>
                <a:spLocks/>
              </p:cNvSpPr>
              <p:nvPr/>
            </p:nvSpPr>
            <p:spPr bwMode="auto">
              <a:xfrm>
                <a:off x="1736" y="909"/>
                <a:ext cx="701" cy="911"/>
              </a:xfrm>
              <a:custGeom>
                <a:avLst/>
                <a:gdLst>
                  <a:gd name="T0" fmla="*/ 257 w 701"/>
                  <a:gd name="T1" fmla="*/ 0 h 911"/>
                  <a:gd name="T2" fmla="*/ 510 w 701"/>
                  <a:gd name="T3" fmla="*/ 291 h 911"/>
                  <a:gd name="T4" fmla="*/ 701 w 701"/>
                  <a:gd name="T5" fmla="*/ 763 h 911"/>
                  <a:gd name="T6" fmla="*/ 701 w 701"/>
                  <a:gd name="T7" fmla="*/ 911 h 911"/>
                  <a:gd name="T8" fmla="*/ 696 w 701"/>
                  <a:gd name="T9" fmla="*/ 906 h 911"/>
                  <a:gd name="T10" fmla="*/ 696 w 701"/>
                  <a:gd name="T11" fmla="*/ 763 h 911"/>
                  <a:gd name="T12" fmla="*/ 510 w 701"/>
                  <a:gd name="T13" fmla="*/ 296 h 911"/>
                  <a:gd name="T14" fmla="*/ 257 w 701"/>
                  <a:gd name="T15" fmla="*/ 9 h 911"/>
                  <a:gd name="T16" fmla="*/ 0 w 701"/>
                  <a:gd name="T17" fmla="*/ 9 h 911"/>
                  <a:gd name="T18" fmla="*/ 0 w 701"/>
                  <a:gd name="T19" fmla="*/ 0 h 911"/>
                  <a:gd name="T20" fmla="*/ 257 w 701"/>
                  <a:gd name="T21" fmla="*/ 0 h 9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01" h="911">
                    <a:moveTo>
                      <a:pt x="257" y="0"/>
                    </a:moveTo>
                    <a:lnTo>
                      <a:pt x="510" y="291"/>
                    </a:lnTo>
                    <a:lnTo>
                      <a:pt x="701" y="763"/>
                    </a:lnTo>
                    <a:lnTo>
                      <a:pt x="701" y="911"/>
                    </a:lnTo>
                    <a:lnTo>
                      <a:pt x="696" y="906"/>
                    </a:lnTo>
                    <a:lnTo>
                      <a:pt x="696" y="763"/>
                    </a:lnTo>
                    <a:lnTo>
                      <a:pt x="510" y="296"/>
                    </a:lnTo>
                    <a:lnTo>
                      <a:pt x="257" y="9"/>
                    </a:lnTo>
                    <a:lnTo>
                      <a:pt x="0" y="9"/>
                    </a:lnTo>
                    <a:lnTo>
                      <a:pt x="0" y="0"/>
                    </a:lnTo>
                    <a:lnTo>
                      <a:pt x="257" y="0"/>
                    </a:lnTo>
                    <a:close/>
                  </a:path>
                </a:pathLst>
              </a:custGeom>
              <a:solidFill>
                <a:srgbClr val="9A6A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55" name="Freeform 486">
                <a:extLst>
                  <a:ext uri="{FF2B5EF4-FFF2-40B4-BE49-F238E27FC236}">
                    <a16:creationId xmlns:a16="http://schemas.microsoft.com/office/drawing/2014/main" id="{B8497041-A12D-4CDD-8052-D865C6D13AB1}"/>
                  </a:ext>
                </a:extLst>
              </p:cNvPr>
              <p:cNvSpPr>
                <a:spLocks/>
              </p:cNvSpPr>
              <p:nvPr/>
            </p:nvSpPr>
            <p:spPr bwMode="auto">
              <a:xfrm>
                <a:off x="2561" y="1591"/>
                <a:ext cx="14" cy="153"/>
              </a:xfrm>
              <a:custGeom>
                <a:avLst/>
                <a:gdLst>
                  <a:gd name="T0" fmla="*/ 5 w 14"/>
                  <a:gd name="T1" fmla="*/ 9 h 153"/>
                  <a:gd name="T2" fmla="*/ 14 w 14"/>
                  <a:gd name="T3" fmla="*/ 0 h 153"/>
                  <a:gd name="T4" fmla="*/ 14 w 14"/>
                  <a:gd name="T5" fmla="*/ 148 h 153"/>
                  <a:gd name="T6" fmla="*/ 0 w 14"/>
                  <a:gd name="T7" fmla="*/ 153 h 153"/>
                  <a:gd name="T8" fmla="*/ 5 w 14"/>
                  <a:gd name="T9" fmla="*/ 9 h 153"/>
                </a:gdLst>
                <a:ahLst/>
                <a:cxnLst>
                  <a:cxn ang="0">
                    <a:pos x="T0" y="T1"/>
                  </a:cxn>
                  <a:cxn ang="0">
                    <a:pos x="T2" y="T3"/>
                  </a:cxn>
                  <a:cxn ang="0">
                    <a:pos x="T4" y="T5"/>
                  </a:cxn>
                  <a:cxn ang="0">
                    <a:pos x="T6" y="T7"/>
                  </a:cxn>
                  <a:cxn ang="0">
                    <a:pos x="T8" y="T9"/>
                  </a:cxn>
                </a:cxnLst>
                <a:rect l="0" t="0" r="r" b="b"/>
                <a:pathLst>
                  <a:path w="14" h="153">
                    <a:moveTo>
                      <a:pt x="5" y="9"/>
                    </a:moveTo>
                    <a:lnTo>
                      <a:pt x="14" y="0"/>
                    </a:lnTo>
                    <a:lnTo>
                      <a:pt x="14" y="148"/>
                    </a:lnTo>
                    <a:lnTo>
                      <a:pt x="0" y="153"/>
                    </a:lnTo>
                    <a:lnTo>
                      <a:pt x="5" y="9"/>
                    </a:lnTo>
                    <a:close/>
                  </a:path>
                </a:pathLst>
              </a:custGeom>
              <a:solidFill>
                <a:srgbClr val="C57A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56" name="Freeform 487">
                <a:extLst>
                  <a:ext uri="{FF2B5EF4-FFF2-40B4-BE49-F238E27FC236}">
                    <a16:creationId xmlns:a16="http://schemas.microsoft.com/office/drawing/2014/main" id="{28B2B90C-5B7A-41B3-AD8F-DF82C90253E2}"/>
                  </a:ext>
                </a:extLst>
              </p:cNvPr>
              <p:cNvSpPr>
                <a:spLocks/>
              </p:cNvSpPr>
              <p:nvPr/>
            </p:nvSpPr>
            <p:spPr bwMode="auto">
              <a:xfrm>
                <a:off x="1864" y="828"/>
                <a:ext cx="272" cy="9"/>
              </a:xfrm>
              <a:custGeom>
                <a:avLst/>
                <a:gdLst>
                  <a:gd name="T0" fmla="*/ 0 w 272"/>
                  <a:gd name="T1" fmla="*/ 9 h 9"/>
                  <a:gd name="T2" fmla="*/ 10 w 272"/>
                  <a:gd name="T3" fmla="*/ 0 h 9"/>
                  <a:gd name="T4" fmla="*/ 272 w 272"/>
                  <a:gd name="T5" fmla="*/ 0 h 9"/>
                  <a:gd name="T6" fmla="*/ 258 w 272"/>
                  <a:gd name="T7" fmla="*/ 9 h 9"/>
                  <a:gd name="T8" fmla="*/ 0 w 272"/>
                  <a:gd name="T9" fmla="*/ 9 h 9"/>
                </a:gdLst>
                <a:ahLst/>
                <a:cxnLst>
                  <a:cxn ang="0">
                    <a:pos x="T0" y="T1"/>
                  </a:cxn>
                  <a:cxn ang="0">
                    <a:pos x="T2" y="T3"/>
                  </a:cxn>
                  <a:cxn ang="0">
                    <a:pos x="T4" y="T5"/>
                  </a:cxn>
                  <a:cxn ang="0">
                    <a:pos x="T6" y="T7"/>
                  </a:cxn>
                  <a:cxn ang="0">
                    <a:pos x="T8" y="T9"/>
                  </a:cxn>
                </a:cxnLst>
                <a:rect l="0" t="0" r="r" b="b"/>
                <a:pathLst>
                  <a:path w="272" h="9">
                    <a:moveTo>
                      <a:pt x="0" y="9"/>
                    </a:moveTo>
                    <a:lnTo>
                      <a:pt x="10" y="0"/>
                    </a:lnTo>
                    <a:lnTo>
                      <a:pt x="272" y="0"/>
                    </a:lnTo>
                    <a:lnTo>
                      <a:pt x="258" y="9"/>
                    </a:lnTo>
                    <a:lnTo>
                      <a:pt x="0" y="9"/>
                    </a:lnTo>
                    <a:close/>
                  </a:path>
                </a:pathLst>
              </a:custGeom>
              <a:solidFill>
                <a:srgbClr val="FFBD9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57" name="Freeform 488">
                <a:extLst>
                  <a:ext uri="{FF2B5EF4-FFF2-40B4-BE49-F238E27FC236}">
                    <a16:creationId xmlns:a16="http://schemas.microsoft.com/office/drawing/2014/main" id="{B60B29C9-B85C-46A9-BD3F-A830499484AF}"/>
                  </a:ext>
                </a:extLst>
              </p:cNvPr>
              <p:cNvSpPr>
                <a:spLocks/>
              </p:cNvSpPr>
              <p:nvPr/>
            </p:nvSpPr>
            <p:spPr bwMode="auto">
              <a:xfrm>
                <a:off x="2375" y="1119"/>
                <a:ext cx="200" cy="481"/>
              </a:xfrm>
              <a:custGeom>
                <a:avLst/>
                <a:gdLst>
                  <a:gd name="T0" fmla="*/ 0 w 200"/>
                  <a:gd name="T1" fmla="*/ 9 h 481"/>
                  <a:gd name="T2" fmla="*/ 14 w 200"/>
                  <a:gd name="T3" fmla="*/ 0 h 481"/>
                  <a:gd name="T4" fmla="*/ 200 w 200"/>
                  <a:gd name="T5" fmla="*/ 472 h 481"/>
                  <a:gd name="T6" fmla="*/ 191 w 200"/>
                  <a:gd name="T7" fmla="*/ 481 h 481"/>
                  <a:gd name="T8" fmla="*/ 0 w 200"/>
                  <a:gd name="T9" fmla="*/ 9 h 481"/>
                </a:gdLst>
                <a:ahLst/>
                <a:cxnLst>
                  <a:cxn ang="0">
                    <a:pos x="T0" y="T1"/>
                  </a:cxn>
                  <a:cxn ang="0">
                    <a:pos x="T2" y="T3"/>
                  </a:cxn>
                  <a:cxn ang="0">
                    <a:pos x="T4" y="T5"/>
                  </a:cxn>
                  <a:cxn ang="0">
                    <a:pos x="T6" y="T7"/>
                  </a:cxn>
                  <a:cxn ang="0">
                    <a:pos x="T8" y="T9"/>
                  </a:cxn>
                </a:cxnLst>
                <a:rect l="0" t="0" r="r" b="b"/>
                <a:pathLst>
                  <a:path w="200" h="481">
                    <a:moveTo>
                      <a:pt x="0" y="9"/>
                    </a:moveTo>
                    <a:lnTo>
                      <a:pt x="14" y="0"/>
                    </a:lnTo>
                    <a:lnTo>
                      <a:pt x="200" y="472"/>
                    </a:lnTo>
                    <a:lnTo>
                      <a:pt x="191" y="481"/>
                    </a:lnTo>
                    <a:lnTo>
                      <a:pt x="0" y="9"/>
                    </a:lnTo>
                    <a:close/>
                  </a:path>
                </a:pathLst>
              </a:custGeom>
              <a:solidFill>
                <a:srgbClr val="F497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58" name="Freeform 489">
                <a:extLst>
                  <a:ext uri="{FF2B5EF4-FFF2-40B4-BE49-F238E27FC236}">
                    <a16:creationId xmlns:a16="http://schemas.microsoft.com/office/drawing/2014/main" id="{117D2E44-E388-469F-B2EA-0B3A1F561DD1}"/>
                  </a:ext>
                </a:extLst>
              </p:cNvPr>
              <p:cNvSpPr>
                <a:spLocks/>
              </p:cNvSpPr>
              <p:nvPr/>
            </p:nvSpPr>
            <p:spPr bwMode="auto">
              <a:xfrm>
                <a:off x="2122" y="828"/>
                <a:ext cx="267" cy="300"/>
              </a:xfrm>
              <a:custGeom>
                <a:avLst/>
                <a:gdLst>
                  <a:gd name="T0" fmla="*/ 0 w 267"/>
                  <a:gd name="T1" fmla="*/ 9 h 300"/>
                  <a:gd name="T2" fmla="*/ 14 w 267"/>
                  <a:gd name="T3" fmla="*/ 0 h 300"/>
                  <a:gd name="T4" fmla="*/ 267 w 267"/>
                  <a:gd name="T5" fmla="*/ 291 h 300"/>
                  <a:gd name="T6" fmla="*/ 253 w 267"/>
                  <a:gd name="T7" fmla="*/ 300 h 300"/>
                  <a:gd name="T8" fmla="*/ 0 w 267"/>
                  <a:gd name="T9" fmla="*/ 9 h 300"/>
                </a:gdLst>
                <a:ahLst/>
                <a:cxnLst>
                  <a:cxn ang="0">
                    <a:pos x="T0" y="T1"/>
                  </a:cxn>
                  <a:cxn ang="0">
                    <a:pos x="T2" y="T3"/>
                  </a:cxn>
                  <a:cxn ang="0">
                    <a:pos x="T4" y="T5"/>
                  </a:cxn>
                  <a:cxn ang="0">
                    <a:pos x="T6" y="T7"/>
                  </a:cxn>
                  <a:cxn ang="0">
                    <a:pos x="T8" y="T9"/>
                  </a:cxn>
                </a:cxnLst>
                <a:rect l="0" t="0" r="r" b="b"/>
                <a:pathLst>
                  <a:path w="267" h="300">
                    <a:moveTo>
                      <a:pt x="0" y="9"/>
                    </a:moveTo>
                    <a:lnTo>
                      <a:pt x="14" y="0"/>
                    </a:lnTo>
                    <a:lnTo>
                      <a:pt x="267" y="291"/>
                    </a:lnTo>
                    <a:lnTo>
                      <a:pt x="253" y="300"/>
                    </a:lnTo>
                    <a:lnTo>
                      <a:pt x="0" y="9"/>
                    </a:lnTo>
                    <a:close/>
                  </a:path>
                </a:pathLst>
              </a:custGeom>
              <a:solidFill>
                <a:srgbClr val="FB9C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59" name="Freeform 490">
                <a:extLst>
                  <a:ext uri="{FF2B5EF4-FFF2-40B4-BE49-F238E27FC236}">
                    <a16:creationId xmlns:a16="http://schemas.microsoft.com/office/drawing/2014/main" id="{5F9E69EF-8B13-4248-9454-0C3977BF72F8}"/>
                  </a:ext>
                </a:extLst>
              </p:cNvPr>
              <p:cNvSpPr>
                <a:spLocks/>
              </p:cNvSpPr>
              <p:nvPr/>
            </p:nvSpPr>
            <p:spPr bwMode="auto">
              <a:xfrm>
                <a:off x="1864" y="837"/>
                <a:ext cx="702" cy="907"/>
              </a:xfrm>
              <a:custGeom>
                <a:avLst/>
                <a:gdLst>
                  <a:gd name="T0" fmla="*/ 258 w 702"/>
                  <a:gd name="T1" fmla="*/ 0 h 907"/>
                  <a:gd name="T2" fmla="*/ 511 w 702"/>
                  <a:gd name="T3" fmla="*/ 291 h 907"/>
                  <a:gd name="T4" fmla="*/ 702 w 702"/>
                  <a:gd name="T5" fmla="*/ 763 h 907"/>
                  <a:gd name="T6" fmla="*/ 697 w 702"/>
                  <a:gd name="T7" fmla="*/ 907 h 907"/>
                  <a:gd name="T8" fmla="*/ 692 w 702"/>
                  <a:gd name="T9" fmla="*/ 902 h 907"/>
                  <a:gd name="T10" fmla="*/ 692 w 702"/>
                  <a:gd name="T11" fmla="*/ 759 h 907"/>
                  <a:gd name="T12" fmla="*/ 506 w 702"/>
                  <a:gd name="T13" fmla="*/ 291 h 907"/>
                  <a:gd name="T14" fmla="*/ 258 w 702"/>
                  <a:gd name="T15" fmla="*/ 5 h 907"/>
                  <a:gd name="T16" fmla="*/ 0 w 702"/>
                  <a:gd name="T17" fmla="*/ 5 h 907"/>
                  <a:gd name="T18" fmla="*/ 0 w 702"/>
                  <a:gd name="T19" fmla="*/ 0 h 907"/>
                  <a:gd name="T20" fmla="*/ 258 w 702"/>
                  <a:gd name="T21" fmla="*/ 0 h 9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02" h="907">
                    <a:moveTo>
                      <a:pt x="258" y="0"/>
                    </a:moveTo>
                    <a:lnTo>
                      <a:pt x="511" y="291"/>
                    </a:lnTo>
                    <a:lnTo>
                      <a:pt x="702" y="763"/>
                    </a:lnTo>
                    <a:lnTo>
                      <a:pt x="697" y="907"/>
                    </a:lnTo>
                    <a:lnTo>
                      <a:pt x="692" y="902"/>
                    </a:lnTo>
                    <a:lnTo>
                      <a:pt x="692" y="759"/>
                    </a:lnTo>
                    <a:lnTo>
                      <a:pt x="506" y="291"/>
                    </a:lnTo>
                    <a:lnTo>
                      <a:pt x="258" y="5"/>
                    </a:lnTo>
                    <a:lnTo>
                      <a:pt x="0" y="5"/>
                    </a:lnTo>
                    <a:lnTo>
                      <a:pt x="0" y="0"/>
                    </a:lnTo>
                    <a:lnTo>
                      <a:pt x="258" y="0"/>
                    </a:lnTo>
                    <a:close/>
                  </a:path>
                </a:pathLst>
              </a:custGeom>
              <a:solidFill>
                <a:srgbClr val="9A6A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60" name="Freeform 491">
                <a:extLst>
                  <a:ext uri="{FF2B5EF4-FFF2-40B4-BE49-F238E27FC236}">
                    <a16:creationId xmlns:a16="http://schemas.microsoft.com/office/drawing/2014/main" id="{AA99562A-231B-4CD4-BF79-CBFEC78A404C}"/>
                  </a:ext>
                </a:extLst>
              </p:cNvPr>
              <p:cNvSpPr>
                <a:spLocks/>
              </p:cNvSpPr>
              <p:nvPr/>
            </p:nvSpPr>
            <p:spPr bwMode="auto">
              <a:xfrm>
                <a:off x="2690" y="1519"/>
                <a:ext cx="14" cy="148"/>
              </a:xfrm>
              <a:custGeom>
                <a:avLst/>
                <a:gdLst>
                  <a:gd name="T0" fmla="*/ 0 w 14"/>
                  <a:gd name="T1" fmla="*/ 5 h 148"/>
                  <a:gd name="T2" fmla="*/ 14 w 14"/>
                  <a:gd name="T3" fmla="*/ 0 h 148"/>
                  <a:gd name="T4" fmla="*/ 14 w 14"/>
                  <a:gd name="T5" fmla="*/ 144 h 148"/>
                  <a:gd name="T6" fmla="*/ 0 w 14"/>
                  <a:gd name="T7" fmla="*/ 148 h 148"/>
                  <a:gd name="T8" fmla="*/ 0 w 14"/>
                  <a:gd name="T9" fmla="*/ 5 h 148"/>
                </a:gdLst>
                <a:ahLst/>
                <a:cxnLst>
                  <a:cxn ang="0">
                    <a:pos x="T0" y="T1"/>
                  </a:cxn>
                  <a:cxn ang="0">
                    <a:pos x="T2" y="T3"/>
                  </a:cxn>
                  <a:cxn ang="0">
                    <a:pos x="T4" y="T5"/>
                  </a:cxn>
                  <a:cxn ang="0">
                    <a:pos x="T6" y="T7"/>
                  </a:cxn>
                  <a:cxn ang="0">
                    <a:pos x="T8" y="T9"/>
                  </a:cxn>
                </a:cxnLst>
                <a:rect l="0" t="0" r="r" b="b"/>
                <a:pathLst>
                  <a:path w="14" h="148">
                    <a:moveTo>
                      <a:pt x="0" y="5"/>
                    </a:moveTo>
                    <a:lnTo>
                      <a:pt x="14" y="0"/>
                    </a:lnTo>
                    <a:lnTo>
                      <a:pt x="14" y="144"/>
                    </a:lnTo>
                    <a:lnTo>
                      <a:pt x="0" y="148"/>
                    </a:lnTo>
                    <a:lnTo>
                      <a:pt x="0" y="5"/>
                    </a:lnTo>
                    <a:close/>
                  </a:path>
                </a:pathLst>
              </a:custGeom>
              <a:solidFill>
                <a:srgbClr val="C57A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61" name="Freeform 492">
                <a:extLst>
                  <a:ext uri="{FF2B5EF4-FFF2-40B4-BE49-F238E27FC236}">
                    <a16:creationId xmlns:a16="http://schemas.microsoft.com/office/drawing/2014/main" id="{016181A2-D5C9-4C00-A8E4-41C19951D62E}"/>
                  </a:ext>
                </a:extLst>
              </p:cNvPr>
              <p:cNvSpPr>
                <a:spLocks/>
              </p:cNvSpPr>
              <p:nvPr/>
            </p:nvSpPr>
            <p:spPr bwMode="auto">
              <a:xfrm>
                <a:off x="1988" y="756"/>
                <a:ext cx="272" cy="5"/>
              </a:xfrm>
              <a:custGeom>
                <a:avLst/>
                <a:gdLst>
                  <a:gd name="T0" fmla="*/ 0 w 272"/>
                  <a:gd name="T1" fmla="*/ 5 h 5"/>
                  <a:gd name="T2" fmla="*/ 15 w 272"/>
                  <a:gd name="T3" fmla="*/ 0 h 5"/>
                  <a:gd name="T4" fmla="*/ 272 w 272"/>
                  <a:gd name="T5" fmla="*/ 0 h 5"/>
                  <a:gd name="T6" fmla="*/ 263 w 272"/>
                  <a:gd name="T7" fmla="*/ 5 h 5"/>
                  <a:gd name="T8" fmla="*/ 0 w 272"/>
                  <a:gd name="T9" fmla="*/ 5 h 5"/>
                </a:gdLst>
                <a:ahLst/>
                <a:cxnLst>
                  <a:cxn ang="0">
                    <a:pos x="T0" y="T1"/>
                  </a:cxn>
                  <a:cxn ang="0">
                    <a:pos x="T2" y="T3"/>
                  </a:cxn>
                  <a:cxn ang="0">
                    <a:pos x="T4" y="T5"/>
                  </a:cxn>
                  <a:cxn ang="0">
                    <a:pos x="T6" y="T7"/>
                  </a:cxn>
                  <a:cxn ang="0">
                    <a:pos x="T8" y="T9"/>
                  </a:cxn>
                </a:cxnLst>
                <a:rect l="0" t="0" r="r" b="b"/>
                <a:pathLst>
                  <a:path w="272" h="5">
                    <a:moveTo>
                      <a:pt x="0" y="5"/>
                    </a:moveTo>
                    <a:lnTo>
                      <a:pt x="15" y="0"/>
                    </a:lnTo>
                    <a:lnTo>
                      <a:pt x="272" y="0"/>
                    </a:lnTo>
                    <a:lnTo>
                      <a:pt x="263" y="5"/>
                    </a:lnTo>
                    <a:lnTo>
                      <a:pt x="0" y="5"/>
                    </a:lnTo>
                    <a:close/>
                  </a:path>
                </a:pathLst>
              </a:custGeom>
              <a:solidFill>
                <a:srgbClr val="FFBD9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62" name="Freeform 493">
                <a:extLst>
                  <a:ext uri="{FF2B5EF4-FFF2-40B4-BE49-F238E27FC236}">
                    <a16:creationId xmlns:a16="http://schemas.microsoft.com/office/drawing/2014/main" id="{4574374B-7A5A-49FF-9727-85DB2E1C5EC5}"/>
                  </a:ext>
                </a:extLst>
              </p:cNvPr>
              <p:cNvSpPr>
                <a:spLocks/>
              </p:cNvSpPr>
              <p:nvPr/>
            </p:nvSpPr>
            <p:spPr bwMode="auto">
              <a:xfrm>
                <a:off x="2504" y="1047"/>
                <a:ext cx="200" cy="477"/>
              </a:xfrm>
              <a:custGeom>
                <a:avLst/>
                <a:gdLst>
                  <a:gd name="T0" fmla="*/ 0 w 200"/>
                  <a:gd name="T1" fmla="*/ 5 h 477"/>
                  <a:gd name="T2" fmla="*/ 9 w 200"/>
                  <a:gd name="T3" fmla="*/ 0 h 477"/>
                  <a:gd name="T4" fmla="*/ 200 w 200"/>
                  <a:gd name="T5" fmla="*/ 472 h 477"/>
                  <a:gd name="T6" fmla="*/ 186 w 200"/>
                  <a:gd name="T7" fmla="*/ 477 h 477"/>
                  <a:gd name="T8" fmla="*/ 0 w 200"/>
                  <a:gd name="T9" fmla="*/ 5 h 477"/>
                </a:gdLst>
                <a:ahLst/>
                <a:cxnLst>
                  <a:cxn ang="0">
                    <a:pos x="T0" y="T1"/>
                  </a:cxn>
                  <a:cxn ang="0">
                    <a:pos x="T2" y="T3"/>
                  </a:cxn>
                  <a:cxn ang="0">
                    <a:pos x="T4" y="T5"/>
                  </a:cxn>
                  <a:cxn ang="0">
                    <a:pos x="T6" y="T7"/>
                  </a:cxn>
                  <a:cxn ang="0">
                    <a:pos x="T8" y="T9"/>
                  </a:cxn>
                </a:cxnLst>
                <a:rect l="0" t="0" r="r" b="b"/>
                <a:pathLst>
                  <a:path w="200" h="477">
                    <a:moveTo>
                      <a:pt x="0" y="5"/>
                    </a:moveTo>
                    <a:lnTo>
                      <a:pt x="9" y="0"/>
                    </a:lnTo>
                    <a:lnTo>
                      <a:pt x="200" y="472"/>
                    </a:lnTo>
                    <a:lnTo>
                      <a:pt x="186" y="477"/>
                    </a:lnTo>
                    <a:lnTo>
                      <a:pt x="0" y="5"/>
                    </a:lnTo>
                    <a:close/>
                  </a:path>
                </a:pathLst>
              </a:custGeom>
              <a:solidFill>
                <a:srgbClr val="F497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63" name="Freeform 494">
                <a:extLst>
                  <a:ext uri="{FF2B5EF4-FFF2-40B4-BE49-F238E27FC236}">
                    <a16:creationId xmlns:a16="http://schemas.microsoft.com/office/drawing/2014/main" id="{2CEF140A-BCB5-4F25-BE57-6BB984A1D566}"/>
                  </a:ext>
                </a:extLst>
              </p:cNvPr>
              <p:cNvSpPr>
                <a:spLocks/>
              </p:cNvSpPr>
              <p:nvPr/>
            </p:nvSpPr>
            <p:spPr bwMode="auto">
              <a:xfrm>
                <a:off x="2251" y="756"/>
                <a:ext cx="262" cy="296"/>
              </a:xfrm>
              <a:custGeom>
                <a:avLst/>
                <a:gdLst>
                  <a:gd name="T0" fmla="*/ 0 w 262"/>
                  <a:gd name="T1" fmla="*/ 5 h 296"/>
                  <a:gd name="T2" fmla="*/ 9 w 262"/>
                  <a:gd name="T3" fmla="*/ 0 h 296"/>
                  <a:gd name="T4" fmla="*/ 262 w 262"/>
                  <a:gd name="T5" fmla="*/ 291 h 296"/>
                  <a:gd name="T6" fmla="*/ 253 w 262"/>
                  <a:gd name="T7" fmla="*/ 296 h 296"/>
                  <a:gd name="T8" fmla="*/ 0 w 262"/>
                  <a:gd name="T9" fmla="*/ 5 h 296"/>
                </a:gdLst>
                <a:ahLst/>
                <a:cxnLst>
                  <a:cxn ang="0">
                    <a:pos x="T0" y="T1"/>
                  </a:cxn>
                  <a:cxn ang="0">
                    <a:pos x="T2" y="T3"/>
                  </a:cxn>
                  <a:cxn ang="0">
                    <a:pos x="T4" y="T5"/>
                  </a:cxn>
                  <a:cxn ang="0">
                    <a:pos x="T6" y="T7"/>
                  </a:cxn>
                  <a:cxn ang="0">
                    <a:pos x="T8" y="T9"/>
                  </a:cxn>
                </a:cxnLst>
                <a:rect l="0" t="0" r="r" b="b"/>
                <a:pathLst>
                  <a:path w="262" h="296">
                    <a:moveTo>
                      <a:pt x="0" y="5"/>
                    </a:moveTo>
                    <a:lnTo>
                      <a:pt x="9" y="0"/>
                    </a:lnTo>
                    <a:lnTo>
                      <a:pt x="262" y="291"/>
                    </a:lnTo>
                    <a:lnTo>
                      <a:pt x="253" y="296"/>
                    </a:lnTo>
                    <a:lnTo>
                      <a:pt x="0" y="5"/>
                    </a:lnTo>
                    <a:close/>
                  </a:path>
                </a:pathLst>
              </a:custGeom>
              <a:solidFill>
                <a:srgbClr val="FB9C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64" name="Freeform 495">
                <a:extLst>
                  <a:ext uri="{FF2B5EF4-FFF2-40B4-BE49-F238E27FC236}">
                    <a16:creationId xmlns:a16="http://schemas.microsoft.com/office/drawing/2014/main" id="{4B428D98-D3EF-44D8-9BC7-2A4B9B8E8508}"/>
                  </a:ext>
                </a:extLst>
              </p:cNvPr>
              <p:cNvSpPr>
                <a:spLocks/>
              </p:cNvSpPr>
              <p:nvPr/>
            </p:nvSpPr>
            <p:spPr bwMode="auto">
              <a:xfrm>
                <a:off x="1988" y="761"/>
                <a:ext cx="702" cy="906"/>
              </a:xfrm>
              <a:custGeom>
                <a:avLst/>
                <a:gdLst>
                  <a:gd name="T0" fmla="*/ 263 w 702"/>
                  <a:gd name="T1" fmla="*/ 0 h 906"/>
                  <a:gd name="T2" fmla="*/ 516 w 702"/>
                  <a:gd name="T3" fmla="*/ 291 h 906"/>
                  <a:gd name="T4" fmla="*/ 702 w 702"/>
                  <a:gd name="T5" fmla="*/ 763 h 906"/>
                  <a:gd name="T6" fmla="*/ 702 w 702"/>
                  <a:gd name="T7" fmla="*/ 906 h 906"/>
                  <a:gd name="T8" fmla="*/ 697 w 702"/>
                  <a:gd name="T9" fmla="*/ 906 h 906"/>
                  <a:gd name="T10" fmla="*/ 697 w 702"/>
                  <a:gd name="T11" fmla="*/ 763 h 906"/>
                  <a:gd name="T12" fmla="*/ 511 w 702"/>
                  <a:gd name="T13" fmla="*/ 296 h 906"/>
                  <a:gd name="T14" fmla="*/ 263 w 702"/>
                  <a:gd name="T15" fmla="*/ 10 h 906"/>
                  <a:gd name="T16" fmla="*/ 5 w 702"/>
                  <a:gd name="T17" fmla="*/ 10 h 906"/>
                  <a:gd name="T18" fmla="*/ 0 w 702"/>
                  <a:gd name="T19" fmla="*/ 0 h 906"/>
                  <a:gd name="T20" fmla="*/ 263 w 702"/>
                  <a:gd name="T21" fmla="*/ 0 h 9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02" h="906">
                    <a:moveTo>
                      <a:pt x="263" y="0"/>
                    </a:moveTo>
                    <a:lnTo>
                      <a:pt x="516" y="291"/>
                    </a:lnTo>
                    <a:lnTo>
                      <a:pt x="702" y="763"/>
                    </a:lnTo>
                    <a:lnTo>
                      <a:pt x="702" y="906"/>
                    </a:lnTo>
                    <a:lnTo>
                      <a:pt x="697" y="906"/>
                    </a:lnTo>
                    <a:lnTo>
                      <a:pt x="697" y="763"/>
                    </a:lnTo>
                    <a:lnTo>
                      <a:pt x="511" y="296"/>
                    </a:lnTo>
                    <a:lnTo>
                      <a:pt x="263" y="10"/>
                    </a:lnTo>
                    <a:lnTo>
                      <a:pt x="5" y="10"/>
                    </a:lnTo>
                    <a:lnTo>
                      <a:pt x="0" y="0"/>
                    </a:lnTo>
                    <a:lnTo>
                      <a:pt x="263" y="0"/>
                    </a:lnTo>
                    <a:close/>
                  </a:path>
                </a:pathLst>
              </a:custGeom>
              <a:solidFill>
                <a:srgbClr val="9A6A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65" name="Freeform 496">
                <a:extLst>
                  <a:ext uri="{FF2B5EF4-FFF2-40B4-BE49-F238E27FC236}">
                    <a16:creationId xmlns:a16="http://schemas.microsoft.com/office/drawing/2014/main" id="{04B0E6B1-AAEE-4220-9C13-9842655F5B64}"/>
                  </a:ext>
                </a:extLst>
              </p:cNvPr>
              <p:cNvSpPr>
                <a:spLocks/>
              </p:cNvSpPr>
              <p:nvPr/>
            </p:nvSpPr>
            <p:spPr bwMode="auto">
              <a:xfrm>
                <a:off x="2876" y="2120"/>
                <a:ext cx="57" cy="306"/>
              </a:xfrm>
              <a:custGeom>
                <a:avLst/>
                <a:gdLst>
                  <a:gd name="T0" fmla="*/ 12 w 12"/>
                  <a:gd name="T1" fmla="*/ 0 h 64"/>
                  <a:gd name="T2" fmla="*/ 11 w 12"/>
                  <a:gd name="T3" fmla="*/ 2 h 64"/>
                  <a:gd name="T4" fmla="*/ 11 w 12"/>
                  <a:gd name="T5" fmla="*/ 3 h 64"/>
                  <a:gd name="T6" fmla="*/ 10 w 12"/>
                  <a:gd name="T7" fmla="*/ 4 h 64"/>
                  <a:gd name="T8" fmla="*/ 10 w 12"/>
                  <a:gd name="T9" fmla="*/ 6 h 64"/>
                  <a:gd name="T10" fmla="*/ 8 w 12"/>
                  <a:gd name="T11" fmla="*/ 7 h 64"/>
                  <a:gd name="T12" fmla="*/ 5 w 12"/>
                  <a:gd name="T13" fmla="*/ 9 h 64"/>
                  <a:gd name="T14" fmla="*/ 5 w 12"/>
                  <a:gd name="T15" fmla="*/ 10 h 64"/>
                  <a:gd name="T16" fmla="*/ 0 w 12"/>
                  <a:gd name="T17" fmla="*/ 12 h 64"/>
                  <a:gd name="T18" fmla="*/ 0 w 12"/>
                  <a:gd name="T19" fmla="*/ 64 h 64"/>
                  <a:gd name="T20" fmla="*/ 5 w 12"/>
                  <a:gd name="T21" fmla="*/ 62 h 64"/>
                  <a:gd name="T22" fmla="*/ 5 w 12"/>
                  <a:gd name="T23" fmla="*/ 62 h 64"/>
                  <a:gd name="T24" fmla="*/ 8 w 12"/>
                  <a:gd name="T25" fmla="*/ 60 h 64"/>
                  <a:gd name="T26" fmla="*/ 9 w 12"/>
                  <a:gd name="T27" fmla="*/ 58 h 64"/>
                  <a:gd name="T28" fmla="*/ 10 w 12"/>
                  <a:gd name="T29" fmla="*/ 57 h 64"/>
                  <a:gd name="T30" fmla="*/ 11 w 12"/>
                  <a:gd name="T31" fmla="*/ 56 h 64"/>
                  <a:gd name="T32" fmla="*/ 11 w 12"/>
                  <a:gd name="T33" fmla="*/ 54 h 64"/>
                  <a:gd name="T34" fmla="*/ 11 w 12"/>
                  <a:gd name="T35" fmla="*/ 53 h 64"/>
                  <a:gd name="T36" fmla="*/ 12 w 12"/>
                  <a:gd name="T37" fmla="*/ 0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2" h="64">
                    <a:moveTo>
                      <a:pt x="12" y="0"/>
                    </a:moveTo>
                    <a:cubicBezTo>
                      <a:pt x="12" y="1"/>
                      <a:pt x="12" y="1"/>
                      <a:pt x="11" y="2"/>
                    </a:cubicBezTo>
                    <a:cubicBezTo>
                      <a:pt x="11" y="2"/>
                      <a:pt x="11" y="3"/>
                      <a:pt x="11" y="3"/>
                    </a:cubicBezTo>
                    <a:cubicBezTo>
                      <a:pt x="11" y="3"/>
                      <a:pt x="11" y="4"/>
                      <a:pt x="10" y="4"/>
                    </a:cubicBezTo>
                    <a:cubicBezTo>
                      <a:pt x="10" y="5"/>
                      <a:pt x="10" y="5"/>
                      <a:pt x="10" y="6"/>
                    </a:cubicBezTo>
                    <a:cubicBezTo>
                      <a:pt x="9" y="6"/>
                      <a:pt x="9" y="7"/>
                      <a:pt x="8" y="7"/>
                    </a:cubicBezTo>
                    <a:cubicBezTo>
                      <a:pt x="7" y="8"/>
                      <a:pt x="6" y="9"/>
                      <a:pt x="5" y="9"/>
                    </a:cubicBezTo>
                    <a:cubicBezTo>
                      <a:pt x="5" y="10"/>
                      <a:pt x="5" y="10"/>
                      <a:pt x="5" y="10"/>
                    </a:cubicBezTo>
                    <a:cubicBezTo>
                      <a:pt x="3" y="10"/>
                      <a:pt x="2" y="11"/>
                      <a:pt x="0" y="12"/>
                    </a:cubicBezTo>
                    <a:cubicBezTo>
                      <a:pt x="0" y="64"/>
                      <a:pt x="0" y="64"/>
                      <a:pt x="0" y="64"/>
                    </a:cubicBezTo>
                    <a:cubicBezTo>
                      <a:pt x="2" y="64"/>
                      <a:pt x="3" y="63"/>
                      <a:pt x="5" y="62"/>
                    </a:cubicBezTo>
                    <a:cubicBezTo>
                      <a:pt x="5" y="62"/>
                      <a:pt x="5" y="62"/>
                      <a:pt x="5" y="62"/>
                    </a:cubicBezTo>
                    <a:cubicBezTo>
                      <a:pt x="6" y="61"/>
                      <a:pt x="7" y="61"/>
                      <a:pt x="8" y="60"/>
                    </a:cubicBezTo>
                    <a:cubicBezTo>
                      <a:pt x="8" y="59"/>
                      <a:pt x="9" y="59"/>
                      <a:pt x="9" y="58"/>
                    </a:cubicBezTo>
                    <a:cubicBezTo>
                      <a:pt x="10" y="58"/>
                      <a:pt x="10" y="57"/>
                      <a:pt x="10" y="57"/>
                    </a:cubicBezTo>
                    <a:cubicBezTo>
                      <a:pt x="11" y="57"/>
                      <a:pt x="11" y="56"/>
                      <a:pt x="11" y="56"/>
                    </a:cubicBezTo>
                    <a:cubicBezTo>
                      <a:pt x="11" y="55"/>
                      <a:pt x="11" y="55"/>
                      <a:pt x="11" y="54"/>
                    </a:cubicBezTo>
                    <a:cubicBezTo>
                      <a:pt x="11" y="54"/>
                      <a:pt x="11" y="54"/>
                      <a:pt x="11" y="53"/>
                    </a:cubicBezTo>
                    <a:cubicBezTo>
                      <a:pt x="12" y="0"/>
                      <a:pt x="12" y="0"/>
                      <a:pt x="12" y="0"/>
                    </a:cubicBezTo>
                    <a:close/>
                  </a:path>
                </a:pathLst>
              </a:custGeom>
              <a:solidFill>
                <a:srgbClr val="FF87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66" name="Freeform 497">
                <a:extLst>
                  <a:ext uri="{FF2B5EF4-FFF2-40B4-BE49-F238E27FC236}">
                    <a16:creationId xmlns:a16="http://schemas.microsoft.com/office/drawing/2014/main" id="{1579BBF4-911D-4ECF-A607-9D435C7A308C}"/>
                  </a:ext>
                </a:extLst>
              </p:cNvPr>
              <p:cNvSpPr>
                <a:spLocks/>
              </p:cNvSpPr>
              <p:nvPr/>
            </p:nvSpPr>
            <p:spPr bwMode="auto">
              <a:xfrm>
                <a:off x="2785" y="2178"/>
                <a:ext cx="91" cy="257"/>
              </a:xfrm>
              <a:custGeom>
                <a:avLst/>
                <a:gdLst>
                  <a:gd name="T0" fmla="*/ 15 w 19"/>
                  <a:gd name="T1" fmla="*/ 1 h 54"/>
                  <a:gd name="T2" fmla="*/ 12 w 19"/>
                  <a:gd name="T3" fmla="*/ 1 h 54"/>
                  <a:gd name="T4" fmla="*/ 9 w 19"/>
                  <a:gd name="T5" fmla="*/ 1 h 54"/>
                  <a:gd name="T6" fmla="*/ 7 w 19"/>
                  <a:gd name="T7" fmla="*/ 1 h 54"/>
                  <a:gd name="T8" fmla="*/ 5 w 19"/>
                  <a:gd name="T9" fmla="*/ 1 h 54"/>
                  <a:gd name="T10" fmla="*/ 2 w 19"/>
                  <a:gd name="T11" fmla="*/ 1 h 54"/>
                  <a:gd name="T12" fmla="*/ 0 w 19"/>
                  <a:gd name="T13" fmla="*/ 1 h 54"/>
                  <a:gd name="T14" fmla="*/ 0 w 19"/>
                  <a:gd name="T15" fmla="*/ 53 h 54"/>
                  <a:gd name="T16" fmla="*/ 2 w 19"/>
                  <a:gd name="T17" fmla="*/ 54 h 54"/>
                  <a:gd name="T18" fmla="*/ 4 w 19"/>
                  <a:gd name="T19" fmla="*/ 54 h 54"/>
                  <a:gd name="T20" fmla="*/ 7 w 19"/>
                  <a:gd name="T21" fmla="*/ 54 h 54"/>
                  <a:gd name="T22" fmla="*/ 9 w 19"/>
                  <a:gd name="T23" fmla="*/ 54 h 54"/>
                  <a:gd name="T24" fmla="*/ 12 w 19"/>
                  <a:gd name="T25" fmla="*/ 54 h 54"/>
                  <a:gd name="T26" fmla="*/ 14 w 19"/>
                  <a:gd name="T27" fmla="*/ 53 h 54"/>
                  <a:gd name="T28" fmla="*/ 19 w 19"/>
                  <a:gd name="T29" fmla="*/ 52 h 54"/>
                  <a:gd name="T30" fmla="*/ 19 w 19"/>
                  <a:gd name="T31" fmla="*/ 0 h 54"/>
                  <a:gd name="T32" fmla="*/ 15 w 19"/>
                  <a:gd name="T33" fmla="*/ 1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 h="54">
                    <a:moveTo>
                      <a:pt x="15" y="1"/>
                    </a:moveTo>
                    <a:cubicBezTo>
                      <a:pt x="14" y="1"/>
                      <a:pt x="13" y="1"/>
                      <a:pt x="12" y="1"/>
                    </a:cubicBezTo>
                    <a:cubicBezTo>
                      <a:pt x="11" y="1"/>
                      <a:pt x="10" y="1"/>
                      <a:pt x="9" y="1"/>
                    </a:cubicBezTo>
                    <a:cubicBezTo>
                      <a:pt x="8" y="1"/>
                      <a:pt x="8" y="1"/>
                      <a:pt x="7" y="1"/>
                    </a:cubicBezTo>
                    <a:cubicBezTo>
                      <a:pt x="6" y="1"/>
                      <a:pt x="5" y="1"/>
                      <a:pt x="5" y="1"/>
                    </a:cubicBezTo>
                    <a:cubicBezTo>
                      <a:pt x="4" y="1"/>
                      <a:pt x="3" y="1"/>
                      <a:pt x="2" y="1"/>
                    </a:cubicBezTo>
                    <a:cubicBezTo>
                      <a:pt x="2" y="1"/>
                      <a:pt x="1" y="1"/>
                      <a:pt x="0" y="1"/>
                    </a:cubicBezTo>
                    <a:cubicBezTo>
                      <a:pt x="0" y="53"/>
                      <a:pt x="0" y="53"/>
                      <a:pt x="0" y="53"/>
                    </a:cubicBezTo>
                    <a:cubicBezTo>
                      <a:pt x="1" y="53"/>
                      <a:pt x="1" y="54"/>
                      <a:pt x="2" y="54"/>
                    </a:cubicBezTo>
                    <a:cubicBezTo>
                      <a:pt x="3" y="54"/>
                      <a:pt x="4" y="54"/>
                      <a:pt x="4" y="54"/>
                    </a:cubicBezTo>
                    <a:cubicBezTo>
                      <a:pt x="5" y="54"/>
                      <a:pt x="6" y="54"/>
                      <a:pt x="7" y="54"/>
                    </a:cubicBezTo>
                    <a:cubicBezTo>
                      <a:pt x="7" y="54"/>
                      <a:pt x="8" y="54"/>
                      <a:pt x="9" y="54"/>
                    </a:cubicBezTo>
                    <a:cubicBezTo>
                      <a:pt x="10" y="54"/>
                      <a:pt x="11" y="54"/>
                      <a:pt x="12" y="54"/>
                    </a:cubicBezTo>
                    <a:cubicBezTo>
                      <a:pt x="13" y="54"/>
                      <a:pt x="13" y="54"/>
                      <a:pt x="14" y="53"/>
                    </a:cubicBezTo>
                    <a:cubicBezTo>
                      <a:pt x="16" y="53"/>
                      <a:pt x="17" y="53"/>
                      <a:pt x="19" y="52"/>
                    </a:cubicBezTo>
                    <a:cubicBezTo>
                      <a:pt x="19" y="0"/>
                      <a:pt x="19" y="0"/>
                      <a:pt x="19" y="0"/>
                    </a:cubicBezTo>
                    <a:cubicBezTo>
                      <a:pt x="18" y="0"/>
                      <a:pt x="16" y="1"/>
                      <a:pt x="15" y="1"/>
                    </a:cubicBezTo>
                    <a:close/>
                  </a:path>
                </a:pathLst>
              </a:custGeom>
              <a:solidFill>
                <a:srgbClr val="FFB4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67" name="Freeform 498">
                <a:extLst>
                  <a:ext uri="{FF2B5EF4-FFF2-40B4-BE49-F238E27FC236}">
                    <a16:creationId xmlns:a16="http://schemas.microsoft.com/office/drawing/2014/main" id="{7CB80C22-AE86-491E-9998-190846B8FB01}"/>
                  </a:ext>
                </a:extLst>
              </p:cNvPr>
              <p:cNvSpPr>
                <a:spLocks/>
              </p:cNvSpPr>
              <p:nvPr/>
            </p:nvSpPr>
            <p:spPr bwMode="auto">
              <a:xfrm>
                <a:off x="2713" y="2120"/>
                <a:ext cx="72" cy="310"/>
              </a:xfrm>
              <a:custGeom>
                <a:avLst/>
                <a:gdLst>
                  <a:gd name="T0" fmla="*/ 13 w 15"/>
                  <a:gd name="T1" fmla="*/ 12 h 65"/>
                  <a:gd name="T2" fmla="*/ 10 w 15"/>
                  <a:gd name="T3" fmla="*/ 11 h 65"/>
                  <a:gd name="T4" fmla="*/ 7 w 15"/>
                  <a:gd name="T5" fmla="*/ 10 h 65"/>
                  <a:gd name="T6" fmla="*/ 0 w 15"/>
                  <a:gd name="T7" fmla="*/ 0 h 65"/>
                  <a:gd name="T8" fmla="*/ 0 w 15"/>
                  <a:gd name="T9" fmla="*/ 53 h 65"/>
                  <a:gd name="T10" fmla="*/ 6 w 15"/>
                  <a:gd name="T11" fmla="*/ 62 h 65"/>
                  <a:gd name="T12" fmla="*/ 10 w 15"/>
                  <a:gd name="T13" fmla="*/ 64 h 65"/>
                  <a:gd name="T14" fmla="*/ 13 w 15"/>
                  <a:gd name="T15" fmla="*/ 65 h 65"/>
                  <a:gd name="T16" fmla="*/ 15 w 15"/>
                  <a:gd name="T17" fmla="*/ 65 h 65"/>
                  <a:gd name="T18" fmla="*/ 15 w 15"/>
                  <a:gd name="T19" fmla="*/ 13 h 65"/>
                  <a:gd name="T20" fmla="*/ 13 w 15"/>
                  <a:gd name="T21" fmla="*/ 12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 h="65">
                    <a:moveTo>
                      <a:pt x="13" y="12"/>
                    </a:moveTo>
                    <a:cubicBezTo>
                      <a:pt x="12" y="12"/>
                      <a:pt x="11" y="11"/>
                      <a:pt x="10" y="11"/>
                    </a:cubicBezTo>
                    <a:cubicBezTo>
                      <a:pt x="9" y="11"/>
                      <a:pt x="8" y="10"/>
                      <a:pt x="7" y="10"/>
                    </a:cubicBezTo>
                    <a:cubicBezTo>
                      <a:pt x="2" y="7"/>
                      <a:pt x="0" y="4"/>
                      <a:pt x="0" y="0"/>
                    </a:cubicBezTo>
                    <a:cubicBezTo>
                      <a:pt x="0" y="53"/>
                      <a:pt x="0" y="53"/>
                      <a:pt x="0" y="53"/>
                    </a:cubicBezTo>
                    <a:cubicBezTo>
                      <a:pt x="0" y="56"/>
                      <a:pt x="2" y="60"/>
                      <a:pt x="6" y="62"/>
                    </a:cubicBezTo>
                    <a:cubicBezTo>
                      <a:pt x="7" y="63"/>
                      <a:pt x="9" y="63"/>
                      <a:pt x="10" y="64"/>
                    </a:cubicBezTo>
                    <a:cubicBezTo>
                      <a:pt x="11" y="64"/>
                      <a:pt x="12" y="64"/>
                      <a:pt x="13" y="65"/>
                    </a:cubicBezTo>
                    <a:cubicBezTo>
                      <a:pt x="13" y="65"/>
                      <a:pt x="14" y="65"/>
                      <a:pt x="15" y="65"/>
                    </a:cubicBezTo>
                    <a:cubicBezTo>
                      <a:pt x="15" y="13"/>
                      <a:pt x="15" y="13"/>
                      <a:pt x="15" y="13"/>
                    </a:cubicBezTo>
                    <a:cubicBezTo>
                      <a:pt x="14" y="12"/>
                      <a:pt x="13" y="12"/>
                      <a:pt x="13" y="12"/>
                    </a:cubicBezTo>
                    <a:close/>
                  </a:path>
                </a:pathLst>
              </a:custGeom>
              <a:solidFill>
                <a:srgbClr val="FFCE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68" name="Freeform 499">
                <a:extLst>
                  <a:ext uri="{FF2B5EF4-FFF2-40B4-BE49-F238E27FC236}">
                    <a16:creationId xmlns:a16="http://schemas.microsoft.com/office/drawing/2014/main" id="{5D46D522-BFF4-4A19-A3BA-F949FE95F2EE}"/>
                  </a:ext>
                </a:extLst>
              </p:cNvPr>
              <p:cNvSpPr>
                <a:spLocks/>
              </p:cNvSpPr>
              <p:nvPr/>
            </p:nvSpPr>
            <p:spPr bwMode="auto">
              <a:xfrm>
                <a:off x="2704" y="2054"/>
                <a:ext cx="238" cy="138"/>
              </a:xfrm>
              <a:custGeom>
                <a:avLst/>
                <a:gdLst>
                  <a:gd name="T0" fmla="*/ 41 w 50"/>
                  <a:gd name="T1" fmla="*/ 5 h 29"/>
                  <a:gd name="T2" fmla="*/ 41 w 50"/>
                  <a:gd name="T3" fmla="*/ 24 h 29"/>
                  <a:gd name="T4" fmla="*/ 9 w 50"/>
                  <a:gd name="T5" fmla="*/ 24 h 29"/>
                  <a:gd name="T6" fmla="*/ 8 w 50"/>
                  <a:gd name="T7" fmla="*/ 5 h 29"/>
                  <a:gd name="T8" fmla="*/ 41 w 50"/>
                  <a:gd name="T9" fmla="*/ 5 h 29"/>
                </a:gdLst>
                <a:ahLst/>
                <a:cxnLst>
                  <a:cxn ang="0">
                    <a:pos x="T0" y="T1"/>
                  </a:cxn>
                  <a:cxn ang="0">
                    <a:pos x="T2" y="T3"/>
                  </a:cxn>
                  <a:cxn ang="0">
                    <a:pos x="T4" y="T5"/>
                  </a:cxn>
                  <a:cxn ang="0">
                    <a:pos x="T6" y="T7"/>
                  </a:cxn>
                  <a:cxn ang="0">
                    <a:pos x="T8" y="T9"/>
                  </a:cxn>
                </a:cxnLst>
                <a:rect l="0" t="0" r="r" b="b"/>
                <a:pathLst>
                  <a:path w="50" h="29">
                    <a:moveTo>
                      <a:pt x="41" y="5"/>
                    </a:moveTo>
                    <a:cubicBezTo>
                      <a:pt x="50" y="10"/>
                      <a:pt x="50" y="18"/>
                      <a:pt x="41" y="24"/>
                    </a:cubicBezTo>
                    <a:cubicBezTo>
                      <a:pt x="32" y="29"/>
                      <a:pt x="18" y="29"/>
                      <a:pt x="9" y="24"/>
                    </a:cubicBezTo>
                    <a:cubicBezTo>
                      <a:pt x="0" y="18"/>
                      <a:pt x="0" y="10"/>
                      <a:pt x="8" y="5"/>
                    </a:cubicBezTo>
                    <a:cubicBezTo>
                      <a:pt x="17" y="0"/>
                      <a:pt x="32" y="0"/>
                      <a:pt x="41" y="5"/>
                    </a:cubicBezTo>
                    <a:close/>
                  </a:path>
                </a:pathLst>
              </a:custGeom>
              <a:solidFill>
                <a:srgbClr val="FFCE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69" name="Freeform 500">
                <a:extLst>
                  <a:ext uri="{FF2B5EF4-FFF2-40B4-BE49-F238E27FC236}">
                    <a16:creationId xmlns:a16="http://schemas.microsoft.com/office/drawing/2014/main" id="{35258157-FF68-45DE-987B-939643032C83}"/>
                  </a:ext>
                </a:extLst>
              </p:cNvPr>
              <p:cNvSpPr>
                <a:spLocks/>
              </p:cNvSpPr>
              <p:nvPr/>
            </p:nvSpPr>
            <p:spPr bwMode="auto">
              <a:xfrm>
                <a:off x="2904" y="2368"/>
                <a:ext cx="34" cy="53"/>
              </a:xfrm>
              <a:custGeom>
                <a:avLst/>
                <a:gdLst>
                  <a:gd name="T0" fmla="*/ 7 w 7"/>
                  <a:gd name="T1" fmla="*/ 0 h 11"/>
                  <a:gd name="T2" fmla="*/ 6 w 7"/>
                  <a:gd name="T3" fmla="*/ 1 h 11"/>
                  <a:gd name="T4" fmla="*/ 6 w 7"/>
                  <a:gd name="T5" fmla="*/ 2 h 11"/>
                  <a:gd name="T6" fmla="*/ 5 w 7"/>
                  <a:gd name="T7" fmla="*/ 4 h 11"/>
                  <a:gd name="T8" fmla="*/ 4 w 7"/>
                  <a:gd name="T9" fmla="*/ 5 h 11"/>
                  <a:gd name="T10" fmla="*/ 3 w 7"/>
                  <a:gd name="T11" fmla="*/ 7 h 11"/>
                  <a:gd name="T12" fmla="*/ 0 w 7"/>
                  <a:gd name="T13" fmla="*/ 9 h 11"/>
                  <a:gd name="T14" fmla="*/ 0 w 7"/>
                  <a:gd name="T15" fmla="*/ 11 h 11"/>
                  <a:gd name="T16" fmla="*/ 3 w 7"/>
                  <a:gd name="T17" fmla="*/ 9 h 11"/>
                  <a:gd name="T18" fmla="*/ 4 w 7"/>
                  <a:gd name="T19" fmla="*/ 7 h 11"/>
                  <a:gd name="T20" fmla="*/ 5 w 7"/>
                  <a:gd name="T21" fmla="*/ 6 h 11"/>
                  <a:gd name="T22" fmla="*/ 6 w 7"/>
                  <a:gd name="T23" fmla="*/ 4 h 11"/>
                  <a:gd name="T24" fmla="*/ 6 w 7"/>
                  <a:gd name="T25" fmla="*/ 3 h 11"/>
                  <a:gd name="T26" fmla="*/ 7 w 7"/>
                  <a:gd name="T27" fmla="*/ 1 h 11"/>
                  <a:gd name="T28" fmla="*/ 7 w 7"/>
                  <a:gd name="T29" fmla="*/ 1 h 11"/>
                  <a:gd name="T30" fmla="*/ 7 w 7"/>
                  <a:gd name="T31" fmla="*/ 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 h="11">
                    <a:moveTo>
                      <a:pt x="7" y="0"/>
                    </a:moveTo>
                    <a:cubicBezTo>
                      <a:pt x="7" y="0"/>
                      <a:pt x="6" y="1"/>
                      <a:pt x="6" y="1"/>
                    </a:cubicBezTo>
                    <a:cubicBezTo>
                      <a:pt x="6" y="2"/>
                      <a:pt x="6" y="2"/>
                      <a:pt x="6" y="2"/>
                    </a:cubicBezTo>
                    <a:cubicBezTo>
                      <a:pt x="6" y="3"/>
                      <a:pt x="6" y="3"/>
                      <a:pt x="5" y="4"/>
                    </a:cubicBezTo>
                    <a:cubicBezTo>
                      <a:pt x="5" y="4"/>
                      <a:pt x="5" y="5"/>
                      <a:pt x="4" y="5"/>
                    </a:cubicBezTo>
                    <a:cubicBezTo>
                      <a:pt x="4" y="6"/>
                      <a:pt x="3" y="6"/>
                      <a:pt x="3" y="7"/>
                    </a:cubicBezTo>
                    <a:cubicBezTo>
                      <a:pt x="2" y="8"/>
                      <a:pt x="1" y="8"/>
                      <a:pt x="0" y="9"/>
                    </a:cubicBezTo>
                    <a:cubicBezTo>
                      <a:pt x="0" y="11"/>
                      <a:pt x="0" y="11"/>
                      <a:pt x="0" y="11"/>
                    </a:cubicBezTo>
                    <a:cubicBezTo>
                      <a:pt x="1" y="10"/>
                      <a:pt x="2" y="9"/>
                      <a:pt x="3" y="9"/>
                    </a:cubicBezTo>
                    <a:cubicBezTo>
                      <a:pt x="3" y="8"/>
                      <a:pt x="4" y="8"/>
                      <a:pt x="4" y="7"/>
                    </a:cubicBezTo>
                    <a:cubicBezTo>
                      <a:pt x="5" y="7"/>
                      <a:pt x="5" y="6"/>
                      <a:pt x="5" y="6"/>
                    </a:cubicBezTo>
                    <a:cubicBezTo>
                      <a:pt x="6" y="5"/>
                      <a:pt x="6" y="5"/>
                      <a:pt x="6" y="4"/>
                    </a:cubicBezTo>
                    <a:cubicBezTo>
                      <a:pt x="6" y="4"/>
                      <a:pt x="6" y="3"/>
                      <a:pt x="6" y="3"/>
                    </a:cubicBezTo>
                    <a:cubicBezTo>
                      <a:pt x="6" y="2"/>
                      <a:pt x="7" y="2"/>
                      <a:pt x="7" y="1"/>
                    </a:cubicBezTo>
                    <a:cubicBezTo>
                      <a:pt x="7" y="1"/>
                      <a:pt x="7" y="1"/>
                      <a:pt x="7" y="1"/>
                    </a:cubicBezTo>
                    <a:cubicBezTo>
                      <a:pt x="7" y="0"/>
                      <a:pt x="7" y="0"/>
                      <a:pt x="7" y="0"/>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70" name="Freeform 501">
                <a:extLst>
                  <a:ext uri="{FF2B5EF4-FFF2-40B4-BE49-F238E27FC236}">
                    <a16:creationId xmlns:a16="http://schemas.microsoft.com/office/drawing/2014/main" id="{A4BDE999-360B-4602-869A-8EE97FCB7892}"/>
                  </a:ext>
                </a:extLst>
              </p:cNvPr>
              <p:cNvSpPr>
                <a:spLocks/>
              </p:cNvSpPr>
              <p:nvPr/>
            </p:nvSpPr>
            <p:spPr bwMode="auto">
              <a:xfrm>
                <a:off x="2818" y="2411"/>
                <a:ext cx="86" cy="29"/>
              </a:xfrm>
              <a:custGeom>
                <a:avLst/>
                <a:gdLst>
                  <a:gd name="T0" fmla="*/ 18 w 18"/>
                  <a:gd name="T1" fmla="*/ 0 h 6"/>
                  <a:gd name="T2" fmla="*/ 12 w 18"/>
                  <a:gd name="T3" fmla="*/ 3 h 6"/>
                  <a:gd name="T4" fmla="*/ 8 w 18"/>
                  <a:gd name="T5" fmla="*/ 4 h 6"/>
                  <a:gd name="T6" fmla="*/ 5 w 18"/>
                  <a:gd name="T7" fmla="*/ 4 h 6"/>
                  <a:gd name="T8" fmla="*/ 2 w 18"/>
                  <a:gd name="T9" fmla="*/ 4 h 6"/>
                  <a:gd name="T10" fmla="*/ 0 w 18"/>
                  <a:gd name="T11" fmla="*/ 4 h 6"/>
                  <a:gd name="T12" fmla="*/ 0 w 18"/>
                  <a:gd name="T13" fmla="*/ 6 h 6"/>
                  <a:gd name="T14" fmla="*/ 2 w 18"/>
                  <a:gd name="T15" fmla="*/ 6 h 6"/>
                  <a:gd name="T16" fmla="*/ 5 w 18"/>
                  <a:gd name="T17" fmla="*/ 6 h 6"/>
                  <a:gd name="T18" fmla="*/ 8 w 18"/>
                  <a:gd name="T19" fmla="*/ 5 h 6"/>
                  <a:gd name="T20" fmla="*/ 12 w 18"/>
                  <a:gd name="T21" fmla="*/ 4 h 6"/>
                  <a:gd name="T22" fmla="*/ 18 w 18"/>
                  <a:gd name="T23" fmla="*/ 2 h 6"/>
                  <a:gd name="T24" fmla="*/ 18 w 18"/>
                  <a:gd name="T25" fmla="*/ 2 h 6"/>
                  <a:gd name="T26" fmla="*/ 18 w 18"/>
                  <a:gd name="T27"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 h="6">
                    <a:moveTo>
                      <a:pt x="18" y="0"/>
                    </a:moveTo>
                    <a:cubicBezTo>
                      <a:pt x="16" y="1"/>
                      <a:pt x="14" y="2"/>
                      <a:pt x="12" y="3"/>
                    </a:cubicBezTo>
                    <a:cubicBezTo>
                      <a:pt x="11" y="3"/>
                      <a:pt x="9" y="3"/>
                      <a:pt x="8" y="4"/>
                    </a:cubicBezTo>
                    <a:cubicBezTo>
                      <a:pt x="7" y="4"/>
                      <a:pt x="6" y="4"/>
                      <a:pt x="5" y="4"/>
                    </a:cubicBezTo>
                    <a:cubicBezTo>
                      <a:pt x="4" y="4"/>
                      <a:pt x="3" y="4"/>
                      <a:pt x="2" y="4"/>
                    </a:cubicBezTo>
                    <a:cubicBezTo>
                      <a:pt x="1" y="4"/>
                      <a:pt x="1" y="4"/>
                      <a:pt x="0" y="4"/>
                    </a:cubicBezTo>
                    <a:cubicBezTo>
                      <a:pt x="0" y="6"/>
                      <a:pt x="0" y="6"/>
                      <a:pt x="0" y="6"/>
                    </a:cubicBezTo>
                    <a:cubicBezTo>
                      <a:pt x="0" y="6"/>
                      <a:pt x="1" y="6"/>
                      <a:pt x="2" y="6"/>
                    </a:cubicBezTo>
                    <a:cubicBezTo>
                      <a:pt x="3" y="6"/>
                      <a:pt x="4" y="6"/>
                      <a:pt x="5" y="6"/>
                    </a:cubicBezTo>
                    <a:cubicBezTo>
                      <a:pt x="6" y="6"/>
                      <a:pt x="7" y="6"/>
                      <a:pt x="8" y="5"/>
                    </a:cubicBezTo>
                    <a:cubicBezTo>
                      <a:pt x="9" y="5"/>
                      <a:pt x="11" y="5"/>
                      <a:pt x="12" y="4"/>
                    </a:cubicBezTo>
                    <a:cubicBezTo>
                      <a:pt x="14" y="4"/>
                      <a:pt x="16" y="3"/>
                      <a:pt x="18" y="2"/>
                    </a:cubicBezTo>
                    <a:cubicBezTo>
                      <a:pt x="18" y="2"/>
                      <a:pt x="18" y="2"/>
                      <a:pt x="18" y="2"/>
                    </a:cubicBezTo>
                    <a:cubicBezTo>
                      <a:pt x="18" y="0"/>
                      <a:pt x="18" y="0"/>
                      <a:pt x="18" y="0"/>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71" name="Freeform 502">
                <a:extLst>
                  <a:ext uri="{FF2B5EF4-FFF2-40B4-BE49-F238E27FC236}">
                    <a16:creationId xmlns:a16="http://schemas.microsoft.com/office/drawing/2014/main" id="{1DBF0582-DB03-4E80-A24F-A20F0E07351C}"/>
                  </a:ext>
                </a:extLst>
              </p:cNvPr>
              <p:cNvSpPr>
                <a:spLocks/>
              </p:cNvSpPr>
              <p:nvPr/>
            </p:nvSpPr>
            <p:spPr bwMode="auto">
              <a:xfrm>
                <a:off x="2756" y="2421"/>
                <a:ext cx="62" cy="19"/>
              </a:xfrm>
              <a:custGeom>
                <a:avLst/>
                <a:gdLst>
                  <a:gd name="T0" fmla="*/ 10 w 13"/>
                  <a:gd name="T1" fmla="*/ 2 h 4"/>
                  <a:gd name="T2" fmla="*/ 8 w 13"/>
                  <a:gd name="T3" fmla="*/ 2 h 4"/>
                  <a:gd name="T4" fmla="*/ 6 w 13"/>
                  <a:gd name="T5" fmla="*/ 1 h 4"/>
                  <a:gd name="T6" fmla="*/ 3 w 13"/>
                  <a:gd name="T7" fmla="*/ 1 h 4"/>
                  <a:gd name="T8" fmla="*/ 0 w 13"/>
                  <a:gd name="T9" fmla="*/ 0 h 4"/>
                  <a:gd name="T10" fmla="*/ 0 w 13"/>
                  <a:gd name="T11" fmla="*/ 2 h 4"/>
                  <a:gd name="T12" fmla="*/ 3 w 13"/>
                  <a:gd name="T13" fmla="*/ 3 h 4"/>
                  <a:gd name="T14" fmla="*/ 6 w 13"/>
                  <a:gd name="T15" fmla="*/ 3 h 4"/>
                  <a:gd name="T16" fmla="*/ 8 w 13"/>
                  <a:gd name="T17" fmla="*/ 4 h 4"/>
                  <a:gd name="T18" fmla="*/ 10 w 13"/>
                  <a:gd name="T19" fmla="*/ 4 h 4"/>
                  <a:gd name="T20" fmla="*/ 13 w 13"/>
                  <a:gd name="T21" fmla="*/ 4 h 4"/>
                  <a:gd name="T22" fmla="*/ 13 w 13"/>
                  <a:gd name="T23" fmla="*/ 2 h 4"/>
                  <a:gd name="T24" fmla="*/ 10 w 13"/>
                  <a:gd name="T25" fmla="*/ 2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 h="4">
                    <a:moveTo>
                      <a:pt x="10" y="2"/>
                    </a:moveTo>
                    <a:cubicBezTo>
                      <a:pt x="10" y="2"/>
                      <a:pt x="9" y="2"/>
                      <a:pt x="8" y="2"/>
                    </a:cubicBezTo>
                    <a:cubicBezTo>
                      <a:pt x="7" y="2"/>
                      <a:pt x="6" y="2"/>
                      <a:pt x="6" y="1"/>
                    </a:cubicBezTo>
                    <a:cubicBezTo>
                      <a:pt x="5" y="1"/>
                      <a:pt x="4" y="1"/>
                      <a:pt x="3" y="1"/>
                    </a:cubicBezTo>
                    <a:cubicBezTo>
                      <a:pt x="2" y="1"/>
                      <a:pt x="1" y="0"/>
                      <a:pt x="0" y="0"/>
                    </a:cubicBezTo>
                    <a:cubicBezTo>
                      <a:pt x="0" y="2"/>
                      <a:pt x="0" y="2"/>
                      <a:pt x="0" y="2"/>
                    </a:cubicBezTo>
                    <a:cubicBezTo>
                      <a:pt x="1" y="2"/>
                      <a:pt x="2" y="2"/>
                      <a:pt x="3" y="3"/>
                    </a:cubicBezTo>
                    <a:cubicBezTo>
                      <a:pt x="4" y="3"/>
                      <a:pt x="5" y="3"/>
                      <a:pt x="6" y="3"/>
                    </a:cubicBezTo>
                    <a:cubicBezTo>
                      <a:pt x="6" y="3"/>
                      <a:pt x="7" y="4"/>
                      <a:pt x="8" y="4"/>
                    </a:cubicBezTo>
                    <a:cubicBezTo>
                      <a:pt x="9" y="4"/>
                      <a:pt x="10" y="4"/>
                      <a:pt x="10" y="4"/>
                    </a:cubicBezTo>
                    <a:cubicBezTo>
                      <a:pt x="11" y="4"/>
                      <a:pt x="12" y="4"/>
                      <a:pt x="13" y="4"/>
                    </a:cubicBezTo>
                    <a:cubicBezTo>
                      <a:pt x="13" y="2"/>
                      <a:pt x="13" y="2"/>
                      <a:pt x="13" y="2"/>
                    </a:cubicBezTo>
                    <a:cubicBezTo>
                      <a:pt x="12" y="2"/>
                      <a:pt x="11" y="2"/>
                      <a:pt x="10" y="2"/>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72" name="Freeform 503">
                <a:extLst>
                  <a:ext uri="{FF2B5EF4-FFF2-40B4-BE49-F238E27FC236}">
                    <a16:creationId xmlns:a16="http://schemas.microsoft.com/office/drawing/2014/main" id="{BDCF620C-09B0-488F-B5F2-C0F9525B8A84}"/>
                  </a:ext>
                </a:extLst>
              </p:cNvPr>
              <p:cNvSpPr>
                <a:spLocks/>
              </p:cNvSpPr>
              <p:nvPr/>
            </p:nvSpPr>
            <p:spPr bwMode="auto">
              <a:xfrm>
                <a:off x="2709" y="2364"/>
                <a:ext cx="47" cy="66"/>
              </a:xfrm>
              <a:custGeom>
                <a:avLst/>
                <a:gdLst>
                  <a:gd name="T0" fmla="*/ 10 w 10"/>
                  <a:gd name="T1" fmla="*/ 12 h 14"/>
                  <a:gd name="T2" fmla="*/ 10 w 10"/>
                  <a:gd name="T3" fmla="*/ 14 h 14"/>
                  <a:gd name="T4" fmla="*/ 7 w 10"/>
                  <a:gd name="T5" fmla="*/ 12 h 14"/>
                  <a:gd name="T6" fmla="*/ 0 w 10"/>
                  <a:gd name="T7" fmla="*/ 2 h 14"/>
                  <a:gd name="T8" fmla="*/ 0 w 10"/>
                  <a:gd name="T9" fmla="*/ 0 h 14"/>
                  <a:gd name="T10" fmla="*/ 7 w 10"/>
                  <a:gd name="T11" fmla="*/ 10 h 14"/>
                  <a:gd name="T12" fmla="*/ 10 w 10"/>
                  <a:gd name="T13" fmla="*/ 12 h 14"/>
                </a:gdLst>
                <a:ahLst/>
                <a:cxnLst>
                  <a:cxn ang="0">
                    <a:pos x="T0" y="T1"/>
                  </a:cxn>
                  <a:cxn ang="0">
                    <a:pos x="T2" y="T3"/>
                  </a:cxn>
                  <a:cxn ang="0">
                    <a:pos x="T4" y="T5"/>
                  </a:cxn>
                  <a:cxn ang="0">
                    <a:pos x="T6" y="T7"/>
                  </a:cxn>
                  <a:cxn ang="0">
                    <a:pos x="T8" y="T9"/>
                  </a:cxn>
                  <a:cxn ang="0">
                    <a:pos x="T10" y="T11"/>
                  </a:cxn>
                  <a:cxn ang="0">
                    <a:pos x="T12" y="T13"/>
                  </a:cxn>
                </a:cxnLst>
                <a:rect l="0" t="0" r="r" b="b"/>
                <a:pathLst>
                  <a:path w="10" h="14">
                    <a:moveTo>
                      <a:pt x="10" y="12"/>
                    </a:moveTo>
                    <a:cubicBezTo>
                      <a:pt x="10" y="14"/>
                      <a:pt x="10" y="14"/>
                      <a:pt x="10" y="14"/>
                    </a:cubicBezTo>
                    <a:cubicBezTo>
                      <a:pt x="9" y="13"/>
                      <a:pt x="8" y="13"/>
                      <a:pt x="7" y="12"/>
                    </a:cubicBezTo>
                    <a:cubicBezTo>
                      <a:pt x="2" y="9"/>
                      <a:pt x="0" y="6"/>
                      <a:pt x="0" y="2"/>
                    </a:cubicBezTo>
                    <a:cubicBezTo>
                      <a:pt x="0" y="0"/>
                      <a:pt x="0" y="0"/>
                      <a:pt x="0" y="0"/>
                    </a:cubicBezTo>
                    <a:cubicBezTo>
                      <a:pt x="0" y="4"/>
                      <a:pt x="2" y="8"/>
                      <a:pt x="7" y="10"/>
                    </a:cubicBezTo>
                    <a:cubicBezTo>
                      <a:pt x="8" y="11"/>
                      <a:pt x="9" y="11"/>
                      <a:pt x="10" y="12"/>
                    </a:cubicBez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73" name="Freeform 504">
                <a:extLst>
                  <a:ext uri="{FF2B5EF4-FFF2-40B4-BE49-F238E27FC236}">
                    <a16:creationId xmlns:a16="http://schemas.microsoft.com/office/drawing/2014/main" id="{F69E4F06-6663-42DC-BF1A-9F5519FC1DC2}"/>
                  </a:ext>
                </a:extLst>
              </p:cNvPr>
              <p:cNvSpPr>
                <a:spLocks/>
              </p:cNvSpPr>
              <p:nvPr/>
            </p:nvSpPr>
            <p:spPr bwMode="auto">
              <a:xfrm>
                <a:off x="2704" y="2345"/>
                <a:ext cx="234" cy="95"/>
              </a:xfrm>
              <a:custGeom>
                <a:avLst/>
                <a:gdLst>
                  <a:gd name="T0" fmla="*/ 47 w 49"/>
                  <a:gd name="T1" fmla="*/ 4 h 20"/>
                  <a:gd name="T2" fmla="*/ 41 w 49"/>
                  <a:gd name="T3" fmla="*/ 14 h 20"/>
                  <a:gd name="T4" fmla="*/ 9 w 49"/>
                  <a:gd name="T5" fmla="*/ 14 h 20"/>
                  <a:gd name="T6" fmla="*/ 2 w 49"/>
                  <a:gd name="T7" fmla="*/ 5 h 20"/>
                  <a:gd name="T8" fmla="*/ 2 w 49"/>
                  <a:gd name="T9" fmla="*/ 0 h 20"/>
                  <a:gd name="T10" fmla="*/ 2 w 49"/>
                  <a:gd name="T11" fmla="*/ 8 h 20"/>
                  <a:gd name="T12" fmla="*/ 8 w 49"/>
                  <a:gd name="T13" fmla="*/ 14 h 20"/>
                  <a:gd name="T14" fmla="*/ 42 w 49"/>
                  <a:gd name="T15" fmla="*/ 14 h 20"/>
                  <a:gd name="T16" fmla="*/ 47 w 49"/>
                  <a:gd name="T17" fmla="*/ 9 h 20"/>
                  <a:gd name="T18" fmla="*/ 48 w 49"/>
                  <a:gd name="T19" fmla="*/ 1 h 20"/>
                  <a:gd name="T20" fmla="*/ 47 w 49"/>
                  <a:gd name="T21" fmla="*/ 4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9" h="20">
                    <a:moveTo>
                      <a:pt x="47" y="4"/>
                    </a:moveTo>
                    <a:cubicBezTo>
                      <a:pt x="47" y="8"/>
                      <a:pt x="45" y="11"/>
                      <a:pt x="41" y="14"/>
                    </a:cubicBezTo>
                    <a:cubicBezTo>
                      <a:pt x="32" y="19"/>
                      <a:pt x="17" y="19"/>
                      <a:pt x="9" y="14"/>
                    </a:cubicBezTo>
                    <a:cubicBezTo>
                      <a:pt x="4" y="11"/>
                      <a:pt x="2" y="8"/>
                      <a:pt x="2" y="5"/>
                    </a:cubicBezTo>
                    <a:cubicBezTo>
                      <a:pt x="2" y="0"/>
                      <a:pt x="2" y="0"/>
                      <a:pt x="2" y="0"/>
                    </a:cubicBezTo>
                    <a:cubicBezTo>
                      <a:pt x="0" y="3"/>
                      <a:pt x="0" y="6"/>
                      <a:pt x="2" y="8"/>
                    </a:cubicBezTo>
                    <a:cubicBezTo>
                      <a:pt x="3" y="11"/>
                      <a:pt x="5" y="13"/>
                      <a:pt x="8" y="14"/>
                    </a:cubicBezTo>
                    <a:cubicBezTo>
                      <a:pt x="17" y="20"/>
                      <a:pt x="32" y="20"/>
                      <a:pt x="42" y="14"/>
                    </a:cubicBezTo>
                    <a:cubicBezTo>
                      <a:pt x="44" y="13"/>
                      <a:pt x="46" y="11"/>
                      <a:pt x="47" y="9"/>
                    </a:cubicBezTo>
                    <a:cubicBezTo>
                      <a:pt x="49" y="6"/>
                      <a:pt x="49" y="3"/>
                      <a:pt x="48" y="1"/>
                    </a:cubicBezTo>
                    <a:lnTo>
                      <a:pt x="47" y="4"/>
                    </a:lnTo>
                    <a:close/>
                  </a:path>
                </a:pathLst>
              </a:custGeom>
              <a:solidFill>
                <a:srgbClr val="E5EA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74" name="Freeform 505">
                <a:extLst>
                  <a:ext uri="{FF2B5EF4-FFF2-40B4-BE49-F238E27FC236}">
                    <a16:creationId xmlns:a16="http://schemas.microsoft.com/office/drawing/2014/main" id="{5881DB71-FD22-49AD-8CEF-65892ECA53BF}"/>
                  </a:ext>
                </a:extLst>
              </p:cNvPr>
              <p:cNvSpPr>
                <a:spLocks/>
              </p:cNvSpPr>
              <p:nvPr/>
            </p:nvSpPr>
            <p:spPr bwMode="auto">
              <a:xfrm>
                <a:off x="2904" y="2244"/>
                <a:ext cx="34" cy="53"/>
              </a:xfrm>
              <a:custGeom>
                <a:avLst/>
                <a:gdLst>
                  <a:gd name="T0" fmla="*/ 7 w 7"/>
                  <a:gd name="T1" fmla="*/ 0 h 11"/>
                  <a:gd name="T2" fmla="*/ 6 w 7"/>
                  <a:gd name="T3" fmla="*/ 1 h 11"/>
                  <a:gd name="T4" fmla="*/ 6 w 7"/>
                  <a:gd name="T5" fmla="*/ 3 h 11"/>
                  <a:gd name="T6" fmla="*/ 5 w 7"/>
                  <a:gd name="T7" fmla="*/ 4 h 11"/>
                  <a:gd name="T8" fmla="*/ 4 w 7"/>
                  <a:gd name="T9" fmla="*/ 5 h 11"/>
                  <a:gd name="T10" fmla="*/ 3 w 7"/>
                  <a:gd name="T11" fmla="*/ 7 h 11"/>
                  <a:gd name="T12" fmla="*/ 0 w 7"/>
                  <a:gd name="T13" fmla="*/ 9 h 11"/>
                  <a:gd name="T14" fmla="*/ 0 w 7"/>
                  <a:gd name="T15" fmla="*/ 11 h 11"/>
                  <a:gd name="T16" fmla="*/ 3 w 7"/>
                  <a:gd name="T17" fmla="*/ 9 h 11"/>
                  <a:gd name="T18" fmla="*/ 4 w 7"/>
                  <a:gd name="T19" fmla="*/ 7 h 11"/>
                  <a:gd name="T20" fmla="*/ 5 w 7"/>
                  <a:gd name="T21" fmla="*/ 6 h 11"/>
                  <a:gd name="T22" fmla="*/ 6 w 7"/>
                  <a:gd name="T23" fmla="*/ 4 h 11"/>
                  <a:gd name="T24" fmla="*/ 6 w 7"/>
                  <a:gd name="T25" fmla="*/ 3 h 11"/>
                  <a:gd name="T26" fmla="*/ 7 w 7"/>
                  <a:gd name="T27" fmla="*/ 2 h 11"/>
                  <a:gd name="T28" fmla="*/ 7 w 7"/>
                  <a:gd name="T29" fmla="*/ 1 h 11"/>
                  <a:gd name="T30" fmla="*/ 7 w 7"/>
                  <a:gd name="T31" fmla="*/ 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 h="11">
                    <a:moveTo>
                      <a:pt x="7" y="0"/>
                    </a:moveTo>
                    <a:cubicBezTo>
                      <a:pt x="7" y="0"/>
                      <a:pt x="6" y="1"/>
                      <a:pt x="6" y="1"/>
                    </a:cubicBezTo>
                    <a:cubicBezTo>
                      <a:pt x="6" y="2"/>
                      <a:pt x="6" y="2"/>
                      <a:pt x="6" y="3"/>
                    </a:cubicBezTo>
                    <a:cubicBezTo>
                      <a:pt x="6" y="3"/>
                      <a:pt x="6" y="4"/>
                      <a:pt x="5" y="4"/>
                    </a:cubicBezTo>
                    <a:cubicBezTo>
                      <a:pt x="5" y="4"/>
                      <a:pt x="5" y="5"/>
                      <a:pt x="4" y="5"/>
                    </a:cubicBezTo>
                    <a:cubicBezTo>
                      <a:pt x="4" y="6"/>
                      <a:pt x="3" y="6"/>
                      <a:pt x="3" y="7"/>
                    </a:cubicBezTo>
                    <a:cubicBezTo>
                      <a:pt x="2" y="8"/>
                      <a:pt x="1" y="9"/>
                      <a:pt x="0" y="9"/>
                    </a:cubicBezTo>
                    <a:cubicBezTo>
                      <a:pt x="0" y="11"/>
                      <a:pt x="0" y="11"/>
                      <a:pt x="0" y="11"/>
                    </a:cubicBezTo>
                    <a:cubicBezTo>
                      <a:pt x="1" y="10"/>
                      <a:pt x="2" y="10"/>
                      <a:pt x="3" y="9"/>
                    </a:cubicBezTo>
                    <a:cubicBezTo>
                      <a:pt x="3" y="8"/>
                      <a:pt x="4" y="8"/>
                      <a:pt x="4" y="7"/>
                    </a:cubicBezTo>
                    <a:cubicBezTo>
                      <a:pt x="5" y="7"/>
                      <a:pt x="5" y="6"/>
                      <a:pt x="5" y="6"/>
                    </a:cubicBezTo>
                    <a:cubicBezTo>
                      <a:pt x="6" y="5"/>
                      <a:pt x="6" y="5"/>
                      <a:pt x="6" y="4"/>
                    </a:cubicBezTo>
                    <a:cubicBezTo>
                      <a:pt x="6" y="4"/>
                      <a:pt x="6" y="3"/>
                      <a:pt x="6" y="3"/>
                    </a:cubicBezTo>
                    <a:cubicBezTo>
                      <a:pt x="6" y="3"/>
                      <a:pt x="7" y="2"/>
                      <a:pt x="7" y="2"/>
                    </a:cubicBezTo>
                    <a:cubicBezTo>
                      <a:pt x="7" y="1"/>
                      <a:pt x="7" y="1"/>
                      <a:pt x="7" y="1"/>
                    </a:cubicBezTo>
                    <a:cubicBezTo>
                      <a:pt x="7" y="0"/>
                      <a:pt x="7" y="0"/>
                      <a:pt x="7" y="0"/>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75" name="Freeform 506">
                <a:extLst>
                  <a:ext uri="{FF2B5EF4-FFF2-40B4-BE49-F238E27FC236}">
                    <a16:creationId xmlns:a16="http://schemas.microsoft.com/office/drawing/2014/main" id="{92A0A31A-B72A-4673-B86B-82CC76D85B03}"/>
                  </a:ext>
                </a:extLst>
              </p:cNvPr>
              <p:cNvSpPr>
                <a:spLocks/>
              </p:cNvSpPr>
              <p:nvPr/>
            </p:nvSpPr>
            <p:spPr bwMode="auto">
              <a:xfrm>
                <a:off x="2818" y="2287"/>
                <a:ext cx="86" cy="29"/>
              </a:xfrm>
              <a:custGeom>
                <a:avLst/>
                <a:gdLst>
                  <a:gd name="T0" fmla="*/ 18 w 18"/>
                  <a:gd name="T1" fmla="*/ 0 h 6"/>
                  <a:gd name="T2" fmla="*/ 12 w 18"/>
                  <a:gd name="T3" fmla="*/ 3 h 6"/>
                  <a:gd name="T4" fmla="*/ 8 w 18"/>
                  <a:gd name="T5" fmla="*/ 4 h 6"/>
                  <a:gd name="T6" fmla="*/ 5 w 18"/>
                  <a:gd name="T7" fmla="*/ 4 h 6"/>
                  <a:gd name="T8" fmla="*/ 2 w 18"/>
                  <a:gd name="T9" fmla="*/ 4 h 6"/>
                  <a:gd name="T10" fmla="*/ 0 w 18"/>
                  <a:gd name="T11" fmla="*/ 4 h 6"/>
                  <a:gd name="T12" fmla="*/ 0 w 18"/>
                  <a:gd name="T13" fmla="*/ 6 h 6"/>
                  <a:gd name="T14" fmla="*/ 2 w 18"/>
                  <a:gd name="T15" fmla="*/ 6 h 6"/>
                  <a:gd name="T16" fmla="*/ 5 w 18"/>
                  <a:gd name="T17" fmla="*/ 6 h 6"/>
                  <a:gd name="T18" fmla="*/ 8 w 18"/>
                  <a:gd name="T19" fmla="*/ 6 h 6"/>
                  <a:gd name="T20" fmla="*/ 12 w 18"/>
                  <a:gd name="T21" fmla="*/ 4 h 6"/>
                  <a:gd name="T22" fmla="*/ 18 w 18"/>
                  <a:gd name="T23" fmla="*/ 2 h 6"/>
                  <a:gd name="T24" fmla="*/ 18 w 18"/>
                  <a:gd name="T25" fmla="*/ 2 h 6"/>
                  <a:gd name="T26" fmla="*/ 18 w 18"/>
                  <a:gd name="T27"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 h="6">
                    <a:moveTo>
                      <a:pt x="18" y="0"/>
                    </a:moveTo>
                    <a:cubicBezTo>
                      <a:pt x="16" y="1"/>
                      <a:pt x="14" y="2"/>
                      <a:pt x="12" y="3"/>
                    </a:cubicBezTo>
                    <a:cubicBezTo>
                      <a:pt x="11" y="3"/>
                      <a:pt x="9" y="4"/>
                      <a:pt x="8" y="4"/>
                    </a:cubicBezTo>
                    <a:cubicBezTo>
                      <a:pt x="7" y="4"/>
                      <a:pt x="6" y="4"/>
                      <a:pt x="5" y="4"/>
                    </a:cubicBezTo>
                    <a:cubicBezTo>
                      <a:pt x="4" y="4"/>
                      <a:pt x="3" y="4"/>
                      <a:pt x="2" y="4"/>
                    </a:cubicBezTo>
                    <a:cubicBezTo>
                      <a:pt x="1" y="4"/>
                      <a:pt x="1" y="4"/>
                      <a:pt x="0" y="4"/>
                    </a:cubicBezTo>
                    <a:cubicBezTo>
                      <a:pt x="0" y="6"/>
                      <a:pt x="0" y="6"/>
                      <a:pt x="0" y="6"/>
                    </a:cubicBezTo>
                    <a:cubicBezTo>
                      <a:pt x="0" y="6"/>
                      <a:pt x="1" y="6"/>
                      <a:pt x="2" y="6"/>
                    </a:cubicBezTo>
                    <a:cubicBezTo>
                      <a:pt x="3" y="6"/>
                      <a:pt x="4" y="6"/>
                      <a:pt x="5" y="6"/>
                    </a:cubicBezTo>
                    <a:cubicBezTo>
                      <a:pt x="6" y="6"/>
                      <a:pt x="7" y="6"/>
                      <a:pt x="8" y="6"/>
                    </a:cubicBezTo>
                    <a:cubicBezTo>
                      <a:pt x="9" y="5"/>
                      <a:pt x="11" y="5"/>
                      <a:pt x="12" y="4"/>
                    </a:cubicBezTo>
                    <a:cubicBezTo>
                      <a:pt x="14" y="4"/>
                      <a:pt x="16" y="3"/>
                      <a:pt x="18" y="2"/>
                    </a:cubicBezTo>
                    <a:cubicBezTo>
                      <a:pt x="18" y="2"/>
                      <a:pt x="18" y="2"/>
                      <a:pt x="18" y="2"/>
                    </a:cubicBezTo>
                    <a:cubicBezTo>
                      <a:pt x="18" y="0"/>
                      <a:pt x="18" y="0"/>
                      <a:pt x="18" y="0"/>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76" name="Freeform 507">
                <a:extLst>
                  <a:ext uri="{FF2B5EF4-FFF2-40B4-BE49-F238E27FC236}">
                    <a16:creationId xmlns:a16="http://schemas.microsoft.com/office/drawing/2014/main" id="{1C7B5ED6-0F2C-4B8C-9A38-2960FE37CD0F}"/>
                  </a:ext>
                </a:extLst>
              </p:cNvPr>
              <p:cNvSpPr>
                <a:spLocks/>
              </p:cNvSpPr>
              <p:nvPr/>
            </p:nvSpPr>
            <p:spPr bwMode="auto">
              <a:xfrm>
                <a:off x="2756" y="2297"/>
                <a:ext cx="62" cy="19"/>
              </a:xfrm>
              <a:custGeom>
                <a:avLst/>
                <a:gdLst>
                  <a:gd name="T0" fmla="*/ 10 w 13"/>
                  <a:gd name="T1" fmla="*/ 2 h 4"/>
                  <a:gd name="T2" fmla="*/ 8 w 13"/>
                  <a:gd name="T3" fmla="*/ 2 h 4"/>
                  <a:gd name="T4" fmla="*/ 6 w 13"/>
                  <a:gd name="T5" fmla="*/ 2 h 4"/>
                  <a:gd name="T6" fmla="*/ 3 w 13"/>
                  <a:gd name="T7" fmla="*/ 1 h 4"/>
                  <a:gd name="T8" fmla="*/ 0 w 13"/>
                  <a:gd name="T9" fmla="*/ 0 h 4"/>
                  <a:gd name="T10" fmla="*/ 0 w 13"/>
                  <a:gd name="T11" fmla="*/ 2 h 4"/>
                  <a:gd name="T12" fmla="*/ 3 w 13"/>
                  <a:gd name="T13" fmla="*/ 3 h 4"/>
                  <a:gd name="T14" fmla="*/ 6 w 13"/>
                  <a:gd name="T15" fmla="*/ 3 h 4"/>
                  <a:gd name="T16" fmla="*/ 8 w 13"/>
                  <a:gd name="T17" fmla="*/ 4 h 4"/>
                  <a:gd name="T18" fmla="*/ 10 w 13"/>
                  <a:gd name="T19" fmla="*/ 4 h 4"/>
                  <a:gd name="T20" fmla="*/ 13 w 13"/>
                  <a:gd name="T21" fmla="*/ 4 h 4"/>
                  <a:gd name="T22" fmla="*/ 13 w 13"/>
                  <a:gd name="T23" fmla="*/ 2 h 4"/>
                  <a:gd name="T24" fmla="*/ 10 w 13"/>
                  <a:gd name="T25" fmla="*/ 2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 h="4">
                    <a:moveTo>
                      <a:pt x="10" y="2"/>
                    </a:moveTo>
                    <a:cubicBezTo>
                      <a:pt x="10" y="2"/>
                      <a:pt x="9" y="2"/>
                      <a:pt x="8" y="2"/>
                    </a:cubicBezTo>
                    <a:cubicBezTo>
                      <a:pt x="7" y="2"/>
                      <a:pt x="6" y="2"/>
                      <a:pt x="6" y="2"/>
                    </a:cubicBezTo>
                    <a:cubicBezTo>
                      <a:pt x="5" y="1"/>
                      <a:pt x="4" y="1"/>
                      <a:pt x="3" y="1"/>
                    </a:cubicBezTo>
                    <a:cubicBezTo>
                      <a:pt x="2" y="1"/>
                      <a:pt x="1" y="0"/>
                      <a:pt x="0" y="0"/>
                    </a:cubicBezTo>
                    <a:cubicBezTo>
                      <a:pt x="0" y="2"/>
                      <a:pt x="0" y="2"/>
                      <a:pt x="0" y="2"/>
                    </a:cubicBezTo>
                    <a:cubicBezTo>
                      <a:pt x="1" y="2"/>
                      <a:pt x="2" y="3"/>
                      <a:pt x="3" y="3"/>
                    </a:cubicBezTo>
                    <a:cubicBezTo>
                      <a:pt x="4" y="3"/>
                      <a:pt x="5" y="3"/>
                      <a:pt x="6" y="3"/>
                    </a:cubicBezTo>
                    <a:cubicBezTo>
                      <a:pt x="6" y="4"/>
                      <a:pt x="7" y="4"/>
                      <a:pt x="8" y="4"/>
                    </a:cubicBezTo>
                    <a:cubicBezTo>
                      <a:pt x="9" y="4"/>
                      <a:pt x="10" y="4"/>
                      <a:pt x="10" y="4"/>
                    </a:cubicBezTo>
                    <a:cubicBezTo>
                      <a:pt x="11" y="4"/>
                      <a:pt x="12" y="4"/>
                      <a:pt x="13" y="4"/>
                    </a:cubicBezTo>
                    <a:cubicBezTo>
                      <a:pt x="13" y="2"/>
                      <a:pt x="13" y="2"/>
                      <a:pt x="13" y="2"/>
                    </a:cubicBezTo>
                    <a:cubicBezTo>
                      <a:pt x="12" y="2"/>
                      <a:pt x="11" y="2"/>
                      <a:pt x="10" y="2"/>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77" name="Freeform 508">
                <a:extLst>
                  <a:ext uri="{FF2B5EF4-FFF2-40B4-BE49-F238E27FC236}">
                    <a16:creationId xmlns:a16="http://schemas.microsoft.com/office/drawing/2014/main" id="{1C382AB8-A26B-402C-91E1-854D321EAE47}"/>
                  </a:ext>
                </a:extLst>
              </p:cNvPr>
              <p:cNvSpPr>
                <a:spLocks/>
              </p:cNvSpPr>
              <p:nvPr/>
            </p:nvSpPr>
            <p:spPr bwMode="auto">
              <a:xfrm>
                <a:off x="2709" y="2244"/>
                <a:ext cx="47" cy="62"/>
              </a:xfrm>
              <a:custGeom>
                <a:avLst/>
                <a:gdLst>
                  <a:gd name="T0" fmla="*/ 10 w 10"/>
                  <a:gd name="T1" fmla="*/ 11 h 13"/>
                  <a:gd name="T2" fmla="*/ 10 w 10"/>
                  <a:gd name="T3" fmla="*/ 13 h 13"/>
                  <a:gd name="T4" fmla="*/ 7 w 10"/>
                  <a:gd name="T5" fmla="*/ 11 h 13"/>
                  <a:gd name="T6" fmla="*/ 0 w 10"/>
                  <a:gd name="T7" fmla="*/ 1 h 13"/>
                  <a:gd name="T8" fmla="*/ 0 w 10"/>
                  <a:gd name="T9" fmla="*/ 0 h 13"/>
                  <a:gd name="T10" fmla="*/ 7 w 10"/>
                  <a:gd name="T11" fmla="*/ 9 h 13"/>
                  <a:gd name="T12" fmla="*/ 10 w 10"/>
                  <a:gd name="T13" fmla="*/ 11 h 13"/>
                </a:gdLst>
                <a:ahLst/>
                <a:cxnLst>
                  <a:cxn ang="0">
                    <a:pos x="T0" y="T1"/>
                  </a:cxn>
                  <a:cxn ang="0">
                    <a:pos x="T2" y="T3"/>
                  </a:cxn>
                  <a:cxn ang="0">
                    <a:pos x="T4" y="T5"/>
                  </a:cxn>
                  <a:cxn ang="0">
                    <a:pos x="T6" y="T7"/>
                  </a:cxn>
                  <a:cxn ang="0">
                    <a:pos x="T8" y="T9"/>
                  </a:cxn>
                  <a:cxn ang="0">
                    <a:pos x="T10" y="T11"/>
                  </a:cxn>
                  <a:cxn ang="0">
                    <a:pos x="T12" y="T13"/>
                  </a:cxn>
                </a:cxnLst>
                <a:rect l="0" t="0" r="r" b="b"/>
                <a:pathLst>
                  <a:path w="10" h="13">
                    <a:moveTo>
                      <a:pt x="10" y="11"/>
                    </a:moveTo>
                    <a:cubicBezTo>
                      <a:pt x="10" y="13"/>
                      <a:pt x="10" y="13"/>
                      <a:pt x="10" y="13"/>
                    </a:cubicBezTo>
                    <a:cubicBezTo>
                      <a:pt x="9" y="12"/>
                      <a:pt x="8" y="12"/>
                      <a:pt x="7" y="11"/>
                    </a:cubicBezTo>
                    <a:cubicBezTo>
                      <a:pt x="2" y="8"/>
                      <a:pt x="0" y="5"/>
                      <a:pt x="0" y="1"/>
                    </a:cubicBezTo>
                    <a:cubicBezTo>
                      <a:pt x="0" y="0"/>
                      <a:pt x="0" y="0"/>
                      <a:pt x="0" y="0"/>
                    </a:cubicBezTo>
                    <a:cubicBezTo>
                      <a:pt x="0" y="3"/>
                      <a:pt x="2" y="7"/>
                      <a:pt x="7" y="9"/>
                    </a:cubicBezTo>
                    <a:cubicBezTo>
                      <a:pt x="8" y="10"/>
                      <a:pt x="9" y="11"/>
                      <a:pt x="10" y="11"/>
                    </a:cubicBez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78" name="Freeform 509">
                <a:extLst>
                  <a:ext uri="{FF2B5EF4-FFF2-40B4-BE49-F238E27FC236}">
                    <a16:creationId xmlns:a16="http://schemas.microsoft.com/office/drawing/2014/main" id="{D09BAF98-0449-447A-98A2-E1B773A1B989}"/>
                  </a:ext>
                </a:extLst>
              </p:cNvPr>
              <p:cNvSpPr>
                <a:spLocks/>
              </p:cNvSpPr>
              <p:nvPr/>
            </p:nvSpPr>
            <p:spPr bwMode="auto">
              <a:xfrm>
                <a:off x="2704" y="2221"/>
                <a:ext cx="234" cy="95"/>
              </a:xfrm>
              <a:custGeom>
                <a:avLst/>
                <a:gdLst>
                  <a:gd name="T0" fmla="*/ 47 w 49"/>
                  <a:gd name="T1" fmla="*/ 5 h 20"/>
                  <a:gd name="T2" fmla="*/ 41 w 49"/>
                  <a:gd name="T3" fmla="*/ 14 h 20"/>
                  <a:gd name="T4" fmla="*/ 9 w 49"/>
                  <a:gd name="T5" fmla="*/ 14 h 20"/>
                  <a:gd name="T6" fmla="*/ 2 w 49"/>
                  <a:gd name="T7" fmla="*/ 5 h 20"/>
                  <a:gd name="T8" fmla="*/ 2 w 49"/>
                  <a:gd name="T9" fmla="*/ 0 h 20"/>
                  <a:gd name="T10" fmla="*/ 2 w 49"/>
                  <a:gd name="T11" fmla="*/ 9 h 20"/>
                  <a:gd name="T12" fmla="*/ 8 w 49"/>
                  <a:gd name="T13" fmla="*/ 14 h 20"/>
                  <a:gd name="T14" fmla="*/ 42 w 49"/>
                  <a:gd name="T15" fmla="*/ 14 h 20"/>
                  <a:gd name="T16" fmla="*/ 47 w 49"/>
                  <a:gd name="T17" fmla="*/ 9 h 20"/>
                  <a:gd name="T18" fmla="*/ 48 w 49"/>
                  <a:gd name="T19" fmla="*/ 1 h 20"/>
                  <a:gd name="T20" fmla="*/ 47 w 49"/>
                  <a:gd name="T21" fmla="*/ 5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9" h="20">
                    <a:moveTo>
                      <a:pt x="47" y="5"/>
                    </a:moveTo>
                    <a:cubicBezTo>
                      <a:pt x="47" y="8"/>
                      <a:pt x="45" y="11"/>
                      <a:pt x="41" y="14"/>
                    </a:cubicBezTo>
                    <a:cubicBezTo>
                      <a:pt x="32" y="19"/>
                      <a:pt x="17" y="19"/>
                      <a:pt x="9" y="14"/>
                    </a:cubicBezTo>
                    <a:cubicBezTo>
                      <a:pt x="4" y="11"/>
                      <a:pt x="2" y="8"/>
                      <a:pt x="2" y="5"/>
                    </a:cubicBezTo>
                    <a:cubicBezTo>
                      <a:pt x="2" y="0"/>
                      <a:pt x="2" y="0"/>
                      <a:pt x="2" y="0"/>
                    </a:cubicBezTo>
                    <a:cubicBezTo>
                      <a:pt x="0" y="3"/>
                      <a:pt x="0" y="6"/>
                      <a:pt x="2" y="9"/>
                    </a:cubicBezTo>
                    <a:cubicBezTo>
                      <a:pt x="3" y="11"/>
                      <a:pt x="5" y="13"/>
                      <a:pt x="8" y="14"/>
                    </a:cubicBezTo>
                    <a:cubicBezTo>
                      <a:pt x="17" y="20"/>
                      <a:pt x="32" y="20"/>
                      <a:pt x="42" y="14"/>
                    </a:cubicBezTo>
                    <a:cubicBezTo>
                      <a:pt x="44" y="13"/>
                      <a:pt x="46" y="11"/>
                      <a:pt x="47" y="9"/>
                    </a:cubicBezTo>
                    <a:cubicBezTo>
                      <a:pt x="49" y="6"/>
                      <a:pt x="49" y="3"/>
                      <a:pt x="48" y="1"/>
                    </a:cubicBezTo>
                    <a:lnTo>
                      <a:pt x="47" y="5"/>
                    </a:lnTo>
                    <a:close/>
                  </a:path>
                </a:pathLst>
              </a:custGeom>
              <a:solidFill>
                <a:srgbClr val="E5EA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79" name="Freeform 510">
                <a:extLst>
                  <a:ext uri="{FF2B5EF4-FFF2-40B4-BE49-F238E27FC236}">
                    <a16:creationId xmlns:a16="http://schemas.microsoft.com/office/drawing/2014/main" id="{0F02E042-3984-48C0-A6F0-77BA419C7414}"/>
                  </a:ext>
                </a:extLst>
              </p:cNvPr>
              <p:cNvSpPr>
                <a:spLocks/>
              </p:cNvSpPr>
              <p:nvPr/>
            </p:nvSpPr>
            <p:spPr bwMode="auto">
              <a:xfrm>
                <a:off x="2880" y="2063"/>
                <a:ext cx="53" cy="62"/>
              </a:xfrm>
              <a:custGeom>
                <a:avLst/>
                <a:gdLst>
                  <a:gd name="T0" fmla="*/ 4 w 11"/>
                  <a:gd name="T1" fmla="*/ 2 h 13"/>
                  <a:gd name="T2" fmla="*/ 0 w 11"/>
                  <a:gd name="T3" fmla="*/ 0 h 13"/>
                  <a:gd name="T4" fmla="*/ 0 w 11"/>
                  <a:gd name="T5" fmla="*/ 2 h 13"/>
                  <a:gd name="T6" fmla="*/ 4 w 11"/>
                  <a:gd name="T7" fmla="*/ 4 h 13"/>
                  <a:gd name="T8" fmla="*/ 10 w 11"/>
                  <a:gd name="T9" fmla="*/ 13 h 13"/>
                  <a:gd name="T10" fmla="*/ 10 w 11"/>
                  <a:gd name="T11" fmla="*/ 11 h 13"/>
                  <a:gd name="T12" fmla="*/ 4 w 11"/>
                  <a:gd name="T13" fmla="*/ 2 h 13"/>
                </a:gdLst>
                <a:ahLst/>
                <a:cxnLst>
                  <a:cxn ang="0">
                    <a:pos x="T0" y="T1"/>
                  </a:cxn>
                  <a:cxn ang="0">
                    <a:pos x="T2" y="T3"/>
                  </a:cxn>
                  <a:cxn ang="0">
                    <a:pos x="T4" y="T5"/>
                  </a:cxn>
                  <a:cxn ang="0">
                    <a:pos x="T6" y="T7"/>
                  </a:cxn>
                  <a:cxn ang="0">
                    <a:pos x="T8" y="T9"/>
                  </a:cxn>
                  <a:cxn ang="0">
                    <a:pos x="T10" y="T11"/>
                  </a:cxn>
                  <a:cxn ang="0">
                    <a:pos x="T12" y="T13"/>
                  </a:cxn>
                </a:cxnLst>
                <a:rect l="0" t="0" r="r" b="b"/>
                <a:pathLst>
                  <a:path w="11" h="13">
                    <a:moveTo>
                      <a:pt x="4" y="2"/>
                    </a:moveTo>
                    <a:cubicBezTo>
                      <a:pt x="3" y="1"/>
                      <a:pt x="2" y="1"/>
                      <a:pt x="0" y="0"/>
                    </a:cubicBezTo>
                    <a:cubicBezTo>
                      <a:pt x="0" y="2"/>
                      <a:pt x="0" y="2"/>
                      <a:pt x="0" y="2"/>
                    </a:cubicBezTo>
                    <a:cubicBezTo>
                      <a:pt x="2" y="3"/>
                      <a:pt x="3" y="3"/>
                      <a:pt x="4" y="4"/>
                    </a:cubicBezTo>
                    <a:cubicBezTo>
                      <a:pt x="8" y="6"/>
                      <a:pt x="11" y="10"/>
                      <a:pt x="10" y="13"/>
                    </a:cubicBezTo>
                    <a:cubicBezTo>
                      <a:pt x="10" y="11"/>
                      <a:pt x="10" y="11"/>
                      <a:pt x="10" y="11"/>
                    </a:cubicBezTo>
                    <a:cubicBezTo>
                      <a:pt x="11" y="8"/>
                      <a:pt x="8" y="4"/>
                      <a:pt x="4" y="2"/>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80" name="Freeform 511">
                <a:extLst>
                  <a:ext uri="{FF2B5EF4-FFF2-40B4-BE49-F238E27FC236}">
                    <a16:creationId xmlns:a16="http://schemas.microsoft.com/office/drawing/2014/main" id="{1D2D689F-F56A-4D16-AF42-11608A557DF6}"/>
                  </a:ext>
                </a:extLst>
              </p:cNvPr>
              <p:cNvSpPr>
                <a:spLocks/>
              </p:cNvSpPr>
              <p:nvPr/>
            </p:nvSpPr>
            <p:spPr bwMode="auto">
              <a:xfrm>
                <a:off x="2766" y="2054"/>
                <a:ext cx="114" cy="19"/>
              </a:xfrm>
              <a:custGeom>
                <a:avLst/>
                <a:gdLst>
                  <a:gd name="T0" fmla="*/ 22 w 24"/>
                  <a:gd name="T1" fmla="*/ 1 h 4"/>
                  <a:gd name="T2" fmla="*/ 19 w 24"/>
                  <a:gd name="T3" fmla="*/ 1 h 4"/>
                  <a:gd name="T4" fmla="*/ 17 w 24"/>
                  <a:gd name="T5" fmla="*/ 0 h 4"/>
                  <a:gd name="T6" fmla="*/ 15 w 24"/>
                  <a:gd name="T7" fmla="*/ 0 h 4"/>
                  <a:gd name="T8" fmla="*/ 13 w 24"/>
                  <a:gd name="T9" fmla="*/ 0 h 4"/>
                  <a:gd name="T10" fmla="*/ 10 w 24"/>
                  <a:gd name="T11" fmla="*/ 0 h 4"/>
                  <a:gd name="T12" fmla="*/ 8 w 24"/>
                  <a:gd name="T13" fmla="*/ 0 h 4"/>
                  <a:gd name="T14" fmla="*/ 5 w 24"/>
                  <a:gd name="T15" fmla="*/ 1 h 4"/>
                  <a:gd name="T16" fmla="*/ 0 w 24"/>
                  <a:gd name="T17" fmla="*/ 2 h 4"/>
                  <a:gd name="T18" fmla="*/ 0 w 24"/>
                  <a:gd name="T19" fmla="*/ 3 h 4"/>
                  <a:gd name="T20" fmla="*/ 5 w 24"/>
                  <a:gd name="T21" fmla="*/ 2 h 4"/>
                  <a:gd name="T22" fmla="*/ 8 w 24"/>
                  <a:gd name="T23" fmla="*/ 2 h 4"/>
                  <a:gd name="T24" fmla="*/ 10 w 24"/>
                  <a:gd name="T25" fmla="*/ 2 h 4"/>
                  <a:gd name="T26" fmla="*/ 13 w 24"/>
                  <a:gd name="T27" fmla="*/ 2 h 4"/>
                  <a:gd name="T28" fmla="*/ 15 w 24"/>
                  <a:gd name="T29" fmla="*/ 2 h 4"/>
                  <a:gd name="T30" fmla="*/ 17 w 24"/>
                  <a:gd name="T31" fmla="*/ 2 h 4"/>
                  <a:gd name="T32" fmla="*/ 19 w 24"/>
                  <a:gd name="T33" fmla="*/ 3 h 4"/>
                  <a:gd name="T34" fmla="*/ 22 w 24"/>
                  <a:gd name="T35" fmla="*/ 3 h 4"/>
                  <a:gd name="T36" fmla="*/ 24 w 24"/>
                  <a:gd name="T37" fmla="*/ 4 h 4"/>
                  <a:gd name="T38" fmla="*/ 24 w 24"/>
                  <a:gd name="T39" fmla="*/ 2 h 4"/>
                  <a:gd name="T40" fmla="*/ 22 w 24"/>
                  <a:gd name="T41" fmla="*/ 1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4" h="4">
                    <a:moveTo>
                      <a:pt x="22" y="1"/>
                    </a:moveTo>
                    <a:cubicBezTo>
                      <a:pt x="21" y="1"/>
                      <a:pt x="20" y="1"/>
                      <a:pt x="19" y="1"/>
                    </a:cubicBezTo>
                    <a:cubicBezTo>
                      <a:pt x="19" y="1"/>
                      <a:pt x="18" y="0"/>
                      <a:pt x="17" y="0"/>
                    </a:cubicBezTo>
                    <a:cubicBezTo>
                      <a:pt x="16" y="0"/>
                      <a:pt x="16" y="0"/>
                      <a:pt x="15" y="0"/>
                    </a:cubicBezTo>
                    <a:cubicBezTo>
                      <a:pt x="14" y="0"/>
                      <a:pt x="13" y="0"/>
                      <a:pt x="13" y="0"/>
                    </a:cubicBezTo>
                    <a:cubicBezTo>
                      <a:pt x="12" y="0"/>
                      <a:pt x="11" y="0"/>
                      <a:pt x="10" y="0"/>
                    </a:cubicBezTo>
                    <a:cubicBezTo>
                      <a:pt x="9" y="0"/>
                      <a:pt x="9" y="0"/>
                      <a:pt x="8" y="0"/>
                    </a:cubicBezTo>
                    <a:cubicBezTo>
                      <a:pt x="7" y="0"/>
                      <a:pt x="6" y="0"/>
                      <a:pt x="5" y="1"/>
                    </a:cubicBezTo>
                    <a:cubicBezTo>
                      <a:pt x="3" y="1"/>
                      <a:pt x="2" y="1"/>
                      <a:pt x="0" y="2"/>
                    </a:cubicBezTo>
                    <a:cubicBezTo>
                      <a:pt x="0" y="3"/>
                      <a:pt x="0" y="3"/>
                      <a:pt x="0" y="3"/>
                    </a:cubicBezTo>
                    <a:cubicBezTo>
                      <a:pt x="2" y="3"/>
                      <a:pt x="3" y="3"/>
                      <a:pt x="5" y="2"/>
                    </a:cubicBezTo>
                    <a:cubicBezTo>
                      <a:pt x="6" y="2"/>
                      <a:pt x="7" y="2"/>
                      <a:pt x="8" y="2"/>
                    </a:cubicBezTo>
                    <a:cubicBezTo>
                      <a:pt x="9" y="2"/>
                      <a:pt x="9" y="2"/>
                      <a:pt x="10" y="2"/>
                    </a:cubicBezTo>
                    <a:cubicBezTo>
                      <a:pt x="11" y="2"/>
                      <a:pt x="12" y="2"/>
                      <a:pt x="13" y="2"/>
                    </a:cubicBezTo>
                    <a:cubicBezTo>
                      <a:pt x="13" y="2"/>
                      <a:pt x="14" y="2"/>
                      <a:pt x="15" y="2"/>
                    </a:cubicBezTo>
                    <a:cubicBezTo>
                      <a:pt x="16" y="2"/>
                      <a:pt x="16" y="2"/>
                      <a:pt x="17" y="2"/>
                    </a:cubicBezTo>
                    <a:cubicBezTo>
                      <a:pt x="18" y="2"/>
                      <a:pt x="19" y="2"/>
                      <a:pt x="19" y="3"/>
                    </a:cubicBezTo>
                    <a:cubicBezTo>
                      <a:pt x="20" y="3"/>
                      <a:pt x="21" y="3"/>
                      <a:pt x="22" y="3"/>
                    </a:cubicBezTo>
                    <a:cubicBezTo>
                      <a:pt x="23" y="3"/>
                      <a:pt x="24" y="4"/>
                      <a:pt x="24" y="4"/>
                    </a:cubicBezTo>
                    <a:cubicBezTo>
                      <a:pt x="24" y="2"/>
                      <a:pt x="24" y="2"/>
                      <a:pt x="24" y="2"/>
                    </a:cubicBezTo>
                    <a:cubicBezTo>
                      <a:pt x="24" y="2"/>
                      <a:pt x="23" y="2"/>
                      <a:pt x="22" y="1"/>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81" name="Freeform 512">
                <a:extLst>
                  <a:ext uri="{FF2B5EF4-FFF2-40B4-BE49-F238E27FC236}">
                    <a16:creationId xmlns:a16="http://schemas.microsoft.com/office/drawing/2014/main" id="{5C444A8C-383E-4568-807C-14B21296B477}"/>
                  </a:ext>
                </a:extLst>
              </p:cNvPr>
              <p:cNvSpPr>
                <a:spLocks/>
              </p:cNvSpPr>
              <p:nvPr/>
            </p:nvSpPr>
            <p:spPr bwMode="auto">
              <a:xfrm>
                <a:off x="2713" y="2063"/>
                <a:ext cx="53" cy="62"/>
              </a:xfrm>
              <a:custGeom>
                <a:avLst/>
                <a:gdLst>
                  <a:gd name="T0" fmla="*/ 6 w 11"/>
                  <a:gd name="T1" fmla="*/ 2 h 13"/>
                  <a:gd name="T2" fmla="*/ 6 w 11"/>
                  <a:gd name="T3" fmla="*/ 2 h 13"/>
                  <a:gd name="T4" fmla="*/ 3 w 11"/>
                  <a:gd name="T5" fmla="*/ 4 h 13"/>
                  <a:gd name="T6" fmla="*/ 2 w 11"/>
                  <a:gd name="T7" fmla="*/ 6 h 13"/>
                  <a:gd name="T8" fmla="*/ 1 w 11"/>
                  <a:gd name="T9" fmla="*/ 7 h 13"/>
                  <a:gd name="T10" fmla="*/ 0 w 11"/>
                  <a:gd name="T11" fmla="*/ 8 h 13"/>
                  <a:gd name="T12" fmla="*/ 0 w 11"/>
                  <a:gd name="T13" fmla="*/ 10 h 13"/>
                  <a:gd name="T14" fmla="*/ 0 w 11"/>
                  <a:gd name="T15" fmla="*/ 11 h 13"/>
                  <a:gd name="T16" fmla="*/ 0 w 11"/>
                  <a:gd name="T17" fmla="*/ 13 h 13"/>
                  <a:gd name="T18" fmla="*/ 0 w 11"/>
                  <a:gd name="T19" fmla="*/ 11 h 13"/>
                  <a:gd name="T20" fmla="*/ 0 w 11"/>
                  <a:gd name="T21" fmla="*/ 10 h 13"/>
                  <a:gd name="T22" fmla="*/ 1 w 11"/>
                  <a:gd name="T23" fmla="*/ 9 h 13"/>
                  <a:gd name="T24" fmla="*/ 2 w 11"/>
                  <a:gd name="T25" fmla="*/ 7 h 13"/>
                  <a:gd name="T26" fmla="*/ 3 w 11"/>
                  <a:gd name="T27" fmla="*/ 6 h 13"/>
                  <a:gd name="T28" fmla="*/ 6 w 11"/>
                  <a:gd name="T29" fmla="*/ 4 h 13"/>
                  <a:gd name="T30" fmla="*/ 6 w 11"/>
                  <a:gd name="T31" fmla="*/ 4 h 13"/>
                  <a:gd name="T32" fmla="*/ 11 w 11"/>
                  <a:gd name="T33" fmla="*/ 1 h 13"/>
                  <a:gd name="T34" fmla="*/ 11 w 11"/>
                  <a:gd name="T35" fmla="*/ 0 h 13"/>
                  <a:gd name="T36" fmla="*/ 6 w 11"/>
                  <a:gd name="T37" fmla="*/ 2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1" h="13">
                    <a:moveTo>
                      <a:pt x="6" y="2"/>
                    </a:moveTo>
                    <a:cubicBezTo>
                      <a:pt x="6" y="2"/>
                      <a:pt x="6" y="2"/>
                      <a:pt x="6" y="2"/>
                    </a:cubicBezTo>
                    <a:cubicBezTo>
                      <a:pt x="5" y="3"/>
                      <a:pt x="4" y="3"/>
                      <a:pt x="3" y="4"/>
                    </a:cubicBezTo>
                    <a:cubicBezTo>
                      <a:pt x="3" y="5"/>
                      <a:pt x="2" y="5"/>
                      <a:pt x="2" y="6"/>
                    </a:cubicBezTo>
                    <a:cubicBezTo>
                      <a:pt x="1" y="6"/>
                      <a:pt x="1" y="7"/>
                      <a:pt x="1" y="7"/>
                    </a:cubicBezTo>
                    <a:cubicBezTo>
                      <a:pt x="1" y="8"/>
                      <a:pt x="0" y="8"/>
                      <a:pt x="0" y="8"/>
                    </a:cubicBezTo>
                    <a:cubicBezTo>
                      <a:pt x="0" y="9"/>
                      <a:pt x="0" y="9"/>
                      <a:pt x="0" y="10"/>
                    </a:cubicBezTo>
                    <a:cubicBezTo>
                      <a:pt x="0" y="10"/>
                      <a:pt x="0" y="11"/>
                      <a:pt x="0" y="11"/>
                    </a:cubicBezTo>
                    <a:cubicBezTo>
                      <a:pt x="0" y="13"/>
                      <a:pt x="0" y="13"/>
                      <a:pt x="0" y="13"/>
                    </a:cubicBezTo>
                    <a:cubicBezTo>
                      <a:pt x="0" y="12"/>
                      <a:pt x="0" y="12"/>
                      <a:pt x="0" y="11"/>
                    </a:cubicBezTo>
                    <a:cubicBezTo>
                      <a:pt x="0" y="11"/>
                      <a:pt x="0" y="11"/>
                      <a:pt x="0" y="10"/>
                    </a:cubicBezTo>
                    <a:cubicBezTo>
                      <a:pt x="0" y="10"/>
                      <a:pt x="1" y="9"/>
                      <a:pt x="1" y="9"/>
                    </a:cubicBezTo>
                    <a:cubicBezTo>
                      <a:pt x="1" y="8"/>
                      <a:pt x="1" y="8"/>
                      <a:pt x="2" y="7"/>
                    </a:cubicBezTo>
                    <a:cubicBezTo>
                      <a:pt x="2" y="7"/>
                      <a:pt x="3" y="6"/>
                      <a:pt x="3" y="6"/>
                    </a:cubicBezTo>
                    <a:cubicBezTo>
                      <a:pt x="4" y="5"/>
                      <a:pt x="5" y="4"/>
                      <a:pt x="6" y="4"/>
                    </a:cubicBezTo>
                    <a:cubicBezTo>
                      <a:pt x="6" y="4"/>
                      <a:pt x="6" y="4"/>
                      <a:pt x="6" y="4"/>
                    </a:cubicBezTo>
                    <a:cubicBezTo>
                      <a:pt x="8" y="3"/>
                      <a:pt x="10" y="2"/>
                      <a:pt x="11" y="1"/>
                    </a:cubicBezTo>
                    <a:cubicBezTo>
                      <a:pt x="11" y="0"/>
                      <a:pt x="11" y="0"/>
                      <a:pt x="11" y="0"/>
                    </a:cubicBezTo>
                    <a:cubicBezTo>
                      <a:pt x="10" y="0"/>
                      <a:pt x="8" y="1"/>
                      <a:pt x="6" y="2"/>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82" name="Freeform 513">
                <a:extLst>
                  <a:ext uri="{FF2B5EF4-FFF2-40B4-BE49-F238E27FC236}">
                    <a16:creationId xmlns:a16="http://schemas.microsoft.com/office/drawing/2014/main" id="{F050714C-82CD-499D-A5A1-F15943F17763}"/>
                  </a:ext>
                </a:extLst>
              </p:cNvPr>
              <p:cNvSpPr>
                <a:spLocks/>
              </p:cNvSpPr>
              <p:nvPr/>
            </p:nvSpPr>
            <p:spPr bwMode="auto">
              <a:xfrm>
                <a:off x="2713" y="2116"/>
                <a:ext cx="0" cy="9"/>
              </a:xfrm>
              <a:custGeom>
                <a:avLst/>
                <a:gdLst>
                  <a:gd name="T0" fmla="*/ 0 h 9"/>
                  <a:gd name="T1" fmla="*/ 9 h 9"/>
                  <a:gd name="T2" fmla="*/ 0 h 9"/>
                  <a:gd name="T3" fmla="*/ 0 h 9"/>
                </a:gdLst>
                <a:ahLst/>
                <a:cxnLst>
                  <a:cxn ang="0">
                    <a:pos x="0" y="T0"/>
                  </a:cxn>
                  <a:cxn ang="0">
                    <a:pos x="0" y="T1"/>
                  </a:cxn>
                  <a:cxn ang="0">
                    <a:pos x="0" y="T2"/>
                  </a:cxn>
                  <a:cxn ang="0">
                    <a:pos x="0" y="T3"/>
                  </a:cxn>
                </a:cxnLst>
                <a:rect l="0" t="0" r="r" b="b"/>
                <a:pathLst>
                  <a:path h="9">
                    <a:moveTo>
                      <a:pt x="0" y="0"/>
                    </a:moveTo>
                    <a:lnTo>
                      <a:pt x="0" y="9"/>
                    </a:lnTo>
                    <a:lnTo>
                      <a:pt x="0" y="0"/>
                    </a:lnTo>
                    <a:lnTo>
                      <a:pt x="0" y="0"/>
                    </a:lnTo>
                    <a:close/>
                  </a:path>
                </a:pathLst>
              </a:custGeom>
              <a:solidFill>
                <a:srgbClr val="7577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83" name="Freeform 514">
                <a:extLst>
                  <a:ext uri="{FF2B5EF4-FFF2-40B4-BE49-F238E27FC236}">
                    <a16:creationId xmlns:a16="http://schemas.microsoft.com/office/drawing/2014/main" id="{C6044997-6CC6-4AEF-9369-2504AAB872BA}"/>
                  </a:ext>
                </a:extLst>
              </p:cNvPr>
              <p:cNvSpPr>
                <a:spLocks/>
              </p:cNvSpPr>
              <p:nvPr/>
            </p:nvSpPr>
            <p:spPr bwMode="auto">
              <a:xfrm>
                <a:off x="2938" y="2116"/>
                <a:ext cx="0" cy="9"/>
              </a:xfrm>
              <a:custGeom>
                <a:avLst/>
                <a:gdLst>
                  <a:gd name="T0" fmla="*/ 0 h 9"/>
                  <a:gd name="T1" fmla="*/ 9 h 9"/>
                  <a:gd name="T2" fmla="*/ 9 h 9"/>
                  <a:gd name="T3" fmla="*/ 4 h 9"/>
                  <a:gd name="T4" fmla="*/ 0 h 9"/>
                </a:gdLst>
                <a:ahLst/>
                <a:cxnLst>
                  <a:cxn ang="0">
                    <a:pos x="0" y="T0"/>
                  </a:cxn>
                  <a:cxn ang="0">
                    <a:pos x="0" y="T1"/>
                  </a:cxn>
                  <a:cxn ang="0">
                    <a:pos x="0" y="T2"/>
                  </a:cxn>
                  <a:cxn ang="0">
                    <a:pos x="0" y="T3"/>
                  </a:cxn>
                  <a:cxn ang="0">
                    <a:pos x="0" y="T4"/>
                  </a:cxn>
                </a:cxnLst>
                <a:rect l="0" t="0" r="r" b="b"/>
                <a:pathLst>
                  <a:path h="9">
                    <a:moveTo>
                      <a:pt x="0" y="0"/>
                    </a:moveTo>
                    <a:lnTo>
                      <a:pt x="0" y="9"/>
                    </a:lnTo>
                    <a:lnTo>
                      <a:pt x="0" y="9"/>
                    </a:lnTo>
                    <a:lnTo>
                      <a:pt x="0" y="4"/>
                    </a:lnTo>
                    <a:lnTo>
                      <a:pt x="0" y="0"/>
                    </a:ln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84" name="Freeform 515">
                <a:extLst>
                  <a:ext uri="{FF2B5EF4-FFF2-40B4-BE49-F238E27FC236}">
                    <a16:creationId xmlns:a16="http://schemas.microsoft.com/office/drawing/2014/main" id="{C04C097E-BB2A-4AF9-B5FA-086072C75239}"/>
                  </a:ext>
                </a:extLst>
              </p:cNvPr>
              <p:cNvSpPr>
                <a:spLocks/>
              </p:cNvSpPr>
              <p:nvPr/>
            </p:nvSpPr>
            <p:spPr bwMode="auto">
              <a:xfrm>
                <a:off x="2933" y="2120"/>
                <a:ext cx="5" cy="15"/>
              </a:xfrm>
              <a:custGeom>
                <a:avLst/>
                <a:gdLst>
                  <a:gd name="T0" fmla="*/ 1 w 1"/>
                  <a:gd name="T1" fmla="*/ 0 h 3"/>
                  <a:gd name="T2" fmla="*/ 1 w 1"/>
                  <a:gd name="T3" fmla="*/ 1 h 3"/>
                  <a:gd name="T4" fmla="*/ 0 w 1"/>
                  <a:gd name="T5" fmla="*/ 3 h 3"/>
                  <a:gd name="T6" fmla="*/ 0 w 1"/>
                  <a:gd name="T7" fmla="*/ 1 h 3"/>
                  <a:gd name="T8" fmla="*/ 1 w 1"/>
                  <a:gd name="T9" fmla="*/ 0 h 3"/>
                </a:gdLst>
                <a:ahLst/>
                <a:cxnLst>
                  <a:cxn ang="0">
                    <a:pos x="T0" y="T1"/>
                  </a:cxn>
                  <a:cxn ang="0">
                    <a:pos x="T2" y="T3"/>
                  </a:cxn>
                  <a:cxn ang="0">
                    <a:pos x="T4" y="T5"/>
                  </a:cxn>
                  <a:cxn ang="0">
                    <a:pos x="T6" y="T7"/>
                  </a:cxn>
                  <a:cxn ang="0">
                    <a:pos x="T8" y="T9"/>
                  </a:cxn>
                </a:cxnLst>
                <a:rect l="0" t="0" r="r" b="b"/>
                <a:pathLst>
                  <a:path w="1" h="3">
                    <a:moveTo>
                      <a:pt x="1" y="0"/>
                    </a:moveTo>
                    <a:cubicBezTo>
                      <a:pt x="1" y="1"/>
                      <a:pt x="1" y="1"/>
                      <a:pt x="1" y="1"/>
                    </a:cubicBezTo>
                    <a:cubicBezTo>
                      <a:pt x="1" y="2"/>
                      <a:pt x="0" y="2"/>
                      <a:pt x="0" y="3"/>
                    </a:cubicBezTo>
                    <a:cubicBezTo>
                      <a:pt x="0" y="1"/>
                      <a:pt x="0" y="1"/>
                      <a:pt x="0" y="1"/>
                    </a:cubicBezTo>
                    <a:cubicBezTo>
                      <a:pt x="0" y="0"/>
                      <a:pt x="1" y="0"/>
                      <a:pt x="1" y="0"/>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85" name="Freeform 516">
                <a:extLst>
                  <a:ext uri="{FF2B5EF4-FFF2-40B4-BE49-F238E27FC236}">
                    <a16:creationId xmlns:a16="http://schemas.microsoft.com/office/drawing/2014/main" id="{F5B5E8B9-218D-41F6-AF41-A4D994D4D0E3}"/>
                  </a:ext>
                </a:extLst>
              </p:cNvPr>
              <p:cNvSpPr>
                <a:spLocks/>
              </p:cNvSpPr>
              <p:nvPr/>
            </p:nvSpPr>
            <p:spPr bwMode="auto">
              <a:xfrm>
                <a:off x="2933" y="2125"/>
                <a:ext cx="0" cy="15"/>
              </a:xfrm>
              <a:custGeom>
                <a:avLst/>
                <a:gdLst>
                  <a:gd name="T0" fmla="*/ 0 h 3"/>
                  <a:gd name="T1" fmla="*/ 2 h 3"/>
                  <a:gd name="T2" fmla="*/ 3 h 3"/>
                  <a:gd name="T3" fmla="*/ 1 h 3"/>
                  <a:gd name="T4" fmla="*/ 0 h 3"/>
                </a:gdLst>
                <a:ahLst/>
                <a:cxnLst>
                  <a:cxn ang="0">
                    <a:pos x="0" y="T0"/>
                  </a:cxn>
                  <a:cxn ang="0">
                    <a:pos x="0" y="T1"/>
                  </a:cxn>
                  <a:cxn ang="0">
                    <a:pos x="0" y="T2"/>
                  </a:cxn>
                  <a:cxn ang="0">
                    <a:pos x="0" y="T3"/>
                  </a:cxn>
                  <a:cxn ang="0">
                    <a:pos x="0" y="T4"/>
                  </a:cxn>
                </a:cxnLst>
                <a:rect l="0" t="0" r="r" b="b"/>
                <a:pathLst>
                  <a:path h="3">
                    <a:moveTo>
                      <a:pt x="0" y="0"/>
                    </a:moveTo>
                    <a:cubicBezTo>
                      <a:pt x="0" y="2"/>
                      <a:pt x="0" y="2"/>
                      <a:pt x="0" y="2"/>
                    </a:cubicBezTo>
                    <a:cubicBezTo>
                      <a:pt x="0" y="2"/>
                      <a:pt x="0" y="3"/>
                      <a:pt x="0" y="3"/>
                    </a:cubicBezTo>
                    <a:cubicBezTo>
                      <a:pt x="0" y="1"/>
                      <a:pt x="0" y="1"/>
                      <a:pt x="0" y="1"/>
                    </a:cubicBezTo>
                    <a:cubicBezTo>
                      <a:pt x="0" y="1"/>
                      <a:pt x="0" y="0"/>
                      <a:pt x="0" y="0"/>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86" name="Freeform 517">
                <a:extLst>
                  <a:ext uri="{FF2B5EF4-FFF2-40B4-BE49-F238E27FC236}">
                    <a16:creationId xmlns:a16="http://schemas.microsoft.com/office/drawing/2014/main" id="{ED49C92A-5B79-42D5-AB99-CF09AB5C4016}"/>
                  </a:ext>
                </a:extLst>
              </p:cNvPr>
              <p:cNvSpPr>
                <a:spLocks/>
              </p:cNvSpPr>
              <p:nvPr/>
            </p:nvSpPr>
            <p:spPr bwMode="auto">
              <a:xfrm>
                <a:off x="2928" y="2130"/>
                <a:ext cx="5" cy="14"/>
              </a:xfrm>
              <a:custGeom>
                <a:avLst/>
                <a:gdLst>
                  <a:gd name="T0" fmla="*/ 1 w 1"/>
                  <a:gd name="T1" fmla="*/ 0 h 3"/>
                  <a:gd name="T2" fmla="*/ 1 w 1"/>
                  <a:gd name="T3" fmla="*/ 2 h 3"/>
                  <a:gd name="T4" fmla="*/ 0 w 1"/>
                  <a:gd name="T5" fmla="*/ 3 h 3"/>
                  <a:gd name="T6" fmla="*/ 0 w 1"/>
                  <a:gd name="T7" fmla="*/ 2 h 3"/>
                  <a:gd name="T8" fmla="*/ 1 w 1"/>
                  <a:gd name="T9" fmla="*/ 0 h 3"/>
                </a:gdLst>
                <a:ahLst/>
                <a:cxnLst>
                  <a:cxn ang="0">
                    <a:pos x="T0" y="T1"/>
                  </a:cxn>
                  <a:cxn ang="0">
                    <a:pos x="T2" y="T3"/>
                  </a:cxn>
                  <a:cxn ang="0">
                    <a:pos x="T4" y="T5"/>
                  </a:cxn>
                  <a:cxn ang="0">
                    <a:pos x="T6" y="T7"/>
                  </a:cxn>
                  <a:cxn ang="0">
                    <a:pos x="T8" y="T9"/>
                  </a:cxn>
                </a:cxnLst>
                <a:rect l="0" t="0" r="r" b="b"/>
                <a:pathLst>
                  <a:path w="1" h="3">
                    <a:moveTo>
                      <a:pt x="1" y="0"/>
                    </a:moveTo>
                    <a:cubicBezTo>
                      <a:pt x="1" y="2"/>
                      <a:pt x="1" y="2"/>
                      <a:pt x="1" y="2"/>
                    </a:cubicBezTo>
                    <a:cubicBezTo>
                      <a:pt x="1" y="2"/>
                      <a:pt x="1" y="3"/>
                      <a:pt x="0" y="3"/>
                    </a:cubicBezTo>
                    <a:cubicBezTo>
                      <a:pt x="0" y="2"/>
                      <a:pt x="0" y="2"/>
                      <a:pt x="0" y="2"/>
                    </a:cubicBezTo>
                    <a:cubicBezTo>
                      <a:pt x="1" y="1"/>
                      <a:pt x="1" y="1"/>
                      <a:pt x="1" y="0"/>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87" name="Freeform 518">
                <a:extLst>
                  <a:ext uri="{FF2B5EF4-FFF2-40B4-BE49-F238E27FC236}">
                    <a16:creationId xmlns:a16="http://schemas.microsoft.com/office/drawing/2014/main" id="{04C55A8C-92B9-495B-8DAF-DB153C0420E0}"/>
                  </a:ext>
                </a:extLst>
              </p:cNvPr>
              <p:cNvSpPr>
                <a:spLocks/>
              </p:cNvSpPr>
              <p:nvPr/>
            </p:nvSpPr>
            <p:spPr bwMode="auto">
              <a:xfrm>
                <a:off x="2923" y="2140"/>
                <a:ext cx="5" cy="14"/>
              </a:xfrm>
              <a:custGeom>
                <a:avLst/>
                <a:gdLst>
                  <a:gd name="T0" fmla="*/ 1 w 1"/>
                  <a:gd name="T1" fmla="*/ 0 h 3"/>
                  <a:gd name="T2" fmla="*/ 1 w 1"/>
                  <a:gd name="T3" fmla="*/ 1 h 3"/>
                  <a:gd name="T4" fmla="*/ 0 w 1"/>
                  <a:gd name="T5" fmla="*/ 3 h 3"/>
                  <a:gd name="T6" fmla="*/ 0 w 1"/>
                  <a:gd name="T7" fmla="*/ 1 h 3"/>
                  <a:gd name="T8" fmla="*/ 1 w 1"/>
                  <a:gd name="T9" fmla="*/ 0 h 3"/>
                </a:gdLst>
                <a:ahLst/>
                <a:cxnLst>
                  <a:cxn ang="0">
                    <a:pos x="T0" y="T1"/>
                  </a:cxn>
                  <a:cxn ang="0">
                    <a:pos x="T2" y="T3"/>
                  </a:cxn>
                  <a:cxn ang="0">
                    <a:pos x="T4" y="T5"/>
                  </a:cxn>
                  <a:cxn ang="0">
                    <a:pos x="T6" y="T7"/>
                  </a:cxn>
                  <a:cxn ang="0">
                    <a:pos x="T8" y="T9"/>
                  </a:cxn>
                </a:cxnLst>
                <a:rect l="0" t="0" r="r" b="b"/>
                <a:pathLst>
                  <a:path w="1" h="3">
                    <a:moveTo>
                      <a:pt x="1" y="0"/>
                    </a:moveTo>
                    <a:cubicBezTo>
                      <a:pt x="1" y="1"/>
                      <a:pt x="1" y="1"/>
                      <a:pt x="1" y="1"/>
                    </a:cubicBezTo>
                    <a:cubicBezTo>
                      <a:pt x="1" y="2"/>
                      <a:pt x="1" y="2"/>
                      <a:pt x="0" y="3"/>
                    </a:cubicBezTo>
                    <a:cubicBezTo>
                      <a:pt x="0" y="1"/>
                      <a:pt x="0" y="1"/>
                      <a:pt x="0" y="1"/>
                    </a:cubicBezTo>
                    <a:cubicBezTo>
                      <a:pt x="1" y="1"/>
                      <a:pt x="1" y="0"/>
                      <a:pt x="1" y="0"/>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88" name="Freeform 519">
                <a:extLst>
                  <a:ext uri="{FF2B5EF4-FFF2-40B4-BE49-F238E27FC236}">
                    <a16:creationId xmlns:a16="http://schemas.microsoft.com/office/drawing/2014/main" id="{29B429D2-41EF-4A28-A389-111D63D46DAC}"/>
                  </a:ext>
                </a:extLst>
              </p:cNvPr>
              <p:cNvSpPr>
                <a:spLocks/>
              </p:cNvSpPr>
              <p:nvPr/>
            </p:nvSpPr>
            <p:spPr bwMode="auto">
              <a:xfrm>
                <a:off x="2918" y="2144"/>
                <a:ext cx="5" cy="15"/>
              </a:xfrm>
              <a:custGeom>
                <a:avLst/>
                <a:gdLst>
                  <a:gd name="T0" fmla="*/ 1 w 1"/>
                  <a:gd name="T1" fmla="*/ 0 h 3"/>
                  <a:gd name="T2" fmla="*/ 1 w 1"/>
                  <a:gd name="T3" fmla="*/ 2 h 3"/>
                  <a:gd name="T4" fmla="*/ 0 w 1"/>
                  <a:gd name="T5" fmla="*/ 3 h 3"/>
                  <a:gd name="T6" fmla="*/ 0 w 1"/>
                  <a:gd name="T7" fmla="*/ 2 h 3"/>
                  <a:gd name="T8" fmla="*/ 1 w 1"/>
                  <a:gd name="T9" fmla="*/ 0 h 3"/>
                </a:gdLst>
                <a:ahLst/>
                <a:cxnLst>
                  <a:cxn ang="0">
                    <a:pos x="T0" y="T1"/>
                  </a:cxn>
                  <a:cxn ang="0">
                    <a:pos x="T2" y="T3"/>
                  </a:cxn>
                  <a:cxn ang="0">
                    <a:pos x="T4" y="T5"/>
                  </a:cxn>
                  <a:cxn ang="0">
                    <a:pos x="T6" y="T7"/>
                  </a:cxn>
                  <a:cxn ang="0">
                    <a:pos x="T8" y="T9"/>
                  </a:cxn>
                </a:cxnLst>
                <a:rect l="0" t="0" r="r" b="b"/>
                <a:pathLst>
                  <a:path w="1" h="3">
                    <a:moveTo>
                      <a:pt x="1" y="0"/>
                    </a:moveTo>
                    <a:cubicBezTo>
                      <a:pt x="1" y="2"/>
                      <a:pt x="1" y="2"/>
                      <a:pt x="1" y="2"/>
                    </a:cubicBezTo>
                    <a:cubicBezTo>
                      <a:pt x="1" y="2"/>
                      <a:pt x="0" y="3"/>
                      <a:pt x="0" y="3"/>
                    </a:cubicBezTo>
                    <a:cubicBezTo>
                      <a:pt x="0" y="2"/>
                      <a:pt x="0" y="2"/>
                      <a:pt x="0" y="2"/>
                    </a:cubicBezTo>
                    <a:cubicBezTo>
                      <a:pt x="0" y="1"/>
                      <a:pt x="1" y="1"/>
                      <a:pt x="1" y="0"/>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89" name="Freeform 520">
                <a:extLst>
                  <a:ext uri="{FF2B5EF4-FFF2-40B4-BE49-F238E27FC236}">
                    <a16:creationId xmlns:a16="http://schemas.microsoft.com/office/drawing/2014/main" id="{D45C872E-0BD9-4537-85F6-D6A5C5E39FAA}"/>
                  </a:ext>
                </a:extLst>
              </p:cNvPr>
              <p:cNvSpPr>
                <a:spLocks/>
              </p:cNvSpPr>
              <p:nvPr/>
            </p:nvSpPr>
            <p:spPr bwMode="auto">
              <a:xfrm>
                <a:off x="2904" y="2154"/>
                <a:ext cx="14" cy="19"/>
              </a:xfrm>
              <a:custGeom>
                <a:avLst/>
                <a:gdLst>
                  <a:gd name="T0" fmla="*/ 3 w 3"/>
                  <a:gd name="T1" fmla="*/ 0 h 4"/>
                  <a:gd name="T2" fmla="*/ 3 w 3"/>
                  <a:gd name="T3" fmla="*/ 1 h 4"/>
                  <a:gd name="T4" fmla="*/ 0 w 3"/>
                  <a:gd name="T5" fmla="*/ 4 h 4"/>
                  <a:gd name="T6" fmla="*/ 0 w 3"/>
                  <a:gd name="T7" fmla="*/ 2 h 4"/>
                  <a:gd name="T8" fmla="*/ 3 w 3"/>
                  <a:gd name="T9" fmla="*/ 0 h 4"/>
                </a:gdLst>
                <a:ahLst/>
                <a:cxnLst>
                  <a:cxn ang="0">
                    <a:pos x="T0" y="T1"/>
                  </a:cxn>
                  <a:cxn ang="0">
                    <a:pos x="T2" y="T3"/>
                  </a:cxn>
                  <a:cxn ang="0">
                    <a:pos x="T4" y="T5"/>
                  </a:cxn>
                  <a:cxn ang="0">
                    <a:pos x="T6" y="T7"/>
                  </a:cxn>
                  <a:cxn ang="0">
                    <a:pos x="T8" y="T9"/>
                  </a:cxn>
                </a:cxnLst>
                <a:rect l="0" t="0" r="r" b="b"/>
                <a:pathLst>
                  <a:path w="3" h="4">
                    <a:moveTo>
                      <a:pt x="3" y="0"/>
                    </a:moveTo>
                    <a:cubicBezTo>
                      <a:pt x="3" y="1"/>
                      <a:pt x="3" y="1"/>
                      <a:pt x="3" y="1"/>
                    </a:cubicBezTo>
                    <a:cubicBezTo>
                      <a:pt x="2" y="2"/>
                      <a:pt x="1" y="3"/>
                      <a:pt x="0" y="4"/>
                    </a:cubicBezTo>
                    <a:cubicBezTo>
                      <a:pt x="0" y="2"/>
                      <a:pt x="0" y="2"/>
                      <a:pt x="0" y="2"/>
                    </a:cubicBezTo>
                    <a:cubicBezTo>
                      <a:pt x="1" y="1"/>
                      <a:pt x="2" y="0"/>
                      <a:pt x="3" y="0"/>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90" name="Freeform 521">
                <a:extLst>
                  <a:ext uri="{FF2B5EF4-FFF2-40B4-BE49-F238E27FC236}">
                    <a16:creationId xmlns:a16="http://schemas.microsoft.com/office/drawing/2014/main" id="{9B1D9066-DC2C-4D82-B003-598EFE52AA20}"/>
                  </a:ext>
                </a:extLst>
              </p:cNvPr>
              <p:cNvSpPr>
                <a:spLocks/>
              </p:cNvSpPr>
              <p:nvPr/>
            </p:nvSpPr>
            <p:spPr bwMode="auto">
              <a:xfrm>
                <a:off x="2876" y="2163"/>
                <a:ext cx="28" cy="19"/>
              </a:xfrm>
              <a:custGeom>
                <a:avLst/>
                <a:gdLst>
                  <a:gd name="T0" fmla="*/ 6 w 6"/>
                  <a:gd name="T1" fmla="*/ 0 h 4"/>
                  <a:gd name="T2" fmla="*/ 6 w 6"/>
                  <a:gd name="T3" fmla="*/ 2 h 4"/>
                  <a:gd name="T4" fmla="*/ 6 w 6"/>
                  <a:gd name="T5" fmla="*/ 2 h 4"/>
                  <a:gd name="T6" fmla="*/ 0 w 6"/>
                  <a:gd name="T7" fmla="*/ 4 h 4"/>
                  <a:gd name="T8" fmla="*/ 0 w 6"/>
                  <a:gd name="T9" fmla="*/ 2 h 4"/>
                  <a:gd name="T10" fmla="*/ 6 w 6"/>
                  <a:gd name="T11" fmla="*/ 0 h 4"/>
                </a:gdLst>
                <a:ahLst/>
                <a:cxnLst>
                  <a:cxn ang="0">
                    <a:pos x="T0" y="T1"/>
                  </a:cxn>
                  <a:cxn ang="0">
                    <a:pos x="T2" y="T3"/>
                  </a:cxn>
                  <a:cxn ang="0">
                    <a:pos x="T4" y="T5"/>
                  </a:cxn>
                  <a:cxn ang="0">
                    <a:pos x="T6" y="T7"/>
                  </a:cxn>
                  <a:cxn ang="0">
                    <a:pos x="T8" y="T9"/>
                  </a:cxn>
                  <a:cxn ang="0">
                    <a:pos x="T10" y="T11"/>
                  </a:cxn>
                </a:cxnLst>
                <a:rect l="0" t="0" r="r" b="b"/>
                <a:pathLst>
                  <a:path w="6" h="4">
                    <a:moveTo>
                      <a:pt x="6" y="0"/>
                    </a:moveTo>
                    <a:cubicBezTo>
                      <a:pt x="6" y="2"/>
                      <a:pt x="6" y="2"/>
                      <a:pt x="6" y="2"/>
                    </a:cubicBezTo>
                    <a:cubicBezTo>
                      <a:pt x="6" y="2"/>
                      <a:pt x="6" y="2"/>
                      <a:pt x="6" y="2"/>
                    </a:cubicBezTo>
                    <a:cubicBezTo>
                      <a:pt x="4" y="3"/>
                      <a:pt x="2" y="3"/>
                      <a:pt x="0" y="4"/>
                    </a:cubicBezTo>
                    <a:cubicBezTo>
                      <a:pt x="0" y="2"/>
                      <a:pt x="0" y="2"/>
                      <a:pt x="0" y="2"/>
                    </a:cubicBezTo>
                    <a:cubicBezTo>
                      <a:pt x="2" y="2"/>
                      <a:pt x="4" y="1"/>
                      <a:pt x="6" y="0"/>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91" name="Freeform 522">
                <a:extLst>
                  <a:ext uri="{FF2B5EF4-FFF2-40B4-BE49-F238E27FC236}">
                    <a16:creationId xmlns:a16="http://schemas.microsoft.com/office/drawing/2014/main" id="{521464DE-7303-4CD9-827B-8F97D2654B22}"/>
                  </a:ext>
                </a:extLst>
              </p:cNvPr>
              <p:cNvSpPr>
                <a:spLocks/>
              </p:cNvSpPr>
              <p:nvPr/>
            </p:nvSpPr>
            <p:spPr bwMode="auto">
              <a:xfrm>
                <a:off x="2856" y="2173"/>
                <a:ext cx="20" cy="14"/>
              </a:xfrm>
              <a:custGeom>
                <a:avLst/>
                <a:gdLst>
                  <a:gd name="T0" fmla="*/ 4 w 4"/>
                  <a:gd name="T1" fmla="*/ 0 h 3"/>
                  <a:gd name="T2" fmla="*/ 4 w 4"/>
                  <a:gd name="T3" fmla="*/ 2 h 3"/>
                  <a:gd name="T4" fmla="*/ 0 w 4"/>
                  <a:gd name="T5" fmla="*/ 3 h 3"/>
                  <a:gd name="T6" fmla="*/ 0 w 4"/>
                  <a:gd name="T7" fmla="*/ 1 h 3"/>
                  <a:gd name="T8" fmla="*/ 4 w 4"/>
                  <a:gd name="T9" fmla="*/ 0 h 3"/>
                </a:gdLst>
                <a:ahLst/>
                <a:cxnLst>
                  <a:cxn ang="0">
                    <a:pos x="T0" y="T1"/>
                  </a:cxn>
                  <a:cxn ang="0">
                    <a:pos x="T2" y="T3"/>
                  </a:cxn>
                  <a:cxn ang="0">
                    <a:pos x="T4" y="T5"/>
                  </a:cxn>
                  <a:cxn ang="0">
                    <a:pos x="T6" y="T7"/>
                  </a:cxn>
                  <a:cxn ang="0">
                    <a:pos x="T8" y="T9"/>
                  </a:cxn>
                </a:cxnLst>
                <a:rect l="0" t="0" r="r" b="b"/>
                <a:pathLst>
                  <a:path w="4" h="3">
                    <a:moveTo>
                      <a:pt x="4" y="0"/>
                    </a:moveTo>
                    <a:cubicBezTo>
                      <a:pt x="4" y="2"/>
                      <a:pt x="4" y="2"/>
                      <a:pt x="4" y="2"/>
                    </a:cubicBezTo>
                    <a:cubicBezTo>
                      <a:pt x="3" y="3"/>
                      <a:pt x="1" y="3"/>
                      <a:pt x="0" y="3"/>
                    </a:cubicBezTo>
                    <a:cubicBezTo>
                      <a:pt x="0" y="1"/>
                      <a:pt x="0" y="1"/>
                      <a:pt x="0" y="1"/>
                    </a:cubicBezTo>
                    <a:cubicBezTo>
                      <a:pt x="1" y="1"/>
                      <a:pt x="3" y="1"/>
                      <a:pt x="4" y="0"/>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92" name="Freeform 523">
                <a:extLst>
                  <a:ext uri="{FF2B5EF4-FFF2-40B4-BE49-F238E27FC236}">
                    <a16:creationId xmlns:a16="http://schemas.microsoft.com/office/drawing/2014/main" id="{0DE6E5B1-247D-4AA0-97D9-5891540CE723}"/>
                  </a:ext>
                </a:extLst>
              </p:cNvPr>
              <p:cNvSpPr>
                <a:spLocks/>
              </p:cNvSpPr>
              <p:nvPr/>
            </p:nvSpPr>
            <p:spPr bwMode="auto">
              <a:xfrm>
                <a:off x="2842" y="2178"/>
                <a:ext cx="14" cy="14"/>
              </a:xfrm>
              <a:custGeom>
                <a:avLst/>
                <a:gdLst>
                  <a:gd name="T0" fmla="*/ 3 w 3"/>
                  <a:gd name="T1" fmla="*/ 0 h 3"/>
                  <a:gd name="T2" fmla="*/ 3 w 3"/>
                  <a:gd name="T3" fmla="*/ 2 h 3"/>
                  <a:gd name="T4" fmla="*/ 0 w 3"/>
                  <a:gd name="T5" fmla="*/ 3 h 3"/>
                  <a:gd name="T6" fmla="*/ 0 w 3"/>
                  <a:gd name="T7" fmla="*/ 1 h 3"/>
                  <a:gd name="T8" fmla="*/ 3 w 3"/>
                  <a:gd name="T9" fmla="*/ 0 h 3"/>
                </a:gdLst>
                <a:ahLst/>
                <a:cxnLst>
                  <a:cxn ang="0">
                    <a:pos x="T0" y="T1"/>
                  </a:cxn>
                  <a:cxn ang="0">
                    <a:pos x="T2" y="T3"/>
                  </a:cxn>
                  <a:cxn ang="0">
                    <a:pos x="T4" y="T5"/>
                  </a:cxn>
                  <a:cxn ang="0">
                    <a:pos x="T6" y="T7"/>
                  </a:cxn>
                  <a:cxn ang="0">
                    <a:pos x="T8" y="T9"/>
                  </a:cxn>
                </a:cxnLst>
                <a:rect l="0" t="0" r="r" b="b"/>
                <a:pathLst>
                  <a:path w="3" h="3">
                    <a:moveTo>
                      <a:pt x="3" y="0"/>
                    </a:moveTo>
                    <a:cubicBezTo>
                      <a:pt x="3" y="2"/>
                      <a:pt x="3" y="2"/>
                      <a:pt x="3" y="2"/>
                    </a:cubicBezTo>
                    <a:cubicBezTo>
                      <a:pt x="2" y="2"/>
                      <a:pt x="1" y="3"/>
                      <a:pt x="0" y="3"/>
                    </a:cubicBezTo>
                    <a:cubicBezTo>
                      <a:pt x="0" y="1"/>
                      <a:pt x="0" y="1"/>
                      <a:pt x="0" y="1"/>
                    </a:cubicBezTo>
                    <a:cubicBezTo>
                      <a:pt x="1" y="1"/>
                      <a:pt x="2" y="1"/>
                      <a:pt x="3" y="0"/>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93" name="Freeform 524">
                <a:extLst>
                  <a:ext uri="{FF2B5EF4-FFF2-40B4-BE49-F238E27FC236}">
                    <a16:creationId xmlns:a16="http://schemas.microsoft.com/office/drawing/2014/main" id="{42143582-2E7C-4D2D-9689-AC697BD5B0E6}"/>
                  </a:ext>
                </a:extLst>
              </p:cNvPr>
              <p:cNvSpPr>
                <a:spLocks/>
              </p:cNvSpPr>
              <p:nvPr/>
            </p:nvSpPr>
            <p:spPr bwMode="auto">
              <a:xfrm>
                <a:off x="2828" y="2182"/>
                <a:ext cx="14" cy="10"/>
              </a:xfrm>
              <a:custGeom>
                <a:avLst/>
                <a:gdLst>
                  <a:gd name="T0" fmla="*/ 3 w 3"/>
                  <a:gd name="T1" fmla="*/ 0 h 2"/>
                  <a:gd name="T2" fmla="*/ 3 w 3"/>
                  <a:gd name="T3" fmla="*/ 2 h 2"/>
                  <a:gd name="T4" fmla="*/ 0 w 3"/>
                  <a:gd name="T5" fmla="*/ 2 h 2"/>
                  <a:gd name="T6" fmla="*/ 0 w 3"/>
                  <a:gd name="T7" fmla="*/ 0 h 2"/>
                  <a:gd name="T8" fmla="*/ 3 w 3"/>
                  <a:gd name="T9" fmla="*/ 0 h 2"/>
                </a:gdLst>
                <a:ahLst/>
                <a:cxnLst>
                  <a:cxn ang="0">
                    <a:pos x="T0" y="T1"/>
                  </a:cxn>
                  <a:cxn ang="0">
                    <a:pos x="T2" y="T3"/>
                  </a:cxn>
                  <a:cxn ang="0">
                    <a:pos x="T4" y="T5"/>
                  </a:cxn>
                  <a:cxn ang="0">
                    <a:pos x="T6" y="T7"/>
                  </a:cxn>
                  <a:cxn ang="0">
                    <a:pos x="T8" y="T9"/>
                  </a:cxn>
                </a:cxnLst>
                <a:rect l="0" t="0" r="r" b="b"/>
                <a:pathLst>
                  <a:path w="3" h="2">
                    <a:moveTo>
                      <a:pt x="3" y="0"/>
                    </a:moveTo>
                    <a:cubicBezTo>
                      <a:pt x="3" y="2"/>
                      <a:pt x="3" y="2"/>
                      <a:pt x="3" y="2"/>
                    </a:cubicBezTo>
                    <a:cubicBezTo>
                      <a:pt x="2" y="2"/>
                      <a:pt x="1" y="2"/>
                      <a:pt x="0" y="2"/>
                    </a:cubicBezTo>
                    <a:cubicBezTo>
                      <a:pt x="0" y="0"/>
                      <a:pt x="0" y="0"/>
                      <a:pt x="0" y="0"/>
                    </a:cubicBezTo>
                    <a:cubicBezTo>
                      <a:pt x="1" y="0"/>
                      <a:pt x="2" y="0"/>
                      <a:pt x="3" y="0"/>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94" name="Freeform 525">
                <a:extLst>
                  <a:ext uri="{FF2B5EF4-FFF2-40B4-BE49-F238E27FC236}">
                    <a16:creationId xmlns:a16="http://schemas.microsoft.com/office/drawing/2014/main" id="{55045D05-36A0-42D9-9048-732E38620B60}"/>
                  </a:ext>
                </a:extLst>
              </p:cNvPr>
              <p:cNvSpPr>
                <a:spLocks/>
              </p:cNvSpPr>
              <p:nvPr/>
            </p:nvSpPr>
            <p:spPr bwMode="auto">
              <a:xfrm>
                <a:off x="2818" y="2182"/>
                <a:ext cx="10" cy="10"/>
              </a:xfrm>
              <a:custGeom>
                <a:avLst/>
                <a:gdLst>
                  <a:gd name="T0" fmla="*/ 2 w 2"/>
                  <a:gd name="T1" fmla="*/ 0 h 2"/>
                  <a:gd name="T2" fmla="*/ 2 w 2"/>
                  <a:gd name="T3" fmla="*/ 2 h 2"/>
                  <a:gd name="T4" fmla="*/ 0 w 2"/>
                  <a:gd name="T5" fmla="*/ 2 h 2"/>
                  <a:gd name="T6" fmla="*/ 0 w 2"/>
                  <a:gd name="T7" fmla="*/ 0 h 2"/>
                  <a:gd name="T8" fmla="*/ 2 w 2"/>
                  <a:gd name="T9" fmla="*/ 0 h 2"/>
                </a:gdLst>
                <a:ahLst/>
                <a:cxnLst>
                  <a:cxn ang="0">
                    <a:pos x="T0" y="T1"/>
                  </a:cxn>
                  <a:cxn ang="0">
                    <a:pos x="T2" y="T3"/>
                  </a:cxn>
                  <a:cxn ang="0">
                    <a:pos x="T4" y="T5"/>
                  </a:cxn>
                  <a:cxn ang="0">
                    <a:pos x="T6" y="T7"/>
                  </a:cxn>
                  <a:cxn ang="0">
                    <a:pos x="T8" y="T9"/>
                  </a:cxn>
                </a:cxnLst>
                <a:rect l="0" t="0" r="r" b="b"/>
                <a:pathLst>
                  <a:path w="2" h="2">
                    <a:moveTo>
                      <a:pt x="2" y="0"/>
                    </a:moveTo>
                    <a:cubicBezTo>
                      <a:pt x="2" y="2"/>
                      <a:pt x="2" y="2"/>
                      <a:pt x="2" y="2"/>
                    </a:cubicBezTo>
                    <a:cubicBezTo>
                      <a:pt x="1" y="2"/>
                      <a:pt x="0" y="2"/>
                      <a:pt x="0" y="2"/>
                    </a:cubicBezTo>
                    <a:cubicBezTo>
                      <a:pt x="0" y="0"/>
                      <a:pt x="0" y="0"/>
                      <a:pt x="0" y="0"/>
                    </a:cubicBezTo>
                    <a:cubicBezTo>
                      <a:pt x="1" y="0"/>
                      <a:pt x="1" y="0"/>
                      <a:pt x="2" y="0"/>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95" name="Freeform 526">
                <a:extLst>
                  <a:ext uri="{FF2B5EF4-FFF2-40B4-BE49-F238E27FC236}">
                    <a16:creationId xmlns:a16="http://schemas.microsoft.com/office/drawing/2014/main" id="{BD79B671-8D33-488C-B2D4-CF221A11111C}"/>
                  </a:ext>
                </a:extLst>
              </p:cNvPr>
              <p:cNvSpPr>
                <a:spLocks/>
              </p:cNvSpPr>
              <p:nvPr/>
            </p:nvSpPr>
            <p:spPr bwMode="auto">
              <a:xfrm>
                <a:off x="2804" y="2182"/>
                <a:ext cx="14" cy="10"/>
              </a:xfrm>
              <a:custGeom>
                <a:avLst/>
                <a:gdLst>
                  <a:gd name="T0" fmla="*/ 3 w 3"/>
                  <a:gd name="T1" fmla="*/ 0 h 2"/>
                  <a:gd name="T2" fmla="*/ 3 w 3"/>
                  <a:gd name="T3" fmla="*/ 2 h 2"/>
                  <a:gd name="T4" fmla="*/ 0 w 3"/>
                  <a:gd name="T5" fmla="*/ 2 h 2"/>
                  <a:gd name="T6" fmla="*/ 0 w 3"/>
                  <a:gd name="T7" fmla="*/ 0 h 2"/>
                  <a:gd name="T8" fmla="*/ 3 w 3"/>
                  <a:gd name="T9" fmla="*/ 0 h 2"/>
                </a:gdLst>
                <a:ahLst/>
                <a:cxnLst>
                  <a:cxn ang="0">
                    <a:pos x="T0" y="T1"/>
                  </a:cxn>
                  <a:cxn ang="0">
                    <a:pos x="T2" y="T3"/>
                  </a:cxn>
                  <a:cxn ang="0">
                    <a:pos x="T4" y="T5"/>
                  </a:cxn>
                  <a:cxn ang="0">
                    <a:pos x="T6" y="T7"/>
                  </a:cxn>
                  <a:cxn ang="0">
                    <a:pos x="T8" y="T9"/>
                  </a:cxn>
                </a:cxnLst>
                <a:rect l="0" t="0" r="r" b="b"/>
                <a:pathLst>
                  <a:path w="3" h="2">
                    <a:moveTo>
                      <a:pt x="3" y="0"/>
                    </a:moveTo>
                    <a:cubicBezTo>
                      <a:pt x="3" y="2"/>
                      <a:pt x="3" y="2"/>
                      <a:pt x="3" y="2"/>
                    </a:cubicBezTo>
                    <a:cubicBezTo>
                      <a:pt x="2" y="2"/>
                      <a:pt x="1" y="2"/>
                      <a:pt x="0" y="2"/>
                    </a:cubicBezTo>
                    <a:cubicBezTo>
                      <a:pt x="0" y="0"/>
                      <a:pt x="0" y="0"/>
                      <a:pt x="0" y="0"/>
                    </a:cubicBezTo>
                    <a:cubicBezTo>
                      <a:pt x="1" y="0"/>
                      <a:pt x="2" y="0"/>
                      <a:pt x="3" y="0"/>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96" name="Freeform 527">
                <a:extLst>
                  <a:ext uri="{FF2B5EF4-FFF2-40B4-BE49-F238E27FC236}">
                    <a16:creationId xmlns:a16="http://schemas.microsoft.com/office/drawing/2014/main" id="{FC6E8383-0D39-41C3-935C-B1D1E3B85853}"/>
                  </a:ext>
                </a:extLst>
              </p:cNvPr>
              <p:cNvSpPr>
                <a:spLocks/>
              </p:cNvSpPr>
              <p:nvPr/>
            </p:nvSpPr>
            <p:spPr bwMode="auto">
              <a:xfrm>
                <a:off x="2794" y="2182"/>
                <a:ext cx="10" cy="10"/>
              </a:xfrm>
              <a:custGeom>
                <a:avLst/>
                <a:gdLst>
                  <a:gd name="T0" fmla="*/ 2 w 2"/>
                  <a:gd name="T1" fmla="*/ 0 h 2"/>
                  <a:gd name="T2" fmla="*/ 2 w 2"/>
                  <a:gd name="T3" fmla="*/ 2 h 2"/>
                  <a:gd name="T4" fmla="*/ 0 w 2"/>
                  <a:gd name="T5" fmla="*/ 1 h 2"/>
                  <a:gd name="T6" fmla="*/ 0 w 2"/>
                  <a:gd name="T7" fmla="*/ 0 h 2"/>
                  <a:gd name="T8" fmla="*/ 2 w 2"/>
                  <a:gd name="T9" fmla="*/ 0 h 2"/>
                </a:gdLst>
                <a:ahLst/>
                <a:cxnLst>
                  <a:cxn ang="0">
                    <a:pos x="T0" y="T1"/>
                  </a:cxn>
                  <a:cxn ang="0">
                    <a:pos x="T2" y="T3"/>
                  </a:cxn>
                  <a:cxn ang="0">
                    <a:pos x="T4" y="T5"/>
                  </a:cxn>
                  <a:cxn ang="0">
                    <a:pos x="T6" y="T7"/>
                  </a:cxn>
                  <a:cxn ang="0">
                    <a:pos x="T8" y="T9"/>
                  </a:cxn>
                </a:cxnLst>
                <a:rect l="0" t="0" r="r" b="b"/>
                <a:pathLst>
                  <a:path w="2" h="2">
                    <a:moveTo>
                      <a:pt x="2" y="0"/>
                    </a:moveTo>
                    <a:cubicBezTo>
                      <a:pt x="2" y="2"/>
                      <a:pt x="2" y="2"/>
                      <a:pt x="2" y="2"/>
                    </a:cubicBezTo>
                    <a:cubicBezTo>
                      <a:pt x="2" y="2"/>
                      <a:pt x="1" y="2"/>
                      <a:pt x="0" y="1"/>
                    </a:cubicBezTo>
                    <a:cubicBezTo>
                      <a:pt x="0" y="0"/>
                      <a:pt x="0" y="0"/>
                      <a:pt x="0" y="0"/>
                    </a:cubicBezTo>
                    <a:cubicBezTo>
                      <a:pt x="1" y="0"/>
                      <a:pt x="2" y="0"/>
                      <a:pt x="2" y="0"/>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97" name="Freeform 528">
                <a:extLst>
                  <a:ext uri="{FF2B5EF4-FFF2-40B4-BE49-F238E27FC236}">
                    <a16:creationId xmlns:a16="http://schemas.microsoft.com/office/drawing/2014/main" id="{BF932994-86F8-4727-A48D-5A485098C305}"/>
                  </a:ext>
                </a:extLst>
              </p:cNvPr>
              <p:cNvSpPr>
                <a:spLocks/>
              </p:cNvSpPr>
              <p:nvPr/>
            </p:nvSpPr>
            <p:spPr bwMode="auto">
              <a:xfrm>
                <a:off x="2785" y="2178"/>
                <a:ext cx="9" cy="9"/>
              </a:xfrm>
              <a:custGeom>
                <a:avLst/>
                <a:gdLst>
                  <a:gd name="T0" fmla="*/ 2 w 2"/>
                  <a:gd name="T1" fmla="*/ 1 h 2"/>
                  <a:gd name="T2" fmla="*/ 2 w 2"/>
                  <a:gd name="T3" fmla="*/ 2 h 2"/>
                  <a:gd name="T4" fmla="*/ 0 w 2"/>
                  <a:gd name="T5" fmla="*/ 2 h 2"/>
                  <a:gd name="T6" fmla="*/ 0 w 2"/>
                  <a:gd name="T7" fmla="*/ 0 h 2"/>
                  <a:gd name="T8" fmla="*/ 2 w 2"/>
                  <a:gd name="T9" fmla="*/ 1 h 2"/>
                </a:gdLst>
                <a:ahLst/>
                <a:cxnLst>
                  <a:cxn ang="0">
                    <a:pos x="T0" y="T1"/>
                  </a:cxn>
                  <a:cxn ang="0">
                    <a:pos x="T2" y="T3"/>
                  </a:cxn>
                  <a:cxn ang="0">
                    <a:pos x="T4" y="T5"/>
                  </a:cxn>
                  <a:cxn ang="0">
                    <a:pos x="T6" y="T7"/>
                  </a:cxn>
                  <a:cxn ang="0">
                    <a:pos x="T8" y="T9"/>
                  </a:cxn>
                </a:cxnLst>
                <a:rect l="0" t="0" r="r" b="b"/>
                <a:pathLst>
                  <a:path w="2" h="2">
                    <a:moveTo>
                      <a:pt x="2" y="1"/>
                    </a:moveTo>
                    <a:cubicBezTo>
                      <a:pt x="2" y="2"/>
                      <a:pt x="2" y="2"/>
                      <a:pt x="2" y="2"/>
                    </a:cubicBezTo>
                    <a:cubicBezTo>
                      <a:pt x="1" y="2"/>
                      <a:pt x="0" y="2"/>
                      <a:pt x="0" y="2"/>
                    </a:cubicBezTo>
                    <a:cubicBezTo>
                      <a:pt x="0" y="0"/>
                      <a:pt x="0" y="0"/>
                      <a:pt x="0" y="0"/>
                    </a:cubicBezTo>
                    <a:cubicBezTo>
                      <a:pt x="0" y="0"/>
                      <a:pt x="1" y="1"/>
                      <a:pt x="2" y="1"/>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98" name="Freeform 529">
                <a:extLst>
                  <a:ext uri="{FF2B5EF4-FFF2-40B4-BE49-F238E27FC236}">
                    <a16:creationId xmlns:a16="http://schemas.microsoft.com/office/drawing/2014/main" id="{0E24C981-02AC-4EEA-A59A-B9CAFF65206E}"/>
                  </a:ext>
                </a:extLst>
              </p:cNvPr>
              <p:cNvSpPr>
                <a:spLocks/>
              </p:cNvSpPr>
              <p:nvPr/>
            </p:nvSpPr>
            <p:spPr bwMode="auto">
              <a:xfrm>
                <a:off x="2771" y="2178"/>
                <a:ext cx="14" cy="9"/>
              </a:xfrm>
              <a:custGeom>
                <a:avLst/>
                <a:gdLst>
                  <a:gd name="T0" fmla="*/ 3 w 3"/>
                  <a:gd name="T1" fmla="*/ 0 h 2"/>
                  <a:gd name="T2" fmla="*/ 3 w 3"/>
                  <a:gd name="T3" fmla="*/ 2 h 2"/>
                  <a:gd name="T4" fmla="*/ 0 w 3"/>
                  <a:gd name="T5" fmla="*/ 1 h 2"/>
                  <a:gd name="T6" fmla="*/ 0 w 3"/>
                  <a:gd name="T7" fmla="*/ 0 h 2"/>
                  <a:gd name="T8" fmla="*/ 3 w 3"/>
                  <a:gd name="T9" fmla="*/ 0 h 2"/>
                </a:gdLst>
                <a:ahLst/>
                <a:cxnLst>
                  <a:cxn ang="0">
                    <a:pos x="T0" y="T1"/>
                  </a:cxn>
                  <a:cxn ang="0">
                    <a:pos x="T2" y="T3"/>
                  </a:cxn>
                  <a:cxn ang="0">
                    <a:pos x="T4" y="T5"/>
                  </a:cxn>
                  <a:cxn ang="0">
                    <a:pos x="T6" y="T7"/>
                  </a:cxn>
                  <a:cxn ang="0">
                    <a:pos x="T8" y="T9"/>
                  </a:cxn>
                </a:cxnLst>
                <a:rect l="0" t="0" r="r" b="b"/>
                <a:pathLst>
                  <a:path w="3" h="2">
                    <a:moveTo>
                      <a:pt x="3" y="0"/>
                    </a:moveTo>
                    <a:cubicBezTo>
                      <a:pt x="3" y="2"/>
                      <a:pt x="3" y="2"/>
                      <a:pt x="3" y="2"/>
                    </a:cubicBezTo>
                    <a:cubicBezTo>
                      <a:pt x="2" y="2"/>
                      <a:pt x="1" y="2"/>
                      <a:pt x="0" y="1"/>
                    </a:cubicBezTo>
                    <a:cubicBezTo>
                      <a:pt x="0" y="0"/>
                      <a:pt x="0" y="0"/>
                      <a:pt x="0" y="0"/>
                    </a:cubicBezTo>
                    <a:cubicBezTo>
                      <a:pt x="1" y="0"/>
                      <a:pt x="2" y="0"/>
                      <a:pt x="3" y="0"/>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99" name="Freeform 530">
                <a:extLst>
                  <a:ext uri="{FF2B5EF4-FFF2-40B4-BE49-F238E27FC236}">
                    <a16:creationId xmlns:a16="http://schemas.microsoft.com/office/drawing/2014/main" id="{65D60C44-C05C-4D0B-80C5-A90BB5B1D49A}"/>
                  </a:ext>
                </a:extLst>
              </p:cNvPr>
              <p:cNvSpPr>
                <a:spLocks/>
              </p:cNvSpPr>
              <p:nvPr/>
            </p:nvSpPr>
            <p:spPr bwMode="auto">
              <a:xfrm>
                <a:off x="2756" y="2173"/>
                <a:ext cx="15" cy="9"/>
              </a:xfrm>
              <a:custGeom>
                <a:avLst/>
                <a:gdLst>
                  <a:gd name="T0" fmla="*/ 3 w 3"/>
                  <a:gd name="T1" fmla="*/ 1 h 2"/>
                  <a:gd name="T2" fmla="*/ 3 w 3"/>
                  <a:gd name="T3" fmla="*/ 2 h 2"/>
                  <a:gd name="T4" fmla="*/ 0 w 3"/>
                  <a:gd name="T5" fmla="*/ 1 h 2"/>
                  <a:gd name="T6" fmla="*/ 0 w 3"/>
                  <a:gd name="T7" fmla="*/ 0 h 2"/>
                  <a:gd name="T8" fmla="*/ 3 w 3"/>
                  <a:gd name="T9" fmla="*/ 1 h 2"/>
                </a:gdLst>
                <a:ahLst/>
                <a:cxnLst>
                  <a:cxn ang="0">
                    <a:pos x="T0" y="T1"/>
                  </a:cxn>
                  <a:cxn ang="0">
                    <a:pos x="T2" y="T3"/>
                  </a:cxn>
                  <a:cxn ang="0">
                    <a:pos x="T4" y="T5"/>
                  </a:cxn>
                  <a:cxn ang="0">
                    <a:pos x="T6" y="T7"/>
                  </a:cxn>
                  <a:cxn ang="0">
                    <a:pos x="T8" y="T9"/>
                  </a:cxn>
                </a:cxnLst>
                <a:rect l="0" t="0" r="r" b="b"/>
                <a:pathLst>
                  <a:path w="3" h="2">
                    <a:moveTo>
                      <a:pt x="3" y="1"/>
                    </a:moveTo>
                    <a:cubicBezTo>
                      <a:pt x="3" y="2"/>
                      <a:pt x="3" y="2"/>
                      <a:pt x="3" y="2"/>
                    </a:cubicBezTo>
                    <a:cubicBezTo>
                      <a:pt x="2" y="2"/>
                      <a:pt x="1" y="2"/>
                      <a:pt x="0" y="1"/>
                    </a:cubicBezTo>
                    <a:cubicBezTo>
                      <a:pt x="0" y="0"/>
                      <a:pt x="0" y="0"/>
                      <a:pt x="0" y="0"/>
                    </a:cubicBezTo>
                    <a:cubicBezTo>
                      <a:pt x="1" y="0"/>
                      <a:pt x="2" y="0"/>
                      <a:pt x="3" y="1"/>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00" name="Freeform 531">
                <a:extLst>
                  <a:ext uri="{FF2B5EF4-FFF2-40B4-BE49-F238E27FC236}">
                    <a16:creationId xmlns:a16="http://schemas.microsoft.com/office/drawing/2014/main" id="{9B9F5E33-0212-41DA-86FD-0D7F7A9E82B2}"/>
                  </a:ext>
                </a:extLst>
              </p:cNvPr>
              <p:cNvSpPr>
                <a:spLocks/>
              </p:cNvSpPr>
              <p:nvPr/>
            </p:nvSpPr>
            <p:spPr bwMode="auto">
              <a:xfrm>
                <a:off x="2709" y="2116"/>
                <a:ext cx="47" cy="62"/>
              </a:xfrm>
              <a:custGeom>
                <a:avLst/>
                <a:gdLst>
                  <a:gd name="T0" fmla="*/ 10 w 10"/>
                  <a:gd name="T1" fmla="*/ 12 h 13"/>
                  <a:gd name="T2" fmla="*/ 10 w 10"/>
                  <a:gd name="T3" fmla="*/ 13 h 13"/>
                  <a:gd name="T4" fmla="*/ 7 w 10"/>
                  <a:gd name="T5" fmla="*/ 12 h 13"/>
                  <a:gd name="T6" fmla="*/ 0 w 10"/>
                  <a:gd name="T7" fmla="*/ 2 h 13"/>
                  <a:gd name="T8" fmla="*/ 0 w 10"/>
                  <a:gd name="T9" fmla="*/ 0 h 13"/>
                  <a:gd name="T10" fmla="*/ 7 w 10"/>
                  <a:gd name="T11" fmla="*/ 10 h 13"/>
                  <a:gd name="T12" fmla="*/ 10 w 10"/>
                  <a:gd name="T13" fmla="*/ 12 h 13"/>
                </a:gdLst>
                <a:ahLst/>
                <a:cxnLst>
                  <a:cxn ang="0">
                    <a:pos x="T0" y="T1"/>
                  </a:cxn>
                  <a:cxn ang="0">
                    <a:pos x="T2" y="T3"/>
                  </a:cxn>
                  <a:cxn ang="0">
                    <a:pos x="T4" y="T5"/>
                  </a:cxn>
                  <a:cxn ang="0">
                    <a:pos x="T6" y="T7"/>
                  </a:cxn>
                  <a:cxn ang="0">
                    <a:pos x="T8" y="T9"/>
                  </a:cxn>
                  <a:cxn ang="0">
                    <a:pos x="T10" y="T11"/>
                  </a:cxn>
                  <a:cxn ang="0">
                    <a:pos x="T12" y="T13"/>
                  </a:cxn>
                </a:cxnLst>
                <a:rect l="0" t="0" r="r" b="b"/>
                <a:pathLst>
                  <a:path w="10" h="13">
                    <a:moveTo>
                      <a:pt x="10" y="12"/>
                    </a:moveTo>
                    <a:cubicBezTo>
                      <a:pt x="10" y="13"/>
                      <a:pt x="10" y="13"/>
                      <a:pt x="10" y="13"/>
                    </a:cubicBezTo>
                    <a:cubicBezTo>
                      <a:pt x="9" y="13"/>
                      <a:pt x="8" y="12"/>
                      <a:pt x="7" y="12"/>
                    </a:cubicBezTo>
                    <a:cubicBezTo>
                      <a:pt x="2" y="9"/>
                      <a:pt x="0" y="5"/>
                      <a:pt x="0" y="2"/>
                    </a:cubicBezTo>
                    <a:cubicBezTo>
                      <a:pt x="0" y="0"/>
                      <a:pt x="0" y="0"/>
                      <a:pt x="0" y="0"/>
                    </a:cubicBezTo>
                    <a:cubicBezTo>
                      <a:pt x="0" y="4"/>
                      <a:pt x="2" y="7"/>
                      <a:pt x="7" y="10"/>
                    </a:cubicBezTo>
                    <a:cubicBezTo>
                      <a:pt x="8" y="11"/>
                      <a:pt x="9" y="11"/>
                      <a:pt x="10" y="12"/>
                    </a:cubicBez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01" name="Freeform 532">
                <a:extLst>
                  <a:ext uri="{FF2B5EF4-FFF2-40B4-BE49-F238E27FC236}">
                    <a16:creationId xmlns:a16="http://schemas.microsoft.com/office/drawing/2014/main" id="{4A7037F8-EE58-4763-9CF6-4264142E3E62}"/>
                  </a:ext>
                </a:extLst>
              </p:cNvPr>
              <p:cNvSpPr>
                <a:spLocks noEditPoints="1"/>
              </p:cNvSpPr>
              <p:nvPr/>
            </p:nvSpPr>
            <p:spPr bwMode="auto">
              <a:xfrm>
                <a:off x="2694" y="2044"/>
                <a:ext cx="253" cy="143"/>
              </a:xfrm>
              <a:custGeom>
                <a:avLst/>
                <a:gdLst>
                  <a:gd name="T0" fmla="*/ 44 w 53"/>
                  <a:gd name="T1" fmla="*/ 5 h 30"/>
                  <a:gd name="T2" fmla="*/ 44 w 53"/>
                  <a:gd name="T3" fmla="*/ 25 h 30"/>
                  <a:gd name="T4" fmla="*/ 10 w 53"/>
                  <a:gd name="T5" fmla="*/ 25 h 30"/>
                  <a:gd name="T6" fmla="*/ 10 w 53"/>
                  <a:gd name="T7" fmla="*/ 5 h 30"/>
                  <a:gd name="T8" fmla="*/ 44 w 53"/>
                  <a:gd name="T9" fmla="*/ 5 h 30"/>
                  <a:gd name="T10" fmla="*/ 11 w 53"/>
                  <a:gd name="T11" fmla="*/ 25 h 30"/>
                  <a:gd name="T12" fmla="*/ 43 w 53"/>
                  <a:gd name="T13" fmla="*/ 25 h 30"/>
                  <a:gd name="T14" fmla="*/ 43 w 53"/>
                  <a:gd name="T15" fmla="*/ 6 h 30"/>
                  <a:gd name="T16" fmla="*/ 10 w 53"/>
                  <a:gd name="T17" fmla="*/ 6 h 30"/>
                  <a:gd name="T18" fmla="*/ 11 w 53"/>
                  <a:gd name="T19" fmla="*/ 25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3" h="30">
                    <a:moveTo>
                      <a:pt x="44" y="5"/>
                    </a:moveTo>
                    <a:cubicBezTo>
                      <a:pt x="53" y="11"/>
                      <a:pt x="53" y="20"/>
                      <a:pt x="44" y="25"/>
                    </a:cubicBezTo>
                    <a:cubicBezTo>
                      <a:pt x="34" y="30"/>
                      <a:pt x="19" y="30"/>
                      <a:pt x="10" y="25"/>
                    </a:cubicBezTo>
                    <a:cubicBezTo>
                      <a:pt x="0" y="20"/>
                      <a:pt x="0" y="11"/>
                      <a:pt x="10" y="5"/>
                    </a:cubicBezTo>
                    <a:cubicBezTo>
                      <a:pt x="19" y="0"/>
                      <a:pt x="34" y="0"/>
                      <a:pt x="44" y="5"/>
                    </a:cubicBezTo>
                    <a:close/>
                    <a:moveTo>
                      <a:pt x="11" y="25"/>
                    </a:moveTo>
                    <a:cubicBezTo>
                      <a:pt x="19" y="30"/>
                      <a:pt x="34" y="30"/>
                      <a:pt x="43" y="25"/>
                    </a:cubicBezTo>
                    <a:cubicBezTo>
                      <a:pt x="52" y="19"/>
                      <a:pt x="52" y="11"/>
                      <a:pt x="43" y="6"/>
                    </a:cubicBezTo>
                    <a:cubicBezTo>
                      <a:pt x="34" y="1"/>
                      <a:pt x="19" y="1"/>
                      <a:pt x="10" y="6"/>
                    </a:cubicBezTo>
                    <a:cubicBezTo>
                      <a:pt x="2" y="11"/>
                      <a:pt x="2" y="19"/>
                      <a:pt x="11" y="25"/>
                    </a:cubicBezTo>
                    <a:close/>
                  </a:path>
                </a:pathLst>
              </a:custGeom>
              <a:solidFill>
                <a:srgbClr val="E5EA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02" name="Freeform 533">
                <a:extLst>
                  <a:ext uri="{FF2B5EF4-FFF2-40B4-BE49-F238E27FC236}">
                    <a16:creationId xmlns:a16="http://schemas.microsoft.com/office/drawing/2014/main" id="{17757445-4BF8-4074-9C94-9F2B4F3924C5}"/>
                  </a:ext>
                </a:extLst>
              </p:cNvPr>
              <p:cNvSpPr>
                <a:spLocks/>
              </p:cNvSpPr>
              <p:nvPr/>
            </p:nvSpPr>
            <p:spPr bwMode="auto">
              <a:xfrm>
                <a:off x="839" y="2015"/>
                <a:ext cx="577" cy="783"/>
              </a:xfrm>
              <a:custGeom>
                <a:avLst/>
                <a:gdLst>
                  <a:gd name="T0" fmla="*/ 577 w 577"/>
                  <a:gd name="T1" fmla="*/ 334 h 783"/>
                  <a:gd name="T2" fmla="*/ 577 w 577"/>
                  <a:gd name="T3" fmla="*/ 783 h 783"/>
                  <a:gd name="T4" fmla="*/ 43 w 577"/>
                  <a:gd name="T5" fmla="*/ 477 h 783"/>
                  <a:gd name="T6" fmla="*/ 0 w 577"/>
                  <a:gd name="T7" fmla="*/ 501 h 783"/>
                  <a:gd name="T8" fmla="*/ 0 w 577"/>
                  <a:gd name="T9" fmla="*/ 0 h 783"/>
                  <a:gd name="T10" fmla="*/ 43 w 577"/>
                  <a:gd name="T11" fmla="*/ 24 h 783"/>
                  <a:gd name="T12" fmla="*/ 434 w 577"/>
                  <a:gd name="T13" fmla="*/ 249 h 783"/>
                  <a:gd name="T14" fmla="*/ 577 w 577"/>
                  <a:gd name="T15" fmla="*/ 334 h 78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77" h="783">
                    <a:moveTo>
                      <a:pt x="577" y="334"/>
                    </a:moveTo>
                    <a:lnTo>
                      <a:pt x="577" y="783"/>
                    </a:lnTo>
                    <a:lnTo>
                      <a:pt x="43" y="477"/>
                    </a:lnTo>
                    <a:lnTo>
                      <a:pt x="0" y="501"/>
                    </a:lnTo>
                    <a:lnTo>
                      <a:pt x="0" y="0"/>
                    </a:lnTo>
                    <a:lnTo>
                      <a:pt x="43" y="24"/>
                    </a:lnTo>
                    <a:lnTo>
                      <a:pt x="434" y="249"/>
                    </a:lnTo>
                    <a:lnTo>
                      <a:pt x="577" y="334"/>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03" name="Freeform 534">
                <a:extLst>
                  <a:ext uri="{FF2B5EF4-FFF2-40B4-BE49-F238E27FC236}">
                    <a16:creationId xmlns:a16="http://schemas.microsoft.com/office/drawing/2014/main" id="{D2266177-C61F-4CAF-BA6C-5ED64B5BA0C1}"/>
                  </a:ext>
                </a:extLst>
              </p:cNvPr>
              <p:cNvSpPr>
                <a:spLocks/>
              </p:cNvSpPr>
              <p:nvPr/>
            </p:nvSpPr>
            <p:spPr bwMode="auto">
              <a:xfrm>
                <a:off x="839" y="2015"/>
                <a:ext cx="577" cy="783"/>
              </a:xfrm>
              <a:custGeom>
                <a:avLst/>
                <a:gdLst>
                  <a:gd name="T0" fmla="*/ 434 w 577"/>
                  <a:gd name="T1" fmla="*/ 249 h 783"/>
                  <a:gd name="T2" fmla="*/ 43 w 577"/>
                  <a:gd name="T3" fmla="*/ 24 h 783"/>
                  <a:gd name="T4" fmla="*/ 0 w 577"/>
                  <a:gd name="T5" fmla="*/ 0 h 783"/>
                  <a:gd name="T6" fmla="*/ 0 w 577"/>
                  <a:gd name="T7" fmla="*/ 501 h 783"/>
                  <a:gd name="T8" fmla="*/ 43 w 577"/>
                  <a:gd name="T9" fmla="*/ 477 h 783"/>
                  <a:gd name="T10" fmla="*/ 577 w 577"/>
                  <a:gd name="T11" fmla="*/ 783 h 783"/>
                  <a:gd name="T12" fmla="*/ 577 w 577"/>
                  <a:gd name="T13" fmla="*/ 334 h 783"/>
                  <a:gd name="T14" fmla="*/ 434 w 577"/>
                  <a:gd name="T15" fmla="*/ 249 h 78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77" h="783">
                    <a:moveTo>
                      <a:pt x="434" y="249"/>
                    </a:moveTo>
                    <a:lnTo>
                      <a:pt x="43" y="24"/>
                    </a:lnTo>
                    <a:lnTo>
                      <a:pt x="0" y="0"/>
                    </a:lnTo>
                    <a:lnTo>
                      <a:pt x="0" y="501"/>
                    </a:lnTo>
                    <a:lnTo>
                      <a:pt x="43" y="477"/>
                    </a:lnTo>
                    <a:lnTo>
                      <a:pt x="577" y="783"/>
                    </a:lnTo>
                    <a:lnTo>
                      <a:pt x="577" y="334"/>
                    </a:lnTo>
                    <a:lnTo>
                      <a:pt x="434" y="249"/>
                    </a:lnTo>
                    <a:close/>
                  </a:path>
                </a:pathLst>
              </a:custGeom>
              <a:solidFill>
                <a:srgbClr val="F6F7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04" name="Freeform 535">
                <a:extLst>
                  <a:ext uri="{FF2B5EF4-FFF2-40B4-BE49-F238E27FC236}">
                    <a16:creationId xmlns:a16="http://schemas.microsoft.com/office/drawing/2014/main" id="{D37CF79E-F53D-4DE1-829A-A9597AC72F16}"/>
                  </a:ext>
                </a:extLst>
              </p:cNvPr>
              <p:cNvSpPr>
                <a:spLocks/>
              </p:cNvSpPr>
              <p:nvPr/>
            </p:nvSpPr>
            <p:spPr bwMode="auto">
              <a:xfrm>
                <a:off x="820" y="1982"/>
                <a:ext cx="615" cy="878"/>
              </a:xfrm>
              <a:custGeom>
                <a:avLst/>
                <a:gdLst>
                  <a:gd name="T0" fmla="*/ 615 w 615"/>
                  <a:gd name="T1" fmla="*/ 358 h 878"/>
                  <a:gd name="T2" fmla="*/ 615 w 615"/>
                  <a:gd name="T3" fmla="*/ 878 h 878"/>
                  <a:gd name="T4" fmla="*/ 596 w 615"/>
                  <a:gd name="T5" fmla="*/ 868 h 878"/>
                  <a:gd name="T6" fmla="*/ 596 w 615"/>
                  <a:gd name="T7" fmla="*/ 367 h 878"/>
                  <a:gd name="T8" fmla="*/ 453 w 615"/>
                  <a:gd name="T9" fmla="*/ 282 h 878"/>
                  <a:gd name="T10" fmla="*/ 62 w 615"/>
                  <a:gd name="T11" fmla="*/ 57 h 878"/>
                  <a:gd name="T12" fmla="*/ 43 w 615"/>
                  <a:gd name="T13" fmla="*/ 43 h 878"/>
                  <a:gd name="T14" fmla="*/ 19 w 615"/>
                  <a:gd name="T15" fmla="*/ 33 h 878"/>
                  <a:gd name="T16" fmla="*/ 19 w 615"/>
                  <a:gd name="T17" fmla="*/ 534 h 878"/>
                  <a:gd name="T18" fmla="*/ 0 w 615"/>
                  <a:gd name="T19" fmla="*/ 525 h 878"/>
                  <a:gd name="T20" fmla="*/ 0 w 615"/>
                  <a:gd name="T21" fmla="*/ 0 h 878"/>
                  <a:gd name="T22" fmla="*/ 43 w 615"/>
                  <a:gd name="T23" fmla="*/ 24 h 878"/>
                  <a:gd name="T24" fmla="*/ 72 w 615"/>
                  <a:gd name="T25" fmla="*/ 43 h 878"/>
                  <a:gd name="T26" fmla="*/ 596 w 615"/>
                  <a:gd name="T27" fmla="*/ 348 h 878"/>
                  <a:gd name="T28" fmla="*/ 615 w 615"/>
                  <a:gd name="T29" fmla="*/ 358 h 8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15" h="878">
                    <a:moveTo>
                      <a:pt x="615" y="358"/>
                    </a:moveTo>
                    <a:lnTo>
                      <a:pt x="615" y="878"/>
                    </a:lnTo>
                    <a:lnTo>
                      <a:pt x="596" y="868"/>
                    </a:lnTo>
                    <a:lnTo>
                      <a:pt x="596" y="367"/>
                    </a:lnTo>
                    <a:lnTo>
                      <a:pt x="453" y="282"/>
                    </a:lnTo>
                    <a:lnTo>
                      <a:pt x="62" y="57"/>
                    </a:lnTo>
                    <a:lnTo>
                      <a:pt x="43" y="43"/>
                    </a:lnTo>
                    <a:lnTo>
                      <a:pt x="19" y="33"/>
                    </a:lnTo>
                    <a:lnTo>
                      <a:pt x="19" y="534"/>
                    </a:lnTo>
                    <a:lnTo>
                      <a:pt x="0" y="525"/>
                    </a:lnTo>
                    <a:lnTo>
                      <a:pt x="0" y="0"/>
                    </a:lnTo>
                    <a:lnTo>
                      <a:pt x="43" y="24"/>
                    </a:lnTo>
                    <a:lnTo>
                      <a:pt x="72" y="43"/>
                    </a:lnTo>
                    <a:lnTo>
                      <a:pt x="596" y="348"/>
                    </a:lnTo>
                    <a:lnTo>
                      <a:pt x="615" y="358"/>
                    </a:ln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05" name="Freeform 536">
                <a:extLst>
                  <a:ext uri="{FF2B5EF4-FFF2-40B4-BE49-F238E27FC236}">
                    <a16:creationId xmlns:a16="http://schemas.microsoft.com/office/drawing/2014/main" id="{171DCEDE-A2DD-4D6A-922D-68BB2A993CE7}"/>
                  </a:ext>
                </a:extLst>
              </p:cNvPr>
              <p:cNvSpPr>
                <a:spLocks/>
              </p:cNvSpPr>
              <p:nvPr/>
            </p:nvSpPr>
            <p:spPr bwMode="auto">
              <a:xfrm>
                <a:off x="882" y="2039"/>
                <a:ext cx="391" cy="453"/>
              </a:xfrm>
              <a:custGeom>
                <a:avLst/>
                <a:gdLst>
                  <a:gd name="T0" fmla="*/ 391 w 391"/>
                  <a:gd name="T1" fmla="*/ 225 h 453"/>
                  <a:gd name="T2" fmla="*/ 0 w 391"/>
                  <a:gd name="T3" fmla="*/ 453 h 453"/>
                  <a:gd name="T4" fmla="*/ 0 w 391"/>
                  <a:gd name="T5" fmla="*/ 0 h 453"/>
                  <a:gd name="T6" fmla="*/ 391 w 391"/>
                  <a:gd name="T7" fmla="*/ 225 h 453"/>
                </a:gdLst>
                <a:ahLst/>
                <a:cxnLst>
                  <a:cxn ang="0">
                    <a:pos x="T0" y="T1"/>
                  </a:cxn>
                  <a:cxn ang="0">
                    <a:pos x="T2" y="T3"/>
                  </a:cxn>
                  <a:cxn ang="0">
                    <a:pos x="T4" y="T5"/>
                  </a:cxn>
                  <a:cxn ang="0">
                    <a:pos x="T6" y="T7"/>
                  </a:cxn>
                </a:cxnLst>
                <a:rect l="0" t="0" r="r" b="b"/>
                <a:pathLst>
                  <a:path w="391" h="453">
                    <a:moveTo>
                      <a:pt x="391" y="225"/>
                    </a:moveTo>
                    <a:lnTo>
                      <a:pt x="0" y="453"/>
                    </a:lnTo>
                    <a:lnTo>
                      <a:pt x="0" y="0"/>
                    </a:lnTo>
                    <a:lnTo>
                      <a:pt x="391" y="225"/>
                    </a:lnTo>
                    <a:close/>
                  </a:path>
                </a:pathLst>
              </a:custGeom>
              <a:solidFill>
                <a:srgbClr val="6D788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06" name="Freeform 537">
                <a:extLst>
                  <a:ext uri="{FF2B5EF4-FFF2-40B4-BE49-F238E27FC236}">
                    <a16:creationId xmlns:a16="http://schemas.microsoft.com/office/drawing/2014/main" id="{4A91A312-ED41-427B-A74E-068D6EA4925E}"/>
                  </a:ext>
                </a:extLst>
              </p:cNvPr>
              <p:cNvSpPr>
                <a:spLocks/>
              </p:cNvSpPr>
              <p:nvPr/>
            </p:nvSpPr>
            <p:spPr bwMode="auto">
              <a:xfrm>
                <a:off x="839" y="2015"/>
                <a:ext cx="43" cy="501"/>
              </a:xfrm>
              <a:custGeom>
                <a:avLst/>
                <a:gdLst>
                  <a:gd name="T0" fmla="*/ 43 w 43"/>
                  <a:gd name="T1" fmla="*/ 24 h 501"/>
                  <a:gd name="T2" fmla="*/ 43 w 43"/>
                  <a:gd name="T3" fmla="*/ 477 h 501"/>
                  <a:gd name="T4" fmla="*/ 0 w 43"/>
                  <a:gd name="T5" fmla="*/ 501 h 501"/>
                  <a:gd name="T6" fmla="*/ 0 w 43"/>
                  <a:gd name="T7" fmla="*/ 0 h 501"/>
                  <a:gd name="T8" fmla="*/ 43 w 43"/>
                  <a:gd name="T9" fmla="*/ 24 h 501"/>
                </a:gdLst>
                <a:ahLst/>
                <a:cxnLst>
                  <a:cxn ang="0">
                    <a:pos x="T0" y="T1"/>
                  </a:cxn>
                  <a:cxn ang="0">
                    <a:pos x="T2" y="T3"/>
                  </a:cxn>
                  <a:cxn ang="0">
                    <a:pos x="T4" y="T5"/>
                  </a:cxn>
                  <a:cxn ang="0">
                    <a:pos x="T6" y="T7"/>
                  </a:cxn>
                  <a:cxn ang="0">
                    <a:pos x="T8" y="T9"/>
                  </a:cxn>
                </a:cxnLst>
                <a:rect l="0" t="0" r="r" b="b"/>
                <a:pathLst>
                  <a:path w="43" h="501">
                    <a:moveTo>
                      <a:pt x="43" y="24"/>
                    </a:moveTo>
                    <a:lnTo>
                      <a:pt x="43" y="477"/>
                    </a:lnTo>
                    <a:lnTo>
                      <a:pt x="0" y="501"/>
                    </a:lnTo>
                    <a:lnTo>
                      <a:pt x="0" y="0"/>
                    </a:lnTo>
                    <a:lnTo>
                      <a:pt x="43" y="24"/>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07" name="Freeform 538">
                <a:extLst>
                  <a:ext uri="{FF2B5EF4-FFF2-40B4-BE49-F238E27FC236}">
                    <a16:creationId xmlns:a16="http://schemas.microsoft.com/office/drawing/2014/main" id="{36DB35A1-4F2E-4F92-99C0-D8779F3DF49D}"/>
                  </a:ext>
                </a:extLst>
              </p:cNvPr>
              <p:cNvSpPr>
                <a:spLocks/>
              </p:cNvSpPr>
              <p:nvPr/>
            </p:nvSpPr>
            <p:spPr bwMode="auto">
              <a:xfrm>
                <a:off x="882" y="2264"/>
                <a:ext cx="534" cy="534"/>
              </a:xfrm>
              <a:custGeom>
                <a:avLst/>
                <a:gdLst>
                  <a:gd name="T0" fmla="*/ 534 w 534"/>
                  <a:gd name="T1" fmla="*/ 85 h 534"/>
                  <a:gd name="T2" fmla="*/ 534 w 534"/>
                  <a:gd name="T3" fmla="*/ 534 h 534"/>
                  <a:gd name="T4" fmla="*/ 0 w 534"/>
                  <a:gd name="T5" fmla="*/ 228 h 534"/>
                  <a:gd name="T6" fmla="*/ 391 w 534"/>
                  <a:gd name="T7" fmla="*/ 0 h 534"/>
                  <a:gd name="T8" fmla="*/ 534 w 534"/>
                  <a:gd name="T9" fmla="*/ 85 h 534"/>
                </a:gdLst>
                <a:ahLst/>
                <a:cxnLst>
                  <a:cxn ang="0">
                    <a:pos x="T0" y="T1"/>
                  </a:cxn>
                  <a:cxn ang="0">
                    <a:pos x="T2" y="T3"/>
                  </a:cxn>
                  <a:cxn ang="0">
                    <a:pos x="T4" y="T5"/>
                  </a:cxn>
                  <a:cxn ang="0">
                    <a:pos x="T6" y="T7"/>
                  </a:cxn>
                  <a:cxn ang="0">
                    <a:pos x="T8" y="T9"/>
                  </a:cxn>
                </a:cxnLst>
                <a:rect l="0" t="0" r="r" b="b"/>
                <a:pathLst>
                  <a:path w="534" h="534">
                    <a:moveTo>
                      <a:pt x="534" y="85"/>
                    </a:moveTo>
                    <a:lnTo>
                      <a:pt x="534" y="534"/>
                    </a:lnTo>
                    <a:lnTo>
                      <a:pt x="0" y="228"/>
                    </a:lnTo>
                    <a:lnTo>
                      <a:pt x="391" y="0"/>
                    </a:lnTo>
                    <a:lnTo>
                      <a:pt x="534" y="85"/>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08" name="Freeform 539">
                <a:extLst>
                  <a:ext uri="{FF2B5EF4-FFF2-40B4-BE49-F238E27FC236}">
                    <a16:creationId xmlns:a16="http://schemas.microsoft.com/office/drawing/2014/main" id="{DD6081C3-F54A-40B8-B102-0924D3781706}"/>
                  </a:ext>
                </a:extLst>
              </p:cNvPr>
              <p:cNvSpPr>
                <a:spLocks/>
              </p:cNvSpPr>
              <p:nvPr/>
            </p:nvSpPr>
            <p:spPr bwMode="auto">
              <a:xfrm>
                <a:off x="863" y="2025"/>
                <a:ext cx="553" cy="487"/>
              </a:xfrm>
              <a:custGeom>
                <a:avLst/>
                <a:gdLst>
                  <a:gd name="T0" fmla="*/ 553 w 553"/>
                  <a:gd name="T1" fmla="*/ 324 h 487"/>
                  <a:gd name="T2" fmla="*/ 553 w 553"/>
                  <a:gd name="T3" fmla="*/ 487 h 487"/>
                  <a:gd name="T4" fmla="*/ 0 w 553"/>
                  <a:gd name="T5" fmla="*/ 162 h 487"/>
                  <a:gd name="T6" fmla="*/ 0 w 553"/>
                  <a:gd name="T7" fmla="*/ 0 h 487"/>
                  <a:gd name="T8" fmla="*/ 19 w 553"/>
                  <a:gd name="T9" fmla="*/ 14 h 487"/>
                  <a:gd name="T10" fmla="*/ 410 w 553"/>
                  <a:gd name="T11" fmla="*/ 239 h 487"/>
                  <a:gd name="T12" fmla="*/ 553 w 553"/>
                  <a:gd name="T13" fmla="*/ 324 h 487"/>
                </a:gdLst>
                <a:ahLst/>
                <a:cxnLst>
                  <a:cxn ang="0">
                    <a:pos x="T0" y="T1"/>
                  </a:cxn>
                  <a:cxn ang="0">
                    <a:pos x="T2" y="T3"/>
                  </a:cxn>
                  <a:cxn ang="0">
                    <a:pos x="T4" y="T5"/>
                  </a:cxn>
                  <a:cxn ang="0">
                    <a:pos x="T6" y="T7"/>
                  </a:cxn>
                  <a:cxn ang="0">
                    <a:pos x="T8" y="T9"/>
                  </a:cxn>
                  <a:cxn ang="0">
                    <a:pos x="T10" y="T11"/>
                  </a:cxn>
                  <a:cxn ang="0">
                    <a:pos x="T12" y="T13"/>
                  </a:cxn>
                </a:cxnLst>
                <a:rect l="0" t="0" r="r" b="b"/>
                <a:pathLst>
                  <a:path w="553" h="487">
                    <a:moveTo>
                      <a:pt x="553" y="324"/>
                    </a:moveTo>
                    <a:lnTo>
                      <a:pt x="553" y="487"/>
                    </a:lnTo>
                    <a:lnTo>
                      <a:pt x="0" y="162"/>
                    </a:lnTo>
                    <a:lnTo>
                      <a:pt x="0" y="0"/>
                    </a:lnTo>
                    <a:lnTo>
                      <a:pt x="19" y="14"/>
                    </a:lnTo>
                    <a:lnTo>
                      <a:pt x="410" y="239"/>
                    </a:lnTo>
                    <a:lnTo>
                      <a:pt x="553" y="324"/>
                    </a:lnTo>
                    <a:close/>
                  </a:path>
                </a:pathLst>
              </a:custGeom>
              <a:solidFill>
                <a:srgbClr val="DEDD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09" name="Freeform 540">
                <a:extLst>
                  <a:ext uri="{FF2B5EF4-FFF2-40B4-BE49-F238E27FC236}">
                    <a16:creationId xmlns:a16="http://schemas.microsoft.com/office/drawing/2014/main" id="{FB776835-23E9-4827-962E-238414D4C495}"/>
                  </a:ext>
                </a:extLst>
              </p:cNvPr>
              <p:cNvSpPr>
                <a:spLocks/>
              </p:cNvSpPr>
              <p:nvPr/>
            </p:nvSpPr>
            <p:spPr bwMode="auto">
              <a:xfrm>
                <a:off x="863" y="2054"/>
                <a:ext cx="553" cy="334"/>
              </a:xfrm>
              <a:custGeom>
                <a:avLst/>
                <a:gdLst>
                  <a:gd name="T0" fmla="*/ 553 w 553"/>
                  <a:gd name="T1" fmla="*/ 324 h 334"/>
                  <a:gd name="T2" fmla="*/ 553 w 553"/>
                  <a:gd name="T3" fmla="*/ 334 h 334"/>
                  <a:gd name="T4" fmla="*/ 0 w 553"/>
                  <a:gd name="T5" fmla="*/ 9 h 334"/>
                  <a:gd name="T6" fmla="*/ 0 w 553"/>
                  <a:gd name="T7" fmla="*/ 0 h 334"/>
                  <a:gd name="T8" fmla="*/ 553 w 553"/>
                  <a:gd name="T9" fmla="*/ 324 h 334"/>
                </a:gdLst>
                <a:ahLst/>
                <a:cxnLst>
                  <a:cxn ang="0">
                    <a:pos x="T0" y="T1"/>
                  </a:cxn>
                  <a:cxn ang="0">
                    <a:pos x="T2" y="T3"/>
                  </a:cxn>
                  <a:cxn ang="0">
                    <a:pos x="T4" y="T5"/>
                  </a:cxn>
                  <a:cxn ang="0">
                    <a:pos x="T6" y="T7"/>
                  </a:cxn>
                  <a:cxn ang="0">
                    <a:pos x="T8" y="T9"/>
                  </a:cxn>
                </a:cxnLst>
                <a:rect l="0" t="0" r="r" b="b"/>
                <a:pathLst>
                  <a:path w="553" h="334">
                    <a:moveTo>
                      <a:pt x="553" y="324"/>
                    </a:moveTo>
                    <a:lnTo>
                      <a:pt x="553" y="334"/>
                    </a:lnTo>
                    <a:lnTo>
                      <a:pt x="0" y="9"/>
                    </a:lnTo>
                    <a:lnTo>
                      <a:pt x="0" y="0"/>
                    </a:lnTo>
                    <a:lnTo>
                      <a:pt x="553" y="324"/>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10" name="Freeform 541">
                <a:extLst>
                  <a:ext uri="{FF2B5EF4-FFF2-40B4-BE49-F238E27FC236}">
                    <a16:creationId xmlns:a16="http://schemas.microsoft.com/office/drawing/2014/main" id="{432758B9-F1AE-494D-AB38-C0A306FF8492}"/>
                  </a:ext>
                </a:extLst>
              </p:cNvPr>
              <p:cNvSpPr>
                <a:spLocks/>
              </p:cNvSpPr>
              <p:nvPr/>
            </p:nvSpPr>
            <p:spPr bwMode="auto">
              <a:xfrm>
                <a:off x="863" y="2097"/>
                <a:ext cx="553" cy="333"/>
              </a:xfrm>
              <a:custGeom>
                <a:avLst/>
                <a:gdLst>
                  <a:gd name="T0" fmla="*/ 553 w 553"/>
                  <a:gd name="T1" fmla="*/ 324 h 333"/>
                  <a:gd name="T2" fmla="*/ 553 w 553"/>
                  <a:gd name="T3" fmla="*/ 333 h 333"/>
                  <a:gd name="T4" fmla="*/ 0 w 553"/>
                  <a:gd name="T5" fmla="*/ 9 h 333"/>
                  <a:gd name="T6" fmla="*/ 0 w 553"/>
                  <a:gd name="T7" fmla="*/ 0 h 333"/>
                  <a:gd name="T8" fmla="*/ 553 w 553"/>
                  <a:gd name="T9" fmla="*/ 324 h 333"/>
                </a:gdLst>
                <a:ahLst/>
                <a:cxnLst>
                  <a:cxn ang="0">
                    <a:pos x="T0" y="T1"/>
                  </a:cxn>
                  <a:cxn ang="0">
                    <a:pos x="T2" y="T3"/>
                  </a:cxn>
                  <a:cxn ang="0">
                    <a:pos x="T4" y="T5"/>
                  </a:cxn>
                  <a:cxn ang="0">
                    <a:pos x="T6" y="T7"/>
                  </a:cxn>
                  <a:cxn ang="0">
                    <a:pos x="T8" y="T9"/>
                  </a:cxn>
                </a:cxnLst>
                <a:rect l="0" t="0" r="r" b="b"/>
                <a:pathLst>
                  <a:path w="553" h="333">
                    <a:moveTo>
                      <a:pt x="553" y="324"/>
                    </a:moveTo>
                    <a:lnTo>
                      <a:pt x="553" y="333"/>
                    </a:lnTo>
                    <a:lnTo>
                      <a:pt x="0" y="9"/>
                    </a:lnTo>
                    <a:lnTo>
                      <a:pt x="0" y="0"/>
                    </a:lnTo>
                    <a:lnTo>
                      <a:pt x="553" y="324"/>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11" name="Freeform 542">
                <a:extLst>
                  <a:ext uri="{FF2B5EF4-FFF2-40B4-BE49-F238E27FC236}">
                    <a16:creationId xmlns:a16="http://schemas.microsoft.com/office/drawing/2014/main" id="{03762875-5821-4B65-95A6-F3110A86250D}"/>
                  </a:ext>
                </a:extLst>
              </p:cNvPr>
              <p:cNvSpPr>
                <a:spLocks/>
              </p:cNvSpPr>
              <p:nvPr/>
            </p:nvSpPr>
            <p:spPr bwMode="auto">
              <a:xfrm>
                <a:off x="863" y="2135"/>
                <a:ext cx="553" cy="334"/>
              </a:xfrm>
              <a:custGeom>
                <a:avLst/>
                <a:gdLst>
                  <a:gd name="T0" fmla="*/ 553 w 553"/>
                  <a:gd name="T1" fmla="*/ 324 h 334"/>
                  <a:gd name="T2" fmla="*/ 553 w 553"/>
                  <a:gd name="T3" fmla="*/ 334 h 334"/>
                  <a:gd name="T4" fmla="*/ 0 w 553"/>
                  <a:gd name="T5" fmla="*/ 9 h 334"/>
                  <a:gd name="T6" fmla="*/ 0 w 553"/>
                  <a:gd name="T7" fmla="*/ 0 h 334"/>
                  <a:gd name="T8" fmla="*/ 553 w 553"/>
                  <a:gd name="T9" fmla="*/ 324 h 334"/>
                </a:gdLst>
                <a:ahLst/>
                <a:cxnLst>
                  <a:cxn ang="0">
                    <a:pos x="T0" y="T1"/>
                  </a:cxn>
                  <a:cxn ang="0">
                    <a:pos x="T2" y="T3"/>
                  </a:cxn>
                  <a:cxn ang="0">
                    <a:pos x="T4" y="T5"/>
                  </a:cxn>
                  <a:cxn ang="0">
                    <a:pos x="T6" y="T7"/>
                  </a:cxn>
                  <a:cxn ang="0">
                    <a:pos x="T8" y="T9"/>
                  </a:cxn>
                </a:cxnLst>
                <a:rect l="0" t="0" r="r" b="b"/>
                <a:pathLst>
                  <a:path w="553" h="334">
                    <a:moveTo>
                      <a:pt x="553" y="324"/>
                    </a:moveTo>
                    <a:lnTo>
                      <a:pt x="553" y="334"/>
                    </a:lnTo>
                    <a:lnTo>
                      <a:pt x="0" y="9"/>
                    </a:lnTo>
                    <a:lnTo>
                      <a:pt x="0" y="0"/>
                    </a:lnTo>
                    <a:lnTo>
                      <a:pt x="553" y="324"/>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12" name="Freeform 543">
                <a:extLst>
                  <a:ext uri="{FF2B5EF4-FFF2-40B4-BE49-F238E27FC236}">
                    <a16:creationId xmlns:a16="http://schemas.microsoft.com/office/drawing/2014/main" id="{7530E9DA-258F-4219-AF03-6595D5EADD41}"/>
                  </a:ext>
                </a:extLst>
              </p:cNvPr>
              <p:cNvSpPr>
                <a:spLocks/>
              </p:cNvSpPr>
              <p:nvPr/>
            </p:nvSpPr>
            <p:spPr bwMode="auto">
              <a:xfrm>
                <a:off x="887" y="1543"/>
                <a:ext cx="481" cy="468"/>
              </a:xfrm>
              <a:custGeom>
                <a:avLst/>
                <a:gdLst>
                  <a:gd name="T0" fmla="*/ 324 w 481"/>
                  <a:gd name="T1" fmla="*/ 186 h 468"/>
                  <a:gd name="T2" fmla="*/ 162 w 481"/>
                  <a:gd name="T3" fmla="*/ 96 h 468"/>
                  <a:gd name="T4" fmla="*/ 0 w 481"/>
                  <a:gd name="T5" fmla="*/ 0 h 468"/>
                  <a:gd name="T6" fmla="*/ 0 w 481"/>
                  <a:gd name="T7" fmla="*/ 186 h 468"/>
                  <a:gd name="T8" fmla="*/ 162 w 481"/>
                  <a:gd name="T9" fmla="*/ 282 h 468"/>
                  <a:gd name="T10" fmla="*/ 324 w 481"/>
                  <a:gd name="T11" fmla="*/ 372 h 468"/>
                  <a:gd name="T12" fmla="*/ 481 w 481"/>
                  <a:gd name="T13" fmla="*/ 468 h 468"/>
                  <a:gd name="T14" fmla="*/ 481 w 481"/>
                  <a:gd name="T15" fmla="*/ 282 h 468"/>
                  <a:gd name="T16" fmla="*/ 324 w 481"/>
                  <a:gd name="T17" fmla="*/ 186 h 4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81" h="468">
                    <a:moveTo>
                      <a:pt x="324" y="186"/>
                    </a:moveTo>
                    <a:lnTo>
                      <a:pt x="162" y="96"/>
                    </a:lnTo>
                    <a:lnTo>
                      <a:pt x="0" y="0"/>
                    </a:lnTo>
                    <a:lnTo>
                      <a:pt x="0" y="186"/>
                    </a:lnTo>
                    <a:lnTo>
                      <a:pt x="162" y="282"/>
                    </a:lnTo>
                    <a:lnTo>
                      <a:pt x="324" y="372"/>
                    </a:lnTo>
                    <a:lnTo>
                      <a:pt x="481" y="468"/>
                    </a:lnTo>
                    <a:lnTo>
                      <a:pt x="481" y="282"/>
                    </a:lnTo>
                    <a:lnTo>
                      <a:pt x="324" y="186"/>
                    </a:lnTo>
                    <a:close/>
                  </a:path>
                </a:pathLst>
              </a:custGeom>
              <a:solidFill>
                <a:srgbClr val="060E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13" name="Freeform 544">
                <a:extLst>
                  <a:ext uri="{FF2B5EF4-FFF2-40B4-BE49-F238E27FC236}">
                    <a16:creationId xmlns:a16="http://schemas.microsoft.com/office/drawing/2014/main" id="{29F9C936-8841-426A-9FA4-D448AFA7F100}"/>
                  </a:ext>
                </a:extLst>
              </p:cNvPr>
              <p:cNvSpPr>
                <a:spLocks/>
              </p:cNvSpPr>
              <p:nvPr/>
            </p:nvSpPr>
            <p:spPr bwMode="auto">
              <a:xfrm>
                <a:off x="887" y="1543"/>
                <a:ext cx="481" cy="468"/>
              </a:xfrm>
              <a:custGeom>
                <a:avLst/>
                <a:gdLst>
                  <a:gd name="T0" fmla="*/ 324 w 481"/>
                  <a:gd name="T1" fmla="*/ 186 h 468"/>
                  <a:gd name="T2" fmla="*/ 162 w 481"/>
                  <a:gd name="T3" fmla="*/ 96 h 468"/>
                  <a:gd name="T4" fmla="*/ 0 w 481"/>
                  <a:gd name="T5" fmla="*/ 0 h 468"/>
                  <a:gd name="T6" fmla="*/ 0 w 481"/>
                  <a:gd name="T7" fmla="*/ 186 h 468"/>
                  <a:gd name="T8" fmla="*/ 162 w 481"/>
                  <a:gd name="T9" fmla="*/ 282 h 468"/>
                  <a:gd name="T10" fmla="*/ 324 w 481"/>
                  <a:gd name="T11" fmla="*/ 372 h 468"/>
                  <a:gd name="T12" fmla="*/ 481 w 481"/>
                  <a:gd name="T13" fmla="*/ 468 h 468"/>
                  <a:gd name="T14" fmla="*/ 481 w 481"/>
                  <a:gd name="T15" fmla="*/ 282 h 468"/>
                  <a:gd name="T16" fmla="*/ 324 w 481"/>
                  <a:gd name="T17" fmla="*/ 186 h 4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81" h="468">
                    <a:moveTo>
                      <a:pt x="324" y="186"/>
                    </a:moveTo>
                    <a:lnTo>
                      <a:pt x="162" y="96"/>
                    </a:lnTo>
                    <a:lnTo>
                      <a:pt x="0" y="0"/>
                    </a:lnTo>
                    <a:lnTo>
                      <a:pt x="0" y="186"/>
                    </a:lnTo>
                    <a:lnTo>
                      <a:pt x="162" y="282"/>
                    </a:lnTo>
                    <a:lnTo>
                      <a:pt x="324" y="372"/>
                    </a:lnTo>
                    <a:lnTo>
                      <a:pt x="481" y="468"/>
                    </a:lnTo>
                    <a:lnTo>
                      <a:pt x="481" y="282"/>
                    </a:lnTo>
                    <a:lnTo>
                      <a:pt x="324" y="18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14" name="Freeform 545">
                <a:extLst>
                  <a:ext uri="{FF2B5EF4-FFF2-40B4-BE49-F238E27FC236}">
                    <a16:creationId xmlns:a16="http://schemas.microsoft.com/office/drawing/2014/main" id="{5FD61ECB-965F-476B-8717-B0183255297F}"/>
                  </a:ext>
                </a:extLst>
              </p:cNvPr>
              <p:cNvSpPr>
                <a:spLocks noEditPoints="1"/>
              </p:cNvSpPr>
              <p:nvPr/>
            </p:nvSpPr>
            <p:spPr bwMode="auto">
              <a:xfrm>
                <a:off x="887" y="1543"/>
                <a:ext cx="481" cy="468"/>
              </a:xfrm>
              <a:custGeom>
                <a:avLst/>
                <a:gdLst>
                  <a:gd name="T0" fmla="*/ 481 w 481"/>
                  <a:gd name="T1" fmla="*/ 434 h 468"/>
                  <a:gd name="T2" fmla="*/ 481 w 481"/>
                  <a:gd name="T3" fmla="*/ 468 h 468"/>
                  <a:gd name="T4" fmla="*/ 481 w 481"/>
                  <a:gd name="T5" fmla="*/ 468 h 468"/>
                  <a:gd name="T6" fmla="*/ 481 w 481"/>
                  <a:gd name="T7" fmla="*/ 434 h 468"/>
                  <a:gd name="T8" fmla="*/ 481 w 481"/>
                  <a:gd name="T9" fmla="*/ 434 h 468"/>
                  <a:gd name="T10" fmla="*/ 0 w 481"/>
                  <a:gd name="T11" fmla="*/ 0 h 468"/>
                  <a:gd name="T12" fmla="*/ 0 w 481"/>
                  <a:gd name="T13" fmla="*/ 186 h 468"/>
                  <a:gd name="T14" fmla="*/ 0 w 481"/>
                  <a:gd name="T15" fmla="*/ 186 h 468"/>
                  <a:gd name="T16" fmla="*/ 0 w 481"/>
                  <a:gd name="T17" fmla="*/ 0 h 468"/>
                  <a:gd name="T18" fmla="*/ 24 w 481"/>
                  <a:gd name="T19" fmla="*/ 15 h 468"/>
                  <a:gd name="T20" fmla="*/ 24 w 481"/>
                  <a:gd name="T21" fmla="*/ 15 h 468"/>
                  <a:gd name="T22" fmla="*/ 0 w 481"/>
                  <a:gd name="T23" fmla="*/ 0 h 4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81" h="468">
                    <a:moveTo>
                      <a:pt x="481" y="434"/>
                    </a:moveTo>
                    <a:lnTo>
                      <a:pt x="481" y="468"/>
                    </a:lnTo>
                    <a:lnTo>
                      <a:pt x="481" y="468"/>
                    </a:lnTo>
                    <a:lnTo>
                      <a:pt x="481" y="434"/>
                    </a:lnTo>
                    <a:lnTo>
                      <a:pt x="481" y="434"/>
                    </a:lnTo>
                    <a:close/>
                    <a:moveTo>
                      <a:pt x="0" y="0"/>
                    </a:moveTo>
                    <a:lnTo>
                      <a:pt x="0" y="186"/>
                    </a:lnTo>
                    <a:lnTo>
                      <a:pt x="0" y="186"/>
                    </a:lnTo>
                    <a:lnTo>
                      <a:pt x="0" y="0"/>
                    </a:lnTo>
                    <a:lnTo>
                      <a:pt x="24" y="15"/>
                    </a:lnTo>
                    <a:lnTo>
                      <a:pt x="24" y="15"/>
                    </a:lnTo>
                    <a:lnTo>
                      <a:pt x="0" y="0"/>
                    </a:lnTo>
                    <a:close/>
                  </a:path>
                </a:pathLst>
              </a:custGeom>
              <a:solidFill>
                <a:srgbClr val="F0F4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15" name="Freeform 546">
                <a:extLst>
                  <a:ext uri="{FF2B5EF4-FFF2-40B4-BE49-F238E27FC236}">
                    <a16:creationId xmlns:a16="http://schemas.microsoft.com/office/drawing/2014/main" id="{94D3D85C-A17D-4B86-B791-F364C004313A}"/>
                  </a:ext>
                </a:extLst>
              </p:cNvPr>
              <p:cNvSpPr>
                <a:spLocks noEditPoints="1"/>
              </p:cNvSpPr>
              <p:nvPr/>
            </p:nvSpPr>
            <p:spPr bwMode="auto">
              <a:xfrm>
                <a:off x="887" y="1543"/>
                <a:ext cx="481" cy="468"/>
              </a:xfrm>
              <a:custGeom>
                <a:avLst/>
                <a:gdLst>
                  <a:gd name="T0" fmla="*/ 481 w 481"/>
                  <a:gd name="T1" fmla="*/ 434 h 468"/>
                  <a:gd name="T2" fmla="*/ 481 w 481"/>
                  <a:gd name="T3" fmla="*/ 468 h 468"/>
                  <a:gd name="T4" fmla="*/ 481 w 481"/>
                  <a:gd name="T5" fmla="*/ 468 h 468"/>
                  <a:gd name="T6" fmla="*/ 481 w 481"/>
                  <a:gd name="T7" fmla="*/ 434 h 468"/>
                  <a:gd name="T8" fmla="*/ 481 w 481"/>
                  <a:gd name="T9" fmla="*/ 434 h 468"/>
                  <a:gd name="T10" fmla="*/ 0 w 481"/>
                  <a:gd name="T11" fmla="*/ 0 h 468"/>
                  <a:gd name="T12" fmla="*/ 0 w 481"/>
                  <a:gd name="T13" fmla="*/ 186 h 468"/>
                  <a:gd name="T14" fmla="*/ 0 w 481"/>
                  <a:gd name="T15" fmla="*/ 186 h 468"/>
                  <a:gd name="T16" fmla="*/ 0 w 481"/>
                  <a:gd name="T17" fmla="*/ 0 h 468"/>
                  <a:gd name="T18" fmla="*/ 24 w 481"/>
                  <a:gd name="T19" fmla="*/ 15 h 468"/>
                  <a:gd name="T20" fmla="*/ 24 w 481"/>
                  <a:gd name="T21" fmla="*/ 15 h 468"/>
                  <a:gd name="T22" fmla="*/ 0 w 481"/>
                  <a:gd name="T23" fmla="*/ 0 h 4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81" h="468">
                    <a:moveTo>
                      <a:pt x="481" y="434"/>
                    </a:moveTo>
                    <a:lnTo>
                      <a:pt x="481" y="468"/>
                    </a:lnTo>
                    <a:lnTo>
                      <a:pt x="481" y="468"/>
                    </a:lnTo>
                    <a:lnTo>
                      <a:pt x="481" y="434"/>
                    </a:lnTo>
                    <a:lnTo>
                      <a:pt x="481" y="434"/>
                    </a:lnTo>
                    <a:moveTo>
                      <a:pt x="0" y="0"/>
                    </a:moveTo>
                    <a:lnTo>
                      <a:pt x="0" y="186"/>
                    </a:lnTo>
                    <a:lnTo>
                      <a:pt x="0" y="186"/>
                    </a:lnTo>
                    <a:lnTo>
                      <a:pt x="0" y="0"/>
                    </a:lnTo>
                    <a:lnTo>
                      <a:pt x="24" y="15"/>
                    </a:lnTo>
                    <a:lnTo>
                      <a:pt x="24" y="15"/>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16" name="Freeform 547">
                <a:extLst>
                  <a:ext uri="{FF2B5EF4-FFF2-40B4-BE49-F238E27FC236}">
                    <a16:creationId xmlns:a16="http://schemas.microsoft.com/office/drawing/2014/main" id="{6766BDBA-861A-4BD4-8CD4-B115D7A5BA9D}"/>
                  </a:ext>
                </a:extLst>
              </p:cNvPr>
              <p:cNvSpPr>
                <a:spLocks/>
              </p:cNvSpPr>
              <p:nvPr/>
            </p:nvSpPr>
            <p:spPr bwMode="auto">
              <a:xfrm>
                <a:off x="887" y="1543"/>
                <a:ext cx="481" cy="468"/>
              </a:xfrm>
              <a:custGeom>
                <a:avLst/>
                <a:gdLst>
                  <a:gd name="T0" fmla="*/ 0 w 481"/>
                  <a:gd name="T1" fmla="*/ 0 h 468"/>
                  <a:gd name="T2" fmla="*/ 0 w 481"/>
                  <a:gd name="T3" fmla="*/ 186 h 468"/>
                  <a:gd name="T4" fmla="*/ 162 w 481"/>
                  <a:gd name="T5" fmla="*/ 282 h 468"/>
                  <a:gd name="T6" fmla="*/ 324 w 481"/>
                  <a:gd name="T7" fmla="*/ 372 h 468"/>
                  <a:gd name="T8" fmla="*/ 481 w 481"/>
                  <a:gd name="T9" fmla="*/ 468 h 468"/>
                  <a:gd name="T10" fmla="*/ 481 w 481"/>
                  <a:gd name="T11" fmla="*/ 434 h 468"/>
                  <a:gd name="T12" fmla="*/ 348 w 481"/>
                  <a:gd name="T13" fmla="*/ 358 h 468"/>
                  <a:gd name="T14" fmla="*/ 186 w 481"/>
                  <a:gd name="T15" fmla="*/ 267 h 468"/>
                  <a:gd name="T16" fmla="*/ 24 w 481"/>
                  <a:gd name="T17" fmla="*/ 172 h 468"/>
                  <a:gd name="T18" fmla="*/ 24 w 481"/>
                  <a:gd name="T19" fmla="*/ 15 h 468"/>
                  <a:gd name="T20" fmla="*/ 0 w 481"/>
                  <a:gd name="T21" fmla="*/ 0 h 4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1" h="468">
                    <a:moveTo>
                      <a:pt x="0" y="0"/>
                    </a:moveTo>
                    <a:lnTo>
                      <a:pt x="0" y="186"/>
                    </a:lnTo>
                    <a:lnTo>
                      <a:pt x="162" y="282"/>
                    </a:lnTo>
                    <a:lnTo>
                      <a:pt x="324" y="372"/>
                    </a:lnTo>
                    <a:lnTo>
                      <a:pt x="481" y="468"/>
                    </a:lnTo>
                    <a:lnTo>
                      <a:pt x="481" y="434"/>
                    </a:lnTo>
                    <a:lnTo>
                      <a:pt x="348" y="358"/>
                    </a:lnTo>
                    <a:lnTo>
                      <a:pt x="186" y="267"/>
                    </a:lnTo>
                    <a:lnTo>
                      <a:pt x="24" y="172"/>
                    </a:lnTo>
                    <a:lnTo>
                      <a:pt x="24" y="15"/>
                    </a:lnTo>
                    <a:lnTo>
                      <a:pt x="0" y="0"/>
                    </a:lnTo>
                    <a:close/>
                  </a:path>
                </a:pathLst>
              </a:custGeom>
              <a:solidFill>
                <a:srgbClr val="0C1B2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17" name="Freeform 548">
                <a:extLst>
                  <a:ext uri="{FF2B5EF4-FFF2-40B4-BE49-F238E27FC236}">
                    <a16:creationId xmlns:a16="http://schemas.microsoft.com/office/drawing/2014/main" id="{92BB36BA-2CEF-455B-9AF5-8A43C5580CE6}"/>
                  </a:ext>
                </a:extLst>
              </p:cNvPr>
              <p:cNvSpPr>
                <a:spLocks/>
              </p:cNvSpPr>
              <p:nvPr/>
            </p:nvSpPr>
            <p:spPr bwMode="auto">
              <a:xfrm>
                <a:off x="887" y="1543"/>
                <a:ext cx="481" cy="468"/>
              </a:xfrm>
              <a:custGeom>
                <a:avLst/>
                <a:gdLst>
                  <a:gd name="T0" fmla="*/ 0 w 481"/>
                  <a:gd name="T1" fmla="*/ 0 h 468"/>
                  <a:gd name="T2" fmla="*/ 0 w 481"/>
                  <a:gd name="T3" fmla="*/ 186 h 468"/>
                  <a:gd name="T4" fmla="*/ 162 w 481"/>
                  <a:gd name="T5" fmla="*/ 282 h 468"/>
                  <a:gd name="T6" fmla="*/ 324 w 481"/>
                  <a:gd name="T7" fmla="*/ 372 h 468"/>
                  <a:gd name="T8" fmla="*/ 481 w 481"/>
                  <a:gd name="T9" fmla="*/ 468 h 468"/>
                  <a:gd name="T10" fmla="*/ 481 w 481"/>
                  <a:gd name="T11" fmla="*/ 434 h 468"/>
                  <a:gd name="T12" fmla="*/ 348 w 481"/>
                  <a:gd name="T13" fmla="*/ 358 h 468"/>
                  <a:gd name="T14" fmla="*/ 186 w 481"/>
                  <a:gd name="T15" fmla="*/ 267 h 468"/>
                  <a:gd name="T16" fmla="*/ 24 w 481"/>
                  <a:gd name="T17" fmla="*/ 172 h 468"/>
                  <a:gd name="T18" fmla="*/ 24 w 481"/>
                  <a:gd name="T19" fmla="*/ 15 h 468"/>
                  <a:gd name="T20" fmla="*/ 0 w 481"/>
                  <a:gd name="T21" fmla="*/ 0 h 4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1" h="468">
                    <a:moveTo>
                      <a:pt x="0" y="0"/>
                    </a:moveTo>
                    <a:lnTo>
                      <a:pt x="0" y="186"/>
                    </a:lnTo>
                    <a:lnTo>
                      <a:pt x="162" y="282"/>
                    </a:lnTo>
                    <a:lnTo>
                      <a:pt x="324" y="372"/>
                    </a:lnTo>
                    <a:lnTo>
                      <a:pt x="481" y="468"/>
                    </a:lnTo>
                    <a:lnTo>
                      <a:pt x="481" y="434"/>
                    </a:lnTo>
                    <a:lnTo>
                      <a:pt x="348" y="358"/>
                    </a:lnTo>
                    <a:lnTo>
                      <a:pt x="186" y="267"/>
                    </a:lnTo>
                    <a:lnTo>
                      <a:pt x="24" y="172"/>
                    </a:lnTo>
                    <a:lnTo>
                      <a:pt x="24" y="15"/>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18" name="Freeform 549">
                <a:extLst>
                  <a:ext uri="{FF2B5EF4-FFF2-40B4-BE49-F238E27FC236}">
                    <a16:creationId xmlns:a16="http://schemas.microsoft.com/office/drawing/2014/main" id="{C460A7A0-4CC9-47B4-8A7A-2E0C58EAB8A8}"/>
                  </a:ext>
                </a:extLst>
              </p:cNvPr>
              <p:cNvSpPr>
                <a:spLocks noEditPoints="1"/>
              </p:cNvSpPr>
              <p:nvPr/>
            </p:nvSpPr>
            <p:spPr bwMode="auto">
              <a:xfrm>
                <a:off x="911" y="1558"/>
                <a:ext cx="457" cy="419"/>
              </a:xfrm>
              <a:custGeom>
                <a:avLst/>
                <a:gdLst>
                  <a:gd name="T0" fmla="*/ 310 w 457"/>
                  <a:gd name="T1" fmla="*/ 181 h 419"/>
                  <a:gd name="T2" fmla="*/ 457 w 457"/>
                  <a:gd name="T3" fmla="*/ 267 h 419"/>
                  <a:gd name="T4" fmla="*/ 457 w 457"/>
                  <a:gd name="T5" fmla="*/ 419 h 419"/>
                  <a:gd name="T6" fmla="*/ 457 w 457"/>
                  <a:gd name="T7" fmla="*/ 419 h 419"/>
                  <a:gd name="T8" fmla="*/ 457 w 457"/>
                  <a:gd name="T9" fmla="*/ 267 h 419"/>
                  <a:gd name="T10" fmla="*/ 310 w 457"/>
                  <a:gd name="T11" fmla="*/ 181 h 419"/>
                  <a:gd name="T12" fmla="*/ 0 w 457"/>
                  <a:gd name="T13" fmla="*/ 0 h 419"/>
                  <a:gd name="T14" fmla="*/ 0 w 457"/>
                  <a:gd name="T15" fmla="*/ 0 h 419"/>
                  <a:gd name="T16" fmla="*/ 138 w 457"/>
                  <a:gd name="T17" fmla="*/ 81 h 419"/>
                  <a:gd name="T18" fmla="*/ 238 w 457"/>
                  <a:gd name="T19" fmla="*/ 138 h 419"/>
                  <a:gd name="T20" fmla="*/ 138 w 457"/>
                  <a:gd name="T21" fmla="*/ 81 h 419"/>
                  <a:gd name="T22" fmla="*/ 0 w 457"/>
                  <a:gd name="T23" fmla="*/ 0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57" h="419">
                    <a:moveTo>
                      <a:pt x="310" y="181"/>
                    </a:moveTo>
                    <a:lnTo>
                      <a:pt x="457" y="267"/>
                    </a:lnTo>
                    <a:lnTo>
                      <a:pt x="457" y="419"/>
                    </a:lnTo>
                    <a:lnTo>
                      <a:pt x="457" y="419"/>
                    </a:lnTo>
                    <a:lnTo>
                      <a:pt x="457" y="267"/>
                    </a:lnTo>
                    <a:lnTo>
                      <a:pt x="310" y="181"/>
                    </a:lnTo>
                    <a:close/>
                    <a:moveTo>
                      <a:pt x="0" y="0"/>
                    </a:moveTo>
                    <a:lnTo>
                      <a:pt x="0" y="0"/>
                    </a:lnTo>
                    <a:lnTo>
                      <a:pt x="138" y="81"/>
                    </a:lnTo>
                    <a:lnTo>
                      <a:pt x="238" y="138"/>
                    </a:lnTo>
                    <a:lnTo>
                      <a:pt x="138" y="81"/>
                    </a:lnTo>
                    <a:lnTo>
                      <a:pt x="0" y="0"/>
                    </a:lnTo>
                    <a:close/>
                  </a:path>
                </a:pathLst>
              </a:custGeom>
              <a:solidFill>
                <a:srgbClr val="F0F5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19" name="Freeform 550">
                <a:extLst>
                  <a:ext uri="{FF2B5EF4-FFF2-40B4-BE49-F238E27FC236}">
                    <a16:creationId xmlns:a16="http://schemas.microsoft.com/office/drawing/2014/main" id="{57556525-039D-4770-A013-D146E77809D6}"/>
                  </a:ext>
                </a:extLst>
              </p:cNvPr>
              <p:cNvSpPr>
                <a:spLocks noEditPoints="1"/>
              </p:cNvSpPr>
              <p:nvPr/>
            </p:nvSpPr>
            <p:spPr bwMode="auto">
              <a:xfrm>
                <a:off x="911" y="1558"/>
                <a:ext cx="457" cy="419"/>
              </a:xfrm>
              <a:custGeom>
                <a:avLst/>
                <a:gdLst>
                  <a:gd name="T0" fmla="*/ 310 w 457"/>
                  <a:gd name="T1" fmla="*/ 181 h 419"/>
                  <a:gd name="T2" fmla="*/ 457 w 457"/>
                  <a:gd name="T3" fmla="*/ 267 h 419"/>
                  <a:gd name="T4" fmla="*/ 457 w 457"/>
                  <a:gd name="T5" fmla="*/ 419 h 419"/>
                  <a:gd name="T6" fmla="*/ 457 w 457"/>
                  <a:gd name="T7" fmla="*/ 419 h 419"/>
                  <a:gd name="T8" fmla="*/ 457 w 457"/>
                  <a:gd name="T9" fmla="*/ 267 h 419"/>
                  <a:gd name="T10" fmla="*/ 310 w 457"/>
                  <a:gd name="T11" fmla="*/ 181 h 419"/>
                  <a:gd name="T12" fmla="*/ 0 w 457"/>
                  <a:gd name="T13" fmla="*/ 0 h 419"/>
                  <a:gd name="T14" fmla="*/ 0 w 457"/>
                  <a:gd name="T15" fmla="*/ 0 h 419"/>
                  <a:gd name="T16" fmla="*/ 138 w 457"/>
                  <a:gd name="T17" fmla="*/ 81 h 419"/>
                  <a:gd name="T18" fmla="*/ 238 w 457"/>
                  <a:gd name="T19" fmla="*/ 138 h 419"/>
                  <a:gd name="T20" fmla="*/ 138 w 457"/>
                  <a:gd name="T21" fmla="*/ 81 h 419"/>
                  <a:gd name="T22" fmla="*/ 0 w 457"/>
                  <a:gd name="T23" fmla="*/ 0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57" h="419">
                    <a:moveTo>
                      <a:pt x="310" y="181"/>
                    </a:moveTo>
                    <a:lnTo>
                      <a:pt x="457" y="267"/>
                    </a:lnTo>
                    <a:lnTo>
                      <a:pt x="457" y="419"/>
                    </a:lnTo>
                    <a:lnTo>
                      <a:pt x="457" y="419"/>
                    </a:lnTo>
                    <a:lnTo>
                      <a:pt x="457" y="267"/>
                    </a:lnTo>
                    <a:lnTo>
                      <a:pt x="310" y="181"/>
                    </a:lnTo>
                    <a:moveTo>
                      <a:pt x="0" y="0"/>
                    </a:moveTo>
                    <a:lnTo>
                      <a:pt x="0" y="0"/>
                    </a:lnTo>
                    <a:lnTo>
                      <a:pt x="138" y="81"/>
                    </a:lnTo>
                    <a:lnTo>
                      <a:pt x="238" y="138"/>
                    </a:lnTo>
                    <a:lnTo>
                      <a:pt x="138" y="81"/>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20" name="Freeform 551">
                <a:extLst>
                  <a:ext uri="{FF2B5EF4-FFF2-40B4-BE49-F238E27FC236}">
                    <a16:creationId xmlns:a16="http://schemas.microsoft.com/office/drawing/2014/main" id="{027D3165-88C3-4C23-B5A2-4B69A6BE68E0}"/>
                  </a:ext>
                </a:extLst>
              </p:cNvPr>
              <p:cNvSpPr>
                <a:spLocks/>
              </p:cNvSpPr>
              <p:nvPr/>
            </p:nvSpPr>
            <p:spPr bwMode="auto">
              <a:xfrm>
                <a:off x="911" y="1558"/>
                <a:ext cx="457" cy="419"/>
              </a:xfrm>
              <a:custGeom>
                <a:avLst/>
                <a:gdLst>
                  <a:gd name="T0" fmla="*/ 0 w 457"/>
                  <a:gd name="T1" fmla="*/ 0 h 419"/>
                  <a:gd name="T2" fmla="*/ 0 w 457"/>
                  <a:gd name="T3" fmla="*/ 157 h 419"/>
                  <a:gd name="T4" fmla="*/ 162 w 457"/>
                  <a:gd name="T5" fmla="*/ 252 h 419"/>
                  <a:gd name="T6" fmla="*/ 324 w 457"/>
                  <a:gd name="T7" fmla="*/ 343 h 419"/>
                  <a:gd name="T8" fmla="*/ 457 w 457"/>
                  <a:gd name="T9" fmla="*/ 419 h 419"/>
                  <a:gd name="T10" fmla="*/ 457 w 457"/>
                  <a:gd name="T11" fmla="*/ 267 h 419"/>
                  <a:gd name="T12" fmla="*/ 310 w 457"/>
                  <a:gd name="T13" fmla="*/ 181 h 419"/>
                  <a:gd name="T14" fmla="*/ 300 w 457"/>
                  <a:gd name="T15" fmla="*/ 171 h 419"/>
                  <a:gd name="T16" fmla="*/ 238 w 457"/>
                  <a:gd name="T17" fmla="*/ 138 h 419"/>
                  <a:gd name="T18" fmla="*/ 138 w 457"/>
                  <a:gd name="T19" fmla="*/ 81 h 419"/>
                  <a:gd name="T20" fmla="*/ 0 w 457"/>
                  <a:gd name="T21" fmla="*/ 0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57" h="419">
                    <a:moveTo>
                      <a:pt x="0" y="0"/>
                    </a:moveTo>
                    <a:lnTo>
                      <a:pt x="0" y="157"/>
                    </a:lnTo>
                    <a:lnTo>
                      <a:pt x="162" y="252"/>
                    </a:lnTo>
                    <a:lnTo>
                      <a:pt x="324" y="343"/>
                    </a:lnTo>
                    <a:lnTo>
                      <a:pt x="457" y="419"/>
                    </a:lnTo>
                    <a:lnTo>
                      <a:pt x="457" y="267"/>
                    </a:lnTo>
                    <a:lnTo>
                      <a:pt x="310" y="181"/>
                    </a:lnTo>
                    <a:lnTo>
                      <a:pt x="300" y="171"/>
                    </a:lnTo>
                    <a:lnTo>
                      <a:pt x="238" y="138"/>
                    </a:lnTo>
                    <a:lnTo>
                      <a:pt x="138" y="81"/>
                    </a:lnTo>
                    <a:lnTo>
                      <a:pt x="0" y="0"/>
                    </a:lnTo>
                    <a:close/>
                  </a:path>
                </a:pathLst>
              </a:custGeom>
              <a:solidFill>
                <a:srgbClr val="1228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21" name="Freeform 552">
                <a:extLst>
                  <a:ext uri="{FF2B5EF4-FFF2-40B4-BE49-F238E27FC236}">
                    <a16:creationId xmlns:a16="http://schemas.microsoft.com/office/drawing/2014/main" id="{A23114AB-F30F-4840-A67C-9ABC80A8EDAA}"/>
                  </a:ext>
                </a:extLst>
              </p:cNvPr>
              <p:cNvSpPr>
                <a:spLocks/>
              </p:cNvSpPr>
              <p:nvPr/>
            </p:nvSpPr>
            <p:spPr bwMode="auto">
              <a:xfrm>
                <a:off x="911" y="1558"/>
                <a:ext cx="457" cy="419"/>
              </a:xfrm>
              <a:custGeom>
                <a:avLst/>
                <a:gdLst>
                  <a:gd name="T0" fmla="*/ 0 w 457"/>
                  <a:gd name="T1" fmla="*/ 0 h 419"/>
                  <a:gd name="T2" fmla="*/ 0 w 457"/>
                  <a:gd name="T3" fmla="*/ 157 h 419"/>
                  <a:gd name="T4" fmla="*/ 162 w 457"/>
                  <a:gd name="T5" fmla="*/ 252 h 419"/>
                  <a:gd name="T6" fmla="*/ 324 w 457"/>
                  <a:gd name="T7" fmla="*/ 343 h 419"/>
                  <a:gd name="T8" fmla="*/ 457 w 457"/>
                  <a:gd name="T9" fmla="*/ 419 h 419"/>
                  <a:gd name="T10" fmla="*/ 457 w 457"/>
                  <a:gd name="T11" fmla="*/ 267 h 419"/>
                  <a:gd name="T12" fmla="*/ 310 w 457"/>
                  <a:gd name="T13" fmla="*/ 181 h 419"/>
                  <a:gd name="T14" fmla="*/ 300 w 457"/>
                  <a:gd name="T15" fmla="*/ 171 h 419"/>
                  <a:gd name="T16" fmla="*/ 238 w 457"/>
                  <a:gd name="T17" fmla="*/ 138 h 419"/>
                  <a:gd name="T18" fmla="*/ 138 w 457"/>
                  <a:gd name="T19" fmla="*/ 81 h 419"/>
                  <a:gd name="T20" fmla="*/ 0 w 457"/>
                  <a:gd name="T21" fmla="*/ 0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57" h="419">
                    <a:moveTo>
                      <a:pt x="0" y="0"/>
                    </a:moveTo>
                    <a:lnTo>
                      <a:pt x="0" y="157"/>
                    </a:lnTo>
                    <a:lnTo>
                      <a:pt x="162" y="252"/>
                    </a:lnTo>
                    <a:lnTo>
                      <a:pt x="324" y="343"/>
                    </a:lnTo>
                    <a:lnTo>
                      <a:pt x="457" y="419"/>
                    </a:lnTo>
                    <a:lnTo>
                      <a:pt x="457" y="267"/>
                    </a:lnTo>
                    <a:lnTo>
                      <a:pt x="310" y="181"/>
                    </a:lnTo>
                    <a:lnTo>
                      <a:pt x="300" y="171"/>
                    </a:lnTo>
                    <a:lnTo>
                      <a:pt x="238" y="138"/>
                    </a:lnTo>
                    <a:lnTo>
                      <a:pt x="138" y="81"/>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22" name="Freeform 553">
                <a:extLst>
                  <a:ext uri="{FF2B5EF4-FFF2-40B4-BE49-F238E27FC236}">
                    <a16:creationId xmlns:a16="http://schemas.microsoft.com/office/drawing/2014/main" id="{A9C0A221-394F-458C-A0F0-0E5777AE9EB5}"/>
                  </a:ext>
                </a:extLst>
              </p:cNvPr>
              <p:cNvSpPr>
                <a:spLocks noEditPoints="1"/>
              </p:cNvSpPr>
              <p:nvPr/>
            </p:nvSpPr>
            <p:spPr bwMode="auto">
              <a:xfrm>
                <a:off x="882" y="1534"/>
                <a:ext cx="496" cy="486"/>
              </a:xfrm>
              <a:custGeom>
                <a:avLst/>
                <a:gdLst>
                  <a:gd name="T0" fmla="*/ 0 w 496"/>
                  <a:gd name="T1" fmla="*/ 0 h 486"/>
                  <a:gd name="T2" fmla="*/ 0 w 496"/>
                  <a:gd name="T3" fmla="*/ 200 h 486"/>
                  <a:gd name="T4" fmla="*/ 496 w 496"/>
                  <a:gd name="T5" fmla="*/ 486 h 486"/>
                  <a:gd name="T6" fmla="*/ 496 w 496"/>
                  <a:gd name="T7" fmla="*/ 286 h 486"/>
                  <a:gd name="T8" fmla="*/ 0 w 496"/>
                  <a:gd name="T9" fmla="*/ 0 h 486"/>
                  <a:gd name="T10" fmla="*/ 482 w 496"/>
                  <a:gd name="T11" fmla="*/ 462 h 486"/>
                  <a:gd name="T12" fmla="*/ 14 w 496"/>
                  <a:gd name="T13" fmla="*/ 195 h 486"/>
                  <a:gd name="T14" fmla="*/ 14 w 496"/>
                  <a:gd name="T15" fmla="*/ 24 h 486"/>
                  <a:gd name="T16" fmla="*/ 482 w 496"/>
                  <a:gd name="T17" fmla="*/ 295 h 486"/>
                  <a:gd name="T18" fmla="*/ 482 w 496"/>
                  <a:gd name="T19" fmla="*/ 462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96" h="486">
                    <a:moveTo>
                      <a:pt x="0" y="0"/>
                    </a:moveTo>
                    <a:lnTo>
                      <a:pt x="0" y="200"/>
                    </a:lnTo>
                    <a:lnTo>
                      <a:pt x="496" y="486"/>
                    </a:lnTo>
                    <a:lnTo>
                      <a:pt x="496" y="286"/>
                    </a:lnTo>
                    <a:lnTo>
                      <a:pt x="0" y="0"/>
                    </a:lnTo>
                    <a:close/>
                    <a:moveTo>
                      <a:pt x="482" y="462"/>
                    </a:moveTo>
                    <a:lnTo>
                      <a:pt x="14" y="195"/>
                    </a:lnTo>
                    <a:lnTo>
                      <a:pt x="14" y="24"/>
                    </a:lnTo>
                    <a:lnTo>
                      <a:pt x="482" y="295"/>
                    </a:lnTo>
                    <a:lnTo>
                      <a:pt x="482" y="462"/>
                    </a:lnTo>
                    <a:close/>
                  </a:path>
                </a:pathLst>
              </a:custGeom>
              <a:solidFill>
                <a:srgbClr val="060E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23" name="Freeform 554">
                <a:extLst>
                  <a:ext uri="{FF2B5EF4-FFF2-40B4-BE49-F238E27FC236}">
                    <a16:creationId xmlns:a16="http://schemas.microsoft.com/office/drawing/2014/main" id="{136DA29A-4759-46F5-BE65-B99DEEF003B4}"/>
                  </a:ext>
                </a:extLst>
              </p:cNvPr>
              <p:cNvSpPr>
                <a:spLocks/>
              </p:cNvSpPr>
              <p:nvPr/>
            </p:nvSpPr>
            <p:spPr bwMode="auto">
              <a:xfrm>
                <a:off x="1039" y="1624"/>
                <a:ext cx="15" cy="210"/>
              </a:xfrm>
              <a:custGeom>
                <a:avLst/>
                <a:gdLst>
                  <a:gd name="T0" fmla="*/ 15 w 15"/>
                  <a:gd name="T1" fmla="*/ 10 h 210"/>
                  <a:gd name="T2" fmla="*/ 15 w 15"/>
                  <a:gd name="T3" fmla="*/ 210 h 210"/>
                  <a:gd name="T4" fmla="*/ 0 w 15"/>
                  <a:gd name="T5" fmla="*/ 205 h 210"/>
                  <a:gd name="T6" fmla="*/ 0 w 15"/>
                  <a:gd name="T7" fmla="*/ 0 h 210"/>
                  <a:gd name="T8" fmla="*/ 15 w 15"/>
                  <a:gd name="T9" fmla="*/ 10 h 210"/>
                </a:gdLst>
                <a:ahLst/>
                <a:cxnLst>
                  <a:cxn ang="0">
                    <a:pos x="T0" y="T1"/>
                  </a:cxn>
                  <a:cxn ang="0">
                    <a:pos x="T2" y="T3"/>
                  </a:cxn>
                  <a:cxn ang="0">
                    <a:pos x="T4" y="T5"/>
                  </a:cxn>
                  <a:cxn ang="0">
                    <a:pos x="T6" y="T7"/>
                  </a:cxn>
                  <a:cxn ang="0">
                    <a:pos x="T8" y="T9"/>
                  </a:cxn>
                </a:cxnLst>
                <a:rect l="0" t="0" r="r" b="b"/>
                <a:pathLst>
                  <a:path w="15" h="210">
                    <a:moveTo>
                      <a:pt x="15" y="10"/>
                    </a:moveTo>
                    <a:lnTo>
                      <a:pt x="15" y="210"/>
                    </a:lnTo>
                    <a:lnTo>
                      <a:pt x="0" y="205"/>
                    </a:lnTo>
                    <a:lnTo>
                      <a:pt x="0" y="0"/>
                    </a:lnTo>
                    <a:lnTo>
                      <a:pt x="15" y="10"/>
                    </a:ln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24" name="Freeform 555">
                <a:extLst>
                  <a:ext uri="{FF2B5EF4-FFF2-40B4-BE49-F238E27FC236}">
                    <a16:creationId xmlns:a16="http://schemas.microsoft.com/office/drawing/2014/main" id="{6A7EA933-7F90-4078-AADC-627A8FA93F4A}"/>
                  </a:ext>
                </a:extLst>
              </p:cNvPr>
              <p:cNvSpPr>
                <a:spLocks/>
              </p:cNvSpPr>
              <p:nvPr/>
            </p:nvSpPr>
            <p:spPr bwMode="auto">
              <a:xfrm>
                <a:off x="1202" y="1720"/>
                <a:ext cx="14" cy="210"/>
              </a:xfrm>
              <a:custGeom>
                <a:avLst/>
                <a:gdLst>
                  <a:gd name="T0" fmla="*/ 14 w 14"/>
                  <a:gd name="T1" fmla="*/ 9 h 210"/>
                  <a:gd name="T2" fmla="*/ 14 w 14"/>
                  <a:gd name="T3" fmla="*/ 210 h 210"/>
                  <a:gd name="T4" fmla="*/ 0 w 14"/>
                  <a:gd name="T5" fmla="*/ 200 h 210"/>
                  <a:gd name="T6" fmla="*/ 0 w 14"/>
                  <a:gd name="T7" fmla="*/ 0 h 210"/>
                  <a:gd name="T8" fmla="*/ 14 w 14"/>
                  <a:gd name="T9" fmla="*/ 9 h 210"/>
                </a:gdLst>
                <a:ahLst/>
                <a:cxnLst>
                  <a:cxn ang="0">
                    <a:pos x="T0" y="T1"/>
                  </a:cxn>
                  <a:cxn ang="0">
                    <a:pos x="T2" y="T3"/>
                  </a:cxn>
                  <a:cxn ang="0">
                    <a:pos x="T4" y="T5"/>
                  </a:cxn>
                  <a:cxn ang="0">
                    <a:pos x="T6" y="T7"/>
                  </a:cxn>
                  <a:cxn ang="0">
                    <a:pos x="T8" y="T9"/>
                  </a:cxn>
                </a:cxnLst>
                <a:rect l="0" t="0" r="r" b="b"/>
                <a:pathLst>
                  <a:path w="14" h="210">
                    <a:moveTo>
                      <a:pt x="14" y="9"/>
                    </a:moveTo>
                    <a:lnTo>
                      <a:pt x="14" y="210"/>
                    </a:lnTo>
                    <a:lnTo>
                      <a:pt x="0" y="200"/>
                    </a:lnTo>
                    <a:lnTo>
                      <a:pt x="0" y="0"/>
                    </a:lnTo>
                    <a:lnTo>
                      <a:pt x="14" y="9"/>
                    </a:ln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25" name="Freeform 556">
                <a:extLst>
                  <a:ext uri="{FF2B5EF4-FFF2-40B4-BE49-F238E27FC236}">
                    <a16:creationId xmlns:a16="http://schemas.microsoft.com/office/drawing/2014/main" id="{5B2F39A3-EC1E-4585-B43A-1B74C993CA27}"/>
                  </a:ext>
                </a:extLst>
              </p:cNvPr>
              <p:cNvSpPr>
                <a:spLocks/>
              </p:cNvSpPr>
              <p:nvPr/>
            </p:nvSpPr>
            <p:spPr bwMode="auto">
              <a:xfrm>
                <a:off x="2189" y="1753"/>
                <a:ext cx="481" cy="463"/>
              </a:xfrm>
              <a:custGeom>
                <a:avLst/>
                <a:gdLst>
                  <a:gd name="T0" fmla="*/ 157 w 481"/>
                  <a:gd name="T1" fmla="*/ 186 h 463"/>
                  <a:gd name="T2" fmla="*/ 319 w 481"/>
                  <a:gd name="T3" fmla="*/ 91 h 463"/>
                  <a:gd name="T4" fmla="*/ 481 w 481"/>
                  <a:gd name="T5" fmla="*/ 0 h 463"/>
                  <a:gd name="T6" fmla="*/ 481 w 481"/>
                  <a:gd name="T7" fmla="*/ 186 h 463"/>
                  <a:gd name="T8" fmla="*/ 319 w 481"/>
                  <a:gd name="T9" fmla="*/ 277 h 463"/>
                  <a:gd name="T10" fmla="*/ 157 w 481"/>
                  <a:gd name="T11" fmla="*/ 372 h 463"/>
                  <a:gd name="T12" fmla="*/ 0 w 481"/>
                  <a:gd name="T13" fmla="*/ 463 h 463"/>
                  <a:gd name="T14" fmla="*/ 0 w 481"/>
                  <a:gd name="T15" fmla="*/ 277 h 463"/>
                  <a:gd name="T16" fmla="*/ 157 w 481"/>
                  <a:gd name="T17" fmla="*/ 186 h 4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81" h="463">
                    <a:moveTo>
                      <a:pt x="157" y="186"/>
                    </a:moveTo>
                    <a:lnTo>
                      <a:pt x="319" y="91"/>
                    </a:lnTo>
                    <a:lnTo>
                      <a:pt x="481" y="0"/>
                    </a:lnTo>
                    <a:lnTo>
                      <a:pt x="481" y="186"/>
                    </a:lnTo>
                    <a:lnTo>
                      <a:pt x="319" y="277"/>
                    </a:lnTo>
                    <a:lnTo>
                      <a:pt x="157" y="372"/>
                    </a:lnTo>
                    <a:lnTo>
                      <a:pt x="0" y="463"/>
                    </a:lnTo>
                    <a:lnTo>
                      <a:pt x="0" y="277"/>
                    </a:lnTo>
                    <a:lnTo>
                      <a:pt x="157" y="186"/>
                    </a:lnTo>
                    <a:close/>
                  </a:path>
                </a:pathLst>
              </a:custGeom>
              <a:solidFill>
                <a:srgbClr val="175D7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26" name="Freeform 557">
                <a:extLst>
                  <a:ext uri="{FF2B5EF4-FFF2-40B4-BE49-F238E27FC236}">
                    <a16:creationId xmlns:a16="http://schemas.microsoft.com/office/drawing/2014/main" id="{EF2DEB0E-AB23-4589-BC7D-CA7EF5DDD9A1}"/>
                  </a:ext>
                </a:extLst>
              </p:cNvPr>
              <p:cNvSpPr>
                <a:spLocks/>
              </p:cNvSpPr>
              <p:nvPr/>
            </p:nvSpPr>
            <p:spPr bwMode="auto">
              <a:xfrm>
                <a:off x="2189" y="1753"/>
                <a:ext cx="481" cy="463"/>
              </a:xfrm>
              <a:custGeom>
                <a:avLst/>
                <a:gdLst>
                  <a:gd name="T0" fmla="*/ 0 w 481"/>
                  <a:gd name="T1" fmla="*/ 434 h 463"/>
                  <a:gd name="T2" fmla="*/ 0 w 481"/>
                  <a:gd name="T3" fmla="*/ 463 h 463"/>
                  <a:gd name="T4" fmla="*/ 157 w 481"/>
                  <a:gd name="T5" fmla="*/ 372 h 463"/>
                  <a:gd name="T6" fmla="*/ 319 w 481"/>
                  <a:gd name="T7" fmla="*/ 277 h 463"/>
                  <a:gd name="T8" fmla="*/ 481 w 481"/>
                  <a:gd name="T9" fmla="*/ 186 h 463"/>
                  <a:gd name="T10" fmla="*/ 481 w 481"/>
                  <a:gd name="T11" fmla="*/ 0 h 463"/>
                  <a:gd name="T12" fmla="*/ 458 w 481"/>
                  <a:gd name="T13" fmla="*/ 14 h 463"/>
                  <a:gd name="T14" fmla="*/ 458 w 481"/>
                  <a:gd name="T15" fmla="*/ 172 h 463"/>
                  <a:gd name="T16" fmla="*/ 295 w 481"/>
                  <a:gd name="T17" fmla="*/ 262 h 463"/>
                  <a:gd name="T18" fmla="*/ 133 w 481"/>
                  <a:gd name="T19" fmla="*/ 353 h 463"/>
                  <a:gd name="T20" fmla="*/ 0 w 481"/>
                  <a:gd name="T21" fmla="*/ 434 h 4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1" h="463">
                    <a:moveTo>
                      <a:pt x="0" y="434"/>
                    </a:moveTo>
                    <a:lnTo>
                      <a:pt x="0" y="463"/>
                    </a:lnTo>
                    <a:lnTo>
                      <a:pt x="157" y="372"/>
                    </a:lnTo>
                    <a:lnTo>
                      <a:pt x="319" y="277"/>
                    </a:lnTo>
                    <a:lnTo>
                      <a:pt x="481" y="186"/>
                    </a:lnTo>
                    <a:lnTo>
                      <a:pt x="481" y="0"/>
                    </a:lnTo>
                    <a:lnTo>
                      <a:pt x="458" y="14"/>
                    </a:lnTo>
                    <a:lnTo>
                      <a:pt x="458" y="172"/>
                    </a:lnTo>
                    <a:lnTo>
                      <a:pt x="295" y="262"/>
                    </a:lnTo>
                    <a:lnTo>
                      <a:pt x="133" y="353"/>
                    </a:lnTo>
                    <a:lnTo>
                      <a:pt x="0" y="434"/>
                    </a:lnTo>
                    <a:close/>
                  </a:path>
                </a:pathLst>
              </a:custGeom>
              <a:solidFill>
                <a:srgbClr val="5C9A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27" name="Freeform 558">
                <a:extLst>
                  <a:ext uri="{FF2B5EF4-FFF2-40B4-BE49-F238E27FC236}">
                    <a16:creationId xmlns:a16="http://schemas.microsoft.com/office/drawing/2014/main" id="{1FE02981-E01C-40D9-81EE-CECCA9CA0DEC}"/>
                  </a:ext>
                </a:extLst>
              </p:cNvPr>
              <p:cNvSpPr>
                <a:spLocks/>
              </p:cNvSpPr>
              <p:nvPr/>
            </p:nvSpPr>
            <p:spPr bwMode="auto">
              <a:xfrm>
                <a:off x="2189" y="1767"/>
                <a:ext cx="458" cy="420"/>
              </a:xfrm>
              <a:custGeom>
                <a:avLst/>
                <a:gdLst>
                  <a:gd name="T0" fmla="*/ 0 w 458"/>
                  <a:gd name="T1" fmla="*/ 263 h 420"/>
                  <a:gd name="T2" fmla="*/ 0 w 458"/>
                  <a:gd name="T3" fmla="*/ 420 h 420"/>
                  <a:gd name="T4" fmla="*/ 133 w 458"/>
                  <a:gd name="T5" fmla="*/ 339 h 420"/>
                  <a:gd name="T6" fmla="*/ 295 w 458"/>
                  <a:gd name="T7" fmla="*/ 248 h 420"/>
                  <a:gd name="T8" fmla="*/ 458 w 458"/>
                  <a:gd name="T9" fmla="*/ 158 h 420"/>
                  <a:gd name="T10" fmla="*/ 458 w 458"/>
                  <a:gd name="T11" fmla="*/ 0 h 420"/>
                  <a:gd name="T12" fmla="*/ 319 w 458"/>
                  <a:gd name="T13" fmla="*/ 77 h 420"/>
                  <a:gd name="T14" fmla="*/ 157 w 458"/>
                  <a:gd name="T15" fmla="*/ 172 h 420"/>
                  <a:gd name="T16" fmla="*/ 0 w 458"/>
                  <a:gd name="T17" fmla="*/ 263 h 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8" h="420">
                    <a:moveTo>
                      <a:pt x="0" y="263"/>
                    </a:moveTo>
                    <a:lnTo>
                      <a:pt x="0" y="420"/>
                    </a:lnTo>
                    <a:lnTo>
                      <a:pt x="133" y="339"/>
                    </a:lnTo>
                    <a:lnTo>
                      <a:pt x="295" y="248"/>
                    </a:lnTo>
                    <a:lnTo>
                      <a:pt x="458" y="158"/>
                    </a:lnTo>
                    <a:lnTo>
                      <a:pt x="458" y="0"/>
                    </a:lnTo>
                    <a:lnTo>
                      <a:pt x="319" y="77"/>
                    </a:lnTo>
                    <a:lnTo>
                      <a:pt x="157" y="172"/>
                    </a:lnTo>
                    <a:lnTo>
                      <a:pt x="0" y="263"/>
                    </a:lnTo>
                    <a:close/>
                  </a:path>
                </a:pathLst>
              </a:custGeom>
              <a:solidFill>
                <a:srgbClr val="175D7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28" name="Freeform 559">
                <a:extLst>
                  <a:ext uri="{FF2B5EF4-FFF2-40B4-BE49-F238E27FC236}">
                    <a16:creationId xmlns:a16="http://schemas.microsoft.com/office/drawing/2014/main" id="{FA99961A-101A-4AD5-8419-2ED0A376B6B1}"/>
                  </a:ext>
                </a:extLst>
              </p:cNvPr>
              <p:cNvSpPr>
                <a:spLocks noEditPoints="1"/>
              </p:cNvSpPr>
              <p:nvPr/>
            </p:nvSpPr>
            <p:spPr bwMode="auto">
              <a:xfrm>
                <a:off x="2179" y="1739"/>
                <a:ext cx="496" cy="491"/>
              </a:xfrm>
              <a:custGeom>
                <a:avLst/>
                <a:gdLst>
                  <a:gd name="T0" fmla="*/ 0 w 496"/>
                  <a:gd name="T1" fmla="*/ 286 h 491"/>
                  <a:gd name="T2" fmla="*/ 0 w 496"/>
                  <a:gd name="T3" fmla="*/ 491 h 491"/>
                  <a:gd name="T4" fmla="*/ 496 w 496"/>
                  <a:gd name="T5" fmla="*/ 205 h 491"/>
                  <a:gd name="T6" fmla="*/ 496 w 496"/>
                  <a:gd name="T7" fmla="*/ 0 h 491"/>
                  <a:gd name="T8" fmla="*/ 0 w 496"/>
                  <a:gd name="T9" fmla="*/ 286 h 491"/>
                  <a:gd name="T10" fmla="*/ 15 w 496"/>
                  <a:gd name="T11" fmla="*/ 296 h 491"/>
                  <a:gd name="T12" fmla="*/ 482 w 496"/>
                  <a:gd name="T13" fmla="*/ 28 h 491"/>
                  <a:gd name="T14" fmla="*/ 482 w 496"/>
                  <a:gd name="T15" fmla="*/ 195 h 491"/>
                  <a:gd name="T16" fmla="*/ 15 w 496"/>
                  <a:gd name="T17" fmla="*/ 467 h 491"/>
                  <a:gd name="T18" fmla="*/ 15 w 496"/>
                  <a:gd name="T19" fmla="*/ 296 h 4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96" h="491">
                    <a:moveTo>
                      <a:pt x="0" y="286"/>
                    </a:moveTo>
                    <a:lnTo>
                      <a:pt x="0" y="491"/>
                    </a:lnTo>
                    <a:lnTo>
                      <a:pt x="496" y="205"/>
                    </a:lnTo>
                    <a:lnTo>
                      <a:pt x="496" y="0"/>
                    </a:lnTo>
                    <a:lnTo>
                      <a:pt x="0" y="286"/>
                    </a:lnTo>
                    <a:close/>
                    <a:moveTo>
                      <a:pt x="15" y="296"/>
                    </a:moveTo>
                    <a:lnTo>
                      <a:pt x="482" y="28"/>
                    </a:lnTo>
                    <a:lnTo>
                      <a:pt x="482" y="195"/>
                    </a:lnTo>
                    <a:lnTo>
                      <a:pt x="15" y="467"/>
                    </a:lnTo>
                    <a:lnTo>
                      <a:pt x="15" y="296"/>
                    </a:lnTo>
                    <a:close/>
                  </a:path>
                </a:pathLst>
              </a:custGeom>
              <a:solidFill>
                <a:srgbClr val="E5EA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29" name="Freeform 560">
                <a:extLst>
                  <a:ext uri="{FF2B5EF4-FFF2-40B4-BE49-F238E27FC236}">
                    <a16:creationId xmlns:a16="http://schemas.microsoft.com/office/drawing/2014/main" id="{C3C130AD-E659-4B46-B56B-06483F0BC121}"/>
                  </a:ext>
                </a:extLst>
              </p:cNvPr>
              <p:cNvSpPr>
                <a:spLocks/>
              </p:cNvSpPr>
              <p:nvPr/>
            </p:nvSpPr>
            <p:spPr bwMode="auto">
              <a:xfrm>
                <a:off x="2504" y="1834"/>
                <a:ext cx="14" cy="210"/>
              </a:xfrm>
              <a:custGeom>
                <a:avLst/>
                <a:gdLst>
                  <a:gd name="T0" fmla="*/ 0 w 14"/>
                  <a:gd name="T1" fmla="*/ 10 h 210"/>
                  <a:gd name="T2" fmla="*/ 0 w 14"/>
                  <a:gd name="T3" fmla="*/ 210 h 210"/>
                  <a:gd name="T4" fmla="*/ 14 w 14"/>
                  <a:gd name="T5" fmla="*/ 201 h 210"/>
                  <a:gd name="T6" fmla="*/ 14 w 14"/>
                  <a:gd name="T7" fmla="*/ 0 h 210"/>
                  <a:gd name="T8" fmla="*/ 0 w 14"/>
                  <a:gd name="T9" fmla="*/ 10 h 210"/>
                </a:gdLst>
                <a:ahLst/>
                <a:cxnLst>
                  <a:cxn ang="0">
                    <a:pos x="T0" y="T1"/>
                  </a:cxn>
                  <a:cxn ang="0">
                    <a:pos x="T2" y="T3"/>
                  </a:cxn>
                  <a:cxn ang="0">
                    <a:pos x="T4" y="T5"/>
                  </a:cxn>
                  <a:cxn ang="0">
                    <a:pos x="T6" y="T7"/>
                  </a:cxn>
                  <a:cxn ang="0">
                    <a:pos x="T8" y="T9"/>
                  </a:cxn>
                </a:cxnLst>
                <a:rect l="0" t="0" r="r" b="b"/>
                <a:pathLst>
                  <a:path w="14" h="210">
                    <a:moveTo>
                      <a:pt x="0" y="10"/>
                    </a:moveTo>
                    <a:lnTo>
                      <a:pt x="0" y="210"/>
                    </a:lnTo>
                    <a:lnTo>
                      <a:pt x="14" y="201"/>
                    </a:lnTo>
                    <a:lnTo>
                      <a:pt x="14" y="0"/>
                    </a:lnTo>
                    <a:lnTo>
                      <a:pt x="0" y="10"/>
                    </a:lnTo>
                    <a:close/>
                  </a:path>
                </a:pathLst>
              </a:custGeom>
              <a:solidFill>
                <a:srgbClr val="E5EA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30" name="Freeform 561">
                <a:extLst>
                  <a:ext uri="{FF2B5EF4-FFF2-40B4-BE49-F238E27FC236}">
                    <a16:creationId xmlns:a16="http://schemas.microsoft.com/office/drawing/2014/main" id="{A19D3E6C-651B-4B5A-956B-1A1406612B32}"/>
                  </a:ext>
                </a:extLst>
              </p:cNvPr>
              <p:cNvSpPr>
                <a:spLocks/>
              </p:cNvSpPr>
              <p:nvPr/>
            </p:nvSpPr>
            <p:spPr bwMode="auto">
              <a:xfrm>
                <a:off x="2341" y="1925"/>
                <a:ext cx="15" cy="210"/>
              </a:xfrm>
              <a:custGeom>
                <a:avLst/>
                <a:gdLst>
                  <a:gd name="T0" fmla="*/ 0 w 15"/>
                  <a:gd name="T1" fmla="*/ 9 h 210"/>
                  <a:gd name="T2" fmla="*/ 0 w 15"/>
                  <a:gd name="T3" fmla="*/ 210 h 210"/>
                  <a:gd name="T4" fmla="*/ 15 w 15"/>
                  <a:gd name="T5" fmla="*/ 205 h 210"/>
                  <a:gd name="T6" fmla="*/ 15 w 15"/>
                  <a:gd name="T7" fmla="*/ 0 h 210"/>
                  <a:gd name="T8" fmla="*/ 0 w 15"/>
                  <a:gd name="T9" fmla="*/ 9 h 210"/>
                </a:gdLst>
                <a:ahLst/>
                <a:cxnLst>
                  <a:cxn ang="0">
                    <a:pos x="T0" y="T1"/>
                  </a:cxn>
                  <a:cxn ang="0">
                    <a:pos x="T2" y="T3"/>
                  </a:cxn>
                  <a:cxn ang="0">
                    <a:pos x="T4" y="T5"/>
                  </a:cxn>
                  <a:cxn ang="0">
                    <a:pos x="T6" y="T7"/>
                  </a:cxn>
                  <a:cxn ang="0">
                    <a:pos x="T8" y="T9"/>
                  </a:cxn>
                </a:cxnLst>
                <a:rect l="0" t="0" r="r" b="b"/>
                <a:pathLst>
                  <a:path w="15" h="210">
                    <a:moveTo>
                      <a:pt x="0" y="9"/>
                    </a:moveTo>
                    <a:lnTo>
                      <a:pt x="0" y="210"/>
                    </a:lnTo>
                    <a:lnTo>
                      <a:pt x="15" y="205"/>
                    </a:lnTo>
                    <a:lnTo>
                      <a:pt x="15" y="0"/>
                    </a:lnTo>
                    <a:lnTo>
                      <a:pt x="0" y="9"/>
                    </a:lnTo>
                    <a:close/>
                  </a:path>
                </a:pathLst>
              </a:custGeom>
              <a:solidFill>
                <a:srgbClr val="E5EA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31" name="Freeform 562">
                <a:extLst>
                  <a:ext uri="{FF2B5EF4-FFF2-40B4-BE49-F238E27FC236}">
                    <a16:creationId xmlns:a16="http://schemas.microsoft.com/office/drawing/2014/main" id="{2420017E-419F-4E05-9D8B-C499E2C6ED71}"/>
                  </a:ext>
                </a:extLst>
              </p:cNvPr>
              <p:cNvSpPr>
                <a:spLocks/>
              </p:cNvSpPr>
              <p:nvPr/>
            </p:nvSpPr>
            <p:spPr bwMode="auto">
              <a:xfrm>
                <a:off x="1664" y="2058"/>
                <a:ext cx="482" cy="463"/>
              </a:xfrm>
              <a:custGeom>
                <a:avLst/>
                <a:gdLst>
                  <a:gd name="T0" fmla="*/ 162 w 482"/>
                  <a:gd name="T1" fmla="*/ 182 h 463"/>
                  <a:gd name="T2" fmla="*/ 320 w 482"/>
                  <a:gd name="T3" fmla="*/ 91 h 463"/>
                  <a:gd name="T4" fmla="*/ 482 w 482"/>
                  <a:gd name="T5" fmla="*/ 0 h 463"/>
                  <a:gd name="T6" fmla="*/ 482 w 482"/>
                  <a:gd name="T7" fmla="*/ 182 h 463"/>
                  <a:gd name="T8" fmla="*/ 320 w 482"/>
                  <a:gd name="T9" fmla="*/ 277 h 463"/>
                  <a:gd name="T10" fmla="*/ 162 w 482"/>
                  <a:gd name="T11" fmla="*/ 368 h 463"/>
                  <a:gd name="T12" fmla="*/ 0 w 482"/>
                  <a:gd name="T13" fmla="*/ 463 h 463"/>
                  <a:gd name="T14" fmla="*/ 0 w 482"/>
                  <a:gd name="T15" fmla="*/ 277 h 463"/>
                  <a:gd name="T16" fmla="*/ 162 w 482"/>
                  <a:gd name="T17" fmla="*/ 182 h 4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82" h="463">
                    <a:moveTo>
                      <a:pt x="162" y="182"/>
                    </a:moveTo>
                    <a:lnTo>
                      <a:pt x="320" y="91"/>
                    </a:lnTo>
                    <a:lnTo>
                      <a:pt x="482" y="0"/>
                    </a:lnTo>
                    <a:lnTo>
                      <a:pt x="482" y="182"/>
                    </a:lnTo>
                    <a:lnTo>
                      <a:pt x="320" y="277"/>
                    </a:lnTo>
                    <a:lnTo>
                      <a:pt x="162" y="368"/>
                    </a:lnTo>
                    <a:lnTo>
                      <a:pt x="0" y="463"/>
                    </a:lnTo>
                    <a:lnTo>
                      <a:pt x="0" y="277"/>
                    </a:lnTo>
                    <a:lnTo>
                      <a:pt x="162" y="182"/>
                    </a:lnTo>
                    <a:close/>
                  </a:path>
                </a:pathLst>
              </a:custGeom>
              <a:solidFill>
                <a:srgbClr val="175D7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32" name="Freeform 563">
                <a:extLst>
                  <a:ext uri="{FF2B5EF4-FFF2-40B4-BE49-F238E27FC236}">
                    <a16:creationId xmlns:a16="http://schemas.microsoft.com/office/drawing/2014/main" id="{5597A1A0-8785-4EF6-9017-94E8F2BE6E54}"/>
                  </a:ext>
                </a:extLst>
              </p:cNvPr>
              <p:cNvSpPr>
                <a:spLocks/>
              </p:cNvSpPr>
              <p:nvPr/>
            </p:nvSpPr>
            <p:spPr bwMode="auto">
              <a:xfrm>
                <a:off x="1664" y="2058"/>
                <a:ext cx="482" cy="463"/>
              </a:xfrm>
              <a:custGeom>
                <a:avLst/>
                <a:gdLst>
                  <a:gd name="T0" fmla="*/ 0 w 482"/>
                  <a:gd name="T1" fmla="*/ 434 h 463"/>
                  <a:gd name="T2" fmla="*/ 0 w 482"/>
                  <a:gd name="T3" fmla="*/ 463 h 463"/>
                  <a:gd name="T4" fmla="*/ 162 w 482"/>
                  <a:gd name="T5" fmla="*/ 368 h 463"/>
                  <a:gd name="T6" fmla="*/ 320 w 482"/>
                  <a:gd name="T7" fmla="*/ 277 h 463"/>
                  <a:gd name="T8" fmla="*/ 482 w 482"/>
                  <a:gd name="T9" fmla="*/ 182 h 463"/>
                  <a:gd name="T10" fmla="*/ 482 w 482"/>
                  <a:gd name="T11" fmla="*/ 0 h 463"/>
                  <a:gd name="T12" fmla="*/ 458 w 482"/>
                  <a:gd name="T13" fmla="*/ 15 h 463"/>
                  <a:gd name="T14" fmla="*/ 458 w 482"/>
                  <a:gd name="T15" fmla="*/ 167 h 463"/>
                  <a:gd name="T16" fmla="*/ 296 w 482"/>
                  <a:gd name="T17" fmla="*/ 263 h 463"/>
                  <a:gd name="T18" fmla="*/ 134 w 482"/>
                  <a:gd name="T19" fmla="*/ 353 h 463"/>
                  <a:gd name="T20" fmla="*/ 0 w 482"/>
                  <a:gd name="T21" fmla="*/ 434 h 4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2" h="463">
                    <a:moveTo>
                      <a:pt x="0" y="434"/>
                    </a:moveTo>
                    <a:lnTo>
                      <a:pt x="0" y="463"/>
                    </a:lnTo>
                    <a:lnTo>
                      <a:pt x="162" y="368"/>
                    </a:lnTo>
                    <a:lnTo>
                      <a:pt x="320" y="277"/>
                    </a:lnTo>
                    <a:lnTo>
                      <a:pt x="482" y="182"/>
                    </a:lnTo>
                    <a:lnTo>
                      <a:pt x="482" y="0"/>
                    </a:lnTo>
                    <a:lnTo>
                      <a:pt x="458" y="15"/>
                    </a:lnTo>
                    <a:lnTo>
                      <a:pt x="458" y="167"/>
                    </a:lnTo>
                    <a:lnTo>
                      <a:pt x="296" y="263"/>
                    </a:lnTo>
                    <a:lnTo>
                      <a:pt x="134" y="353"/>
                    </a:lnTo>
                    <a:lnTo>
                      <a:pt x="0" y="434"/>
                    </a:lnTo>
                    <a:close/>
                  </a:path>
                </a:pathLst>
              </a:custGeom>
              <a:solidFill>
                <a:srgbClr val="5C9A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33" name="Freeform 564">
                <a:extLst>
                  <a:ext uri="{FF2B5EF4-FFF2-40B4-BE49-F238E27FC236}">
                    <a16:creationId xmlns:a16="http://schemas.microsoft.com/office/drawing/2014/main" id="{C20FE486-535E-41C2-91C4-7703333008C3}"/>
                  </a:ext>
                </a:extLst>
              </p:cNvPr>
              <p:cNvSpPr>
                <a:spLocks/>
              </p:cNvSpPr>
              <p:nvPr/>
            </p:nvSpPr>
            <p:spPr bwMode="auto">
              <a:xfrm>
                <a:off x="1664" y="2073"/>
                <a:ext cx="458" cy="419"/>
              </a:xfrm>
              <a:custGeom>
                <a:avLst/>
                <a:gdLst>
                  <a:gd name="T0" fmla="*/ 0 w 458"/>
                  <a:gd name="T1" fmla="*/ 262 h 419"/>
                  <a:gd name="T2" fmla="*/ 0 w 458"/>
                  <a:gd name="T3" fmla="*/ 419 h 419"/>
                  <a:gd name="T4" fmla="*/ 134 w 458"/>
                  <a:gd name="T5" fmla="*/ 338 h 419"/>
                  <a:gd name="T6" fmla="*/ 296 w 458"/>
                  <a:gd name="T7" fmla="*/ 248 h 419"/>
                  <a:gd name="T8" fmla="*/ 458 w 458"/>
                  <a:gd name="T9" fmla="*/ 152 h 419"/>
                  <a:gd name="T10" fmla="*/ 458 w 458"/>
                  <a:gd name="T11" fmla="*/ 0 h 419"/>
                  <a:gd name="T12" fmla="*/ 320 w 458"/>
                  <a:gd name="T13" fmla="*/ 76 h 419"/>
                  <a:gd name="T14" fmla="*/ 162 w 458"/>
                  <a:gd name="T15" fmla="*/ 167 h 419"/>
                  <a:gd name="T16" fmla="*/ 0 w 458"/>
                  <a:gd name="T17" fmla="*/ 262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8" h="419">
                    <a:moveTo>
                      <a:pt x="0" y="262"/>
                    </a:moveTo>
                    <a:lnTo>
                      <a:pt x="0" y="419"/>
                    </a:lnTo>
                    <a:lnTo>
                      <a:pt x="134" y="338"/>
                    </a:lnTo>
                    <a:lnTo>
                      <a:pt x="296" y="248"/>
                    </a:lnTo>
                    <a:lnTo>
                      <a:pt x="458" y="152"/>
                    </a:lnTo>
                    <a:lnTo>
                      <a:pt x="458" y="0"/>
                    </a:lnTo>
                    <a:lnTo>
                      <a:pt x="320" y="76"/>
                    </a:lnTo>
                    <a:lnTo>
                      <a:pt x="162" y="167"/>
                    </a:lnTo>
                    <a:lnTo>
                      <a:pt x="0" y="262"/>
                    </a:lnTo>
                    <a:close/>
                  </a:path>
                </a:pathLst>
              </a:custGeom>
              <a:solidFill>
                <a:srgbClr val="175D7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34" name="Freeform 565">
                <a:extLst>
                  <a:ext uri="{FF2B5EF4-FFF2-40B4-BE49-F238E27FC236}">
                    <a16:creationId xmlns:a16="http://schemas.microsoft.com/office/drawing/2014/main" id="{35AAFAE4-BD00-471B-8C71-86DA998A7EEF}"/>
                  </a:ext>
                </a:extLst>
              </p:cNvPr>
              <p:cNvSpPr>
                <a:spLocks noEditPoints="1"/>
              </p:cNvSpPr>
              <p:nvPr/>
            </p:nvSpPr>
            <p:spPr bwMode="auto">
              <a:xfrm>
                <a:off x="1655" y="2044"/>
                <a:ext cx="500" cy="491"/>
              </a:xfrm>
              <a:custGeom>
                <a:avLst/>
                <a:gdLst>
                  <a:gd name="T0" fmla="*/ 0 w 500"/>
                  <a:gd name="T1" fmla="*/ 286 h 491"/>
                  <a:gd name="T2" fmla="*/ 0 w 500"/>
                  <a:gd name="T3" fmla="*/ 491 h 491"/>
                  <a:gd name="T4" fmla="*/ 500 w 500"/>
                  <a:gd name="T5" fmla="*/ 200 h 491"/>
                  <a:gd name="T6" fmla="*/ 500 w 500"/>
                  <a:gd name="T7" fmla="*/ 0 h 491"/>
                  <a:gd name="T8" fmla="*/ 0 w 500"/>
                  <a:gd name="T9" fmla="*/ 286 h 491"/>
                  <a:gd name="T10" fmla="*/ 14 w 500"/>
                  <a:gd name="T11" fmla="*/ 296 h 491"/>
                  <a:gd name="T12" fmla="*/ 486 w 500"/>
                  <a:gd name="T13" fmla="*/ 24 h 491"/>
                  <a:gd name="T14" fmla="*/ 486 w 500"/>
                  <a:gd name="T15" fmla="*/ 196 h 491"/>
                  <a:gd name="T16" fmla="*/ 14 w 500"/>
                  <a:gd name="T17" fmla="*/ 463 h 491"/>
                  <a:gd name="T18" fmla="*/ 14 w 500"/>
                  <a:gd name="T19" fmla="*/ 296 h 4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00" h="491">
                    <a:moveTo>
                      <a:pt x="0" y="286"/>
                    </a:moveTo>
                    <a:lnTo>
                      <a:pt x="0" y="491"/>
                    </a:lnTo>
                    <a:lnTo>
                      <a:pt x="500" y="200"/>
                    </a:lnTo>
                    <a:lnTo>
                      <a:pt x="500" y="0"/>
                    </a:lnTo>
                    <a:lnTo>
                      <a:pt x="0" y="286"/>
                    </a:lnTo>
                    <a:close/>
                    <a:moveTo>
                      <a:pt x="14" y="296"/>
                    </a:moveTo>
                    <a:lnTo>
                      <a:pt x="486" y="24"/>
                    </a:lnTo>
                    <a:lnTo>
                      <a:pt x="486" y="196"/>
                    </a:lnTo>
                    <a:lnTo>
                      <a:pt x="14" y="463"/>
                    </a:lnTo>
                    <a:lnTo>
                      <a:pt x="14" y="296"/>
                    </a:lnTo>
                    <a:close/>
                  </a:path>
                </a:pathLst>
              </a:custGeom>
              <a:solidFill>
                <a:srgbClr val="E5EA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35" name="Freeform 566">
                <a:extLst>
                  <a:ext uri="{FF2B5EF4-FFF2-40B4-BE49-F238E27FC236}">
                    <a16:creationId xmlns:a16="http://schemas.microsoft.com/office/drawing/2014/main" id="{4D49DC46-41BD-4CD8-B8B5-80D40A8B56AB}"/>
                  </a:ext>
                </a:extLst>
              </p:cNvPr>
              <p:cNvSpPr>
                <a:spLocks/>
              </p:cNvSpPr>
              <p:nvPr/>
            </p:nvSpPr>
            <p:spPr bwMode="auto">
              <a:xfrm>
                <a:off x="1979" y="2135"/>
                <a:ext cx="14" cy="214"/>
              </a:xfrm>
              <a:custGeom>
                <a:avLst/>
                <a:gdLst>
                  <a:gd name="T0" fmla="*/ 0 w 14"/>
                  <a:gd name="T1" fmla="*/ 9 h 214"/>
                  <a:gd name="T2" fmla="*/ 0 w 14"/>
                  <a:gd name="T3" fmla="*/ 214 h 214"/>
                  <a:gd name="T4" fmla="*/ 14 w 14"/>
                  <a:gd name="T5" fmla="*/ 205 h 214"/>
                  <a:gd name="T6" fmla="*/ 14 w 14"/>
                  <a:gd name="T7" fmla="*/ 0 h 214"/>
                  <a:gd name="T8" fmla="*/ 0 w 14"/>
                  <a:gd name="T9" fmla="*/ 9 h 214"/>
                </a:gdLst>
                <a:ahLst/>
                <a:cxnLst>
                  <a:cxn ang="0">
                    <a:pos x="T0" y="T1"/>
                  </a:cxn>
                  <a:cxn ang="0">
                    <a:pos x="T2" y="T3"/>
                  </a:cxn>
                  <a:cxn ang="0">
                    <a:pos x="T4" y="T5"/>
                  </a:cxn>
                  <a:cxn ang="0">
                    <a:pos x="T6" y="T7"/>
                  </a:cxn>
                  <a:cxn ang="0">
                    <a:pos x="T8" y="T9"/>
                  </a:cxn>
                </a:cxnLst>
                <a:rect l="0" t="0" r="r" b="b"/>
                <a:pathLst>
                  <a:path w="14" h="214">
                    <a:moveTo>
                      <a:pt x="0" y="9"/>
                    </a:moveTo>
                    <a:lnTo>
                      <a:pt x="0" y="214"/>
                    </a:lnTo>
                    <a:lnTo>
                      <a:pt x="14" y="205"/>
                    </a:lnTo>
                    <a:lnTo>
                      <a:pt x="14" y="0"/>
                    </a:lnTo>
                    <a:lnTo>
                      <a:pt x="0" y="9"/>
                    </a:lnTo>
                    <a:close/>
                  </a:path>
                </a:pathLst>
              </a:custGeom>
              <a:solidFill>
                <a:srgbClr val="E5EA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36" name="Freeform 567">
                <a:extLst>
                  <a:ext uri="{FF2B5EF4-FFF2-40B4-BE49-F238E27FC236}">
                    <a16:creationId xmlns:a16="http://schemas.microsoft.com/office/drawing/2014/main" id="{93EE7913-FADA-49C8-A78E-6B58E8C4B62E}"/>
                  </a:ext>
                </a:extLst>
              </p:cNvPr>
              <p:cNvSpPr>
                <a:spLocks/>
              </p:cNvSpPr>
              <p:nvPr/>
            </p:nvSpPr>
            <p:spPr bwMode="auto">
              <a:xfrm>
                <a:off x="1817" y="2230"/>
                <a:ext cx="14" cy="210"/>
              </a:xfrm>
              <a:custGeom>
                <a:avLst/>
                <a:gdLst>
                  <a:gd name="T0" fmla="*/ 0 w 14"/>
                  <a:gd name="T1" fmla="*/ 10 h 210"/>
                  <a:gd name="T2" fmla="*/ 0 w 14"/>
                  <a:gd name="T3" fmla="*/ 210 h 210"/>
                  <a:gd name="T4" fmla="*/ 14 w 14"/>
                  <a:gd name="T5" fmla="*/ 200 h 210"/>
                  <a:gd name="T6" fmla="*/ 14 w 14"/>
                  <a:gd name="T7" fmla="*/ 0 h 210"/>
                  <a:gd name="T8" fmla="*/ 0 w 14"/>
                  <a:gd name="T9" fmla="*/ 10 h 210"/>
                </a:gdLst>
                <a:ahLst/>
                <a:cxnLst>
                  <a:cxn ang="0">
                    <a:pos x="T0" y="T1"/>
                  </a:cxn>
                  <a:cxn ang="0">
                    <a:pos x="T2" y="T3"/>
                  </a:cxn>
                  <a:cxn ang="0">
                    <a:pos x="T4" y="T5"/>
                  </a:cxn>
                  <a:cxn ang="0">
                    <a:pos x="T6" y="T7"/>
                  </a:cxn>
                  <a:cxn ang="0">
                    <a:pos x="T8" y="T9"/>
                  </a:cxn>
                </a:cxnLst>
                <a:rect l="0" t="0" r="r" b="b"/>
                <a:pathLst>
                  <a:path w="14" h="210">
                    <a:moveTo>
                      <a:pt x="0" y="10"/>
                    </a:moveTo>
                    <a:lnTo>
                      <a:pt x="0" y="210"/>
                    </a:lnTo>
                    <a:lnTo>
                      <a:pt x="14" y="200"/>
                    </a:lnTo>
                    <a:lnTo>
                      <a:pt x="14" y="0"/>
                    </a:lnTo>
                    <a:lnTo>
                      <a:pt x="0" y="10"/>
                    </a:lnTo>
                    <a:close/>
                  </a:path>
                </a:pathLst>
              </a:custGeom>
              <a:solidFill>
                <a:srgbClr val="E5EA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37" name="Freeform 568">
                <a:extLst>
                  <a:ext uri="{FF2B5EF4-FFF2-40B4-BE49-F238E27FC236}">
                    <a16:creationId xmlns:a16="http://schemas.microsoft.com/office/drawing/2014/main" id="{BB2D53B9-9CBC-49C0-92C9-738C86F47A69}"/>
                  </a:ext>
                </a:extLst>
              </p:cNvPr>
              <p:cNvSpPr>
                <a:spLocks/>
              </p:cNvSpPr>
              <p:nvPr/>
            </p:nvSpPr>
            <p:spPr bwMode="auto">
              <a:xfrm>
                <a:off x="2690" y="2216"/>
                <a:ext cx="57" cy="305"/>
              </a:xfrm>
              <a:custGeom>
                <a:avLst/>
                <a:gdLst>
                  <a:gd name="T0" fmla="*/ 12 w 12"/>
                  <a:gd name="T1" fmla="*/ 0 h 64"/>
                  <a:gd name="T2" fmla="*/ 12 w 12"/>
                  <a:gd name="T3" fmla="*/ 1 h 64"/>
                  <a:gd name="T4" fmla="*/ 11 w 12"/>
                  <a:gd name="T5" fmla="*/ 3 h 64"/>
                  <a:gd name="T6" fmla="*/ 11 w 12"/>
                  <a:gd name="T7" fmla="*/ 4 h 64"/>
                  <a:gd name="T8" fmla="*/ 10 w 12"/>
                  <a:gd name="T9" fmla="*/ 5 h 64"/>
                  <a:gd name="T10" fmla="*/ 8 w 12"/>
                  <a:gd name="T11" fmla="*/ 7 h 64"/>
                  <a:gd name="T12" fmla="*/ 5 w 12"/>
                  <a:gd name="T13" fmla="*/ 9 h 64"/>
                  <a:gd name="T14" fmla="*/ 5 w 12"/>
                  <a:gd name="T15" fmla="*/ 9 h 64"/>
                  <a:gd name="T16" fmla="*/ 0 w 12"/>
                  <a:gd name="T17" fmla="*/ 11 h 64"/>
                  <a:gd name="T18" fmla="*/ 0 w 12"/>
                  <a:gd name="T19" fmla="*/ 64 h 64"/>
                  <a:gd name="T20" fmla="*/ 5 w 12"/>
                  <a:gd name="T21" fmla="*/ 62 h 64"/>
                  <a:gd name="T22" fmla="*/ 5 w 12"/>
                  <a:gd name="T23" fmla="*/ 62 h 64"/>
                  <a:gd name="T24" fmla="*/ 8 w 12"/>
                  <a:gd name="T25" fmla="*/ 59 h 64"/>
                  <a:gd name="T26" fmla="*/ 10 w 12"/>
                  <a:gd name="T27" fmla="*/ 58 h 64"/>
                  <a:gd name="T28" fmla="*/ 11 w 12"/>
                  <a:gd name="T29" fmla="*/ 57 h 64"/>
                  <a:gd name="T30" fmla="*/ 11 w 12"/>
                  <a:gd name="T31" fmla="*/ 55 h 64"/>
                  <a:gd name="T32" fmla="*/ 12 w 12"/>
                  <a:gd name="T33" fmla="*/ 54 h 64"/>
                  <a:gd name="T34" fmla="*/ 12 w 12"/>
                  <a:gd name="T35" fmla="*/ 53 h 64"/>
                  <a:gd name="T36" fmla="*/ 12 w 12"/>
                  <a:gd name="T37" fmla="*/ 0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2" h="64">
                    <a:moveTo>
                      <a:pt x="12" y="0"/>
                    </a:moveTo>
                    <a:cubicBezTo>
                      <a:pt x="12" y="0"/>
                      <a:pt x="12" y="1"/>
                      <a:pt x="12" y="1"/>
                    </a:cubicBezTo>
                    <a:cubicBezTo>
                      <a:pt x="12" y="2"/>
                      <a:pt x="11" y="2"/>
                      <a:pt x="11" y="3"/>
                    </a:cubicBezTo>
                    <a:cubicBezTo>
                      <a:pt x="11" y="3"/>
                      <a:pt x="11" y="3"/>
                      <a:pt x="11" y="4"/>
                    </a:cubicBezTo>
                    <a:cubicBezTo>
                      <a:pt x="10" y="4"/>
                      <a:pt x="10" y="5"/>
                      <a:pt x="10" y="5"/>
                    </a:cubicBezTo>
                    <a:cubicBezTo>
                      <a:pt x="9" y="6"/>
                      <a:pt x="9" y="6"/>
                      <a:pt x="8" y="7"/>
                    </a:cubicBezTo>
                    <a:cubicBezTo>
                      <a:pt x="8" y="8"/>
                      <a:pt x="7" y="8"/>
                      <a:pt x="5" y="9"/>
                    </a:cubicBezTo>
                    <a:cubicBezTo>
                      <a:pt x="5" y="9"/>
                      <a:pt x="5" y="9"/>
                      <a:pt x="5" y="9"/>
                    </a:cubicBezTo>
                    <a:cubicBezTo>
                      <a:pt x="4" y="10"/>
                      <a:pt x="2" y="11"/>
                      <a:pt x="0" y="11"/>
                    </a:cubicBezTo>
                    <a:cubicBezTo>
                      <a:pt x="0" y="64"/>
                      <a:pt x="0" y="64"/>
                      <a:pt x="0" y="64"/>
                    </a:cubicBezTo>
                    <a:cubicBezTo>
                      <a:pt x="2" y="63"/>
                      <a:pt x="3" y="63"/>
                      <a:pt x="5" y="62"/>
                    </a:cubicBezTo>
                    <a:cubicBezTo>
                      <a:pt x="5" y="62"/>
                      <a:pt x="5" y="62"/>
                      <a:pt x="5" y="62"/>
                    </a:cubicBezTo>
                    <a:cubicBezTo>
                      <a:pt x="6" y="61"/>
                      <a:pt x="7" y="60"/>
                      <a:pt x="8" y="59"/>
                    </a:cubicBezTo>
                    <a:cubicBezTo>
                      <a:pt x="9" y="59"/>
                      <a:pt x="9" y="58"/>
                      <a:pt x="10" y="58"/>
                    </a:cubicBezTo>
                    <a:cubicBezTo>
                      <a:pt x="10" y="57"/>
                      <a:pt x="10" y="57"/>
                      <a:pt x="11" y="57"/>
                    </a:cubicBezTo>
                    <a:cubicBezTo>
                      <a:pt x="11" y="56"/>
                      <a:pt x="11" y="56"/>
                      <a:pt x="11" y="55"/>
                    </a:cubicBezTo>
                    <a:cubicBezTo>
                      <a:pt x="11" y="55"/>
                      <a:pt x="11" y="54"/>
                      <a:pt x="12" y="54"/>
                    </a:cubicBezTo>
                    <a:cubicBezTo>
                      <a:pt x="12" y="54"/>
                      <a:pt x="12" y="53"/>
                      <a:pt x="12" y="53"/>
                    </a:cubicBezTo>
                    <a:cubicBezTo>
                      <a:pt x="12" y="0"/>
                      <a:pt x="12" y="0"/>
                      <a:pt x="12" y="0"/>
                    </a:cubicBezTo>
                    <a:close/>
                  </a:path>
                </a:pathLst>
              </a:custGeom>
              <a:solidFill>
                <a:srgbClr val="FF87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38" name="Freeform 569">
                <a:extLst>
                  <a:ext uri="{FF2B5EF4-FFF2-40B4-BE49-F238E27FC236}">
                    <a16:creationId xmlns:a16="http://schemas.microsoft.com/office/drawing/2014/main" id="{34713229-D7F6-4436-A69C-81BF0521C7BA}"/>
                  </a:ext>
                </a:extLst>
              </p:cNvPr>
              <p:cNvSpPr>
                <a:spLocks/>
              </p:cNvSpPr>
              <p:nvPr/>
            </p:nvSpPr>
            <p:spPr bwMode="auto">
              <a:xfrm>
                <a:off x="2599" y="2268"/>
                <a:ext cx="91" cy="263"/>
              </a:xfrm>
              <a:custGeom>
                <a:avLst/>
                <a:gdLst>
                  <a:gd name="T0" fmla="*/ 15 w 19"/>
                  <a:gd name="T1" fmla="*/ 1 h 55"/>
                  <a:gd name="T2" fmla="*/ 12 w 19"/>
                  <a:gd name="T3" fmla="*/ 2 h 55"/>
                  <a:gd name="T4" fmla="*/ 9 w 19"/>
                  <a:gd name="T5" fmla="*/ 2 h 55"/>
                  <a:gd name="T6" fmla="*/ 7 w 19"/>
                  <a:gd name="T7" fmla="*/ 2 h 55"/>
                  <a:gd name="T8" fmla="*/ 5 w 19"/>
                  <a:gd name="T9" fmla="*/ 2 h 55"/>
                  <a:gd name="T10" fmla="*/ 3 w 19"/>
                  <a:gd name="T11" fmla="*/ 2 h 55"/>
                  <a:gd name="T12" fmla="*/ 0 w 19"/>
                  <a:gd name="T13" fmla="*/ 1 h 55"/>
                  <a:gd name="T14" fmla="*/ 0 w 19"/>
                  <a:gd name="T15" fmla="*/ 54 h 55"/>
                  <a:gd name="T16" fmla="*/ 2 w 19"/>
                  <a:gd name="T17" fmla="*/ 54 h 55"/>
                  <a:gd name="T18" fmla="*/ 5 w 19"/>
                  <a:gd name="T19" fmla="*/ 55 h 55"/>
                  <a:gd name="T20" fmla="*/ 7 w 19"/>
                  <a:gd name="T21" fmla="*/ 55 h 55"/>
                  <a:gd name="T22" fmla="*/ 9 w 19"/>
                  <a:gd name="T23" fmla="*/ 55 h 55"/>
                  <a:gd name="T24" fmla="*/ 12 w 19"/>
                  <a:gd name="T25" fmla="*/ 54 h 55"/>
                  <a:gd name="T26" fmla="*/ 15 w 19"/>
                  <a:gd name="T27" fmla="*/ 54 h 55"/>
                  <a:gd name="T28" fmla="*/ 19 w 19"/>
                  <a:gd name="T29" fmla="*/ 53 h 55"/>
                  <a:gd name="T30" fmla="*/ 19 w 19"/>
                  <a:gd name="T31" fmla="*/ 0 h 55"/>
                  <a:gd name="T32" fmla="*/ 15 w 19"/>
                  <a:gd name="T33" fmla="*/ 1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 h="55">
                    <a:moveTo>
                      <a:pt x="15" y="1"/>
                    </a:moveTo>
                    <a:cubicBezTo>
                      <a:pt x="14" y="2"/>
                      <a:pt x="13" y="2"/>
                      <a:pt x="12" y="2"/>
                    </a:cubicBezTo>
                    <a:cubicBezTo>
                      <a:pt x="11" y="2"/>
                      <a:pt x="10" y="2"/>
                      <a:pt x="9" y="2"/>
                    </a:cubicBezTo>
                    <a:cubicBezTo>
                      <a:pt x="9" y="2"/>
                      <a:pt x="8" y="2"/>
                      <a:pt x="7" y="2"/>
                    </a:cubicBezTo>
                    <a:cubicBezTo>
                      <a:pt x="6" y="2"/>
                      <a:pt x="6" y="2"/>
                      <a:pt x="5" y="2"/>
                    </a:cubicBezTo>
                    <a:cubicBezTo>
                      <a:pt x="4" y="2"/>
                      <a:pt x="3" y="2"/>
                      <a:pt x="3" y="2"/>
                    </a:cubicBezTo>
                    <a:cubicBezTo>
                      <a:pt x="2" y="2"/>
                      <a:pt x="1" y="1"/>
                      <a:pt x="0" y="1"/>
                    </a:cubicBezTo>
                    <a:cubicBezTo>
                      <a:pt x="0" y="54"/>
                      <a:pt x="0" y="54"/>
                      <a:pt x="0" y="54"/>
                    </a:cubicBezTo>
                    <a:cubicBezTo>
                      <a:pt x="1" y="54"/>
                      <a:pt x="2" y="54"/>
                      <a:pt x="2" y="54"/>
                    </a:cubicBezTo>
                    <a:cubicBezTo>
                      <a:pt x="3" y="54"/>
                      <a:pt x="4" y="54"/>
                      <a:pt x="5" y="55"/>
                    </a:cubicBezTo>
                    <a:cubicBezTo>
                      <a:pt x="5" y="55"/>
                      <a:pt x="6" y="55"/>
                      <a:pt x="7" y="55"/>
                    </a:cubicBezTo>
                    <a:cubicBezTo>
                      <a:pt x="8" y="55"/>
                      <a:pt x="8" y="55"/>
                      <a:pt x="9" y="55"/>
                    </a:cubicBezTo>
                    <a:cubicBezTo>
                      <a:pt x="10" y="55"/>
                      <a:pt x="11" y="55"/>
                      <a:pt x="12" y="54"/>
                    </a:cubicBezTo>
                    <a:cubicBezTo>
                      <a:pt x="13" y="54"/>
                      <a:pt x="14" y="54"/>
                      <a:pt x="15" y="54"/>
                    </a:cubicBezTo>
                    <a:cubicBezTo>
                      <a:pt x="16" y="54"/>
                      <a:pt x="18" y="53"/>
                      <a:pt x="19" y="53"/>
                    </a:cubicBezTo>
                    <a:cubicBezTo>
                      <a:pt x="19" y="0"/>
                      <a:pt x="19" y="0"/>
                      <a:pt x="19" y="0"/>
                    </a:cubicBezTo>
                    <a:cubicBezTo>
                      <a:pt x="18" y="1"/>
                      <a:pt x="16" y="1"/>
                      <a:pt x="15" y="1"/>
                    </a:cubicBezTo>
                    <a:close/>
                  </a:path>
                </a:pathLst>
              </a:custGeom>
              <a:solidFill>
                <a:srgbClr val="FFB4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39" name="Freeform 570">
                <a:extLst>
                  <a:ext uri="{FF2B5EF4-FFF2-40B4-BE49-F238E27FC236}">
                    <a16:creationId xmlns:a16="http://schemas.microsoft.com/office/drawing/2014/main" id="{A74EA16B-58F2-4830-BF22-4003BBAF1BBF}"/>
                  </a:ext>
                </a:extLst>
              </p:cNvPr>
              <p:cNvSpPr>
                <a:spLocks/>
              </p:cNvSpPr>
              <p:nvPr/>
            </p:nvSpPr>
            <p:spPr bwMode="auto">
              <a:xfrm>
                <a:off x="2527" y="2216"/>
                <a:ext cx="72" cy="310"/>
              </a:xfrm>
              <a:custGeom>
                <a:avLst/>
                <a:gdLst>
                  <a:gd name="T0" fmla="*/ 13 w 15"/>
                  <a:gd name="T1" fmla="*/ 12 h 65"/>
                  <a:gd name="T2" fmla="*/ 10 w 15"/>
                  <a:gd name="T3" fmla="*/ 11 h 65"/>
                  <a:gd name="T4" fmla="*/ 7 w 15"/>
                  <a:gd name="T5" fmla="*/ 9 h 65"/>
                  <a:gd name="T6" fmla="*/ 0 w 15"/>
                  <a:gd name="T7" fmla="*/ 0 h 65"/>
                  <a:gd name="T8" fmla="*/ 0 w 15"/>
                  <a:gd name="T9" fmla="*/ 52 h 65"/>
                  <a:gd name="T10" fmla="*/ 7 w 15"/>
                  <a:gd name="T11" fmla="*/ 62 h 65"/>
                  <a:gd name="T12" fmla="*/ 10 w 15"/>
                  <a:gd name="T13" fmla="*/ 63 h 65"/>
                  <a:gd name="T14" fmla="*/ 13 w 15"/>
                  <a:gd name="T15" fmla="*/ 64 h 65"/>
                  <a:gd name="T16" fmla="*/ 15 w 15"/>
                  <a:gd name="T17" fmla="*/ 65 h 65"/>
                  <a:gd name="T18" fmla="*/ 15 w 15"/>
                  <a:gd name="T19" fmla="*/ 12 h 65"/>
                  <a:gd name="T20" fmla="*/ 13 w 15"/>
                  <a:gd name="T21" fmla="*/ 12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 h="65">
                    <a:moveTo>
                      <a:pt x="13" y="12"/>
                    </a:moveTo>
                    <a:cubicBezTo>
                      <a:pt x="12" y="11"/>
                      <a:pt x="11" y="11"/>
                      <a:pt x="10" y="11"/>
                    </a:cubicBezTo>
                    <a:cubicBezTo>
                      <a:pt x="9" y="10"/>
                      <a:pt x="8" y="10"/>
                      <a:pt x="7" y="9"/>
                    </a:cubicBezTo>
                    <a:cubicBezTo>
                      <a:pt x="2" y="7"/>
                      <a:pt x="0" y="3"/>
                      <a:pt x="0" y="0"/>
                    </a:cubicBezTo>
                    <a:cubicBezTo>
                      <a:pt x="0" y="52"/>
                      <a:pt x="0" y="52"/>
                      <a:pt x="0" y="52"/>
                    </a:cubicBezTo>
                    <a:cubicBezTo>
                      <a:pt x="0" y="56"/>
                      <a:pt x="2" y="59"/>
                      <a:pt x="7" y="62"/>
                    </a:cubicBezTo>
                    <a:cubicBezTo>
                      <a:pt x="8" y="62"/>
                      <a:pt x="9" y="63"/>
                      <a:pt x="10" y="63"/>
                    </a:cubicBezTo>
                    <a:cubicBezTo>
                      <a:pt x="11" y="64"/>
                      <a:pt x="12" y="64"/>
                      <a:pt x="13" y="64"/>
                    </a:cubicBezTo>
                    <a:cubicBezTo>
                      <a:pt x="14" y="65"/>
                      <a:pt x="14" y="65"/>
                      <a:pt x="15" y="65"/>
                    </a:cubicBezTo>
                    <a:cubicBezTo>
                      <a:pt x="15" y="12"/>
                      <a:pt x="15" y="12"/>
                      <a:pt x="15" y="12"/>
                    </a:cubicBezTo>
                    <a:cubicBezTo>
                      <a:pt x="14" y="12"/>
                      <a:pt x="14" y="12"/>
                      <a:pt x="13" y="12"/>
                    </a:cubicBezTo>
                    <a:close/>
                  </a:path>
                </a:pathLst>
              </a:custGeom>
              <a:solidFill>
                <a:srgbClr val="FFCE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40" name="Freeform 571">
                <a:extLst>
                  <a:ext uri="{FF2B5EF4-FFF2-40B4-BE49-F238E27FC236}">
                    <a16:creationId xmlns:a16="http://schemas.microsoft.com/office/drawing/2014/main" id="{C3EEAE98-507D-42D3-A7C2-FFBA931DDD63}"/>
                  </a:ext>
                </a:extLst>
              </p:cNvPr>
              <p:cNvSpPr>
                <a:spLocks/>
              </p:cNvSpPr>
              <p:nvPr/>
            </p:nvSpPr>
            <p:spPr bwMode="auto">
              <a:xfrm>
                <a:off x="2518" y="2144"/>
                <a:ext cx="238" cy="139"/>
              </a:xfrm>
              <a:custGeom>
                <a:avLst/>
                <a:gdLst>
                  <a:gd name="T0" fmla="*/ 41 w 50"/>
                  <a:gd name="T1" fmla="*/ 5 h 29"/>
                  <a:gd name="T2" fmla="*/ 41 w 50"/>
                  <a:gd name="T3" fmla="*/ 24 h 29"/>
                  <a:gd name="T4" fmla="*/ 9 w 50"/>
                  <a:gd name="T5" fmla="*/ 24 h 29"/>
                  <a:gd name="T6" fmla="*/ 9 w 50"/>
                  <a:gd name="T7" fmla="*/ 5 h 29"/>
                  <a:gd name="T8" fmla="*/ 41 w 50"/>
                  <a:gd name="T9" fmla="*/ 5 h 29"/>
                </a:gdLst>
                <a:ahLst/>
                <a:cxnLst>
                  <a:cxn ang="0">
                    <a:pos x="T0" y="T1"/>
                  </a:cxn>
                  <a:cxn ang="0">
                    <a:pos x="T2" y="T3"/>
                  </a:cxn>
                  <a:cxn ang="0">
                    <a:pos x="T4" y="T5"/>
                  </a:cxn>
                  <a:cxn ang="0">
                    <a:pos x="T6" y="T7"/>
                  </a:cxn>
                  <a:cxn ang="0">
                    <a:pos x="T8" y="T9"/>
                  </a:cxn>
                </a:cxnLst>
                <a:rect l="0" t="0" r="r" b="b"/>
                <a:pathLst>
                  <a:path w="50" h="29">
                    <a:moveTo>
                      <a:pt x="41" y="5"/>
                    </a:moveTo>
                    <a:cubicBezTo>
                      <a:pt x="50" y="11"/>
                      <a:pt x="50" y="19"/>
                      <a:pt x="41" y="24"/>
                    </a:cubicBezTo>
                    <a:cubicBezTo>
                      <a:pt x="32" y="29"/>
                      <a:pt x="18" y="29"/>
                      <a:pt x="9" y="24"/>
                    </a:cubicBezTo>
                    <a:cubicBezTo>
                      <a:pt x="0" y="19"/>
                      <a:pt x="0" y="11"/>
                      <a:pt x="9" y="5"/>
                    </a:cubicBezTo>
                    <a:cubicBezTo>
                      <a:pt x="18" y="0"/>
                      <a:pt x="32" y="0"/>
                      <a:pt x="41" y="5"/>
                    </a:cubicBezTo>
                    <a:close/>
                  </a:path>
                </a:pathLst>
              </a:custGeom>
              <a:solidFill>
                <a:srgbClr val="FFCE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41" name="Freeform 572">
                <a:extLst>
                  <a:ext uri="{FF2B5EF4-FFF2-40B4-BE49-F238E27FC236}">
                    <a16:creationId xmlns:a16="http://schemas.microsoft.com/office/drawing/2014/main" id="{11268DCD-A1DD-49BB-89E5-C66ECCCC3616}"/>
                  </a:ext>
                </a:extLst>
              </p:cNvPr>
              <p:cNvSpPr>
                <a:spLocks/>
              </p:cNvSpPr>
              <p:nvPr/>
            </p:nvSpPr>
            <p:spPr bwMode="auto">
              <a:xfrm>
                <a:off x="2718" y="2459"/>
                <a:ext cx="34" cy="53"/>
              </a:xfrm>
              <a:custGeom>
                <a:avLst/>
                <a:gdLst>
                  <a:gd name="T0" fmla="*/ 7 w 7"/>
                  <a:gd name="T1" fmla="*/ 0 h 11"/>
                  <a:gd name="T2" fmla="*/ 7 w 7"/>
                  <a:gd name="T3" fmla="*/ 2 h 11"/>
                  <a:gd name="T4" fmla="*/ 6 w 7"/>
                  <a:gd name="T5" fmla="*/ 3 h 11"/>
                  <a:gd name="T6" fmla="*/ 6 w 7"/>
                  <a:gd name="T7" fmla="*/ 4 h 11"/>
                  <a:gd name="T8" fmla="*/ 5 w 7"/>
                  <a:gd name="T9" fmla="*/ 6 h 11"/>
                  <a:gd name="T10" fmla="*/ 3 w 7"/>
                  <a:gd name="T11" fmla="*/ 7 h 11"/>
                  <a:gd name="T12" fmla="*/ 0 w 7"/>
                  <a:gd name="T13" fmla="*/ 10 h 11"/>
                  <a:gd name="T14" fmla="*/ 0 w 7"/>
                  <a:gd name="T15" fmla="*/ 11 h 11"/>
                  <a:gd name="T16" fmla="*/ 3 w 7"/>
                  <a:gd name="T17" fmla="*/ 9 h 11"/>
                  <a:gd name="T18" fmla="*/ 5 w 7"/>
                  <a:gd name="T19" fmla="*/ 8 h 11"/>
                  <a:gd name="T20" fmla="*/ 6 w 7"/>
                  <a:gd name="T21" fmla="*/ 6 h 11"/>
                  <a:gd name="T22" fmla="*/ 6 w 7"/>
                  <a:gd name="T23" fmla="*/ 5 h 11"/>
                  <a:gd name="T24" fmla="*/ 7 w 7"/>
                  <a:gd name="T25" fmla="*/ 3 h 11"/>
                  <a:gd name="T26" fmla="*/ 7 w 7"/>
                  <a:gd name="T27" fmla="*/ 2 h 11"/>
                  <a:gd name="T28" fmla="*/ 7 w 7"/>
                  <a:gd name="T29" fmla="*/ 2 h 11"/>
                  <a:gd name="T30" fmla="*/ 7 w 7"/>
                  <a:gd name="T31" fmla="*/ 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 h="11">
                    <a:moveTo>
                      <a:pt x="7" y="0"/>
                    </a:moveTo>
                    <a:cubicBezTo>
                      <a:pt x="7" y="1"/>
                      <a:pt x="7" y="1"/>
                      <a:pt x="7" y="2"/>
                    </a:cubicBezTo>
                    <a:cubicBezTo>
                      <a:pt x="7" y="2"/>
                      <a:pt x="6" y="3"/>
                      <a:pt x="6" y="3"/>
                    </a:cubicBezTo>
                    <a:cubicBezTo>
                      <a:pt x="6" y="4"/>
                      <a:pt x="6" y="4"/>
                      <a:pt x="6" y="4"/>
                    </a:cubicBezTo>
                    <a:cubicBezTo>
                      <a:pt x="5" y="5"/>
                      <a:pt x="5" y="5"/>
                      <a:pt x="5" y="6"/>
                    </a:cubicBezTo>
                    <a:cubicBezTo>
                      <a:pt x="4" y="6"/>
                      <a:pt x="4" y="7"/>
                      <a:pt x="3" y="7"/>
                    </a:cubicBezTo>
                    <a:cubicBezTo>
                      <a:pt x="2" y="8"/>
                      <a:pt x="1" y="9"/>
                      <a:pt x="0" y="10"/>
                    </a:cubicBezTo>
                    <a:cubicBezTo>
                      <a:pt x="0" y="11"/>
                      <a:pt x="0" y="11"/>
                      <a:pt x="0" y="11"/>
                    </a:cubicBezTo>
                    <a:cubicBezTo>
                      <a:pt x="1" y="11"/>
                      <a:pt x="2" y="10"/>
                      <a:pt x="3" y="9"/>
                    </a:cubicBezTo>
                    <a:cubicBezTo>
                      <a:pt x="4" y="9"/>
                      <a:pt x="4" y="8"/>
                      <a:pt x="5" y="8"/>
                    </a:cubicBezTo>
                    <a:cubicBezTo>
                      <a:pt x="5" y="7"/>
                      <a:pt x="5" y="7"/>
                      <a:pt x="6" y="6"/>
                    </a:cubicBezTo>
                    <a:cubicBezTo>
                      <a:pt x="6" y="6"/>
                      <a:pt x="6" y="5"/>
                      <a:pt x="6" y="5"/>
                    </a:cubicBezTo>
                    <a:cubicBezTo>
                      <a:pt x="6" y="4"/>
                      <a:pt x="7" y="4"/>
                      <a:pt x="7" y="3"/>
                    </a:cubicBezTo>
                    <a:cubicBezTo>
                      <a:pt x="7" y="3"/>
                      <a:pt x="7" y="3"/>
                      <a:pt x="7" y="2"/>
                    </a:cubicBezTo>
                    <a:cubicBezTo>
                      <a:pt x="7" y="2"/>
                      <a:pt x="7" y="2"/>
                      <a:pt x="7" y="2"/>
                    </a:cubicBezTo>
                    <a:cubicBezTo>
                      <a:pt x="7" y="0"/>
                      <a:pt x="7" y="0"/>
                      <a:pt x="7" y="0"/>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42" name="Freeform 573">
                <a:extLst>
                  <a:ext uri="{FF2B5EF4-FFF2-40B4-BE49-F238E27FC236}">
                    <a16:creationId xmlns:a16="http://schemas.microsoft.com/office/drawing/2014/main" id="{1489ECED-F2D7-4B9E-9283-8697735BE9A9}"/>
                  </a:ext>
                </a:extLst>
              </p:cNvPr>
              <p:cNvSpPr>
                <a:spLocks/>
              </p:cNvSpPr>
              <p:nvPr/>
            </p:nvSpPr>
            <p:spPr bwMode="auto">
              <a:xfrm>
                <a:off x="2632" y="2507"/>
                <a:ext cx="86" cy="28"/>
              </a:xfrm>
              <a:custGeom>
                <a:avLst/>
                <a:gdLst>
                  <a:gd name="T0" fmla="*/ 18 w 18"/>
                  <a:gd name="T1" fmla="*/ 0 h 6"/>
                  <a:gd name="T2" fmla="*/ 13 w 18"/>
                  <a:gd name="T3" fmla="*/ 2 h 6"/>
                  <a:gd name="T4" fmla="*/ 8 w 18"/>
                  <a:gd name="T5" fmla="*/ 3 h 6"/>
                  <a:gd name="T6" fmla="*/ 5 w 18"/>
                  <a:gd name="T7" fmla="*/ 4 h 6"/>
                  <a:gd name="T8" fmla="*/ 2 w 18"/>
                  <a:gd name="T9" fmla="*/ 4 h 6"/>
                  <a:gd name="T10" fmla="*/ 0 w 18"/>
                  <a:gd name="T11" fmla="*/ 4 h 6"/>
                  <a:gd name="T12" fmla="*/ 0 w 18"/>
                  <a:gd name="T13" fmla="*/ 6 h 6"/>
                  <a:gd name="T14" fmla="*/ 2 w 18"/>
                  <a:gd name="T15" fmla="*/ 6 h 6"/>
                  <a:gd name="T16" fmla="*/ 5 w 18"/>
                  <a:gd name="T17" fmla="*/ 5 h 6"/>
                  <a:gd name="T18" fmla="*/ 8 w 18"/>
                  <a:gd name="T19" fmla="*/ 5 h 6"/>
                  <a:gd name="T20" fmla="*/ 13 w 18"/>
                  <a:gd name="T21" fmla="*/ 4 h 6"/>
                  <a:gd name="T22" fmla="*/ 18 w 18"/>
                  <a:gd name="T23" fmla="*/ 2 h 6"/>
                  <a:gd name="T24" fmla="*/ 18 w 18"/>
                  <a:gd name="T25" fmla="*/ 1 h 6"/>
                  <a:gd name="T26" fmla="*/ 18 w 18"/>
                  <a:gd name="T27"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 h="6">
                    <a:moveTo>
                      <a:pt x="18" y="0"/>
                    </a:moveTo>
                    <a:cubicBezTo>
                      <a:pt x="16" y="1"/>
                      <a:pt x="15" y="2"/>
                      <a:pt x="13" y="2"/>
                    </a:cubicBezTo>
                    <a:cubicBezTo>
                      <a:pt x="11" y="3"/>
                      <a:pt x="10" y="3"/>
                      <a:pt x="8" y="3"/>
                    </a:cubicBezTo>
                    <a:cubicBezTo>
                      <a:pt x="7" y="3"/>
                      <a:pt x="6" y="4"/>
                      <a:pt x="5" y="4"/>
                    </a:cubicBezTo>
                    <a:cubicBezTo>
                      <a:pt x="4" y="4"/>
                      <a:pt x="3" y="4"/>
                      <a:pt x="2" y="4"/>
                    </a:cubicBezTo>
                    <a:cubicBezTo>
                      <a:pt x="2" y="4"/>
                      <a:pt x="1" y="4"/>
                      <a:pt x="0" y="4"/>
                    </a:cubicBezTo>
                    <a:cubicBezTo>
                      <a:pt x="0" y="6"/>
                      <a:pt x="0" y="6"/>
                      <a:pt x="0" y="6"/>
                    </a:cubicBezTo>
                    <a:cubicBezTo>
                      <a:pt x="1" y="6"/>
                      <a:pt x="2" y="6"/>
                      <a:pt x="2" y="6"/>
                    </a:cubicBezTo>
                    <a:cubicBezTo>
                      <a:pt x="3" y="6"/>
                      <a:pt x="4" y="6"/>
                      <a:pt x="5" y="5"/>
                    </a:cubicBezTo>
                    <a:cubicBezTo>
                      <a:pt x="6" y="5"/>
                      <a:pt x="7" y="5"/>
                      <a:pt x="8" y="5"/>
                    </a:cubicBezTo>
                    <a:cubicBezTo>
                      <a:pt x="10" y="5"/>
                      <a:pt x="11" y="4"/>
                      <a:pt x="13" y="4"/>
                    </a:cubicBezTo>
                    <a:cubicBezTo>
                      <a:pt x="15" y="3"/>
                      <a:pt x="16" y="3"/>
                      <a:pt x="18" y="2"/>
                    </a:cubicBezTo>
                    <a:cubicBezTo>
                      <a:pt x="18" y="1"/>
                      <a:pt x="18" y="1"/>
                      <a:pt x="18" y="1"/>
                    </a:cubicBezTo>
                    <a:cubicBezTo>
                      <a:pt x="18" y="0"/>
                      <a:pt x="18" y="0"/>
                      <a:pt x="18" y="0"/>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43" name="Freeform 574">
                <a:extLst>
                  <a:ext uri="{FF2B5EF4-FFF2-40B4-BE49-F238E27FC236}">
                    <a16:creationId xmlns:a16="http://schemas.microsoft.com/office/drawing/2014/main" id="{6D3FE945-EFBE-4B3F-B1FB-D4D6AC14B762}"/>
                  </a:ext>
                </a:extLst>
              </p:cNvPr>
              <p:cNvSpPr>
                <a:spLocks/>
              </p:cNvSpPr>
              <p:nvPr/>
            </p:nvSpPr>
            <p:spPr bwMode="auto">
              <a:xfrm>
                <a:off x="2570" y="2512"/>
                <a:ext cx="62" cy="23"/>
              </a:xfrm>
              <a:custGeom>
                <a:avLst/>
                <a:gdLst>
                  <a:gd name="T0" fmla="*/ 11 w 13"/>
                  <a:gd name="T1" fmla="*/ 3 h 5"/>
                  <a:gd name="T2" fmla="*/ 8 w 13"/>
                  <a:gd name="T3" fmla="*/ 3 h 5"/>
                  <a:gd name="T4" fmla="*/ 6 w 13"/>
                  <a:gd name="T5" fmla="*/ 2 h 5"/>
                  <a:gd name="T6" fmla="*/ 3 w 13"/>
                  <a:gd name="T7" fmla="*/ 1 h 5"/>
                  <a:gd name="T8" fmla="*/ 0 w 13"/>
                  <a:gd name="T9" fmla="*/ 0 h 5"/>
                  <a:gd name="T10" fmla="*/ 0 w 13"/>
                  <a:gd name="T11" fmla="*/ 2 h 5"/>
                  <a:gd name="T12" fmla="*/ 3 w 13"/>
                  <a:gd name="T13" fmla="*/ 3 h 5"/>
                  <a:gd name="T14" fmla="*/ 6 w 13"/>
                  <a:gd name="T15" fmla="*/ 4 h 5"/>
                  <a:gd name="T16" fmla="*/ 8 w 13"/>
                  <a:gd name="T17" fmla="*/ 4 h 5"/>
                  <a:gd name="T18" fmla="*/ 11 w 13"/>
                  <a:gd name="T19" fmla="*/ 5 h 5"/>
                  <a:gd name="T20" fmla="*/ 13 w 13"/>
                  <a:gd name="T21" fmla="*/ 5 h 5"/>
                  <a:gd name="T22" fmla="*/ 13 w 13"/>
                  <a:gd name="T23" fmla="*/ 3 h 5"/>
                  <a:gd name="T24" fmla="*/ 11 w 13"/>
                  <a:gd name="T25" fmla="*/ 3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 h="5">
                    <a:moveTo>
                      <a:pt x="11" y="3"/>
                    </a:moveTo>
                    <a:cubicBezTo>
                      <a:pt x="10" y="3"/>
                      <a:pt x="9" y="3"/>
                      <a:pt x="8" y="3"/>
                    </a:cubicBezTo>
                    <a:cubicBezTo>
                      <a:pt x="7" y="2"/>
                      <a:pt x="7" y="2"/>
                      <a:pt x="6" y="2"/>
                    </a:cubicBezTo>
                    <a:cubicBezTo>
                      <a:pt x="5" y="2"/>
                      <a:pt x="4" y="2"/>
                      <a:pt x="3" y="1"/>
                    </a:cubicBezTo>
                    <a:cubicBezTo>
                      <a:pt x="2" y="1"/>
                      <a:pt x="1" y="1"/>
                      <a:pt x="0" y="0"/>
                    </a:cubicBezTo>
                    <a:cubicBezTo>
                      <a:pt x="0" y="2"/>
                      <a:pt x="0" y="2"/>
                      <a:pt x="0" y="2"/>
                    </a:cubicBezTo>
                    <a:cubicBezTo>
                      <a:pt x="1" y="3"/>
                      <a:pt x="2" y="3"/>
                      <a:pt x="3" y="3"/>
                    </a:cubicBezTo>
                    <a:cubicBezTo>
                      <a:pt x="4" y="3"/>
                      <a:pt x="5" y="4"/>
                      <a:pt x="6" y="4"/>
                    </a:cubicBezTo>
                    <a:cubicBezTo>
                      <a:pt x="7" y="4"/>
                      <a:pt x="7" y="4"/>
                      <a:pt x="8" y="4"/>
                    </a:cubicBezTo>
                    <a:cubicBezTo>
                      <a:pt x="9" y="4"/>
                      <a:pt x="10" y="4"/>
                      <a:pt x="11" y="5"/>
                    </a:cubicBezTo>
                    <a:cubicBezTo>
                      <a:pt x="11" y="5"/>
                      <a:pt x="12" y="5"/>
                      <a:pt x="13" y="5"/>
                    </a:cubicBezTo>
                    <a:cubicBezTo>
                      <a:pt x="13" y="3"/>
                      <a:pt x="13" y="3"/>
                      <a:pt x="13" y="3"/>
                    </a:cubicBezTo>
                    <a:cubicBezTo>
                      <a:pt x="12" y="3"/>
                      <a:pt x="11" y="3"/>
                      <a:pt x="11" y="3"/>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44" name="Freeform 575">
                <a:extLst>
                  <a:ext uri="{FF2B5EF4-FFF2-40B4-BE49-F238E27FC236}">
                    <a16:creationId xmlns:a16="http://schemas.microsoft.com/office/drawing/2014/main" id="{F3E21EAA-D996-46BB-8598-8C522249EE58}"/>
                  </a:ext>
                </a:extLst>
              </p:cNvPr>
              <p:cNvSpPr>
                <a:spLocks/>
              </p:cNvSpPr>
              <p:nvPr/>
            </p:nvSpPr>
            <p:spPr bwMode="auto">
              <a:xfrm>
                <a:off x="2523" y="2459"/>
                <a:ext cx="47" cy="62"/>
              </a:xfrm>
              <a:custGeom>
                <a:avLst/>
                <a:gdLst>
                  <a:gd name="T0" fmla="*/ 10 w 10"/>
                  <a:gd name="T1" fmla="*/ 11 h 13"/>
                  <a:gd name="T2" fmla="*/ 10 w 10"/>
                  <a:gd name="T3" fmla="*/ 13 h 13"/>
                  <a:gd name="T4" fmla="*/ 7 w 10"/>
                  <a:gd name="T5" fmla="*/ 12 h 13"/>
                  <a:gd name="T6" fmla="*/ 0 w 10"/>
                  <a:gd name="T7" fmla="*/ 2 h 13"/>
                  <a:gd name="T8" fmla="*/ 0 w 10"/>
                  <a:gd name="T9" fmla="*/ 0 h 13"/>
                  <a:gd name="T10" fmla="*/ 7 w 10"/>
                  <a:gd name="T11" fmla="*/ 10 h 13"/>
                  <a:gd name="T12" fmla="*/ 10 w 10"/>
                  <a:gd name="T13" fmla="*/ 11 h 13"/>
                </a:gdLst>
                <a:ahLst/>
                <a:cxnLst>
                  <a:cxn ang="0">
                    <a:pos x="T0" y="T1"/>
                  </a:cxn>
                  <a:cxn ang="0">
                    <a:pos x="T2" y="T3"/>
                  </a:cxn>
                  <a:cxn ang="0">
                    <a:pos x="T4" y="T5"/>
                  </a:cxn>
                  <a:cxn ang="0">
                    <a:pos x="T6" y="T7"/>
                  </a:cxn>
                  <a:cxn ang="0">
                    <a:pos x="T8" y="T9"/>
                  </a:cxn>
                  <a:cxn ang="0">
                    <a:pos x="T10" y="T11"/>
                  </a:cxn>
                  <a:cxn ang="0">
                    <a:pos x="T12" y="T13"/>
                  </a:cxn>
                </a:cxnLst>
                <a:rect l="0" t="0" r="r" b="b"/>
                <a:pathLst>
                  <a:path w="10" h="13">
                    <a:moveTo>
                      <a:pt x="10" y="11"/>
                    </a:moveTo>
                    <a:cubicBezTo>
                      <a:pt x="10" y="13"/>
                      <a:pt x="10" y="13"/>
                      <a:pt x="10" y="13"/>
                    </a:cubicBezTo>
                    <a:cubicBezTo>
                      <a:pt x="9" y="13"/>
                      <a:pt x="8" y="12"/>
                      <a:pt x="7" y="12"/>
                    </a:cubicBezTo>
                    <a:cubicBezTo>
                      <a:pt x="2" y="9"/>
                      <a:pt x="0" y="5"/>
                      <a:pt x="0" y="2"/>
                    </a:cubicBezTo>
                    <a:cubicBezTo>
                      <a:pt x="0" y="0"/>
                      <a:pt x="0" y="0"/>
                      <a:pt x="0" y="0"/>
                    </a:cubicBezTo>
                    <a:cubicBezTo>
                      <a:pt x="0" y="4"/>
                      <a:pt x="2" y="7"/>
                      <a:pt x="7" y="10"/>
                    </a:cubicBezTo>
                    <a:cubicBezTo>
                      <a:pt x="8" y="10"/>
                      <a:pt x="9" y="11"/>
                      <a:pt x="10" y="11"/>
                    </a:cubicBez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45" name="Freeform 576">
                <a:extLst>
                  <a:ext uri="{FF2B5EF4-FFF2-40B4-BE49-F238E27FC236}">
                    <a16:creationId xmlns:a16="http://schemas.microsoft.com/office/drawing/2014/main" id="{5E362E4F-2EC7-4AE9-9DC9-F3B0FAA07745}"/>
                  </a:ext>
                </a:extLst>
              </p:cNvPr>
              <p:cNvSpPr>
                <a:spLocks/>
              </p:cNvSpPr>
              <p:nvPr/>
            </p:nvSpPr>
            <p:spPr bwMode="auto">
              <a:xfrm>
                <a:off x="2523" y="2440"/>
                <a:ext cx="229" cy="91"/>
              </a:xfrm>
              <a:custGeom>
                <a:avLst/>
                <a:gdLst>
                  <a:gd name="T0" fmla="*/ 47 w 48"/>
                  <a:gd name="T1" fmla="*/ 4 h 19"/>
                  <a:gd name="T2" fmla="*/ 40 w 48"/>
                  <a:gd name="T3" fmla="*/ 13 h 19"/>
                  <a:gd name="T4" fmla="*/ 8 w 48"/>
                  <a:gd name="T5" fmla="*/ 13 h 19"/>
                  <a:gd name="T6" fmla="*/ 1 w 48"/>
                  <a:gd name="T7" fmla="*/ 4 h 19"/>
                  <a:gd name="T8" fmla="*/ 1 w 48"/>
                  <a:gd name="T9" fmla="*/ 0 h 19"/>
                  <a:gd name="T10" fmla="*/ 1 w 48"/>
                  <a:gd name="T11" fmla="*/ 8 h 19"/>
                  <a:gd name="T12" fmla="*/ 7 w 48"/>
                  <a:gd name="T13" fmla="*/ 14 h 19"/>
                  <a:gd name="T14" fmla="*/ 41 w 48"/>
                  <a:gd name="T15" fmla="*/ 14 h 19"/>
                  <a:gd name="T16" fmla="*/ 47 w 48"/>
                  <a:gd name="T17" fmla="*/ 8 h 19"/>
                  <a:gd name="T18" fmla="*/ 47 w 48"/>
                  <a:gd name="T19" fmla="*/ 0 h 19"/>
                  <a:gd name="T20" fmla="*/ 47 w 48"/>
                  <a:gd name="T21" fmla="*/ 4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 h="19">
                    <a:moveTo>
                      <a:pt x="47" y="4"/>
                    </a:moveTo>
                    <a:cubicBezTo>
                      <a:pt x="47" y="7"/>
                      <a:pt x="45" y="11"/>
                      <a:pt x="40" y="13"/>
                    </a:cubicBezTo>
                    <a:cubicBezTo>
                      <a:pt x="31" y="19"/>
                      <a:pt x="17" y="19"/>
                      <a:pt x="8" y="13"/>
                    </a:cubicBezTo>
                    <a:cubicBezTo>
                      <a:pt x="3" y="11"/>
                      <a:pt x="1" y="8"/>
                      <a:pt x="1" y="4"/>
                    </a:cubicBezTo>
                    <a:cubicBezTo>
                      <a:pt x="1" y="0"/>
                      <a:pt x="1" y="0"/>
                      <a:pt x="1" y="0"/>
                    </a:cubicBezTo>
                    <a:cubicBezTo>
                      <a:pt x="0" y="3"/>
                      <a:pt x="0" y="5"/>
                      <a:pt x="1" y="8"/>
                    </a:cubicBezTo>
                    <a:cubicBezTo>
                      <a:pt x="2" y="10"/>
                      <a:pt x="4" y="12"/>
                      <a:pt x="7" y="14"/>
                    </a:cubicBezTo>
                    <a:cubicBezTo>
                      <a:pt x="16" y="19"/>
                      <a:pt x="32" y="19"/>
                      <a:pt x="41" y="14"/>
                    </a:cubicBezTo>
                    <a:cubicBezTo>
                      <a:pt x="44" y="12"/>
                      <a:pt x="46" y="10"/>
                      <a:pt x="47" y="8"/>
                    </a:cubicBezTo>
                    <a:cubicBezTo>
                      <a:pt x="48" y="6"/>
                      <a:pt x="48" y="3"/>
                      <a:pt x="47" y="0"/>
                    </a:cubicBezTo>
                    <a:lnTo>
                      <a:pt x="47" y="4"/>
                    </a:lnTo>
                    <a:close/>
                  </a:path>
                </a:pathLst>
              </a:custGeom>
              <a:solidFill>
                <a:srgbClr val="E5EA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46" name="Freeform 577">
                <a:extLst>
                  <a:ext uri="{FF2B5EF4-FFF2-40B4-BE49-F238E27FC236}">
                    <a16:creationId xmlns:a16="http://schemas.microsoft.com/office/drawing/2014/main" id="{9C526451-06C2-42A6-989B-2DB9019A9C4F}"/>
                  </a:ext>
                </a:extLst>
              </p:cNvPr>
              <p:cNvSpPr>
                <a:spLocks/>
              </p:cNvSpPr>
              <p:nvPr/>
            </p:nvSpPr>
            <p:spPr bwMode="auto">
              <a:xfrm>
                <a:off x="2718" y="2335"/>
                <a:ext cx="34" cy="57"/>
              </a:xfrm>
              <a:custGeom>
                <a:avLst/>
                <a:gdLst>
                  <a:gd name="T0" fmla="*/ 7 w 7"/>
                  <a:gd name="T1" fmla="*/ 0 h 12"/>
                  <a:gd name="T2" fmla="*/ 7 w 7"/>
                  <a:gd name="T3" fmla="*/ 2 h 12"/>
                  <a:gd name="T4" fmla="*/ 6 w 7"/>
                  <a:gd name="T5" fmla="*/ 3 h 12"/>
                  <a:gd name="T6" fmla="*/ 6 w 7"/>
                  <a:gd name="T7" fmla="*/ 5 h 12"/>
                  <a:gd name="T8" fmla="*/ 5 w 7"/>
                  <a:gd name="T9" fmla="*/ 6 h 12"/>
                  <a:gd name="T10" fmla="*/ 3 w 7"/>
                  <a:gd name="T11" fmla="*/ 8 h 12"/>
                  <a:gd name="T12" fmla="*/ 0 w 7"/>
                  <a:gd name="T13" fmla="*/ 10 h 12"/>
                  <a:gd name="T14" fmla="*/ 0 w 7"/>
                  <a:gd name="T15" fmla="*/ 12 h 12"/>
                  <a:gd name="T16" fmla="*/ 3 w 7"/>
                  <a:gd name="T17" fmla="*/ 9 h 12"/>
                  <a:gd name="T18" fmla="*/ 5 w 7"/>
                  <a:gd name="T19" fmla="*/ 8 h 12"/>
                  <a:gd name="T20" fmla="*/ 6 w 7"/>
                  <a:gd name="T21" fmla="*/ 6 h 12"/>
                  <a:gd name="T22" fmla="*/ 6 w 7"/>
                  <a:gd name="T23" fmla="*/ 5 h 12"/>
                  <a:gd name="T24" fmla="*/ 7 w 7"/>
                  <a:gd name="T25" fmla="*/ 4 h 12"/>
                  <a:gd name="T26" fmla="*/ 7 w 7"/>
                  <a:gd name="T27" fmla="*/ 2 h 12"/>
                  <a:gd name="T28" fmla="*/ 7 w 7"/>
                  <a:gd name="T29" fmla="*/ 2 h 12"/>
                  <a:gd name="T30" fmla="*/ 7 w 7"/>
                  <a:gd name="T31"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 h="12">
                    <a:moveTo>
                      <a:pt x="7" y="0"/>
                    </a:moveTo>
                    <a:cubicBezTo>
                      <a:pt x="7" y="1"/>
                      <a:pt x="7" y="1"/>
                      <a:pt x="7" y="2"/>
                    </a:cubicBezTo>
                    <a:cubicBezTo>
                      <a:pt x="7" y="2"/>
                      <a:pt x="6" y="3"/>
                      <a:pt x="6" y="3"/>
                    </a:cubicBezTo>
                    <a:cubicBezTo>
                      <a:pt x="6" y="4"/>
                      <a:pt x="6" y="4"/>
                      <a:pt x="6" y="5"/>
                    </a:cubicBezTo>
                    <a:cubicBezTo>
                      <a:pt x="5" y="5"/>
                      <a:pt x="5" y="6"/>
                      <a:pt x="5" y="6"/>
                    </a:cubicBezTo>
                    <a:cubicBezTo>
                      <a:pt x="4" y="7"/>
                      <a:pt x="4" y="7"/>
                      <a:pt x="3" y="8"/>
                    </a:cubicBezTo>
                    <a:cubicBezTo>
                      <a:pt x="2" y="8"/>
                      <a:pt x="1" y="9"/>
                      <a:pt x="0" y="10"/>
                    </a:cubicBezTo>
                    <a:cubicBezTo>
                      <a:pt x="0" y="12"/>
                      <a:pt x="0" y="12"/>
                      <a:pt x="0" y="12"/>
                    </a:cubicBezTo>
                    <a:cubicBezTo>
                      <a:pt x="1" y="11"/>
                      <a:pt x="2" y="10"/>
                      <a:pt x="3" y="9"/>
                    </a:cubicBezTo>
                    <a:cubicBezTo>
                      <a:pt x="4" y="9"/>
                      <a:pt x="4" y="8"/>
                      <a:pt x="5" y="8"/>
                    </a:cubicBezTo>
                    <a:cubicBezTo>
                      <a:pt x="5" y="7"/>
                      <a:pt x="5" y="7"/>
                      <a:pt x="6" y="6"/>
                    </a:cubicBezTo>
                    <a:cubicBezTo>
                      <a:pt x="6" y="6"/>
                      <a:pt x="6" y="5"/>
                      <a:pt x="6" y="5"/>
                    </a:cubicBezTo>
                    <a:cubicBezTo>
                      <a:pt x="6" y="5"/>
                      <a:pt x="7" y="4"/>
                      <a:pt x="7" y="4"/>
                    </a:cubicBezTo>
                    <a:cubicBezTo>
                      <a:pt x="7" y="3"/>
                      <a:pt x="7" y="3"/>
                      <a:pt x="7" y="2"/>
                    </a:cubicBezTo>
                    <a:cubicBezTo>
                      <a:pt x="7" y="2"/>
                      <a:pt x="7" y="2"/>
                      <a:pt x="7" y="2"/>
                    </a:cubicBezTo>
                    <a:cubicBezTo>
                      <a:pt x="7" y="0"/>
                      <a:pt x="7" y="0"/>
                      <a:pt x="7" y="0"/>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47" name="Freeform 578">
                <a:extLst>
                  <a:ext uri="{FF2B5EF4-FFF2-40B4-BE49-F238E27FC236}">
                    <a16:creationId xmlns:a16="http://schemas.microsoft.com/office/drawing/2014/main" id="{753A70AE-7BD1-432D-8D50-50895EFC4CBB}"/>
                  </a:ext>
                </a:extLst>
              </p:cNvPr>
              <p:cNvSpPr>
                <a:spLocks/>
              </p:cNvSpPr>
              <p:nvPr/>
            </p:nvSpPr>
            <p:spPr bwMode="auto">
              <a:xfrm>
                <a:off x="2632" y="2383"/>
                <a:ext cx="86" cy="28"/>
              </a:xfrm>
              <a:custGeom>
                <a:avLst/>
                <a:gdLst>
                  <a:gd name="T0" fmla="*/ 18 w 18"/>
                  <a:gd name="T1" fmla="*/ 0 h 6"/>
                  <a:gd name="T2" fmla="*/ 13 w 18"/>
                  <a:gd name="T3" fmla="*/ 2 h 6"/>
                  <a:gd name="T4" fmla="*/ 8 w 18"/>
                  <a:gd name="T5" fmla="*/ 3 h 6"/>
                  <a:gd name="T6" fmla="*/ 5 w 18"/>
                  <a:gd name="T7" fmla="*/ 4 h 6"/>
                  <a:gd name="T8" fmla="*/ 2 w 18"/>
                  <a:gd name="T9" fmla="*/ 4 h 6"/>
                  <a:gd name="T10" fmla="*/ 0 w 18"/>
                  <a:gd name="T11" fmla="*/ 4 h 6"/>
                  <a:gd name="T12" fmla="*/ 0 w 18"/>
                  <a:gd name="T13" fmla="*/ 6 h 6"/>
                  <a:gd name="T14" fmla="*/ 2 w 18"/>
                  <a:gd name="T15" fmla="*/ 6 h 6"/>
                  <a:gd name="T16" fmla="*/ 5 w 18"/>
                  <a:gd name="T17" fmla="*/ 6 h 6"/>
                  <a:gd name="T18" fmla="*/ 8 w 18"/>
                  <a:gd name="T19" fmla="*/ 5 h 6"/>
                  <a:gd name="T20" fmla="*/ 13 w 18"/>
                  <a:gd name="T21" fmla="*/ 4 h 6"/>
                  <a:gd name="T22" fmla="*/ 18 w 18"/>
                  <a:gd name="T23" fmla="*/ 2 h 6"/>
                  <a:gd name="T24" fmla="*/ 18 w 18"/>
                  <a:gd name="T25" fmla="*/ 2 h 6"/>
                  <a:gd name="T26" fmla="*/ 18 w 18"/>
                  <a:gd name="T27"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 h="6">
                    <a:moveTo>
                      <a:pt x="18" y="0"/>
                    </a:moveTo>
                    <a:cubicBezTo>
                      <a:pt x="16" y="1"/>
                      <a:pt x="15" y="2"/>
                      <a:pt x="13" y="2"/>
                    </a:cubicBezTo>
                    <a:cubicBezTo>
                      <a:pt x="11" y="3"/>
                      <a:pt x="10" y="3"/>
                      <a:pt x="8" y="3"/>
                    </a:cubicBezTo>
                    <a:cubicBezTo>
                      <a:pt x="7" y="4"/>
                      <a:pt x="6" y="4"/>
                      <a:pt x="5" y="4"/>
                    </a:cubicBezTo>
                    <a:cubicBezTo>
                      <a:pt x="4" y="4"/>
                      <a:pt x="3" y="4"/>
                      <a:pt x="2" y="4"/>
                    </a:cubicBezTo>
                    <a:cubicBezTo>
                      <a:pt x="2" y="4"/>
                      <a:pt x="1" y="4"/>
                      <a:pt x="0" y="4"/>
                    </a:cubicBezTo>
                    <a:cubicBezTo>
                      <a:pt x="0" y="6"/>
                      <a:pt x="0" y="6"/>
                      <a:pt x="0" y="6"/>
                    </a:cubicBezTo>
                    <a:cubicBezTo>
                      <a:pt x="1" y="6"/>
                      <a:pt x="2" y="6"/>
                      <a:pt x="2" y="6"/>
                    </a:cubicBezTo>
                    <a:cubicBezTo>
                      <a:pt x="3" y="6"/>
                      <a:pt x="4" y="6"/>
                      <a:pt x="5" y="6"/>
                    </a:cubicBezTo>
                    <a:cubicBezTo>
                      <a:pt x="6" y="6"/>
                      <a:pt x="7" y="5"/>
                      <a:pt x="8" y="5"/>
                    </a:cubicBezTo>
                    <a:cubicBezTo>
                      <a:pt x="10" y="5"/>
                      <a:pt x="11" y="5"/>
                      <a:pt x="13" y="4"/>
                    </a:cubicBezTo>
                    <a:cubicBezTo>
                      <a:pt x="15" y="3"/>
                      <a:pt x="16" y="3"/>
                      <a:pt x="18" y="2"/>
                    </a:cubicBezTo>
                    <a:cubicBezTo>
                      <a:pt x="18" y="2"/>
                      <a:pt x="18" y="2"/>
                      <a:pt x="18" y="2"/>
                    </a:cubicBezTo>
                    <a:cubicBezTo>
                      <a:pt x="18" y="0"/>
                      <a:pt x="18" y="0"/>
                      <a:pt x="18" y="0"/>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48" name="Freeform 579">
                <a:extLst>
                  <a:ext uri="{FF2B5EF4-FFF2-40B4-BE49-F238E27FC236}">
                    <a16:creationId xmlns:a16="http://schemas.microsoft.com/office/drawing/2014/main" id="{2BC29131-AF53-45D5-AED6-06D4371FB2F3}"/>
                  </a:ext>
                </a:extLst>
              </p:cNvPr>
              <p:cNvSpPr>
                <a:spLocks/>
              </p:cNvSpPr>
              <p:nvPr/>
            </p:nvSpPr>
            <p:spPr bwMode="auto">
              <a:xfrm>
                <a:off x="2570" y="2392"/>
                <a:ext cx="62" cy="19"/>
              </a:xfrm>
              <a:custGeom>
                <a:avLst/>
                <a:gdLst>
                  <a:gd name="T0" fmla="*/ 11 w 13"/>
                  <a:gd name="T1" fmla="*/ 2 h 4"/>
                  <a:gd name="T2" fmla="*/ 8 w 13"/>
                  <a:gd name="T3" fmla="*/ 2 h 4"/>
                  <a:gd name="T4" fmla="*/ 6 w 13"/>
                  <a:gd name="T5" fmla="*/ 1 h 4"/>
                  <a:gd name="T6" fmla="*/ 3 w 13"/>
                  <a:gd name="T7" fmla="*/ 1 h 4"/>
                  <a:gd name="T8" fmla="*/ 0 w 13"/>
                  <a:gd name="T9" fmla="*/ 0 h 4"/>
                  <a:gd name="T10" fmla="*/ 0 w 13"/>
                  <a:gd name="T11" fmla="*/ 1 h 4"/>
                  <a:gd name="T12" fmla="*/ 3 w 13"/>
                  <a:gd name="T13" fmla="*/ 2 h 4"/>
                  <a:gd name="T14" fmla="*/ 6 w 13"/>
                  <a:gd name="T15" fmla="*/ 3 h 4"/>
                  <a:gd name="T16" fmla="*/ 8 w 13"/>
                  <a:gd name="T17" fmla="*/ 3 h 4"/>
                  <a:gd name="T18" fmla="*/ 11 w 13"/>
                  <a:gd name="T19" fmla="*/ 4 h 4"/>
                  <a:gd name="T20" fmla="*/ 13 w 13"/>
                  <a:gd name="T21" fmla="*/ 4 h 4"/>
                  <a:gd name="T22" fmla="*/ 13 w 13"/>
                  <a:gd name="T23" fmla="*/ 2 h 4"/>
                  <a:gd name="T24" fmla="*/ 11 w 13"/>
                  <a:gd name="T25" fmla="*/ 2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 h="4">
                    <a:moveTo>
                      <a:pt x="11" y="2"/>
                    </a:moveTo>
                    <a:cubicBezTo>
                      <a:pt x="10" y="2"/>
                      <a:pt x="9" y="2"/>
                      <a:pt x="8" y="2"/>
                    </a:cubicBezTo>
                    <a:cubicBezTo>
                      <a:pt x="7" y="2"/>
                      <a:pt x="7" y="1"/>
                      <a:pt x="6" y="1"/>
                    </a:cubicBezTo>
                    <a:cubicBezTo>
                      <a:pt x="5" y="1"/>
                      <a:pt x="4" y="1"/>
                      <a:pt x="3" y="1"/>
                    </a:cubicBezTo>
                    <a:cubicBezTo>
                      <a:pt x="2" y="0"/>
                      <a:pt x="1" y="0"/>
                      <a:pt x="0" y="0"/>
                    </a:cubicBezTo>
                    <a:cubicBezTo>
                      <a:pt x="0" y="1"/>
                      <a:pt x="0" y="1"/>
                      <a:pt x="0" y="1"/>
                    </a:cubicBezTo>
                    <a:cubicBezTo>
                      <a:pt x="1" y="2"/>
                      <a:pt x="2" y="2"/>
                      <a:pt x="3" y="2"/>
                    </a:cubicBezTo>
                    <a:cubicBezTo>
                      <a:pt x="4" y="3"/>
                      <a:pt x="5" y="3"/>
                      <a:pt x="6" y="3"/>
                    </a:cubicBezTo>
                    <a:cubicBezTo>
                      <a:pt x="7" y="3"/>
                      <a:pt x="7" y="3"/>
                      <a:pt x="8" y="3"/>
                    </a:cubicBezTo>
                    <a:cubicBezTo>
                      <a:pt x="9" y="4"/>
                      <a:pt x="10" y="4"/>
                      <a:pt x="11" y="4"/>
                    </a:cubicBezTo>
                    <a:cubicBezTo>
                      <a:pt x="11" y="4"/>
                      <a:pt x="12" y="4"/>
                      <a:pt x="13" y="4"/>
                    </a:cubicBezTo>
                    <a:cubicBezTo>
                      <a:pt x="13" y="2"/>
                      <a:pt x="13" y="2"/>
                      <a:pt x="13" y="2"/>
                    </a:cubicBezTo>
                    <a:cubicBezTo>
                      <a:pt x="12" y="2"/>
                      <a:pt x="11" y="2"/>
                      <a:pt x="11" y="2"/>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49" name="Freeform 580">
                <a:extLst>
                  <a:ext uri="{FF2B5EF4-FFF2-40B4-BE49-F238E27FC236}">
                    <a16:creationId xmlns:a16="http://schemas.microsoft.com/office/drawing/2014/main" id="{DB8D1315-2F25-490F-BA6D-709C35EB0B97}"/>
                  </a:ext>
                </a:extLst>
              </p:cNvPr>
              <p:cNvSpPr>
                <a:spLocks/>
              </p:cNvSpPr>
              <p:nvPr/>
            </p:nvSpPr>
            <p:spPr bwMode="auto">
              <a:xfrm>
                <a:off x="2523" y="2335"/>
                <a:ext cx="47" cy="62"/>
              </a:xfrm>
              <a:custGeom>
                <a:avLst/>
                <a:gdLst>
                  <a:gd name="T0" fmla="*/ 10 w 10"/>
                  <a:gd name="T1" fmla="*/ 12 h 13"/>
                  <a:gd name="T2" fmla="*/ 10 w 10"/>
                  <a:gd name="T3" fmla="*/ 13 h 13"/>
                  <a:gd name="T4" fmla="*/ 7 w 10"/>
                  <a:gd name="T5" fmla="*/ 12 h 13"/>
                  <a:gd name="T6" fmla="*/ 0 w 10"/>
                  <a:gd name="T7" fmla="*/ 2 h 13"/>
                  <a:gd name="T8" fmla="*/ 0 w 10"/>
                  <a:gd name="T9" fmla="*/ 0 h 13"/>
                  <a:gd name="T10" fmla="*/ 7 w 10"/>
                  <a:gd name="T11" fmla="*/ 10 h 13"/>
                  <a:gd name="T12" fmla="*/ 10 w 10"/>
                  <a:gd name="T13" fmla="*/ 12 h 13"/>
                </a:gdLst>
                <a:ahLst/>
                <a:cxnLst>
                  <a:cxn ang="0">
                    <a:pos x="T0" y="T1"/>
                  </a:cxn>
                  <a:cxn ang="0">
                    <a:pos x="T2" y="T3"/>
                  </a:cxn>
                  <a:cxn ang="0">
                    <a:pos x="T4" y="T5"/>
                  </a:cxn>
                  <a:cxn ang="0">
                    <a:pos x="T6" y="T7"/>
                  </a:cxn>
                  <a:cxn ang="0">
                    <a:pos x="T8" y="T9"/>
                  </a:cxn>
                  <a:cxn ang="0">
                    <a:pos x="T10" y="T11"/>
                  </a:cxn>
                  <a:cxn ang="0">
                    <a:pos x="T12" y="T13"/>
                  </a:cxn>
                </a:cxnLst>
                <a:rect l="0" t="0" r="r" b="b"/>
                <a:pathLst>
                  <a:path w="10" h="13">
                    <a:moveTo>
                      <a:pt x="10" y="12"/>
                    </a:moveTo>
                    <a:cubicBezTo>
                      <a:pt x="10" y="13"/>
                      <a:pt x="10" y="13"/>
                      <a:pt x="10" y="13"/>
                    </a:cubicBezTo>
                    <a:cubicBezTo>
                      <a:pt x="9" y="13"/>
                      <a:pt x="8" y="12"/>
                      <a:pt x="7" y="12"/>
                    </a:cubicBezTo>
                    <a:cubicBezTo>
                      <a:pt x="2" y="9"/>
                      <a:pt x="0" y="5"/>
                      <a:pt x="0" y="2"/>
                    </a:cubicBezTo>
                    <a:cubicBezTo>
                      <a:pt x="0" y="0"/>
                      <a:pt x="0" y="0"/>
                      <a:pt x="0" y="0"/>
                    </a:cubicBezTo>
                    <a:cubicBezTo>
                      <a:pt x="0" y="4"/>
                      <a:pt x="2" y="7"/>
                      <a:pt x="7" y="10"/>
                    </a:cubicBezTo>
                    <a:cubicBezTo>
                      <a:pt x="8" y="11"/>
                      <a:pt x="9" y="11"/>
                      <a:pt x="10" y="12"/>
                    </a:cubicBez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50" name="Freeform 581">
                <a:extLst>
                  <a:ext uri="{FF2B5EF4-FFF2-40B4-BE49-F238E27FC236}">
                    <a16:creationId xmlns:a16="http://schemas.microsoft.com/office/drawing/2014/main" id="{66B641AF-1248-43A4-8EB0-F1239F28B86F}"/>
                  </a:ext>
                </a:extLst>
              </p:cNvPr>
              <p:cNvSpPr>
                <a:spLocks/>
              </p:cNvSpPr>
              <p:nvPr/>
            </p:nvSpPr>
            <p:spPr bwMode="auto">
              <a:xfrm>
                <a:off x="2523" y="2316"/>
                <a:ext cx="229" cy="91"/>
              </a:xfrm>
              <a:custGeom>
                <a:avLst/>
                <a:gdLst>
                  <a:gd name="T0" fmla="*/ 47 w 48"/>
                  <a:gd name="T1" fmla="*/ 0 h 19"/>
                  <a:gd name="T2" fmla="*/ 47 w 48"/>
                  <a:gd name="T3" fmla="*/ 4 h 19"/>
                  <a:gd name="T4" fmla="*/ 40 w 48"/>
                  <a:gd name="T5" fmla="*/ 14 h 19"/>
                  <a:gd name="T6" fmla="*/ 8 w 48"/>
                  <a:gd name="T7" fmla="*/ 14 h 19"/>
                  <a:gd name="T8" fmla="*/ 1 w 48"/>
                  <a:gd name="T9" fmla="*/ 4 h 19"/>
                  <a:gd name="T10" fmla="*/ 1 w 48"/>
                  <a:gd name="T11" fmla="*/ 0 h 19"/>
                  <a:gd name="T12" fmla="*/ 1 w 48"/>
                  <a:gd name="T13" fmla="*/ 8 h 19"/>
                  <a:gd name="T14" fmla="*/ 7 w 48"/>
                  <a:gd name="T15" fmla="*/ 14 h 19"/>
                  <a:gd name="T16" fmla="*/ 41 w 48"/>
                  <a:gd name="T17" fmla="*/ 14 h 19"/>
                  <a:gd name="T18" fmla="*/ 47 w 48"/>
                  <a:gd name="T19" fmla="*/ 8 h 19"/>
                  <a:gd name="T20" fmla="*/ 47 w 48"/>
                  <a:gd name="T21" fmla="*/ 0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 h="19">
                    <a:moveTo>
                      <a:pt x="47" y="0"/>
                    </a:moveTo>
                    <a:cubicBezTo>
                      <a:pt x="47" y="4"/>
                      <a:pt x="47" y="4"/>
                      <a:pt x="47" y="4"/>
                    </a:cubicBezTo>
                    <a:cubicBezTo>
                      <a:pt x="47" y="8"/>
                      <a:pt x="45" y="11"/>
                      <a:pt x="40" y="14"/>
                    </a:cubicBezTo>
                    <a:cubicBezTo>
                      <a:pt x="31" y="19"/>
                      <a:pt x="17" y="19"/>
                      <a:pt x="8" y="14"/>
                    </a:cubicBezTo>
                    <a:cubicBezTo>
                      <a:pt x="3" y="11"/>
                      <a:pt x="1" y="8"/>
                      <a:pt x="1" y="4"/>
                    </a:cubicBezTo>
                    <a:cubicBezTo>
                      <a:pt x="1" y="0"/>
                      <a:pt x="1" y="0"/>
                      <a:pt x="1" y="0"/>
                    </a:cubicBezTo>
                    <a:cubicBezTo>
                      <a:pt x="0" y="3"/>
                      <a:pt x="0" y="6"/>
                      <a:pt x="1" y="8"/>
                    </a:cubicBezTo>
                    <a:cubicBezTo>
                      <a:pt x="2" y="10"/>
                      <a:pt x="4" y="12"/>
                      <a:pt x="7" y="14"/>
                    </a:cubicBezTo>
                    <a:cubicBezTo>
                      <a:pt x="16" y="19"/>
                      <a:pt x="32" y="19"/>
                      <a:pt x="41" y="14"/>
                    </a:cubicBezTo>
                    <a:cubicBezTo>
                      <a:pt x="44" y="12"/>
                      <a:pt x="46" y="10"/>
                      <a:pt x="47" y="8"/>
                    </a:cubicBezTo>
                    <a:cubicBezTo>
                      <a:pt x="48" y="6"/>
                      <a:pt x="48" y="3"/>
                      <a:pt x="47" y="0"/>
                    </a:cubicBezTo>
                    <a:close/>
                  </a:path>
                </a:pathLst>
              </a:custGeom>
              <a:solidFill>
                <a:srgbClr val="E5EA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51" name="Freeform 582">
                <a:extLst>
                  <a:ext uri="{FF2B5EF4-FFF2-40B4-BE49-F238E27FC236}">
                    <a16:creationId xmlns:a16="http://schemas.microsoft.com/office/drawing/2014/main" id="{48464A99-200B-4AFD-965C-1E0C01627B13}"/>
                  </a:ext>
                </a:extLst>
              </p:cNvPr>
              <p:cNvSpPr>
                <a:spLocks/>
              </p:cNvSpPr>
              <p:nvPr/>
            </p:nvSpPr>
            <p:spPr bwMode="auto">
              <a:xfrm>
                <a:off x="2699" y="2159"/>
                <a:ext cx="48" cy="62"/>
              </a:xfrm>
              <a:custGeom>
                <a:avLst/>
                <a:gdLst>
                  <a:gd name="T0" fmla="*/ 3 w 10"/>
                  <a:gd name="T1" fmla="*/ 1 h 13"/>
                  <a:gd name="T2" fmla="*/ 0 w 10"/>
                  <a:gd name="T3" fmla="*/ 0 h 13"/>
                  <a:gd name="T4" fmla="*/ 0 w 10"/>
                  <a:gd name="T5" fmla="*/ 2 h 13"/>
                  <a:gd name="T6" fmla="*/ 3 w 10"/>
                  <a:gd name="T7" fmla="*/ 3 h 13"/>
                  <a:gd name="T8" fmla="*/ 10 w 10"/>
                  <a:gd name="T9" fmla="*/ 13 h 13"/>
                  <a:gd name="T10" fmla="*/ 10 w 10"/>
                  <a:gd name="T11" fmla="*/ 11 h 13"/>
                  <a:gd name="T12" fmla="*/ 3 w 10"/>
                  <a:gd name="T13" fmla="*/ 1 h 13"/>
                </a:gdLst>
                <a:ahLst/>
                <a:cxnLst>
                  <a:cxn ang="0">
                    <a:pos x="T0" y="T1"/>
                  </a:cxn>
                  <a:cxn ang="0">
                    <a:pos x="T2" y="T3"/>
                  </a:cxn>
                  <a:cxn ang="0">
                    <a:pos x="T4" y="T5"/>
                  </a:cxn>
                  <a:cxn ang="0">
                    <a:pos x="T6" y="T7"/>
                  </a:cxn>
                  <a:cxn ang="0">
                    <a:pos x="T8" y="T9"/>
                  </a:cxn>
                  <a:cxn ang="0">
                    <a:pos x="T10" y="T11"/>
                  </a:cxn>
                  <a:cxn ang="0">
                    <a:pos x="T12" y="T13"/>
                  </a:cxn>
                </a:cxnLst>
                <a:rect l="0" t="0" r="r" b="b"/>
                <a:pathLst>
                  <a:path w="10" h="13">
                    <a:moveTo>
                      <a:pt x="3" y="1"/>
                    </a:moveTo>
                    <a:cubicBezTo>
                      <a:pt x="2" y="1"/>
                      <a:pt x="1" y="0"/>
                      <a:pt x="0" y="0"/>
                    </a:cubicBezTo>
                    <a:cubicBezTo>
                      <a:pt x="0" y="2"/>
                      <a:pt x="0" y="2"/>
                      <a:pt x="0" y="2"/>
                    </a:cubicBezTo>
                    <a:cubicBezTo>
                      <a:pt x="1" y="2"/>
                      <a:pt x="2" y="3"/>
                      <a:pt x="3" y="3"/>
                    </a:cubicBezTo>
                    <a:cubicBezTo>
                      <a:pt x="7" y="6"/>
                      <a:pt x="10" y="9"/>
                      <a:pt x="10" y="13"/>
                    </a:cubicBezTo>
                    <a:cubicBezTo>
                      <a:pt x="10" y="11"/>
                      <a:pt x="10" y="11"/>
                      <a:pt x="10" y="11"/>
                    </a:cubicBezTo>
                    <a:cubicBezTo>
                      <a:pt x="10" y="7"/>
                      <a:pt x="8" y="4"/>
                      <a:pt x="3" y="1"/>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52" name="Freeform 583">
                <a:extLst>
                  <a:ext uri="{FF2B5EF4-FFF2-40B4-BE49-F238E27FC236}">
                    <a16:creationId xmlns:a16="http://schemas.microsoft.com/office/drawing/2014/main" id="{0955F012-641A-47A0-BF5D-415291573055}"/>
                  </a:ext>
                </a:extLst>
              </p:cNvPr>
              <p:cNvSpPr>
                <a:spLocks/>
              </p:cNvSpPr>
              <p:nvPr/>
            </p:nvSpPr>
            <p:spPr bwMode="auto">
              <a:xfrm>
                <a:off x="2585" y="2149"/>
                <a:ext cx="114" cy="19"/>
              </a:xfrm>
              <a:custGeom>
                <a:avLst/>
                <a:gdLst>
                  <a:gd name="T0" fmla="*/ 21 w 24"/>
                  <a:gd name="T1" fmla="*/ 1 h 4"/>
                  <a:gd name="T2" fmla="*/ 19 w 24"/>
                  <a:gd name="T3" fmla="*/ 0 h 4"/>
                  <a:gd name="T4" fmla="*/ 16 w 24"/>
                  <a:gd name="T5" fmla="*/ 0 h 4"/>
                  <a:gd name="T6" fmla="*/ 14 w 24"/>
                  <a:gd name="T7" fmla="*/ 0 h 4"/>
                  <a:gd name="T8" fmla="*/ 12 w 24"/>
                  <a:gd name="T9" fmla="*/ 0 h 4"/>
                  <a:gd name="T10" fmla="*/ 9 w 24"/>
                  <a:gd name="T11" fmla="*/ 0 h 4"/>
                  <a:gd name="T12" fmla="*/ 7 w 24"/>
                  <a:gd name="T13" fmla="*/ 0 h 4"/>
                  <a:gd name="T14" fmla="*/ 4 w 24"/>
                  <a:gd name="T15" fmla="*/ 0 h 4"/>
                  <a:gd name="T16" fmla="*/ 0 w 24"/>
                  <a:gd name="T17" fmla="*/ 1 h 4"/>
                  <a:gd name="T18" fmla="*/ 0 w 24"/>
                  <a:gd name="T19" fmla="*/ 3 h 4"/>
                  <a:gd name="T20" fmla="*/ 4 w 24"/>
                  <a:gd name="T21" fmla="*/ 2 h 4"/>
                  <a:gd name="T22" fmla="*/ 7 w 24"/>
                  <a:gd name="T23" fmla="*/ 2 h 4"/>
                  <a:gd name="T24" fmla="*/ 9 w 24"/>
                  <a:gd name="T25" fmla="*/ 1 h 4"/>
                  <a:gd name="T26" fmla="*/ 12 w 24"/>
                  <a:gd name="T27" fmla="*/ 1 h 4"/>
                  <a:gd name="T28" fmla="*/ 14 w 24"/>
                  <a:gd name="T29" fmla="*/ 1 h 4"/>
                  <a:gd name="T30" fmla="*/ 16 w 24"/>
                  <a:gd name="T31" fmla="*/ 2 h 4"/>
                  <a:gd name="T32" fmla="*/ 19 w 24"/>
                  <a:gd name="T33" fmla="*/ 2 h 4"/>
                  <a:gd name="T34" fmla="*/ 21 w 24"/>
                  <a:gd name="T35" fmla="*/ 3 h 4"/>
                  <a:gd name="T36" fmla="*/ 24 w 24"/>
                  <a:gd name="T37" fmla="*/ 4 h 4"/>
                  <a:gd name="T38" fmla="*/ 24 w 24"/>
                  <a:gd name="T39" fmla="*/ 2 h 4"/>
                  <a:gd name="T40" fmla="*/ 21 w 24"/>
                  <a:gd name="T41" fmla="*/ 1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4" h="4">
                    <a:moveTo>
                      <a:pt x="21" y="1"/>
                    </a:moveTo>
                    <a:cubicBezTo>
                      <a:pt x="20" y="1"/>
                      <a:pt x="19" y="1"/>
                      <a:pt x="19" y="0"/>
                    </a:cubicBezTo>
                    <a:cubicBezTo>
                      <a:pt x="18" y="0"/>
                      <a:pt x="17" y="0"/>
                      <a:pt x="16" y="0"/>
                    </a:cubicBezTo>
                    <a:cubicBezTo>
                      <a:pt x="16" y="0"/>
                      <a:pt x="15" y="0"/>
                      <a:pt x="14" y="0"/>
                    </a:cubicBezTo>
                    <a:cubicBezTo>
                      <a:pt x="13" y="0"/>
                      <a:pt x="13" y="0"/>
                      <a:pt x="12" y="0"/>
                    </a:cubicBezTo>
                    <a:cubicBezTo>
                      <a:pt x="11" y="0"/>
                      <a:pt x="10" y="0"/>
                      <a:pt x="9" y="0"/>
                    </a:cubicBezTo>
                    <a:cubicBezTo>
                      <a:pt x="9" y="0"/>
                      <a:pt x="8" y="0"/>
                      <a:pt x="7" y="0"/>
                    </a:cubicBezTo>
                    <a:cubicBezTo>
                      <a:pt x="6" y="0"/>
                      <a:pt x="5" y="0"/>
                      <a:pt x="4" y="0"/>
                    </a:cubicBezTo>
                    <a:cubicBezTo>
                      <a:pt x="3" y="0"/>
                      <a:pt x="1" y="1"/>
                      <a:pt x="0" y="1"/>
                    </a:cubicBezTo>
                    <a:cubicBezTo>
                      <a:pt x="0" y="3"/>
                      <a:pt x="0" y="3"/>
                      <a:pt x="0" y="3"/>
                    </a:cubicBezTo>
                    <a:cubicBezTo>
                      <a:pt x="1" y="3"/>
                      <a:pt x="3" y="2"/>
                      <a:pt x="4" y="2"/>
                    </a:cubicBezTo>
                    <a:cubicBezTo>
                      <a:pt x="5" y="2"/>
                      <a:pt x="6" y="2"/>
                      <a:pt x="7" y="2"/>
                    </a:cubicBezTo>
                    <a:cubicBezTo>
                      <a:pt x="8" y="1"/>
                      <a:pt x="9" y="1"/>
                      <a:pt x="9" y="1"/>
                    </a:cubicBezTo>
                    <a:cubicBezTo>
                      <a:pt x="10" y="1"/>
                      <a:pt x="11" y="1"/>
                      <a:pt x="12" y="1"/>
                    </a:cubicBezTo>
                    <a:cubicBezTo>
                      <a:pt x="13" y="1"/>
                      <a:pt x="13" y="1"/>
                      <a:pt x="14" y="1"/>
                    </a:cubicBezTo>
                    <a:cubicBezTo>
                      <a:pt x="15" y="2"/>
                      <a:pt x="16" y="2"/>
                      <a:pt x="16" y="2"/>
                    </a:cubicBezTo>
                    <a:cubicBezTo>
                      <a:pt x="17" y="2"/>
                      <a:pt x="18" y="2"/>
                      <a:pt x="19" y="2"/>
                    </a:cubicBezTo>
                    <a:cubicBezTo>
                      <a:pt x="19" y="2"/>
                      <a:pt x="20" y="2"/>
                      <a:pt x="21" y="3"/>
                    </a:cubicBezTo>
                    <a:cubicBezTo>
                      <a:pt x="22" y="3"/>
                      <a:pt x="23" y="3"/>
                      <a:pt x="24" y="4"/>
                    </a:cubicBezTo>
                    <a:cubicBezTo>
                      <a:pt x="24" y="2"/>
                      <a:pt x="24" y="2"/>
                      <a:pt x="24" y="2"/>
                    </a:cubicBezTo>
                    <a:cubicBezTo>
                      <a:pt x="23" y="2"/>
                      <a:pt x="22" y="1"/>
                      <a:pt x="21" y="1"/>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53" name="Freeform 584">
                <a:extLst>
                  <a:ext uri="{FF2B5EF4-FFF2-40B4-BE49-F238E27FC236}">
                    <a16:creationId xmlns:a16="http://schemas.microsoft.com/office/drawing/2014/main" id="{FBCA0F5F-8C7F-4AF4-A5EF-E7BECA1A68AC}"/>
                  </a:ext>
                </a:extLst>
              </p:cNvPr>
              <p:cNvSpPr>
                <a:spLocks/>
              </p:cNvSpPr>
              <p:nvPr/>
            </p:nvSpPr>
            <p:spPr bwMode="auto">
              <a:xfrm>
                <a:off x="2527" y="2154"/>
                <a:ext cx="58" cy="62"/>
              </a:xfrm>
              <a:custGeom>
                <a:avLst/>
                <a:gdLst>
                  <a:gd name="T0" fmla="*/ 7 w 12"/>
                  <a:gd name="T1" fmla="*/ 2 h 13"/>
                  <a:gd name="T2" fmla="*/ 6 w 12"/>
                  <a:gd name="T3" fmla="*/ 3 h 13"/>
                  <a:gd name="T4" fmla="*/ 3 w 12"/>
                  <a:gd name="T5" fmla="*/ 5 h 13"/>
                  <a:gd name="T6" fmla="*/ 2 w 12"/>
                  <a:gd name="T7" fmla="*/ 6 h 13"/>
                  <a:gd name="T8" fmla="*/ 1 w 12"/>
                  <a:gd name="T9" fmla="*/ 8 h 13"/>
                  <a:gd name="T10" fmla="*/ 1 w 12"/>
                  <a:gd name="T11" fmla="*/ 9 h 13"/>
                  <a:gd name="T12" fmla="*/ 0 w 12"/>
                  <a:gd name="T13" fmla="*/ 10 h 13"/>
                  <a:gd name="T14" fmla="*/ 0 w 12"/>
                  <a:gd name="T15" fmla="*/ 12 h 13"/>
                  <a:gd name="T16" fmla="*/ 0 w 12"/>
                  <a:gd name="T17" fmla="*/ 13 h 13"/>
                  <a:gd name="T18" fmla="*/ 0 w 12"/>
                  <a:gd name="T19" fmla="*/ 12 h 13"/>
                  <a:gd name="T20" fmla="*/ 1 w 12"/>
                  <a:gd name="T21" fmla="*/ 11 h 13"/>
                  <a:gd name="T22" fmla="*/ 1 w 12"/>
                  <a:gd name="T23" fmla="*/ 9 h 13"/>
                  <a:gd name="T24" fmla="*/ 2 w 12"/>
                  <a:gd name="T25" fmla="*/ 8 h 13"/>
                  <a:gd name="T26" fmla="*/ 3 w 12"/>
                  <a:gd name="T27" fmla="*/ 7 h 13"/>
                  <a:gd name="T28" fmla="*/ 6 w 12"/>
                  <a:gd name="T29" fmla="*/ 4 h 13"/>
                  <a:gd name="T30" fmla="*/ 7 w 12"/>
                  <a:gd name="T31" fmla="*/ 4 h 13"/>
                  <a:gd name="T32" fmla="*/ 12 w 12"/>
                  <a:gd name="T33" fmla="*/ 2 h 13"/>
                  <a:gd name="T34" fmla="*/ 12 w 12"/>
                  <a:gd name="T35" fmla="*/ 0 h 13"/>
                  <a:gd name="T36" fmla="*/ 7 w 12"/>
                  <a:gd name="T37" fmla="*/ 2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2" h="13">
                    <a:moveTo>
                      <a:pt x="7" y="2"/>
                    </a:moveTo>
                    <a:cubicBezTo>
                      <a:pt x="6" y="3"/>
                      <a:pt x="6" y="3"/>
                      <a:pt x="6" y="3"/>
                    </a:cubicBezTo>
                    <a:cubicBezTo>
                      <a:pt x="5" y="3"/>
                      <a:pt x="4" y="4"/>
                      <a:pt x="3" y="5"/>
                    </a:cubicBezTo>
                    <a:cubicBezTo>
                      <a:pt x="3" y="5"/>
                      <a:pt x="2" y="6"/>
                      <a:pt x="2" y="6"/>
                    </a:cubicBezTo>
                    <a:cubicBezTo>
                      <a:pt x="2" y="7"/>
                      <a:pt x="1" y="7"/>
                      <a:pt x="1" y="8"/>
                    </a:cubicBezTo>
                    <a:cubicBezTo>
                      <a:pt x="1" y="8"/>
                      <a:pt x="1" y="9"/>
                      <a:pt x="1" y="9"/>
                    </a:cubicBezTo>
                    <a:cubicBezTo>
                      <a:pt x="0" y="9"/>
                      <a:pt x="0" y="10"/>
                      <a:pt x="0" y="10"/>
                    </a:cubicBezTo>
                    <a:cubicBezTo>
                      <a:pt x="0" y="11"/>
                      <a:pt x="0" y="11"/>
                      <a:pt x="0" y="12"/>
                    </a:cubicBezTo>
                    <a:cubicBezTo>
                      <a:pt x="0" y="13"/>
                      <a:pt x="0" y="13"/>
                      <a:pt x="0" y="13"/>
                    </a:cubicBezTo>
                    <a:cubicBezTo>
                      <a:pt x="0" y="13"/>
                      <a:pt x="0" y="12"/>
                      <a:pt x="0" y="12"/>
                    </a:cubicBezTo>
                    <a:cubicBezTo>
                      <a:pt x="0" y="12"/>
                      <a:pt x="0" y="11"/>
                      <a:pt x="1" y="11"/>
                    </a:cubicBezTo>
                    <a:cubicBezTo>
                      <a:pt x="1" y="10"/>
                      <a:pt x="1" y="10"/>
                      <a:pt x="1" y="9"/>
                    </a:cubicBezTo>
                    <a:cubicBezTo>
                      <a:pt x="1" y="9"/>
                      <a:pt x="2" y="9"/>
                      <a:pt x="2" y="8"/>
                    </a:cubicBezTo>
                    <a:cubicBezTo>
                      <a:pt x="2" y="8"/>
                      <a:pt x="3" y="7"/>
                      <a:pt x="3" y="7"/>
                    </a:cubicBezTo>
                    <a:cubicBezTo>
                      <a:pt x="4" y="6"/>
                      <a:pt x="5" y="5"/>
                      <a:pt x="6" y="4"/>
                    </a:cubicBezTo>
                    <a:cubicBezTo>
                      <a:pt x="7" y="4"/>
                      <a:pt x="7" y="4"/>
                      <a:pt x="7" y="4"/>
                    </a:cubicBezTo>
                    <a:cubicBezTo>
                      <a:pt x="8" y="3"/>
                      <a:pt x="10" y="3"/>
                      <a:pt x="12" y="2"/>
                    </a:cubicBezTo>
                    <a:cubicBezTo>
                      <a:pt x="12" y="0"/>
                      <a:pt x="12" y="0"/>
                      <a:pt x="12" y="0"/>
                    </a:cubicBezTo>
                    <a:cubicBezTo>
                      <a:pt x="10" y="1"/>
                      <a:pt x="8" y="2"/>
                      <a:pt x="7" y="2"/>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54" name="Freeform 585">
                <a:extLst>
                  <a:ext uri="{FF2B5EF4-FFF2-40B4-BE49-F238E27FC236}">
                    <a16:creationId xmlns:a16="http://schemas.microsoft.com/office/drawing/2014/main" id="{495A3BCB-17E5-4DD1-9752-7B05BDC53A40}"/>
                  </a:ext>
                </a:extLst>
              </p:cNvPr>
              <p:cNvSpPr>
                <a:spLocks/>
              </p:cNvSpPr>
              <p:nvPr/>
            </p:nvSpPr>
            <p:spPr bwMode="auto">
              <a:xfrm>
                <a:off x="2527" y="2211"/>
                <a:ext cx="0" cy="5"/>
              </a:xfrm>
              <a:custGeom>
                <a:avLst/>
                <a:gdLst>
                  <a:gd name="T0" fmla="*/ 0 h 5"/>
                  <a:gd name="T1" fmla="*/ 5 h 5"/>
                  <a:gd name="T2" fmla="*/ 0 h 5"/>
                  <a:gd name="T3" fmla="*/ 0 h 5"/>
                </a:gdLst>
                <a:ahLst/>
                <a:cxnLst>
                  <a:cxn ang="0">
                    <a:pos x="0" y="T0"/>
                  </a:cxn>
                  <a:cxn ang="0">
                    <a:pos x="0" y="T1"/>
                  </a:cxn>
                  <a:cxn ang="0">
                    <a:pos x="0" y="T2"/>
                  </a:cxn>
                  <a:cxn ang="0">
                    <a:pos x="0" y="T3"/>
                  </a:cxn>
                </a:cxnLst>
                <a:rect l="0" t="0" r="r" b="b"/>
                <a:pathLst>
                  <a:path h="5">
                    <a:moveTo>
                      <a:pt x="0" y="0"/>
                    </a:moveTo>
                    <a:lnTo>
                      <a:pt x="0" y="5"/>
                    </a:lnTo>
                    <a:lnTo>
                      <a:pt x="0" y="0"/>
                    </a:lnTo>
                    <a:lnTo>
                      <a:pt x="0" y="0"/>
                    </a:lnTo>
                    <a:close/>
                  </a:path>
                </a:pathLst>
              </a:custGeom>
              <a:solidFill>
                <a:srgbClr val="7577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55" name="Rectangle 586">
                <a:extLst>
                  <a:ext uri="{FF2B5EF4-FFF2-40B4-BE49-F238E27FC236}">
                    <a16:creationId xmlns:a16="http://schemas.microsoft.com/office/drawing/2014/main" id="{277720C4-799C-44E5-89A4-D279F5B9AF29}"/>
                  </a:ext>
                </a:extLst>
              </p:cNvPr>
              <p:cNvSpPr>
                <a:spLocks noChangeArrowheads="1"/>
              </p:cNvSpPr>
              <p:nvPr/>
            </p:nvSpPr>
            <p:spPr bwMode="auto">
              <a:xfrm>
                <a:off x="2752" y="2211"/>
                <a:ext cx="1" cy="10"/>
              </a:xfrm>
              <a:prstGeom prst="rect">
                <a:avLst/>
              </a:prstGeom>
              <a:solidFill>
                <a:srgbClr val="85929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56" name="Freeform 587">
                <a:extLst>
                  <a:ext uri="{FF2B5EF4-FFF2-40B4-BE49-F238E27FC236}">
                    <a16:creationId xmlns:a16="http://schemas.microsoft.com/office/drawing/2014/main" id="{F38051DC-D679-42C3-9ADF-F0992B2569E1}"/>
                  </a:ext>
                </a:extLst>
              </p:cNvPr>
              <p:cNvSpPr>
                <a:spLocks/>
              </p:cNvSpPr>
              <p:nvPr/>
            </p:nvSpPr>
            <p:spPr bwMode="auto">
              <a:xfrm>
                <a:off x="2752" y="2211"/>
                <a:ext cx="0" cy="14"/>
              </a:xfrm>
              <a:custGeom>
                <a:avLst/>
                <a:gdLst>
                  <a:gd name="T0" fmla="*/ 0 h 3"/>
                  <a:gd name="T1" fmla="*/ 2 h 3"/>
                  <a:gd name="T2" fmla="*/ 3 h 3"/>
                  <a:gd name="T3" fmla="*/ 1 h 3"/>
                  <a:gd name="T4" fmla="*/ 0 h 3"/>
                </a:gdLst>
                <a:ahLst/>
                <a:cxnLst>
                  <a:cxn ang="0">
                    <a:pos x="0" y="T0"/>
                  </a:cxn>
                  <a:cxn ang="0">
                    <a:pos x="0" y="T1"/>
                  </a:cxn>
                  <a:cxn ang="0">
                    <a:pos x="0" y="T2"/>
                  </a:cxn>
                  <a:cxn ang="0">
                    <a:pos x="0" y="T3"/>
                  </a:cxn>
                  <a:cxn ang="0">
                    <a:pos x="0" y="T4"/>
                  </a:cxn>
                </a:cxnLst>
                <a:rect l="0" t="0" r="r" b="b"/>
                <a:pathLst>
                  <a:path h="3">
                    <a:moveTo>
                      <a:pt x="0" y="0"/>
                    </a:moveTo>
                    <a:cubicBezTo>
                      <a:pt x="0" y="2"/>
                      <a:pt x="0" y="2"/>
                      <a:pt x="0" y="2"/>
                    </a:cubicBezTo>
                    <a:cubicBezTo>
                      <a:pt x="0" y="2"/>
                      <a:pt x="0" y="3"/>
                      <a:pt x="0" y="3"/>
                    </a:cubicBezTo>
                    <a:cubicBezTo>
                      <a:pt x="0" y="1"/>
                      <a:pt x="0" y="1"/>
                      <a:pt x="0" y="1"/>
                    </a:cubicBezTo>
                    <a:cubicBezTo>
                      <a:pt x="0" y="1"/>
                      <a:pt x="0" y="1"/>
                      <a:pt x="0" y="0"/>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57" name="Freeform 588">
                <a:extLst>
                  <a:ext uri="{FF2B5EF4-FFF2-40B4-BE49-F238E27FC236}">
                    <a16:creationId xmlns:a16="http://schemas.microsoft.com/office/drawing/2014/main" id="{44946F08-AC6B-458E-A83D-9FD80C77AF17}"/>
                  </a:ext>
                </a:extLst>
              </p:cNvPr>
              <p:cNvSpPr>
                <a:spLocks/>
              </p:cNvSpPr>
              <p:nvPr/>
            </p:nvSpPr>
            <p:spPr bwMode="auto">
              <a:xfrm>
                <a:off x="2747" y="2216"/>
                <a:ext cx="5" cy="19"/>
              </a:xfrm>
              <a:custGeom>
                <a:avLst/>
                <a:gdLst>
                  <a:gd name="T0" fmla="*/ 1 w 1"/>
                  <a:gd name="T1" fmla="*/ 0 h 4"/>
                  <a:gd name="T2" fmla="*/ 1 w 1"/>
                  <a:gd name="T3" fmla="*/ 2 h 4"/>
                  <a:gd name="T4" fmla="*/ 0 w 1"/>
                  <a:gd name="T5" fmla="*/ 4 h 4"/>
                  <a:gd name="T6" fmla="*/ 0 w 1"/>
                  <a:gd name="T7" fmla="*/ 2 h 4"/>
                  <a:gd name="T8" fmla="*/ 1 w 1"/>
                  <a:gd name="T9" fmla="*/ 0 h 4"/>
                </a:gdLst>
                <a:ahLst/>
                <a:cxnLst>
                  <a:cxn ang="0">
                    <a:pos x="T0" y="T1"/>
                  </a:cxn>
                  <a:cxn ang="0">
                    <a:pos x="T2" y="T3"/>
                  </a:cxn>
                  <a:cxn ang="0">
                    <a:pos x="T4" y="T5"/>
                  </a:cxn>
                  <a:cxn ang="0">
                    <a:pos x="T6" y="T7"/>
                  </a:cxn>
                  <a:cxn ang="0">
                    <a:pos x="T8" y="T9"/>
                  </a:cxn>
                </a:cxnLst>
                <a:rect l="0" t="0" r="r" b="b"/>
                <a:pathLst>
                  <a:path w="1" h="4">
                    <a:moveTo>
                      <a:pt x="1" y="0"/>
                    </a:moveTo>
                    <a:cubicBezTo>
                      <a:pt x="1" y="2"/>
                      <a:pt x="1" y="2"/>
                      <a:pt x="1" y="2"/>
                    </a:cubicBezTo>
                    <a:cubicBezTo>
                      <a:pt x="1" y="3"/>
                      <a:pt x="0" y="3"/>
                      <a:pt x="0" y="4"/>
                    </a:cubicBezTo>
                    <a:cubicBezTo>
                      <a:pt x="0" y="2"/>
                      <a:pt x="0" y="2"/>
                      <a:pt x="0" y="2"/>
                    </a:cubicBezTo>
                    <a:cubicBezTo>
                      <a:pt x="0" y="1"/>
                      <a:pt x="1" y="1"/>
                      <a:pt x="1" y="0"/>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58" name="Freeform 589">
                <a:extLst>
                  <a:ext uri="{FF2B5EF4-FFF2-40B4-BE49-F238E27FC236}">
                    <a16:creationId xmlns:a16="http://schemas.microsoft.com/office/drawing/2014/main" id="{780717DD-E3F0-4B5B-B3E9-DC64DE941269}"/>
                  </a:ext>
                </a:extLst>
              </p:cNvPr>
              <p:cNvSpPr>
                <a:spLocks/>
              </p:cNvSpPr>
              <p:nvPr/>
            </p:nvSpPr>
            <p:spPr bwMode="auto">
              <a:xfrm>
                <a:off x="2747" y="2225"/>
                <a:ext cx="0" cy="15"/>
              </a:xfrm>
              <a:custGeom>
                <a:avLst/>
                <a:gdLst>
                  <a:gd name="T0" fmla="*/ 0 h 3"/>
                  <a:gd name="T1" fmla="*/ 2 h 3"/>
                  <a:gd name="T2" fmla="*/ 3 h 3"/>
                  <a:gd name="T3" fmla="*/ 1 h 3"/>
                  <a:gd name="T4" fmla="*/ 0 h 3"/>
                </a:gdLst>
                <a:ahLst/>
                <a:cxnLst>
                  <a:cxn ang="0">
                    <a:pos x="0" y="T0"/>
                  </a:cxn>
                  <a:cxn ang="0">
                    <a:pos x="0" y="T1"/>
                  </a:cxn>
                  <a:cxn ang="0">
                    <a:pos x="0" y="T2"/>
                  </a:cxn>
                  <a:cxn ang="0">
                    <a:pos x="0" y="T3"/>
                  </a:cxn>
                  <a:cxn ang="0">
                    <a:pos x="0" y="T4"/>
                  </a:cxn>
                </a:cxnLst>
                <a:rect l="0" t="0" r="r" b="b"/>
                <a:pathLst>
                  <a:path h="3">
                    <a:moveTo>
                      <a:pt x="0" y="0"/>
                    </a:moveTo>
                    <a:cubicBezTo>
                      <a:pt x="0" y="2"/>
                      <a:pt x="0" y="2"/>
                      <a:pt x="0" y="2"/>
                    </a:cubicBezTo>
                    <a:cubicBezTo>
                      <a:pt x="0" y="2"/>
                      <a:pt x="0" y="3"/>
                      <a:pt x="0" y="3"/>
                    </a:cubicBezTo>
                    <a:cubicBezTo>
                      <a:pt x="0" y="1"/>
                      <a:pt x="0" y="1"/>
                      <a:pt x="0" y="1"/>
                    </a:cubicBezTo>
                    <a:cubicBezTo>
                      <a:pt x="0" y="1"/>
                      <a:pt x="0" y="0"/>
                      <a:pt x="0" y="0"/>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59" name="Freeform 590">
                <a:extLst>
                  <a:ext uri="{FF2B5EF4-FFF2-40B4-BE49-F238E27FC236}">
                    <a16:creationId xmlns:a16="http://schemas.microsoft.com/office/drawing/2014/main" id="{6CD410B8-B025-4FDC-A486-BBCD212C744B}"/>
                  </a:ext>
                </a:extLst>
              </p:cNvPr>
              <p:cNvSpPr>
                <a:spLocks/>
              </p:cNvSpPr>
              <p:nvPr/>
            </p:nvSpPr>
            <p:spPr bwMode="auto">
              <a:xfrm>
                <a:off x="2742" y="2230"/>
                <a:ext cx="5" cy="14"/>
              </a:xfrm>
              <a:custGeom>
                <a:avLst/>
                <a:gdLst>
                  <a:gd name="T0" fmla="*/ 1 w 1"/>
                  <a:gd name="T1" fmla="*/ 0 h 3"/>
                  <a:gd name="T2" fmla="*/ 1 w 1"/>
                  <a:gd name="T3" fmla="*/ 2 h 3"/>
                  <a:gd name="T4" fmla="*/ 0 w 1"/>
                  <a:gd name="T5" fmla="*/ 3 h 3"/>
                  <a:gd name="T6" fmla="*/ 0 w 1"/>
                  <a:gd name="T7" fmla="*/ 2 h 3"/>
                  <a:gd name="T8" fmla="*/ 1 w 1"/>
                  <a:gd name="T9" fmla="*/ 0 h 3"/>
                </a:gdLst>
                <a:ahLst/>
                <a:cxnLst>
                  <a:cxn ang="0">
                    <a:pos x="T0" y="T1"/>
                  </a:cxn>
                  <a:cxn ang="0">
                    <a:pos x="T2" y="T3"/>
                  </a:cxn>
                  <a:cxn ang="0">
                    <a:pos x="T4" y="T5"/>
                  </a:cxn>
                  <a:cxn ang="0">
                    <a:pos x="T6" y="T7"/>
                  </a:cxn>
                  <a:cxn ang="0">
                    <a:pos x="T8" y="T9"/>
                  </a:cxn>
                </a:cxnLst>
                <a:rect l="0" t="0" r="r" b="b"/>
                <a:pathLst>
                  <a:path w="1" h="3">
                    <a:moveTo>
                      <a:pt x="1" y="0"/>
                    </a:moveTo>
                    <a:cubicBezTo>
                      <a:pt x="1" y="2"/>
                      <a:pt x="1" y="2"/>
                      <a:pt x="1" y="2"/>
                    </a:cubicBezTo>
                    <a:cubicBezTo>
                      <a:pt x="0" y="2"/>
                      <a:pt x="0" y="3"/>
                      <a:pt x="0" y="3"/>
                    </a:cubicBezTo>
                    <a:cubicBezTo>
                      <a:pt x="0" y="2"/>
                      <a:pt x="0" y="2"/>
                      <a:pt x="0" y="2"/>
                    </a:cubicBezTo>
                    <a:cubicBezTo>
                      <a:pt x="0" y="1"/>
                      <a:pt x="0" y="1"/>
                      <a:pt x="1" y="0"/>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60" name="Freeform 591">
                <a:extLst>
                  <a:ext uri="{FF2B5EF4-FFF2-40B4-BE49-F238E27FC236}">
                    <a16:creationId xmlns:a16="http://schemas.microsoft.com/office/drawing/2014/main" id="{446FB957-8238-43EE-89B7-A230D9842C8B}"/>
                  </a:ext>
                </a:extLst>
              </p:cNvPr>
              <p:cNvSpPr>
                <a:spLocks/>
              </p:cNvSpPr>
              <p:nvPr/>
            </p:nvSpPr>
            <p:spPr bwMode="auto">
              <a:xfrm>
                <a:off x="2732" y="2240"/>
                <a:ext cx="10" cy="14"/>
              </a:xfrm>
              <a:custGeom>
                <a:avLst/>
                <a:gdLst>
                  <a:gd name="T0" fmla="*/ 2 w 2"/>
                  <a:gd name="T1" fmla="*/ 0 h 3"/>
                  <a:gd name="T2" fmla="*/ 2 w 2"/>
                  <a:gd name="T3" fmla="*/ 1 h 3"/>
                  <a:gd name="T4" fmla="*/ 0 w 2"/>
                  <a:gd name="T5" fmla="*/ 3 h 3"/>
                  <a:gd name="T6" fmla="*/ 0 w 2"/>
                  <a:gd name="T7" fmla="*/ 1 h 3"/>
                  <a:gd name="T8" fmla="*/ 2 w 2"/>
                  <a:gd name="T9" fmla="*/ 0 h 3"/>
                </a:gdLst>
                <a:ahLst/>
                <a:cxnLst>
                  <a:cxn ang="0">
                    <a:pos x="T0" y="T1"/>
                  </a:cxn>
                  <a:cxn ang="0">
                    <a:pos x="T2" y="T3"/>
                  </a:cxn>
                  <a:cxn ang="0">
                    <a:pos x="T4" y="T5"/>
                  </a:cxn>
                  <a:cxn ang="0">
                    <a:pos x="T6" y="T7"/>
                  </a:cxn>
                  <a:cxn ang="0">
                    <a:pos x="T8" y="T9"/>
                  </a:cxn>
                </a:cxnLst>
                <a:rect l="0" t="0" r="r" b="b"/>
                <a:pathLst>
                  <a:path w="2" h="3">
                    <a:moveTo>
                      <a:pt x="2" y="0"/>
                    </a:moveTo>
                    <a:cubicBezTo>
                      <a:pt x="2" y="1"/>
                      <a:pt x="2" y="1"/>
                      <a:pt x="2" y="1"/>
                    </a:cubicBezTo>
                    <a:cubicBezTo>
                      <a:pt x="1" y="2"/>
                      <a:pt x="1" y="2"/>
                      <a:pt x="0" y="3"/>
                    </a:cubicBezTo>
                    <a:cubicBezTo>
                      <a:pt x="0" y="1"/>
                      <a:pt x="0" y="1"/>
                      <a:pt x="0" y="1"/>
                    </a:cubicBezTo>
                    <a:cubicBezTo>
                      <a:pt x="1" y="1"/>
                      <a:pt x="1" y="0"/>
                      <a:pt x="2" y="0"/>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61" name="Freeform 592">
                <a:extLst>
                  <a:ext uri="{FF2B5EF4-FFF2-40B4-BE49-F238E27FC236}">
                    <a16:creationId xmlns:a16="http://schemas.microsoft.com/office/drawing/2014/main" id="{1F54A674-3389-46D7-882B-1F36CA7F749E}"/>
                  </a:ext>
                </a:extLst>
              </p:cNvPr>
              <p:cNvSpPr>
                <a:spLocks/>
              </p:cNvSpPr>
              <p:nvPr/>
            </p:nvSpPr>
            <p:spPr bwMode="auto">
              <a:xfrm>
                <a:off x="2718" y="2244"/>
                <a:ext cx="14" cy="20"/>
              </a:xfrm>
              <a:custGeom>
                <a:avLst/>
                <a:gdLst>
                  <a:gd name="T0" fmla="*/ 3 w 3"/>
                  <a:gd name="T1" fmla="*/ 0 h 4"/>
                  <a:gd name="T2" fmla="*/ 3 w 3"/>
                  <a:gd name="T3" fmla="*/ 2 h 4"/>
                  <a:gd name="T4" fmla="*/ 0 w 3"/>
                  <a:gd name="T5" fmla="*/ 4 h 4"/>
                  <a:gd name="T6" fmla="*/ 0 w 3"/>
                  <a:gd name="T7" fmla="*/ 2 h 4"/>
                  <a:gd name="T8" fmla="*/ 3 w 3"/>
                  <a:gd name="T9" fmla="*/ 0 h 4"/>
                </a:gdLst>
                <a:ahLst/>
                <a:cxnLst>
                  <a:cxn ang="0">
                    <a:pos x="T0" y="T1"/>
                  </a:cxn>
                  <a:cxn ang="0">
                    <a:pos x="T2" y="T3"/>
                  </a:cxn>
                  <a:cxn ang="0">
                    <a:pos x="T4" y="T5"/>
                  </a:cxn>
                  <a:cxn ang="0">
                    <a:pos x="T6" y="T7"/>
                  </a:cxn>
                  <a:cxn ang="0">
                    <a:pos x="T8" y="T9"/>
                  </a:cxn>
                </a:cxnLst>
                <a:rect l="0" t="0" r="r" b="b"/>
                <a:pathLst>
                  <a:path w="3" h="4">
                    <a:moveTo>
                      <a:pt x="3" y="0"/>
                    </a:moveTo>
                    <a:cubicBezTo>
                      <a:pt x="3" y="2"/>
                      <a:pt x="3" y="2"/>
                      <a:pt x="3" y="2"/>
                    </a:cubicBezTo>
                    <a:cubicBezTo>
                      <a:pt x="2" y="3"/>
                      <a:pt x="1" y="4"/>
                      <a:pt x="0" y="4"/>
                    </a:cubicBezTo>
                    <a:cubicBezTo>
                      <a:pt x="0" y="2"/>
                      <a:pt x="0" y="2"/>
                      <a:pt x="0" y="2"/>
                    </a:cubicBezTo>
                    <a:cubicBezTo>
                      <a:pt x="1" y="2"/>
                      <a:pt x="2" y="1"/>
                      <a:pt x="3" y="0"/>
                    </a:cubicBez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62" name="Freeform 593">
                <a:extLst>
                  <a:ext uri="{FF2B5EF4-FFF2-40B4-BE49-F238E27FC236}">
                    <a16:creationId xmlns:a16="http://schemas.microsoft.com/office/drawing/2014/main" id="{A7FED9D7-8078-45B0-88D5-000D01565FBB}"/>
                  </a:ext>
                </a:extLst>
              </p:cNvPr>
              <p:cNvSpPr>
                <a:spLocks/>
              </p:cNvSpPr>
              <p:nvPr/>
            </p:nvSpPr>
            <p:spPr bwMode="auto">
              <a:xfrm>
                <a:off x="2694" y="2254"/>
                <a:ext cx="24" cy="24"/>
              </a:xfrm>
              <a:custGeom>
                <a:avLst/>
                <a:gdLst>
                  <a:gd name="T0" fmla="*/ 5 w 5"/>
                  <a:gd name="T1" fmla="*/ 0 h 5"/>
                  <a:gd name="T2" fmla="*/ 5 w 5"/>
                  <a:gd name="T3" fmla="*/ 2 h 5"/>
                  <a:gd name="T4" fmla="*/ 5 w 5"/>
                  <a:gd name="T5" fmla="*/ 2 h 5"/>
                  <a:gd name="T6" fmla="*/ 0 w 5"/>
                  <a:gd name="T7" fmla="*/ 5 h 5"/>
                  <a:gd name="T8" fmla="*/ 0 w 5"/>
                  <a:gd name="T9" fmla="*/ 3 h 5"/>
                  <a:gd name="T10" fmla="*/ 5 w 5"/>
                  <a:gd name="T11" fmla="*/ 1 h 5"/>
                  <a:gd name="T12" fmla="*/ 5 w 5"/>
                  <a:gd name="T13" fmla="*/ 0 h 5"/>
                </a:gdLst>
                <a:ahLst/>
                <a:cxnLst>
                  <a:cxn ang="0">
                    <a:pos x="T0" y="T1"/>
                  </a:cxn>
                  <a:cxn ang="0">
                    <a:pos x="T2" y="T3"/>
                  </a:cxn>
                  <a:cxn ang="0">
                    <a:pos x="T4" y="T5"/>
                  </a:cxn>
                  <a:cxn ang="0">
                    <a:pos x="T6" y="T7"/>
                  </a:cxn>
                  <a:cxn ang="0">
                    <a:pos x="T8" y="T9"/>
                  </a:cxn>
                  <a:cxn ang="0">
                    <a:pos x="T10" y="T11"/>
                  </a:cxn>
                  <a:cxn ang="0">
                    <a:pos x="T12" y="T13"/>
                  </a:cxn>
                </a:cxnLst>
                <a:rect l="0" t="0" r="r" b="b"/>
                <a:pathLst>
                  <a:path w="5" h="5">
                    <a:moveTo>
                      <a:pt x="5" y="0"/>
                    </a:moveTo>
                    <a:cubicBezTo>
                      <a:pt x="5" y="2"/>
                      <a:pt x="5" y="2"/>
                      <a:pt x="5" y="2"/>
                    </a:cubicBezTo>
                    <a:cubicBezTo>
                      <a:pt x="5" y="2"/>
                      <a:pt x="5" y="2"/>
                      <a:pt x="5" y="2"/>
                    </a:cubicBezTo>
                    <a:cubicBezTo>
                      <a:pt x="3" y="3"/>
                      <a:pt x="2" y="4"/>
                      <a:pt x="0" y="5"/>
                    </a:cubicBezTo>
                    <a:cubicBezTo>
                      <a:pt x="0" y="3"/>
                      <a:pt x="0" y="3"/>
                      <a:pt x="0" y="3"/>
                    </a:cubicBezTo>
                    <a:cubicBezTo>
                      <a:pt x="2" y="2"/>
                      <a:pt x="3" y="2"/>
                      <a:pt x="5" y="1"/>
                    </a:cubicBezTo>
                    <a:lnTo>
                      <a:pt x="5" y="0"/>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63" name="Freeform 594">
                <a:extLst>
                  <a:ext uri="{FF2B5EF4-FFF2-40B4-BE49-F238E27FC236}">
                    <a16:creationId xmlns:a16="http://schemas.microsoft.com/office/drawing/2014/main" id="{26C5A482-4B3A-4AFC-8EC3-4999C462F894}"/>
                  </a:ext>
                </a:extLst>
              </p:cNvPr>
              <p:cNvSpPr>
                <a:spLocks/>
              </p:cNvSpPr>
              <p:nvPr/>
            </p:nvSpPr>
            <p:spPr bwMode="auto">
              <a:xfrm>
                <a:off x="2670" y="2268"/>
                <a:ext cx="24" cy="15"/>
              </a:xfrm>
              <a:custGeom>
                <a:avLst/>
                <a:gdLst>
                  <a:gd name="T0" fmla="*/ 5 w 5"/>
                  <a:gd name="T1" fmla="*/ 0 h 3"/>
                  <a:gd name="T2" fmla="*/ 5 w 5"/>
                  <a:gd name="T3" fmla="*/ 2 h 3"/>
                  <a:gd name="T4" fmla="*/ 0 w 5"/>
                  <a:gd name="T5" fmla="*/ 3 h 3"/>
                  <a:gd name="T6" fmla="*/ 0 w 5"/>
                  <a:gd name="T7" fmla="*/ 1 h 3"/>
                  <a:gd name="T8" fmla="*/ 5 w 5"/>
                  <a:gd name="T9" fmla="*/ 0 h 3"/>
                </a:gdLst>
                <a:ahLst/>
                <a:cxnLst>
                  <a:cxn ang="0">
                    <a:pos x="T0" y="T1"/>
                  </a:cxn>
                  <a:cxn ang="0">
                    <a:pos x="T2" y="T3"/>
                  </a:cxn>
                  <a:cxn ang="0">
                    <a:pos x="T4" y="T5"/>
                  </a:cxn>
                  <a:cxn ang="0">
                    <a:pos x="T6" y="T7"/>
                  </a:cxn>
                  <a:cxn ang="0">
                    <a:pos x="T8" y="T9"/>
                  </a:cxn>
                </a:cxnLst>
                <a:rect l="0" t="0" r="r" b="b"/>
                <a:pathLst>
                  <a:path w="5" h="3">
                    <a:moveTo>
                      <a:pt x="5" y="0"/>
                    </a:moveTo>
                    <a:cubicBezTo>
                      <a:pt x="5" y="2"/>
                      <a:pt x="5" y="2"/>
                      <a:pt x="5" y="2"/>
                    </a:cubicBezTo>
                    <a:cubicBezTo>
                      <a:pt x="3" y="2"/>
                      <a:pt x="2" y="3"/>
                      <a:pt x="0" y="3"/>
                    </a:cubicBezTo>
                    <a:cubicBezTo>
                      <a:pt x="0" y="1"/>
                      <a:pt x="0" y="1"/>
                      <a:pt x="0" y="1"/>
                    </a:cubicBezTo>
                    <a:cubicBezTo>
                      <a:pt x="2" y="1"/>
                      <a:pt x="3" y="0"/>
                      <a:pt x="5" y="0"/>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64" name="Freeform 595">
                <a:extLst>
                  <a:ext uri="{FF2B5EF4-FFF2-40B4-BE49-F238E27FC236}">
                    <a16:creationId xmlns:a16="http://schemas.microsoft.com/office/drawing/2014/main" id="{F7BA39E8-BB02-4679-8724-70C1EC905A51}"/>
                  </a:ext>
                </a:extLst>
              </p:cNvPr>
              <p:cNvSpPr>
                <a:spLocks/>
              </p:cNvSpPr>
              <p:nvPr/>
            </p:nvSpPr>
            <p:spPr bwMode="auto">
              <a:xfrm>
                <a:off x="2656" y="2273"/>
                <a:ext cx="14" cy="10"/>
              </a:xfrm>
              <a:custGeom>
                <a:avLst/>
                <a:gdLst>
                  <a:gd name="T0" fmla="*/ 3 w 3"/>
                  <a:gd name="T1" fmla="*/ 0 h 2"/>
                  <a:gd name="T2" fmla="*/ 3 w 3"/>
                  <a:gd name="T3" fmla="*/ 2 h 2"/>
                  <a:gd name="T4" fmla="*/ 0 w 3"/>
                  <a:gd name="T5" fmla="*/ 2 h 2"/>
                  <a:gd name="T6" fmla="*/ 0 w 3"/>
                  <a:gd name="T7" fmla="*/ 0 h 2"/>
                  <a:gd name="T8" fmla="*/ 3 w 3"/>
                  <a:gd name="T9" fmla="*/ 0 h 2"/>
                </a:gdLst>
                <a:ahLst/>
                <a:cxnLst>
                  <a:cxn ang="0">
                    <a:pos x="T0" y="T1"/>
                  </a:cxn>
                  <a:cxn ang="0">
                    <a:pos x="T2" y="T3"/>
                  </a:cxn>
                  <a:cxn ang="0">
                    <a:pos x="T4" y="T5"/>
                  </a:cxn>
                  <a:cxn ang="0">
                    <a:pos x="T6" y="T7"/>
                  </a:cxn>
                  <a:cxn ang="0">
                    <a:pos x="T8" y="T9"/>
                  </a:cxn>
                </a:cxnLst>
                <a:rect l="0" t="0" r="r" b="b"/>
                <a:pathLst>
                  <a:path w="3" h="2">
                    <a:moveTo>
                      <a:pt x="3" y="0"/>
                    </a:moveTo>
                    <a:cubicBezTo>
                      <a:pt x="3" y="2"/>
                      <a:pt x="3" y="2"/>
                      <a:pt x="3" y="2"/>
                    </a:cubicBezTo>
                    <a:cubicBezTo>
                      <a:pt x="2" y="2"/>
                      <a:pt x="1" y="2"/>
                      <a:pt x="0" y="2"/>
                    </a:cubicBezTo>
                    <a:cubicBezTo>
                      <a:pt x="0" y="0"/>
                      <a:pt x="0" y="0"/>
                      <a:pt x="0" y="0"/>
                    </a:cubicBezTo>
                    <a:cubicBezTo>
                      <a:pt x="1" y="0"/>
                      <a:pt x="2" y="0"/>
                      <a:pt x="3" y="0"/>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65" name="Freeform 596">
                <a:extLst>
                  <a:ext uri="{FF2B5EF4-FFF2-40B4-BE49-F238E27FC236}">
                    <a16:creationId xmlns:a16="http://schemas.microsoft.com/office/drawing/2014/main" id="{609F18D1-8612-4632-9C9E-0886391B7DAD}"/>
                  </a:ext>
                </a:extLst>
              </p:cNvPr>
              <p:cNvSpPr>
                <a:spLocks/>
              </p:cNvSpPr>
              <p:nvPr/>
            </p:nvSpPr>
            <p:spPr bwMode="auto">
              <a:xfrm>
                <a:off x="2642" y="2273"/>
                <a:ext cx="14" cy="10"/>
              </a:xfrm>
              <a:custGeom>
                <a:avLst/>
                <a:gdLst>
                  <a:gd name="T0" fmla="*/ 3 w 3"/>
                  <a:gd name="T1" fmla="*/ 0 h 2"/>
                  <a:gd name="T2" fmla="*/ 3 w 3"/>
                  <a:gd name="T3" fmla="*/ 2 h 2"/>
                  <a:gd name="T4" fmla="*/ 0 w 3"/>
                  <a:gd name="T5" fmla="*/ 2 h 2"/>
                  <a:gd name="T6" fmla="*/ 0 w 3"/>
                  <a:gd name="T7" fmla="*/ 1 h 2"/>
                  <a:gd name="T8" fmla="*/ 3 w 3"/>
                  <a:gd name="T9" fmla="*/ 0 h 2"/>
                </a:gdLst>
                <a:ahLst/>
                <a:cxnLst>
                  <a:cxn ang="0">
                    <a:pos x="T0" y="T1"/>
                  </a:cxn>
                  <a:cxn ang="0">
                    <a:pos x="T2" y="T3"/>
                  </a:cxn>
                  <a:cxn ang="0">
                    <a:pos x="T4" y="T5"/>
                  </a:cxn>
                  <a:cxn ang="0">
                    <a:pos x="T6" y="T7"/>
                  </a:cxn>
                  <a:cxn ang="0">
                    <a:pos x="T8" y="T9"/>
                  </a:cxn>
                </a:cxnLst>
                <a:rect l="0" t="0" r="r" b="b"/>
                <a:pathLst>
                  <a:path w="3" h="2">
                    <a:moveTo>
                      <a:pt x="3" y="0"/>
                    </a:moveTo>
                    <a:cubicBezTo>
                      <a:pt x="3" y="2"/>
                      <a:pt x="3" y="2"/>
                      <a:pt x="3" y="2"/>
                    </a:cubicBezTo>
                    <a:cubicBezTo>
                      <a:pt x="2" y="2"/>
                      <a:pt x="1" y="2"/>
                      <a:pt x="0" y="2"/>
                    </a:cubicBezTo>
                    <a:cubicBezTo>
                      <a:pt x="0" y="1"/>
                      <a:pt x="0" y="1"/>
                      <a:pt x="0" y="1"/>
                    </a:cubicBezTo>
                    <a:cubicBezTo>
                      <a:pt x="1" y="1"/>
                      <a:pt x="2" y="1"/>
                      <a:pt x="3" y="0"/>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66" name="Freeform 597">
                <a:extLst>
                  <a:ext uri="{FF2B5EF4-FFF2-40B4-BE49-F238E27FC236}">
                    <a16:creationId xmlns:a16="http://schemas.microsoft.com/office/drawing/2014/main" id="{59B35ADE-59C1-44A8-9E30-4E77A48BC1C3}"/>
                  </a:ext>
                </a:extLst>
              </p:cNvPr>
              <p:cNvSpPr>
                <a:spLocks/>
              </p:cNvSpPr>
              <p:nvPr/>
            </p:nvSpPr>
            <p:spPr bwMode="auto">
              <a:xfrm>
                <a:off x="2632" y="2278"/>
                <a:ext cx="10" cy="5"/>
              </a:xfrm>
              <a:custGeom>
                <a:avLst/>
                <a:gdLst>
                  <a:gd name="T0" fmla="*/ 2 w 2"/>
                  <a:gd name="T1" fmla="*/ 0 h 1"/>
                  <a:gd name="T2" fmla="*/ 2 w 2"/>
                  <a:gd name="T3" fmla="*/ 1 h 1"/>
                  <a:gd name="T4" fmla="*/ 0 w 2"/>
                  <a:gd name="T5" fmla="*/ 1 h 1"/>
                  <a:gd name="T6" fmla="*/ 0 w 2"/>
                  <a:gd name="T7" fmla="*/ 0 h 1"/>
                  <a:gd name="T8" fmla="*/ 2 w 2"/>
                  <a:gd name="T9" fmla="*/ 0 h 1"/>
                </a:gdLst>
                <a:ahLst/>
                <a:cxnLst>
                  <a:cxn ang="0">
                    <a:pos x="T0" y="T1"/>
                  </a:cxn>
                  <a:cxn ang="0">
                    <a:pos x="T2" y="T3"/>
                  </a:cxn>
                  <a:cxn ang="0">
                    <a:pos x="T4" y="T5"/>
                  </a:cxn>
                  <a:cxn ang="0">
                    <a:pos x="T6" y="T7"/>
                  </a:cxn>
                  <a:cxn ang="0">
                    <a:pos x="T8" y="T9"/>
                  </a:cxn>
                </a:cxnLst>
                <a:rect l="0" t="0" r="r" b="b"/>
                <a:pathLst>
                  <a:path w="2" h="1">
                    <a:moveTo>
                      <a:pt x="2" y="0"/>
                    </a:moveTo>
                    <a:cubicBezTo>
                      <a:pt x="2" y="1"/>
                      <a:pt x="2" y="1"/>
                      <a:pt x="2" y="1"/>
                    </a:cubicBezTo>
                    <a:cubicBezTo>
                      <a:pt x="2" y="1"/>
                      <a:pt x="1" y="1"/>
                      <a:pt x="0" y="1"/>
                    </a:cubicBezTo>
                    <a:cubicBezTo>
                      <a:pt x="0" y="0"/>
                      <a:pt x="0" y="0"/>
                      <a:pt x="0" y="0"/>
                    </a:cubicBezTo>
                    <a:cubicBezTo>
                      <a:pt x="1" y="0"/>
                      <a:pt x="2" y="0"/>
                      <a:pt x="2" y="0"/>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67" name="Freeform 598">
                <a:extLst>
                  <a:ext uri="{FF2B5EF4-FFF2-40B4-BE49-F238E27FC236}">
                    <a16:creationId xmlns:a16="http://schemas.microsoft.com/office/drawing/2014/main" id="{B941CEFC-E52F-48C5-83FA-FF22D5FA70A3}"/>
                  </a:ext>
                </a:extLst>
              </p:cNvPr>
              <p:cNvSpPr>
                <a:spLocks/>
              </p:cNvSpPr>
              <p:nvPr/>
            </p:nvSpPr>
            <p:spPr bwMode="auto">
              <a:xfrm>
                <a:off x="2623" y="2278"/>
                <a:ext cx="9" cy="5"/>
              </a:xfrm>
              <a:custGeom>
                <a:avLst/>
                <a:gdLst>
                  <a:gd name="T0" fmla="*/ 2 w 2"/>
                  <a:gd name="T1" fmla="*/ 0 h 1"/>
                  <a:gd name="T2" fmla="*/ 2 w 2"/>
                  <a:gd name="T3" fmla="*/ 1 h 1"/>
                  <a:gd name="T4" fmla="*/ 0 w 2"/>
                  <a:gd name="T5" fmla="*/ 1 h 1"/>
                  <a:gd name="T6" fmla="*/ 0 w 2"/>
                  <a:gd name="T7" fmla="*/ 0 h 1"/>
                  <a:gd name="T8" fmla="*/ 2 w 2"/>
                  <a:gd name="T9" fmla="*/ 0 h 1"/>
                </a:gdLst>
                <a:ahLst/>
                <a:cxnLst>
                  <a:cxn ang="0">
                    <a:pos x="T0" y="T1"/>
                  </a:cxn>
                  <a:cxn ang="0">
                    <a:pos x="T2" y="T3"/>
                  </a:cxn>
                  <a:cxn ang="0">
                    <a:pos x="T4" y="T5"/>
                  </a:cxn>
                  <a:cxn ang="0">
                    <a:pos x="T6" y="T7"/>
                  </a:cxn>
                  <a:cxn ang="0">
                    <a:pos x="T8" y="T9"/>
                  </a:cxn>
                </a:cxnLst>
                <a:rect l="0" t="0" r="r" b="b"/>
                <a:pathLst>
                  <a:path w="2" h="1">
                    <a:moveTo>
                      <a:pt x="2" y="0"/>
                    </a:moveTo>
                    <a:cubicBezTo>
                      <a:pt x="2" y="1"/>
                      <a:pt x="2" y="1"/>
                      <a:pt x="2" y="1"/>
                    </a:cubicBezTo>
                    <a:cubicBezTo>
                      <a:pt x="1" y="1"/>
                      <a:pt x="0" y="1"/>
                      <a:pt x="0" y="1"/>
                    </a:cubicBezTo>
                    <a:cubicBezTo>
                      <a:pt x="0" y="0"/>
                      <a:pt x="0" y="0"/>
                      <a:pt x="0" y="0"/>
                    </a:cubicBezTo>
                    <a:cubicBezTo>
                      <a:pt x="0" y="0"/>
                      <a:pt x="1" y="0"/>
                      <a:pt x="2" y="0"/>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68" name="Freeform 599">
                <a:extLst>
                  <a:ext uri="{FF2B5EF4-FFF2-40B4-BE49-F238E27FC236}">
                    <a16:creationId xmlns:a16="http://schemas.microsoft.com/office/drawing/2014/main" id="{91B33431-8E0D-43A3-BF69-BCC3E39912C9}"/>
                  </a:ext>
                </a:extLst>
              </p:cNvPr>
              <p:cNvSpPr>
                <a:spLocks/>
              </p:cNvSpPr>
              <p:nvPr/>
            </p:nvSpPr>
            <p:spPr bwMode="auto">
              <a:xfrm>
                <a:off x="2608" y="2273"/>
                <a:ext cx="15" cy="10"/>
              </a:xfrm>
              <a:custGeom>
                <a:avLst/>
                <a:gdLst>
                  <a:gd name="T0" fmla="*/ 3 w 3"/>
                  <a:gd name="T1" fmla="*/ 1 h 2"/>
                  <a:gd name="T2" fmla="*/ 3 w 3"/>
                  <a:gd name="T3" fmla="*/ 2 h 2"/>
                  <a:gd name="T4" fmla="*/ 0 w 3"/>
                  <a:gd name="T5" fmla="*/ 2 h 2"/>
                  <a:gd name="T6" fmla="*/ 0 w 3"/>
                  <a:gd name="T7" fmla="*/ 0 h 2"/>
                  <a:gd name="T8" fmla="*/ 3 w 3"/>
                  <a:gd name="T9" fmla="*/ 1 h 2"/>
                </a:gdLst>
                <a:ahLst/>
                <a:cxnLst>
                  <a:cxn ang="0">
                    <a:pos x="T0" y="T1"/>
                  </a:cxn>
                  <a:cxn ang="0">
                    <a:pos x="T2" y="T3"/>
                  </a:cxn>
                  <a:cxn ang="0">
                    <a:pos x="T4" y="T5"/>
                  </a:cxn>
                  <a:cxn ang="0">
                    <a:pos x="T6" y="T7"/>
                  </a:cxn>
                  <a:cxn ang="0">
                    <a:pos x="T8" y="T9"/>
                  </a:cxn>
                </a:cxnLst>
                <a:rect l="0" t="0" r="r" b="b"/>
                <a:pathLst>
                  <a:path w="3" h="2">
                    <a:moveTo>
                      <a:pt x="3" y="1"/>
                    </a:moveTo>
                    <a:cubicBezTo>
                      <a:pt x="3" y="2"/>
                      <a:pt x="3" y="2"/>
                      <a:pt x="3" y="2"/>
                    </a:cubicBezTo>
                    <a:cubicBezTo>
                      <a:pt x="2" y="2"/>
                      <a:pt x="1" y="2"/>
                      <a:pt x="0" y="2"/>
                    </a:cubicBezTo>
                    <a:cubicBezTo>
                      <a:pt x="0" y="0"/>
                      <a:pt x="0" y="0"/>
                      <a:pt x="0" y="0"/>
                    </a:cubicBezTo>
                    <a:cubicBezTo>
                      <a:pt x="1" y="0"/>
                      <a:pt x="2" y="0"/>
                      <a:pt x="3" y="1"/>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69" name="Freeform 600">
                <a:extLst>
                  <a:ext uri="{FF2B5EF4-FFF2-40B4-BE49-F238E27FC236}">
                    <a16:creationId xmlns:a16="http://schemas.microsoft.com/office/drawing/2014/main" id="{6AADDE6A-2579-4133-AB86-06F9DB25372B}"/>
                  </a:ext>
                </a:extLst>
              </p:cNvPr>
              <p:cNvSpPr>
                <a:spLocks/>
              </p:cNvSpPr>
              <p:nvPr/>
            </p:nvSpPr>
            <p:spPr bwMode="auto">
              <a:xfrm>
                <a:off x="2599" y="2273"/>
                <a:ext cx="9" cy="10"/>
              </a:xfrm>
              <a:custGeom>
                <a:avLst/>
                <a:gdLst>
                  <a:gd name="T0" fmla="*/ 2 w 2"/>
                  <a:gd name="T1" fmla="*/ 0 h 2"/>
                  <a:gd name="T2" fmla="*/ 2 w 2"/>
                  <a:gd name="T3" fmla="*/ 2 h 2"/>
                  <a:gd name="T4" fmla="*/ 0 w 2"/>
                  <a:gd name="T5" fmla="*/ 2 h 2"/>
                  <a:gd name="T6" fmla="*/ 0 w 2"/>
                  <a:gd name="T7" fmla="*/ 0 h 2"/>
                  <a:gd name="T8" fmla="*/ 2 w 2"/>
                  <a:gd name="T9" fmla="*/ 0 h 2"/>
                </a:gdLst>
                <a:ahLst/>
                <a:cxnLst>
                  <a:cxn ang="0">
                    <a:pos x="T0" y="T1"/>
                  </a:cxn>
                  <a:cxn ang="0">
                    <a:pos x="T2" y="T3"/>
                  </a:cxn>
                  <a:cxn ang="0">
                    <a:pos x="T4" y="T5"/>
                  </a:cxn>
                  <a:cxn ang="0">
                    <a:pos x="T6" y="T7"/>
                  </a:cxn>
                  <a:cxn ang="0">
                    <a:pos x="T8" y="T9"/>
                  </a:cxn>
                </a:cxnLst>
                <a:rect l="0" t="0" r="r" b="b"/>
                <a:pathLst>
                  <a:path w="2" h="2">
                    <a:moveTo>
                      <a:pt x="2" y="0"/>
                    </a:moveTo>
                    <a:cubicBezTo>
                      <a:pt x="2" y="2"/>
                      <a:pt x="2" y="2"/>
                      <a:pt x="2" y="2"/>
                    </a:cubicBezTo>
                    <a:cubicBezTo>
                      <a:pt x="1" y="2"/>
                      <a:pt x="1" y="2"/>
                      <a:pt x="0" y="2"/>
                    </a:cubicBezTo>
                    <a:cubicBezTo>
                      <a:pt x="0" y="0"/>
                      <a:pt x="0" y="0"/>
                      <a:pt x="0" y="0"/>
                    </a:cubicBezTo>
                    <a:cubicBezTo>
                      <a:pt x="1" y="0"/>
                      <a:pt x="1" y="0"/>
                      <a:pt x="2" y="0"/>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70" name="Freeform 601">
                <a:extLst>
                  <a:ext uri="{FF2B5EF4-FFF2-40B4-BE49-F238E27FC236}">
                    <a16:creationId xmlns:a16="http://schemas.microsoft.com/office/drawing/2014/main" id="{EC5ED924-AEE2-4BB6-901D-BC8F79BDC38B}"/>
                  </a:ext>
                </a:extLst>
              </p:cNvPr>
              <p:cNvSpPr>
                <a:spLocks/>
              </p:cNvSpPr>
              <p:nvPr/>
            </p:nvSpPr>
            <p:spPr bwMode="auto">
              <a:xfrm>
                <a:off x="2585" y="2268"/>
                <a:ext cx="14" cy="15"/>
              </a:xfrm>
              <a:custGeom>
                <a:avLst/>
                <a:gdLst>
                  <a:gd name="T0" fmla="*/ 3 w 3"/>
                  <a:gd name="T1" fmla="*/ 1 h 3"/>
                  <a:gd name="T2" fmla="*/ 3 w 3"/>
                  <a:gd name="T3" fmla="*/ 3 h 3"/>
                  <a:gd name="T4" fmla="*/ 0 w 3"/>
                  <a:gd name="T5" fmla="*/ 2 h 3"/>
                  <a:gd name="T6" fmla="*/ 0 w 3"/>
                  <a:gd name="T7" fmla="*/ 0 h 3"/>
                  <a:gd name="T8" fmla="*/ 3 w 3"/>
                  <a:gd name="T9" fmla="*/ 1 h 3"/>
                </a:gdLst>
                <a:ahLst/>
                <a:cxnLst>
                  <a:cxn ang="0">
                    <a:pos x="T0" y="T1"/>
                  </a:cxn>
                  <a:cxn ang="0">
                    <a:pos x="T2" y="T3"/>
                  </a:cxn>
                  <a:cxn ang="0">
                    <a:pos x="T4" y="T5"/>
                  </a:cxn>
                  <a:cxn ang="0">
                    <a:pos x="T6" y="T7"/>
                  </a:cxn>
                  <a:cxn ang="0">
                    <a:pos x="T8" y="T9"/>
                  </a:cxn>
                </a:cxnLst>
                <a:rect l="0" t="0" r="r" b="b"/>
                <a:pathLst>
                  <a:path w="3" h="3">
                    <a:moveTo>
                      <a:pt x="3" y="1"/>
                    </a:moveTo>
                    <a:cubicBezTo>
                      <a:pt x="3" y="3"/>
                      <a:pt x="3" y="3"/>
                      <a:pt x="3" y="3"/>
                    </a:cubicBezTo>
                    <a:cubicBezTo>
                      <a:pt x="2" y="2"/>
                      <a:pt x="1" y="2"/>
                      <a:pt x="0" y="2"/>
                    </a:cubicBezTo>
                    <a:cubicBezTo>
                      <a:pt x="0" y="0"/>
                      <a:pt x="0" y="0"/>
                      <a:pt x="0" y="0"/>
                    </a:cubicBezTo>
                    <a:cubicBezTo>
                      <a:pt x="1" y="0"/>
                      <a:pt x="2" y="1"/>
                      <a:pt x="3" y="1"/>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71" name="Freeform 602">
                <a:extLst>
                  <a:ext uri="{FF2B5EF4-FFF2-40B4-BE49-F238E27FC236}">
                    <a16:creationId xmlns:a16="http://schemas.microsoft.com/office/drawing/2014/main" id="{F65A95BA-FC0F-4FB6-8B19-56E49FF44FB5}"/>
                  </a:ext>
                </a:extLst>
              </p:cNvPr>
              <p:cNvSpPr>
                <a:spLocks/>
              </p:cNvSpPr>
              <p:nvPr/>
            </p:nvSpPr>
            <p:spPr bwMode="auto">
              <a:xfrm>
                <a:off x="2570" y="2264"/>
                <a:ext cx="15" cy="14"/>
              </a:xfrm>
              <a:custGeom>
                <a:avLst/>
                <a:gdLst>
                  <a:gd name="T0" fmla="*/ 3 w 3"/>
                  <a:gd name="T1" fmla="*/ 1 h 3"/>
                  <a:gd name="T2" fmla="*/ 3 w 3"/>
                  <a:gd name="T3" fmla="*/ 3 h 3"/>
                  <a:gd name="T4" fmla="*/ 0 w 3"/>
                  <a:gd name="T5" fmla="*/ 2 h 3"/>
                  <a:gd name="T6" fmla="*/ 0 w 3"/>
                  <a:gd name="T7" fmla="*/ 0 h 3"/>
                  <a:gd name="T8" fmla="*/ 3 w 3"/>
                  <a:gd name="T9" fmla="*/ 1 h 3"/>
                </a:gdLst>
                <a:ahLst/>
                <a:cxnLst>
                  <a:cxn ang="0">
                    <a:pos x="T0" y="T1"/>
                  </a:cxn>
                  <a:cxn ang="0">
                    <a:pos x="T2" y="T3"/>
                  </a:cxn>
                  <a:cxn ang="0">
                    <a:pos x="T4" y="T5"/>
                  </a:cxn>
                  <a:cxn ang="0">
                    <a:pos x="T6" y="T7"/>
                  </a:cxn>
                  <a:cxn ang="0">
                    <a:pos x="T8" y="T9"/>
                  </a:cxn>
                </a:cxnLst>
                <a:rect l="0" t="0" r="r" b="b"/>
                <a:pathLst>
                  <a:path w="3" h="3">
                    <a:moveTo>
                      <a:pt x="3" y="1"/>
                    </a:moveTo>
                    <a:cubicBezTo>
                      <a:pt x="3" y="3"/>
                      <a:pt x="3" y="3"/>
                      <a:pt x="3" y="3"/>
                    </a:cubicBezTo>
                    <a:cubicBezTo>
                      <a:pt x="2" y="3"/>
                      <a:pt x="1" y="2"/>
                      <a:pt x="0" y="2"/>
                    </a:cubicBezTo>
                    <a:cubicBezTo>
                      <a:pt x="0" y="0"/>
                      <a:pt x="0" y="0"/>
                      <a:pt x="0" y="0"/>
                    </a:cubicBezTo>
                    <a:cubicBezTo>
                      <a:pt x="1" y="1"/>
                      <a:pt x="2" y="1"/>
                      <a:pt x="3" y="1"/>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72" name="Freeform 603">
                <a:extLst>
                  <a:ext uri="{FF2B5EF4-FFF2-40B4-BE49-F238E27FC236}">
                    <a16:creationId xmlns:a16="http://schemas.microsoft.com/office/drawing/2014/main" id="{1786C39D-7894-4A1A-9213-5B932FD1BC86}"/>
                  </a:ext>
                </a:extLst>
              </p:cNvPr>
              <p:cNvSpPr>
                <a:spLocks/>
              </p:cNvSpPr>
              <p:nvPr/>
            </p:nvSpPr>
            <p:spPr bwMode="auto">
              <a:xfrm>
                <a:off x="2523" y="2211"/>
                <a:ext cx="47" cy="62"/>
              </a:xfrm>
              <a:custGeom>
                <a:avLst/>
                <a:gdLst>
                  <a:gd name="T0" fmla="*/ 10 w 10"/>
                  <a:gd name="T1" fmla="*/ 11 h 13"/>
                  <a:gd name="T2" fmla="*/ 10 w 10"/>
                  <a:gd name="T3" fmla="*/ 13 h 13"/>
                  <a:gd name="T4" fmla="*/ 7 w 10"/>
                  <a:gd name="T5" fmla="*/ 11 h 13"/>
                  <a:gd name="T6" fmla="*/ 0 w 10"/>
                  <a:gd name="T7" fmla="*/ 2 h 13"/>
                  <a:gd name="T8" fmla="*/ 0 w 10"/>
                  <a:gd name="T9" fmla="*/ 0 h 13"/>
                  <a:gd name="T10" fmla="*/ 7 w 10"/>
                  <a:gd name="T11" fmla="*/ 10 h 13"/>
                  <a:gd name="T12" fmla="*/ 10 w 10"/>
                  <a:gd name="T13" fmla="*/ 11 h 13"/>
                </a:gdLst>
                <a:ahLst/>
                <a:cxnLst>
                  <a:cxn ang="0">
                    <a:pos x="T0" y="T1"/>
                  </a:cxn>
                  <a:cxn ang="0">
                    <a:pos x="T2" y="T3"/>
                  </a:cxn>
                  <a:cxn ang="0">
                    <a:pos x="T4" y="T5"/>
                  </a:cxn>
                  <a:cxn ang="0">
                    <a:pos x="T6" y="T7"/>
                  </a:cxn>
                  <a:cxn ang="0">
                    <a:pos x="T8" y="T9"/>
                  </a:cxn>
                  <a:cxn ang="0">
                    <a:pos x="T10" y="T11"/>
                  </a:cxn>
                  <a:cxn ang="0">
                    <a:pos x="T12" y="T13"/>
                  </a:cxn>
                </a:cxnLst>
                <a:rect l="0" t="0" r="r" b="b"/>
                <a:pathLst>
                  <a:path w="10" h="13">
                    <a:moveTo>
                      <a:pt x="10" y="11"/>
                    </a:moveTo>
                    <a:cubicBezTo>
                      <a:pt x="10" y="13"/>
                      <a:pt x="10" y="13"/>
                      <a:pt x="10" y="13"/>
                    </a:cubicBezTo>
                    <a:cubicBezTo>
                      <a:pt x="9" y="13"/>
                      <a:pt x="8" y="12"/>
                      <a:pt x="7" y="11"/>
                    </a:cubicBezTo>
                    <a:cubicBezTo>
                      <a:pt x="2" y="9"/>
                      <a:pt x="0" y="5"/>
                      <a:pt x="0" y="2"/>
                    </a:cubicBezTo>
                    <a:cubicBezTo>
                      <a:pt x="0" y="0"/>
                      <a:pt x="0" y="0"/>
                      <a:pt x="0" y="0"/>
                    </a:cubicBezTo>
                    <a:cubicBezTo>
                      <a:pt x="0" y="3"/>
                      <a:pt x="2" y="7"/>
                      <a:pt x="7" y="10"/>
                    </a:cubicBezTo>
                    <a:cubicBezTo>
                      <a:pt x="8" y="10"/>
                      <a:pt x="9" y="11"/>
                      <a:pt x="10" y="11"/>
                    </a:cubicBez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73" name="Freeform 604">
                <a:extLst>
                  <a:ext uri="{FF2B5EF4-FFF2-40B4-BE49-F238E27FC236}">
                    <a16:creationId xmlns:a16="http://schemas.microsoft.com/office/drawing/2014/main" id="{C580E077-A996-4C6E-B390-B470F49427A4}"/>
                  </a:ext>
                </a:extLst>
              </p:cNvPr>
              <p:cNvSpPr>
                <a:spLocks noEditPoints="1"/>
              </p:cNvSpPr>
              <p:nvPr/>
            </p:nvSpPr>
            <p:spPr bwMode="auto">
              <a:xfrm>
                <a:off x="2513" y="2140"/>
                <a:ext cx="248" cy="143"/>
              </a:xfrm>
              <a:custGeom>
                <a:avLst/>
                <a:gdLst>
                  <a:gd name="T0" fmla="*/ 43 w 52"/>
                  <a:gd name="T1" fmla="*/ 5 h 30"/>
                  <a:gd name="T2" fmla="*/ 43 w 52"/>
                  <a:gd name="T3" fmla="*/ 25 h 30"/>
                  <a:gd name="T4" fmla="*/ 9 w 52"/>
                  <a:gd name="T5" fmla="*/ 25 h 30"/>
                  <a:gd name="T6" fmla="*/ 9 w 52"/>
                  <a:gd name="T7" fmla="*/ 5 h 30"/>
                  <a:gd name="T8" fmla="*/ 43 w 52"/>
                  <a:gd name="T9" fmla="*/ 5 h 30"/>
                  <a:gd name="T10" fmla="*/ 10 w 52"/>
                  <a:gd name="T11" fmla="*/ 24 h 30"/>
                  <a:gd name="T12" fmla="*/ 42 w 52"/>
                  <a:gd name="T13" fmla="*/ 24 h 30"/>
                  <a:gd name="T14" fmla="*/ 42 w 52"/>
                  <a:gd name="T15" fmla="*/ 5 h 30"/>
                  <a:gd name="T16" fmla="*/ 10 w 52"/>
                  <a:gd name="T17" fmla="*/ 5 h 30"/>
                  <a:gd name="T18" fmla="*/ 10 w 52"/>
                  <a:gd name="T19" fmla="*/ 24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2" h="30">
                    <a:moveTo>
                      <a:pt x="43" y="5"/>
                    </a:moveTo>
                    <a:cubicBezTo>
                      <a:pt x="52" y="10"/>
                      <a:pt x="52" y="19"/>
                      <a:pt x="43" y="25"/>
                    </a:cubicBezTo>
                    <a:cubicBezTo>
                      <a:pt x="34" y="30"/>
                      <a:pt x="18" y="30"/>
                      <a:pt x="9" y="25"/>
                    </a:cubicBezTo>
                    <a:cubicBezTo>
                      <a:pt x="0" y="19"/>
                      <a:pt x="0" y="10"/>
                      <a:pt x="9" y="5"/>
                    </a:cubicBezTo>
                    <a:cubicBezTo>
                      <a:pt x="18" y="0"/>
                      <a:pt x="33" y="0"/>
                      <a:pt x="43" y="5"/>
                    </a:cubicBezTo>
                    <a:close/>
                    <a:moveTo>
                      <a:pt x="10" y="24"/>
                    </a:moveTo>
                    <a:cubicBezTo>
                      <a:pt x="19" y="29"/>
                      <a:pt x="33" y="29"/>
                      <a:pt x="42" y="24"/>
                    </a:cubicBezTo>
                    <a:cubicBezTo>
                      <a:pt x="51" y="19"/>
                      <a:pt x="51" y="11"/>
                      <a:pt x="42" y="5"/>
                    </a:cubicBezTo>
                    <a:cubicBezTo>
                      <a:pt x="33" y="0"/>
                      <a:pt x="19" y="0"/>
                      <a:pt x="10" y="5"/>
                    </a:cubicBezTo>
                    <a:cubicBezTo>
                      <a:pt x="1" y="11"/>
                      <a:pt x="1" y="19"/>
                      <a:pt x="10" y="24"/>
                    </a:cubicBezTo>
                    <a:close/>
                  </a:path>
                </a:pathLst>
              </a:custGeom>
              <a:solidFill>
                <a:srgbClr val="E5EA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75" name="Freeform 606">
                <a:extLst>
                  <a:ext uri="{FF2B5EF4-FFF2-40B4-BE49-F238E27FC236}">
                    <a16:creationId xmlns:a16="http://schemas.microsoft.com/office/drawing/2014/main" id="{0785C3D3-5365-41C0-8C23-9AB16CB79EDB}"/>
                  </a:ext>
                </a:extLst>
              </p:cNvPr>
              <p:cNvSpPr>
                <a:spLocks/>
              </p:cNvSpPr>
              <p:nvPr/>
            </p:nvSpPr>
            <p:spPr bwMode="auto">
              <a:xfrm>
                <a:off x="2112" y="2874"/>
                <a:ext cx="34" cy="67"/>
              </a:xfrm>
              <a:custGeom>
                <a:avLst/>
                <a:gdLst>
                  <a:gd name="T0" fmla="*/ 29 w 34"/>
                  <a:gd name="T1" fmla="*/ 0 h 67"/>
                  <a:gd name="T2" fmla="*/ 34 w 34"/>
                  <a:gd name="T3" fmla="*/ 48 h 67"/>
                  <a:gd name="T4" fmla="*/ 0 w 34"/>
                  <a:gd name="T5" fmla="*/ 67 h 67"/>
                  <a:gd name="T6" fmla="*/ 0 w 34"/>
                  <a:gd name="T7" fmla="*/ 19 h 67"/>
                  <a:gd name="T8" fmla="*/ 29 w 34"/>
                  <a:gd name="T9" fmla="*/ 0 h 67"/>
                </a:gdLst>
                <a:ahLst/>
                <a:cxnLst>
                  <a:cxn ang="0">
                    <a:pos x="T0" y="T1"/>
                  </a:cxn>
                  <a:cxn ang="0">
                    <a:pos x="T2" y="T3"/>
                  </a:cxn>
                  <a:cxn ang="0">
                    <a:pos x="T4" y="T5"/>
                  </a:cxn>
                  <a:cxn ang="0">
                    <a:pos x="T6" y="T7"/>
                  </a:cxn>
                  <a:cxn ang="0">
                    <a:pos x="T8" y="T9"/>
                  </a:cxn>
                </a:cxnLst>
                <a:rect l="0" t="0" r="r" b="b"/>
                <a:pathLst>
                  <a:path w="34" h="67">
                    <a:moveTo>
                      <a:pt x="29" y="0"/>
                    </a:moveTo>
                    <a:lnTo>
                      <a:pt x="34" y="48"/>
                    </a:lnTo>
                    <a:lnTo>
                      <a:pt x="0" y="67"/>
                    </a:lnTo>
                    <a:lnTo>
                      <a:pt x="0" y="19"/>
                    </a:lnTo>
                    <a:lnTo>
                      <a:pt x="29" y="0"/>
                    </a:lnTo>
                    <a:close/>
                  </a:path>
                </a:pathLst>
              </a:custGeom>
              <a:solidFill>
                <a:srgbClr val="9A6A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76" name="Freeform 607">
                <a:extLst>
                  <a:ext uri="{FF2B5EF4-FFF2-40B4-BE49-F238E27FC236}">
                    <a16:creationId xmlns:a16="http://schemas.microsoft.com/office/drawing/2014/main" id="{2831F1E4-8D96-4EE4-83FE-7E7FFFABF9FA}"/>
                  </a:ext>
                </a:extLst>
              </p:cNvPr>
              <p:cNvSpPr>
                <a:spLocks/>
              </p:cNvSpPr>
              <p:nvPr/>
            </p:nvSpPr>
            <p:spPr bwMode="auto">
              <a:xfrm>
                <a:off x="1931" y="2769"/>
                <a:ext cx="29" cy="67"/>
              </a:xfrm>
              <a:custGeom>
                <a:avLst/>
                <a:gdLst>
                  <a:gd name="T0" fmla="*/ 29 w 29"/>
                  <a:gd name="T1" fmla="*/ 0 h 67"/>
                  <a:gd name="T2" fmla="*/ 29 w 29"/>
                  <a:gd name="T3" fmla="*/ 48 h 67"/>
                  <a:gd name="T4" fmla="*/ 0 w 29"/>
                  <a:gd name="T5" fmla="*/ 67 h 67"/>
                  <a:gd name="T6" fmla="*/ 0 w 29"/>
                  <a:gd name="T7" fmla="*/ 19 h 67"/>
                  <a:gd name="T8" fmla="*/ 29 w 29"/>
                  <a:gd name="T9" fmla="*/ 0 h 67"/>
                </a:gdLst>
                <a:ahLst/>
                <a:cxnLst>
                  <a:cxn ang="0">
                    <a:pos x="T0" y="T1"/>
                  </a:cxn>
                  <a:cxn ang="0">
                    <a:pos x="T2" y="T3"/>
                  </a:cxn>
                  <a:cxn ang="0">
                    <a:pos x="T4" y="T5"/>
                  </a:cxn>
                  <a:cxn ang="0">
                    <a:pos x="T6" y="T7"/>
                  </a:cxn>
                  <a:cxn ang="0">
                    <a:pos x="T8" y="T9"/>
                  </a:cxn>
                </a:cxnLst>
                <a:rect l="0" t="0" r="r" b="b"/>
                <a:pathLst>
                  <a:path w="29" h="67">
                    <a:moveTo>
                      <a:pt x="29" y="0"/>
                    </a:moveTo>
                    <a:lnTo>
                      <a:pt x="29" y="48"/>
                    </a:lnTo>
                    <a:lnTo>
                      <a:pt x="0" y="67"/>
                    </a:lnTo>
                    <a:lnTo>
                      <a:pt x="0" y="19"/>
                    </a:lnTo>
                    <a:lnTo>
                      <a:pt x="29" y="0"/>
                    </a:lnTo>
                    <a:close/>
                  </a:path>
                </a:pathLst>
              </a:custGeom>
              <a:solidFill>
                <a:srgbClr val="9A6A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77" name="Freeform 608">
                <a:extLst>
                  <a:ext uri="{FF2B5EF4-FFF2-40B4-BE49-F238E27FC236}">
                    <a16:creationId xmlns:a16="http://schemas.microsoft.com/office/drawing/2014/main" id="{E2FDCE03-B762-4AA3-8ED9-170046C928FB}"/>
                  </a:ext>
                </a:extLst>
              </p:cNvPr>
              <p:cNvSpPr>
                <a:spLocks/>
              </p:cNvSpPr>
              <p:nvPr/>
            </p:nvSpPr>
            <p:spPr bwMode="auto">
              <a:xfrm>
                <a:off x="1898" y="2750"/>
                <a:ext cx="386" cy="291"/>
              </a:xfrm>
              <a:custGeom>
                <a:avLst/>
                <a:gdLst>
                  <a:gd name="T0" fmla="*/ 386 w 386"/>
                  <a:gd name="T1" fmla="*/ 224 h 291"/>
                  <a:gd name="T2" fmla="*/ 386 w 386"/>
                  <a:gd name="T3" fmla="*/ 291 h 291"/>
                  <a:gd name="T4" fmla="*/ 358 w 386"/>
                  <a:gd name="T5" fmla="*/ 272 h 291"/>
                  <a:gd name="T6" fmla="*/ 358 w 386"/>
                  <a:gd name="T7" fmla="*/ 229 h 291"/>
                  <a:gd name="T8" fmla="*/ 214 w 386"/>
                  <a:gd name="T9" fmla="*/ 143 h 291"/>
                  <a:gd name="T10" fmla="*/ 214 w 386"/>
                  <a:gd name="T11" fmla="*/ 191 h 291"/>
                  <a:gd name="T12" fmla="*/ 172 w 386"/>
                  <a:gd name="T13" fmla="*/ 167 h 291"/>
                  <a:gd name="T14" fmla="*/ 172 w 386"/>
                  <a:gd name="T15" fmla="*/ 124 h 291"/>
                  <a:gd name="T16" fmla="*/ 33 w 386"/>
                  <a:gd name="T17" fmla="*/ 38 h 291"/>
                  <a:gd name="T18" fmla="*/ 33 w 386"/>
                  <a:gd name="T19" fmla="*/ 86 h 291"/>
                  <a:gd name="T20" fmla="*/ 0 w 386"/>
                  <a:gd name="T21" fmla="*/ 67 h 291"/>
                  <a:gd name="T22" fmla="*/ 0 w 386"/>
                  <a:gd name="T23" fmla="*/ 0 h 291"/>
                  <a:gd name="T24" fmla="*/ 386 w 386"/>
                  <a:gd name="T25" fmla="*/ 224 h 2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86" h="291">
                    <a:moveTo>
                      <a:pt x="386" y="224"/>
                    </a:moveTo>
                    <a:lnTo>
                      <a:pt x="386" y="291"/>
                    </a:lnTo>
                    <a:lnTo>
                      <a:pt x="358" y="272"/>
                    </a:lnTo>
                    <a:lnTo>
                      <a:pt x="358" y="229"/>
                    </a:lnTo>
                    <a:lnTo>
                      <a:pt x="214" y="143"/>
                    </a:lnTo>
                    <a:lnTo>
                      <a:pt x="214" y="191"/>
                    </a:lnTo>
                    <a:lnTo>
                      <a:pt x="172" y="167"/>
                    </a:lnTo>
                    <a:lnTo>
                      <a:pt x="172" y="124"/>
                    </a:lnTo>
                    <a:lnTo>
                      <a:pt x="33" y="38"/>
                    </a:lnTo>
                    <a:lnTo>
                      <a:pt x="33" y="86"/>
                    </a:lnTo>
                    <a:lnTo>
                      <a:pt x="0" y="67"/>
                    </a:lnTo>
                    <a:lnTo>
                      <a:pt x="0" y="0"/>
                    </a:lnTo>
                    <a:lnTo>
                      <a:pt x="386" y="224"/>
                    </a:lnTo>
                    <a:close/>
                  </a:path>
                </a:pathLst>
              </a:custGeom>
              <a:solidFill>
                <a:srgbClr val="D4A3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78" name="Freeform 609">
                <a:extLst>
                  <a:ext uri="{FF2B5EF4-FFF2-40B4-BE49-F238E27FC236}">
                    <a16:creationId xmlns:a16="http://schemas.microsoft.com/office/drawing/2014/main" id="{75227A5A-929C-47C3-A213-15CF4EBAE885}"/>
                  </a:ext>
                </a:extLst>
              </p:cNvPr>
              <p:cNvSpPr>
                <a:spLocks/>
              </p:cNvSpPr>
              <p:nvPr/>
            </p:nvSpPr>
            <p:spPr bwMode="auto">
              <a:xfrm>
                <a:off x="2427" y="2874"/>
                <a:ext cx="34" cy="67"/>
              </a:xfrm>
              <a:custGeom>
                <a:avLst/>
                <a:gdLst>
                  <a:gd name="T0" fmla="*/ 0 w 34"/>
                  <a:gd name="T1" fmla="*/ 0 h 67"/>
                  <a:gd name="T2" fmla="*/ 0 w 34"/>
                  <a:gd name="T3" fmla="*/ 48 h 67"/>
                  <a:gd name="T4" fmla="*/ 34 w 34"/>
                  <a:gd name="T5" fmla="*/ 67 h 67"/>
                  <a:gd name="T6" fmla="*/ 34 w 34"/>
                  <a:gd name="T7" fmla="*/ 19 h 67"/>
                  <a:gd name="T8" fmla="*/ 0 w 34"/>
                  <a:gd name="T9" fmla="*/ 0 h 67"/>
                </a:gdLst>
                <a:ahLst/>
                <a:cxnLst>
                  <a:cxn ang="0">
                    <a:pos x="T0" y="T1"/>
                  </a:cxn>
                  <a:cxn ang="0">
                    <a:pos x="T2" y="T3"/>
                  </a:cxn>
                  <a:cxn ang="0">
                    <a:pos x="T4" y="T5"/>
                  </a:cxn>
                  <a:cxn ang="0">
                    <a:pos x="T6" y="T7"/>
                  </a:cxn>
                  <a:cxn ang="0">
                    <a:pos x="T8" y="T9"/>
                  </a:cxn>
                </a:cxnLst>
                <a:rect l="0" t="0" r="r" b="b"/>
                <a:pathLst>
                  <a:path w="34" h="67">
                    <a:moveTo>
                      <a:pt x="0" y="0"/>
                    </a:moveTo>
                    <a:lnTo>
                      <a:pt x="0" y="48"/>
                    </a:lnTo>
                    <a:lnTo>
                      <a:pt x="34" y="67"/>
                    </a:lnTo>
                    <a:lnTo>
                      <a:pt x="34" y="19"/>
                    </a:lnTo>
                    <a:lnTo>
                      <a:pt x="0" y="0"/>
                    </a:lnTo>
                    <a:close/>
                  </a:path>
                </a:pathLst>
              </a:custGeom>
              <a:solidFill>
                <a:srgbClr val="D4A3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79" name="Freeform 610">
                <a:extLst>
                  <a:ext uri="{FF2B5EF4-FFF2-40B4-BE49-F238E27FC236}">
                    <a16:creationId xmlns:a16="http://schemas.microsoft.com/office/drawing/2014/main" id="{555A9DF1-9C93-4C14-A488-DC18D0847ACC}"/>
                  </a:ext>
                </a:extLst>
              </p:cNvPr>
              <p:cNvSpPr>
                <a:spLocks/>
              </p:cNvSpPr>
              <p:nvPr/>
            </p:nvSpPr>
            <p:spPr bwMode="auto">
              <a:xfrm>
                <a:off x="2427" y="2874"/>
                <a:ext cx="34" cy="67"/>
              </a:xfrm>
              <a:custGeom>
                <a:avLst/>
                <a:gdLst>
                  <a:gd name="T0" fmla="*/ 0 w 34"/>
                  <a:gd name="T1" fmla="*/ 0 h 67"/>
                  <a:gd name="T2" fmla="*/ 0 w 34"/>
                  <a:gd name="T3" fmla="*/ 48 h 67"/>
                  <a:gd name="T4" fmla="*/ 34 w 34"/>
                  <a:gd name="T5" fmla="*/ 67 h 67"/>
                  <a:gd name="T6" fmla="*/ 34 w 34"/>
                  <a:gd name="T7" fmla="*/ 19 h 67"/>
                  <a:gd name="T8" fmla="*/ 0 w 34"/>
                  <a:gd name="T9" fmla="*/ 0 h 67"/>
                </a:gdLst>
                <a:ahLst/>
                <a:cxnLst>
                  <a:cxn ang="0">
                    <a:pos x="T0" y="T1"/>
                  </a:cxn>
                  <a:cxn ang="0">
                    <a:pos x="T2" y="T3"/>
                  </a:cxn>
                  <a:cxn ang="0">
                    <a:pos x="T4" y="T5"/>
                  </a:cxn>
                  <a:cxn ang="0">
                    <a:pos x="T6" y="T7"/>
                  </a:cxn>
                  <a:cxn ang="0">
                    <a:pos x="T8" y="T9"/>
                  </a:cxn>
                </a:cxnLst>
                <a:rect l="0" t="0" r="r" b="b"/>
                <a:pathLst>
                  <a:path w="34" h="67">
                    <a:moveTo>
                      <a:pt x="0" y="0"/>
                    </a:moveTo>
                    <a:lnTo>
                      <a:pt x="0" y="48"/>
                    </a:lnTo>
                    <a:lnTo>
                      <a:pt x="34" y="67"/>
                    </a:lnTo>
                    <a:lnTo>
                      <a:pt x="34" y="19"/>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80" name="Freeform 611">
                <a:extLst>
                  <a:ext uri="{FF2B5EF4-FFF2-40B4-BE49-F238E27FC236}">
                    <a16:creationId xmlns:a16="http://schemas.microsoft.com/office/drawing/2014/main" id="{FE87032C-6D8B-43E5-A869-D2DA13942D7B}"/>
                  </a:ext>
                </a:extLst>
              </p:cNvPr>
              <p:cNvSpPr>
                <a:spLocks/>
              </p:cNvSpPr>
              <p:nvPr/>
            </p:nvSpPr>
            <p:spPr bwMode="auto">
              <a:xfrm>
                <a:off x="2608" y="2769"/>
                <a:ext cx="34" cy="67"/>
              </a:xfrm>
              <a:custGeom>
                <a:avLst/>
                <a:gdLst>
                  <a:gd name="T0" fmla="*/ 0 w 34"/>
                  <a:gd name="T1" fmla="*/ 0 h 67"/>
                  <a:gd name="T2" fmla="*/ 0 w 34"/>
                  <a:gd name="T3" fmla="*/ 48 h 67"/>
                  <a:gd name="T4" fmla="*/ 34 w 34"/>
                  <a:gd name="T5" fmla="*/ 67 h 67"/>
                  <a:gd name="T6" fmla="*/ 34 w 34"/>
                  <a:gd name="T7" fmla="*/ 19 h 67"/>
                  <a:gd name="T8" fmla="*/ 0 w 34"/>
                  <a:gd name="T9" fmla="*/ 0 h 67"/>
                </a:gdLst>
                <a:ahLst/>
                <a:cxnLst>
                  <a:cxn ang="0">
                    <a:pos x="T0" y="T1"/>
                  </a:cxn>
                  <a:cxn ang="0">
                    <a:pos x="T2" y="T3"/>
                  </a:cxn>
                  <a:cxn ang="0">
                    <a:pos x="T4" y="T5"/>
                  </a:cxn>
                  <a:cxn ang="0">
                    <a:pos x="T6" y="T7"/>
                  </a:cxn>
                  <a:cxn ang="0">
                    <a:pos x="T8" y="T9"/>
                  </a:cxn>
                </a:cxnLst>
                <a:rect l="0" t="0" r="r" b="b"/>
                <a:pathLst>
                  <a:path w="34" h="67">
                    <a:moveTo>
                      <a:pt x="0" y="0"/>
                    </a:moveTo>
                    <a:lnTo>
                      <a:pt x="0" y="48"/>
                    </a:lnTo>
                    <a:lnTo>
                      <a:pt x="34" y="67"/>
                    </a:lnTo>
                    <a:lnTo>
                      <a:pt x="34" y="19"/>
                    </a:lnTo>
                    <a:lnTo>
                      <a:pt x="0" y="0"/>
                    </a:lnTo>
                    <a:close/>
                  </a:path>
                </a:pathLst>
              </a:custGeom>
              <a:solidFill>
                <a:srgbClr val="D4A3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81" name="Freeform 612">
                <a:extLst>
                  <a:ext uri="{FF2B5EF4-FFF2-40B4-BE49-F238E27FC236}">
                    <a16:creationId xmlns:a16="http://schemas.microsoft.com/office/drawing/2014/main" id="{EE0414B4-6B4E-4CF2-A7B6-8F0E1FEC391E}"/>
                  </a:ext>
                </a:extLst>
              </p:cNvPr>
              <p:cNvSpPr>
                <a:spLocks/>
              </p:cNvSpPr>
              <p:nvPr/>
            </p:nvSpPr>
            <p:spPr bwMode="auto">
              <a:xfrm>
                <a:off x="2608" y="2769"/>
                <a:ext cx="34" cy="67"/>
              </a:xfrm>
              <a:custGeom>
                <a:avLst/>
                <a:gdLst>
                  <a:gd name="T0" fmla="*/ 0 w 34"/>
                  <a:gd name="T1" fmla="*/ 0 h 67"/>
                  <a:gd name="T2" fmla="*/ 0 w 34"/>
                  <a:gd name="T3" fmla="*/ 48 h 67"/>
                  <a:gd name="T4" fmla="*/ 34 w 34"/>
                  <a:gd name="T5" fmla="*/ 67 h 67"/>
                  <a:gd name="T6" fmla="*/ 34 w 34"/>
                  <a:gd name="T7" fmla="*/ 19 h 67"/>
                  <a:gd name="T8" fmla="*/ 0 w 34"/>
                  <a:gd name="T9" fmla="*/ 0 h 67"/>
                </a:gdLst>
                <a:ahLst/>
                <a:cxnLst>
                  <a:cxn ang="0">
                    <a:pos x="T0" y="T1"/>
                  </a:cxn>
                  <a:cxn ang="0">
                    <a:pos x="T2" y="T3"/>
                  </a:cxn>
                  <a:cxn ang="0">
                    <a:pos x="T4" y="T5"/>
                  </a:cxn>
                  <a:cxn ang="0">
                    <a:pos x="T6" y="T7"/>
                  </a:cxn>
                  <a:cxn ang="0">
                    <a:pos x="T8" y="T9"/>
                  </a:cxn>
                </a:cxnLst>
                <a:rect l="0" t="0" r="r" b="b"/>
                <a:pathLst>
                  <a:path w="34" h="67">
                    <a:moveTo>
                      <a:pt x="0" y="0"/>
                    </a:moveTo>
                    <a:lnTo>
                      <a:pt x="0" y="48"/>
                    </a:lnTo>
                    <a:lnTo>
                      <a:pt x="34" y="67"/>
                    </a:lnTo>
                    <a:lnTo>
                      <a:pt x="34" y="19"/>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82" name="Freeform 613">
                <a:extLst>
                  <a:ext uri="{FF2B5EF4-FFF2-40B4-BE49-F238E27FC236}">
                    <a16:creationId xmlns:a16="http://schemas.microsoft.com/office/drawing/2014/main" id="{2E284BC2-5F78-4C08-9374-6D0CBE98B301}"/>
                  </a:ext>
                </a:extLst>
              </p:cNvPr>
              <p:cNvSpPr>
                <a:spLocks/>
              </p:cNvSpPr>
              <p:nvPr/>
            </p:nvSpPr>
            <p:spPr bwMode="auto">
              <a:xfrm>
                <a:off x="2284" y="2750"/>
                <a:ext cx="391" cy="291"/>
              </a:xfrm>
              <a:custGeom>
                <a:avLst/>
                <a:gdLst>
                  <a:gd name="T0" fmla="*/ 391 w 391"/>
                  <a:gd name="T1" fmla="*/ 0 h 291"/>
                  <a:gd name="T2" fmla="*/ 391 w 391"/>
                  <a:gd name="T3" fmla="*/ 67 h 291"/>
                  <a:gd name="T4" fmla="*/ 358 w 391"/>
                  <a:gd name="T5" fmla="*/ 86 h 291"/>
                  <a:gd name="T6" fmla="*/ 358 w 391"/>
                  <a:gd name="T7" fmla="*/ 38 h 291"/>
                  <a:gd name="T8" fmla="*/ 215 w 391"/>
                  <a:gd name="T9" fmla="*/ 124 h 291"/>
                  <a:gd name="T10" fmla="*/ 215 w 391"/>
                  <a:gd name="T11" fmla="*/ 167 h 291"/>
                  <a:gd name="T12" fmla="*/ 177 w 391"/>
                  <a:gd name="T13" fmla="*/ 191 h 291"/>
                  <a:gd name="T14" fmla="*/ 177 w 391"/>
                  <a:gd name="T15" fmla="*/ 143 h 291"/>
                  <a:gd name="T16" fmla="*/ 34 w 391"/>
                  <a:gd name="T17" fmla="*/ 229 h 291"/>
                  <a:gd name="T18" fmla="*/ 34 w 391"/>
                  <a:gd name="T19" fmla="*/ 272 h 291"/>
                  <a:gd name="T20" fmla="*/ 0 w 391"/>
                  <a:gd name="T21" fmla="*/ 291 h 291"/>
                  <a:gd name="T22" fmla="*/ 0 w 391"/>
                  <a:gd name="T23" fmla="*/ 224 h 291"/>
                  <a:gd name="T24" fmla="*/ 391 w 391"/>
                  <a:gd name="T25" fmla="*/ 0 h 2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1" h="291">
                    <a:moveTo>
                      <a:pt x="391" y="0"/>
                    </a:moveTo>
                    <a:lnTo>
                      <a:pt x="391" y="67"/>
                    </a:lnTo>
                    <a:lnTo>
                      <a:pt x="358" y="86"/>
                    </a:lnTo>
                    <a:lnTo>
                      <a:pt x="358" y="38"/>
                    </a:lnTo>
                    <a:lnTo>
                      <a:pt x="215" y="124"/>
                    </a:lnTo>
                    <a:lnTo>
                      <a:pt x="215" y="167"/>
                    </a:lnTo>
                    <a:lnTo>
                      <a:pt x="177" y="191"/>
                    </a:lnTo>
                    <a:lnTo>
                      <a:pt x="177" y="143"/>
                    </a:lnTo>
                    <a:lnTo>
                      <a:pt x="34" y="229"/>
                    </a:lnTo>
                    <a:lnTo>
                      <a:pt x="34" y="272"/>
                    </a:lnTo>
                    <a:lnTo>
                      <a:pt x="0" y="291"/>
                    </a:lnTo>
                    <a:lnTo>
                      <a:pt x="0" y="224"/>
                    </a:lnTo>
                    <a:lnTo>
                      <a:pt x="391" y="0"/>
                    </a:lnTo>
                    <a:close/>
                  </a:path>
                </a:pathLst>
              </a:custGeom>
              <a:solidFill>
                <a:srgbClr val="9A6A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83" name="Freeform 614">
                <a:extLst>
                  <a:ext uri="{FF2B5EF4-FFF2-40B4-BE49-F238E27FC236}">
                    <a16:creationId xmlns:a16="http://schemas.microsoft.com/office/drawing/2014/main" id="{73492331-42F4-4BBB-A487-F675C3A22B28}"/>
                  </a:ext>
                </a:extLst>
              </p:cNvPr>
              <p:cNvSpPr>
                <a:spLocks/>
              </p:cNvSpPr>
              <p:nvPr/>
            </p:nvSpPr>
            <p:spPr bwMode="auto">
              <a:xfrm>
                <a:off x="2284" y="2750"/>
                <a:ext cx="391" cy="291"/>
              </a:xfrm>
              <a:custGeom>
                <a:avLst/>
                <a:gdLst>
                  <a:gd name="T0" fmla="*/ 391 w 391"/>
                  <a:gd name="T1" fmla="*/ 0 h 291"/>
                  <a:gd name="T2" fmla="*/ 391 w 391"/>
                  <a:gd name="T3" fmla="*/ 67 h 291"/>
                  <a:gd name="T4" fmla="*/ 358 w 391"/>
                  <a:gd name="T5" fmla="*/ 86 h 291"/>
                  <a:gd name="T6" fmla="*/ 358 w 391"/>
                  <a:gd name="T7" fmla="*/ 38 h 291"/>
                  <a:gd name="T8" fmla="*/ 215 w 391"/>
                  <a:gd name="T9" fmla="*/ 124 h 291"/>
                  <a:gd name="T10" fmla="*/ 215 w 391"/>
                  <a:gd name="T11" fmla="*/ 167 h 291"/>
                  <a:gd name="T12" fmla="*/ 177 w 391"/>
                  <a:gd name="T13" fmla="*/ 191 h 291"/>
                  <a:gd name="T14" fmla="*/ 177 w 391"/>
                  <a:gd name="T15" fmla="*/ 143 h 291"/>
                  <a:gd name="T16" fmla="*/ 34 w 391"/>
                  <a:gd name="T17" fmla="*/ 229 h 291"/>
                  <a:gd name="T18" fmla="*/ 34 w 391"/>
                  <a:gd name="T19" fmla="*/ 272 h 291"/>
                  <a:gd name="T20" fmla="*/ 0 w 391"/>
                  <a:gd name="T21" fmla="*/ 291 h 291"/>
                  <a:gd name="T22" fmla="*/ 0 w 391"/>
                  <a:gd name="T23" fmla="*/ 224 h 291"/>
                  <a:gd name="T24" fmla="*/ 391 w 391"/>
                  <a:gd name="T25" fmla="*/ 0 h 2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1" h="291">
                    <a:moveTo>
                      <a:pt x="391" y="0"/>
                    </a:moveTo>
                    <a:lnTo>
                      <a:pt x="391" y="67"/>
                    </a:lnTo>
                    <a:lnTo>
                      <a:pt x="358" y="86"/>
                    </a:lnTo>
                    <a:lnTo>
                      <a:pt x="358" y="38"/>
                    </a:lnTo>
                    <a:lnTo>
                      <a:pt x="215" y="124"/>
                    </a:lnTo>
                    <a:lnTo>
                      <a:pt x="215" y="167"/>
                    </a:lnTo>
                    <a:lnTo>
                      <a:pt x="177" y="191"/>
                    </a:lnTo>
                    <a:lnTo>
                      <a:pt x="177" y="143"/>
                    </a:lnTo>
                    <a:lnTo>
                      <a:pt x="34" y="229"/>
                    </a:lnTo>
                    <a:lnTo>
                      <a:pt x="34" y="272"/>
                    </a:lnTo>
                    <a:lnTo>
                      <a:pt x="0" y="291"/>
                    </a:lnTo>
                    <a:lnTo>
                      <a:pt x="0" y="224"/>
                    </a:lnTo>
                    <a:lnTo>
                      <a:pt x="39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84" name="Freeform 615">
                <a:extLst>
                  <a:ext uri="{FF2B5EF4-FFF2-40B4-BE49-F238E27FC236}">
                    <a16:creationId xmlns:a16="http://schemas.microsoft.com/office/drawing/2014/main" id="{EEE3DEAB-8859-4382-9383-3F24C130B9C2}"/>
                  </a:ext>
                </a:extLst>
              </p:cNvPr>
              <p:cNvSpPr>
                <a:spLocks noEditPoints="1"/>
              </p:cNvSpPr>
              <p:nvPr/>
            </p:nvSpPr>
            <p:spPr bwMode="auto">
              <a:xfrm>
                <a:off x="1898" y="2521"/>
                <a:ext cx="777" cy="453"/>
              </a:xfrm>
              <a:custGeom>
                <a:avLst/>
                <a:gdLst>
                  <a:gd name="T0" fmla="*/ 386 w 777"/>
                  <a:gd name="T1" fmla="*/ 0 h 453"/>
                  <a:gd name="T2" fmla="*/ 0 w 777"/>
                  <a:gd name="T3" fmla="*/ 229 h 453"/>
                  <a:gd name="T4" fmla="*/ 386 w 777"/>
                  <a:gd name="T5" fmla="*/ 453 h 453"/>
                  <a:gd name="T6" fmla="*/ 777 w 777"/>
                  <a:gd name="T7" fmla="*/ 229 h 453"/>
                  <a:gd name="T8" fmla="*/ 386 w 777"/>
                  <a:gd name="T9" fmla="*/ 0 h 453"/>
                  <a:gd name="T10" fmla="*/ 81 w 777"/>
                  <a:gd name="T11" fmla="*/ 248 h 453"/>
                  <a:gd name="T12" fmla="*/ 424 w 777"/>
                  <a:gd name="T13" fmla="*/ 48 h 453"/>
                  <a:gd name="T14" fmla="*/ 443 w 777"/>
                  <a:gd name="T15" fmla="*/ 57 h 453"/>
                  <a:gd name="T16" fmla="*/ 95 w 777"/>
                  <a:gd name="T17" fmla="*/ 258 h 453"/>
                  <a:gd name="T18" fmla="*/ 81 w 777"/>
                  <a:gd name="T19" fmla="*/ 248 h 453"/>
                  <a:gd name="T20" fmla="*/ 167 w 777"/>
                  <a:gd name="T21" fmla="*/ 296 h 453"/>
                  <a:gd name="T22" fmla="*/ 510 w 777"/>
                  <a:gd name="T23" fmla="*/ 100 h 453"/>
                  <a:gd name="T24" fmla="*/ 524 w 777"/>
                  <a:gd name="T25" fmla="*/ 110 h 453"/>
                  <a:gd name="T26" fmla="*/ 181 w 777"/>
                  <a:gd name="T27" fmla="*/ 305 h 453"/>
                  <a:gd name="T28" fmla="*/ 167 w 777"/>
                  <a:gd name="T29" fmla="*/ 296 h 453"/>
                  <a:gd name="T30" fmla="*/ 248 w 777"/>
                  <a:gd name="T31" fmla="*/ 348 h 453"/>
                  <a:gd name="T32" fmla="*/ 591 w 777"/>
                  <a:gd name="T33" fmla="*/ 148 h 453"/>
                  <a:gd name="T34" fmla="*/ 610 w 777"/>
                  <a:gd name="T35" fmla="*/ 158 h 453"/>
                  <a:gd name="T36" fmla="*/ 267 w 777"/>
                  <a:gd name="T37" fmla="*/ 358 h 453"/>
                  <a:gd name="T38" fmla="*/ 248 w 777"/>
                  <a:gd name="T39" fmla="*/ 348 h 453"/>
                  <a:gd name="T40" fmla="*/ 353 w 777"/>
                  <a:gd name="T41" fmla="*/ 406 h 453"/>
                  <a:gd name="T42" fmla="*/ 334 w 777"/>
                  <a:gd name="T43" fmla="*/ 396 h 453"/>
                  <a:gd name="T44" fmla="*/ 677 w 777"/>
                  <a:gd name="T45" fmla="*/ 196 h 453"/>
                  <a:gd name="T46" fmla="*/ 696 w 777"/>
                  <a:gd name="T47" fmla="*/ 205 h 453"/>
                  <a:gd name="T48" fmla="*/ 353 w 777"/>
                  <a:gd name="T49" fmla="*/ 406 h 4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777" h="453">
                    <a:moveTo>
                      <a:pt x="386" y="0"/>
                    </a:moveTo>
                    <a:lnTo>
                      <a:pt x="0" y="229"/>
                    </a:lnTo>
                    <a:lnTo>
                      <a:pt x="386" y="453"/>
                    </a:lnTo>
                    <a:lnTo>
                      <a:pt x="777" y="229"/>
                    </a:lnTo>
                    <a:lnTo>
                      <a:pt x="386" y="0"/>
                    </a:lnTo>
                    <a:close/>
                    <a:moveTo>
                      <a:pt x="81" y="248"/>
                    </a:moveTo>
                    <a:lnTo>
                      <a:pt x="424" y="48"/>
                    </a:lnTo>
                    <a:lnTo>
                      <a:pt x="443" y="57"/>
                    </a:lnTo>
                    <a:lnTo>
                      <a:pt x="95" y="258"/>
                    </a:lnTo>
                    <a:lnTo>
                      <a:pt x="81" y="248"/>
                    </a:lnTo>
                    <a:close/>
                    <a:moveTo>
                      <a:pt x="167" y="296"/>
                    </a:moveTo>
                    <a:lnTo>
                      <a:pt x="510" y="100"/>
                    </a:lnTo>
                    <a:lnTo>
                      <a:pt x="524" y="110"/>
                    </a:lnTo>
                    <a:lnTo>
                      <a:pt x="181" y="305"/>
                    </a:lnTo>
                    <a:lnTo>
                      <a:pt x="167" y="296"/>
                    </a:lnTo>
                    <a:close/>
                    <a:moveTo>
                      <a:pt x="248" y="348"/>
                    </a:moveTo>
                    <a:lnTo>
                      <a:pt x="591" y="148"/>
                    </a:lnTo>
                    <a:lnTo>
                      <a:pt x="610" y="158"/>
                    </a:lnTo>
                    <a:lnTo>
                      <a:pt x="267" y="358"/>
                    </a:lnTo>
                    <a:lnTo>
                      <a:pt x="248" y="348"/>
                    </a:lnTo>
                    <a:close/>
                    <a:moveTo>
                      <a:pt x="353" y="406"/>
                    </a:moveTo>
                    <a:lnTo>
                      <a:pt x="334" y="396"/>
                    </a:lnTo>
                    <a:lnTo>
                      <a:pt x="677" y="196"/>
                    </a:lnTo>
                    <a:lnTo>
                      <a:pt x="696" y="205"/>
                    </a:lnTo>
                    <a:lnTo>
                      <a:pt x="353" y="406"/>
                    </a:lnTo>
                    <a:close/>
                  </a:path>
                </a:pathLst>
              </a:custGeom>
              <a:solidFill>
                <a:srgbClr val="F3C89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85" name="Freeform 616">
                <a:extLst>
                  <a:ext uri="{FF2B5EF4-FFF2-40B4-BE49-F238E27FC236}">
                    <a16:creationId xmlns:a16="http://schemas.microsoft.com/office/drawing/2014/main" id="{B4FE7E31-68BB-4CAA-99B5-73BB0815BC97}"/>
                  </a:ext>
                </a:extLst>
              </p:cNvPr>
              <p:cNvSpPr>
                <a:spLocks noEditPoints="1"/>
              </p:cNvSpPr>
              <p:nvPr/>
            </p:nvSpPr>
            <p:spPr bwMode="auto">
              <a:xfrm>
                <a:off x="1898" y="2521"/>
                <a:ext cx="777" cy="453"/>
              </a:xfrm>
              <a:custGeom>
                <a:avLst/>
                <a:gdLst>
                  <a:gd name="T0" fmla="*/ 386 w 777"/>
                  <a:gd name="T1" fmla="*/ 0 h 453"/>
                  <a:gd name="T2" fmla="*/ 0 w 777"/>
                  <a:gd name="T3" fmla="*/ 229 h 453"/>
                  <a:gd name="T4" fmla="*/ 386 w 777"/>
                  <a:gd name="T5" fmla="*/ 453 h 453"/>
                  <a:gd name="T6" fmla="*/ 777 w 777"/>
                  <a:gd name="T7" fmla="*/ 229 h 453"/>
                  <a:gd name="T8" fmla="*/ 386 w 777"/>
                  <a:gd name="T9" fmla="*/ 0 h 453"/>
                  <a:gd name="T10" fmla="*/ 81 w 777"/>
                  <a:gd name="T11" fmla="*/ 248 h 453"/>
                  <a:gd name="T12" fmla="*/ 424 w 777"/>
                  <a:gd name="T13" fmla="*/ 48 h 453"/>
                  <a:gd name="T14" fmla="*/ 443 w 777"/>
                  <a:gd name="T15" fmla="*/ 57 h 453"/>
                  <a:gd name="T16" fmla="*/ 95 w 777"/>
                  <a:gd name="T17" fmla="*/ 258 h 453"/>
                  <a:gd name="T18" fmla="*/ 81 w 777"/>
                  <a:gd name="T19" fmla="*/ 248 h 453"/>
                  <a:gd name="T20" fmla="*/ 167 w 777"/>
                  <a:gd name="T21" fmla="*/ 296 h 453"/>
                  <a:gd name="T22" fmla="*/ 510 w 777"/>
                  <a:gd name="T23" fmla="*/ 100 h 453"/>
                  <a:gd name="T24" fmla="*/ 524 w 777"/>
                  <a:gd name="T25" fmla="*/ 110 h 453"/>
                  <a:gd name="T26" fmla="*/ 181 w 777"/>
                  <a:gd name="T27" fmla="*/ 305 h 453"/>
                  <a:gd name="T28" fmla="*/ 167 w 777"/>
                  <a:gd name="T29" fmla="*/ 296 h 453"/>
                  <a:gd name="T30" fmla="*/ 248 w 777"/>
                  <a:gd name="T31" fmla="*/ 348 h 453"/>
                  <a:gd name="T32" fmla="*/ 591 w 777"/>
                  <a:gd name="T33" fmla="*/ 148 h 453"/>
                  <a:gd name="T34" fmla="*/ 610 w 777"/>
                  <a:gd name="T35" fmla="*/ 158 h 453"/>
                  <a:gd name="T36" fmla="*/ 267 w 777"/>
                  <a:gd name="T37" fmla="*/ 358 h 453"/>
                  <a:gd name="T38" fmla="*/ 248 w 777"/>
                  <a:gd name="T39" fmla="*/ 348 h 453"/>
                  <a:gd name="T40" fmla="*/ 353 w 777"/>
                  <a:gd name="T41" fmla="*/ 406 h 453"/>
                  <a:gd name="T42" fmla="*/ 334 w 777"/>
                  <a:gd name="T43" fmla="*/ 396 h 453"/>
                  <a:gd name="T44" fmla="*/ 677 w 777"/>
                  <a:gd name="T45" fmla="*/ 196 h 453"/>
                  <a:gd name="T46" fmla="*/ 696 w 777"/>
                  <a:gd name="T47" fmla="*/ 205 h 453"/>
                  <a:gd name="T48" fmla="*/ 353 w 777"/>
                  <a:gd name="T49" fmla="*/ 406 h 4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777" h="453">
                    <a:moveTo>
                      <a:pt x="386" y="0"/>
                    </a:moveTo>
                    <a:lnTo>
                      <a:pt x="0" y="229"/>
                    </a:lnTo>
                    <a:lnTo>
                      <a:pt x="386" y="453"/>
                    </a:lnTo>
                    <a:lnTo>
                      <a:pt x="777" y="229"/>
                    </a:lnTo>
                    <a:lnTo>
                      <a:pt x="386" y="0"/>
                    </a:lnTo>
                    <a:moveTo>
                      <a:pt x="81" y="248"/>
                    </a:moveTo>
                    <a:lnTo>
                      <a:pt x="424" y="48"/>
                    </a:lnTo>
                    <a:lnTo>
                      <a:pt x="443" y="57"/>
                    </a:lnTo>
                    <a:lnTo>
                      <a:pt x="95" y="258"/>
                    </a:lnTo>
                    <a:lnTo>
                      <a:pt x="81" y="248"/>
                    </a:lnTo>
                    <a:moveTo>
                      <a:pt x="167" y="296"/>
                    </a:moveTo>
                    <a:lnTo>
                      <a:pt x="510" y="100"/>
                    </a:lnTo>
                    <a:lnTo>
                      <a:pt x="524" y="110"/>
                    </a:lnTo>
                    <a:lnTo>
                      <a:pt x="181" y="305"/>
                    </a:lnTo>
                    <a:lnTo>
                      <a:pt x="167" y="296"/>
                    </a:lnTo>
                    <a:moveTo>
                      <a:pt x="248" y="348"/>
                    </a:moveTo>
                    <a:lnTo>
                      <a:pt x="591" y="148"/>
                    </a:lnTo>
                    <a:lnTo>
                      <a:pt x="610" y="158"/>
                    </a:lnTo>
                    <a:lnTo>
                      <a:pt x="267" y="358"/>
                    </a:lnTo>
                    <a:lnTo>
                      <a:pt x="248" y="348"/>
                    </a:lnTo>
                    <a:moveTo>
                      <a:pt x="353" y="406"/>
                    </a:moveTo>
                    <a:lnTo>
                      <a:pt x="334" y="396"/>
                    </a:lnTo>
                    <a:lnTo>
                      <a:pt x="677" y="196"/>
                    </a:lnTo>
                    <a:lnTo>
                      <a:pt x="696" y="205"/>
                    </a:lnTo>
                    <a:lnTo>
                      <a:pt x="353" y="40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86" name="Freeform 617">
                <a:extLst>
                  <a:ext uri="{FF2B5EF4-FFF2-40B4-BE49-F238E27FC236}">
                    <a16:creationId xmlns:a16="http://schemas.microsoft.com/office/drawing/2014/main" id="{1DBB3E37-860D-48F0-83E3-57A7B8D2D237}"/>
                  </a:ext>
                </a:extLst>
              </p:cNvPr>
              <p:cNvSpPr>
                <a:spLocks/>
              </p:cNvSpPr>
              <p:nvPr/>
            </p:nvSpPr>
            <p:spPr bwMode="auto">
              <a:xfrm>
                <a:off x="2232" y="2717"/>
                <a:ext cx="343" cy="205"/>
              </a:xfrm>
              <a:custGeom>
                <a:avLst/>
                <a:gdLst>
                  <a:gd name="T0" fmla="*/ 343 w 343"/>
                  <a:gd name="T1" fmla="*/ 14 h 205"/>
                  <a:gd name="T2" fmla="*/ 9 w 343"/>
                  <a:gd name="T3" fmla="*/ 205 h 205"/>
                  <a:gd name="T4" fmla="*/ 0 w 343"/>
                  <a:gd name="T5" fmla="*/ 200 h 205"/>
                  <a:gd name="T6" fmla="*/ 343 w 343"/>
                  <a:gd name="T7" fmla="*/ 0 h 205"/>
                  <a:gd name="T8" fmla="*/ 343 w 343"/>
                  <a:gd name="T9" fmla="*/ 14 h 205"/>
                </a:gdLst>
                <a:ahLst/>
                <a:cxnLst>
                  <a:cxn ang="0">
                    <a:pos x="T0" y="T1"/>
                  </a:cxn>
                  <a:cxn ang="0">
                    <a:pos x="T2" y="T3"/>
                  </a:cxn>
                  <a:cxn ang="0">
                    <a:pos x="T4" y="T5"/>
                  </a:cxn>
                  <a:cxn ang="0">
                    <a:pos x="T6" y="T7"/>
                  </a:cxn>
                  <a:cxn ang="0">
                    <a:pos x="T8" y="T9"/>
                  </a:cxn>
                </a:cxnLst>
                <a:rect l="0" t="0" r="r" b="b"/>
                <a:pathLst>
                  <a:path w="343" h="205">
                    <a:moveTo>
                      <a:pt x="343" y="14"/>
                    </a:moveTo>
                    <a:lnTo>
                      <a:pt x="9" y="205"/>
                    </a:lnTo>
                    <a:lnTo>
                      <a:pt x="0" y="200"/>
                    </a:lnTo>
                    <a:lnTo>
                      <a:pt x="343" y="0"/>
                    </a:lnTo>
                    <a:lnTo>
                      <a:pt x="343" y="14"/>
                    </a:lnTo>
                    <a:close/>
                  </a:path>
                </a:pathLst>
              </a:custGeom>
              <a:solidFill>
                <a:srgbClr val="9A6A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87" name="Freeform 618">
                <a:extLst>
                  <a:ext uri="{FF2B5EF4-FFF2-40B4-BE49-F238E27FC236}">
                    <a16:creationId xmlns:a16="http://schemas.microsoft.com/office/drawing/2014/main" id="{DCA5446C-3BE5-4D20-AE51-589A85275BA3}"/>
                  </a:ext>
                </a:extLst>
              </p:cNvPr>
              <p:cNvSpPr>
                <a:spLocks/>
              </p:cNvSpPr>
              <p:nvPr/>
            </p:nvSpPr>
            <p:spPr bwMode="auto">
              <a:xfrm>
                <a:off x="2232" y="2717"/>
                <a:ext cx="343" cy="205"/>
              </a:xfrm>
              <a:custGeom>
                <a:avLst/>
                <a:gdLst>
                  <a:gd name="T0" fmla="*/ 343 w 343"/>
                  <a:gd name="T1" fmla="*/ 14 h 205"/>
                  <a:gd name="T2" fmla="*/ 9 w 343"/>
                  <a:gd name="T3" fmla="*/ 205 h 205"/>
                  <a:gd name="T4" fmla="*/ 0 w 343"/>
                  <a:gd name="T5" fmla="*/ 200 h 205"/>
                  <a:gd name="T6" fmla="*/ 343 w 343"/>
                  <a:gd name="T7" fmla="*/ 0 h 205"/>
                  <a:gd name="T8" fmla="*/ 343 w 343"/>
                  <a:gd name="T9" fmla="*/ 14 h 205"/>
                </a:gdLst>
                <a:ahLst/>
                <a:cxnLst>
                  <a:cxn ang="0">
                    <a:pos x="T0" y="T1"/>
                  </a:cxn>
                  <a:cxn ang="0">
                    <a:pos x="T2" y="T3"/>
                  </a:cxn>
                  <a:cxn ang="0">
                    <a:pos x="T4" y="T5"/>
                  </a:cxn>
                  <a:cxn ang="0">
                    <a:pos x="T6" y="T7"/>
                  </a:cxn>
                  <a:cxn ang="0">
                    <a:pos x="T8" y="T9"/>
                  </a:cxn>
                </a:cxnLst>
                <a:rect l="0" t="0" r="r" b="b"/>
                <a:pathLst>
                  <a:path w="343" h="205">
                    <a:moveTo>
                      <a:pt x="343" y="14"/>
                    </a:moveTo>
                    <a:lnTo>
                      <a:pt x="9" y="205"/>
                    </a:lnTo>
                    <a:lnTo>
                      <a:pt x="0" y="200"/>
                    </a:lnTo>
                    <a:lnTo>
                      <a:pt x="343" y="0"/>
                    </a:lnTo>
                    <a:lnTo>
                      <a:pt x="343" y="1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88" name="Freeform 619">
                <a:extLst>
                  <a:ext uri="{FF2B5EF4-FFF2-40B4-BE49-F238E27FC236}">
                    <a16:creationId xmlns:a16="http://schemas.microsoft.com/office/drawing/2014/main" id="{4C85337A-B948-455B-A04C-5B78CCD2A35F}"/>
                  </a:ext>
                </a:extLst>
              </p:cNvPr>
              <p:cNvSpPr>
                <a:spLocks/>
              </p:cNvSpPr>
              <p:nvPr/>
            </p:nvSpPr>
            <p:spPr bwMode="auto">
              <a:xfrm>
                <a:off x="2575" y="2717"/>
                <a:ext cx="19" cy="14"/>
              </a:xfrm>
              <a:custGeom>
                <a:avLst/>
                <a:gdLst>
                  <a:gd name="T0" fmla="*/ 19 w 19"/>
                  <a:gd name="T1" fmla="*/ 9 h 14"/>
                  <a:gd name="T2" fmla="*/ 10 w 19"/>
                  <a:gd name="T3" fmla="*/ 14 h 14"/>
                  <a:gd name="T4" fmla="*/ 0 w 19"/>
                  <a:gd name="T5" fmla="*/ 14 h 14"/>
                  <a:gd name="T6" fmla="*/ 0 w 19"/>
                  <a:gd name="T7" fmla="*/ 0 h 14"/>
                  <a:gd name="T8" fmla="*/ 19 w 19"/>
                  <a:gd name="T9" fmla="*/ 9 h 14"/>
                </a:gdLst>
                <a:ahLst/>
                <a:cxnLst>
                  <a:cxn ang="0">
                    <a:pos x="T0" y="T1"/>
                  </a:cxn>
                  <a:cxn ang="0">
                    <a:pos x="T2" y="T3"/>
                  </a:cxn>
                  <a:cxn ang="0">
                    <a:pos x="T4" y="T5"/>
                  </a:cxn>
                  <a:cxn ang="0">
                    <a:pos x="T6" y="T7"/>
                  </a:cxn>
                  <a:cxn ang="0">
                    <a:pos x="T8" y="T9"/>
                  </a:cxn>
                </a:cxnLst>
                <a:rect l="0" t="0" r="r" b="b"/>
                <a:pathLst>
                  <a:path w="19" h="14">
                    <a:moveTo>
                      <a:pt x="19" y="9"/>
                    </a:moveTo>
                    <a:lnTo>
                      <a:pt x="10" y="14"/>
                    </a:lnTo>
                    <a:lnTo>
                      <a:pt x="0" y="14"/>
                    </a:lnTo>
                    <a:lnTo>
                      <a:pt x="0" y="0"/>
                    </a:lnTo>
                    <a:lnTo>
                      <a:pt x="19" y="9"/>
                    </a:lnTo>
                    <a:close/>
                  </a:path>
                </a:pathLst>
              </a:custGeom>
              <a:solidFill>
                <a:srgbClr val="D4A3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89" name="Freeform 620">
                <a:extLst>
                  <a:ext uri="{FF2B5EF4-FFF2-40B4-BE49-F238E27FC236}">
                    <a16:creationId xmlns:a16="http://schemas.microsoft.com/office/drawing/2014/main" id="{6657498C-2B74-4F05-AC50-35E4669EEFA9}"/>
                  </a:ext>
                </a:extLst>
              </p:cNvPr>
              <p:cNvSpPr>
                <a:spLocks/>
              </p:cNvSpPr>
              <p:nvPr/>
            </p:nvSpPr>
            <p:spPr bwMode="auto">
              <a:xfrm>
                <a:off x="2575" y="2717"/>
                <a:ext cx="19" cy="14"/>
              </a:xfrm>
              <a:custGeom>
                <a:avLst/>
                <a:gdLst>
                  <a:gd name="T0" fmla="*/ 19 w 19"/>
                  <a:gd name="T1" fmla="*/ 9 h 14"/>
                  <a:gd name="T2" fmla="*/ 10 w 19"/>
                  <a:gd name="T3" fmla="*/ 14 h 14"/>
                  <a:gd name="T4" fmla="*/ 0 w 19"/>
                  <a:gd name="T5" fmla="*/ 14 h 14"/>
                  <a:gd name="T6" fmla="*/ 0 w 19"/>
                  <a:gd name="T7" fmla="*/ 0 h 14"/>
                  <a:gd name="T8" fmla="*/ 19 w 19"/>
                  <a:gd name="T9" fmla="*/ 9 h 14"/>
                </a:gdLst>
                <a:ahLst/>
                <a:cxnLst>
                  <a:cxn ang="0">
                    <a:pos x="T0" y="T1"/>
                  </a:cxn>
                  <a:cxn ang="0">
                    <a:pos x="T2" y="T3"/>
                  </a:cxn>
                  <a:cxn ang="0">
                    <a:pos x="T4" y="T5"/>
                  </a:cxn>
                  <a:cxn ang="0">
                    <a:pos x="T6" y="T7"/>
                  </a:cxn>
                  <a:cxn ang="0">
                    <a:pos x="T8" y="T9"/>
                  </a:cxn>
                </a:cxnLst>
                <a:rect l="0" t="0" r="r" b="b"/>
                <a:pathLst>
                  <a:path w="19" h="14">
                    <a:moveTo>
                      <a:pt x="19" y="9"/>
                    </a:moveTo>
                    <a:lnTo>
                      <a:pt x="10" y="14"/>
                    </a:lnTo>
                    <a:lnTo>
                      <a:pt x="0" y="14"/>
                    </a:lnTo>
                    <a:lnTo>
                      <a:pt x="0" y="0"/>
                    </a:lnTo>
                    <a:lnTo>
                      <a:pt x="19" y="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90" name="Freeform 621">
                <a:extLst>
                  <a:ext uri="{FF2B5EF4-FFF2-40B4-BE49-F238E27FC236}">
                    <a16:creationId xmlns:a16="http://schemas.microsoft.com/office/drawing/2014/main" id="{43126671-1EA9-45B6-9495-ED57C2D2461D}"/>
                  </a:ext>
                </a:extLst>
              </p:cNvPr>
              <p:cNvSpPr>
                <a:spLocks/>
              </p:cNvSpPr>
              <p:nvPr/>
            </p:nvSpPr>
            <p:spPr bwMode="auto">
              <a:xfrm>
                <a:off x="2146" y="2669"/>
                <a:ext cx="343" cy="205"/>
              </a:xfrm>
              <a:custGeom>
                <a:avLst/>
                <a:gdLst>
                  <a:gd name="T0" fmla="*/ 343 w 343"/>
                  <a:gd name="T1" fmla="*/ 10 h 205"/>
                  <a:gd name="T2" fmla="*/ 14 w 343"/>
                  <a:gd name="T3" fmla="*/ 205 h 205"/>
                  <a:gd name="T4" fmla="*/ 0 w 343"/>
                  <a:gd name="T5" fmla="*/ 200 h 205"/>
                  <a:gd name="T6" fmla="*/ 343 w 343"/>
                  <a:gd name="T7" fmla="*/ 0 h 205"/>
                  <a:gd name="T8" fmla="*/ 343 w 343"/>
                  <a:gd name="T9" fmla="*/ 10 h 205"/>
                </a:gdLst>
                <a:ahLst/>
                <a:cxnLst>
                  <a:cxn ang="0">
                    <a:pos x="T0" y="T1"/>
                  </a:cxn>
                  <a:cxn ang="0">
                    <a:pos x="T2" y="T3"/>
                  </a:cxn>
                  <a:cxn ang="0">
                    <a:pos x="T4" y="T5"/>
                  </a:cxn>
                  <a:cxn ang="0">
                    <a:pos x="T6" y="T7"/>
                  </a:cxn>
                  <a:cxn ang="0">
                    <a:pos x="T8" y="T9"/>
                  </a:cxn>
                </a:cxnLst>
                <a:rect l="0" t="0" r="r" b="b"/>
                <a:pathLst>
                  <a:path w="343" h="205">
                    <a:moveTo>
                      <a:pt x="343" y="10"/>
                    </a:moveTo>
                    <a:lnTo>
                      <a:pt x="14" y="205"/>
                    </a:lnTo>
                    <a:lnTo>
                      <a:pt x="0" y="200"/>
                    </a:lnTo>
                    <a:lnTo>
                      <a:pt x="343" y="0"/>
                    </a:lnTo>
                    <a:lnTo>
                      <a:pt x="343" y="10"/>
                    </a:lnTo>
                    <a:close/>
                  </a:path>
                </a:pathLst>
              </a:custGeom>
              <a:solidFill>
                <a:srgbClr val="9A6A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91" name="Freeform 622">
                <a:extLst>
                  <a:ext uri="{FF2B5EF4-FFF2-40B4-BE49-F238E27FC236}">
                    <a16:creationId xmlns:a16="http://schemas.microsoft.com/office/drawing/2014/main" id="{FFC19BE6-5817-4E2A-8DAC-46C3F2817C8F}"/>
                  </a:ext>
                </a:extLst>
              </p:cNvPr>
              <p:cNvSpPr>
                <a:spLocks/>
              </p:cNvSpPr>
              <p:nvPr/>
            </p:nvSpPr>
            <p:spPr bwMode="auto">
              <a:xfrm>
                <a:off x="2146" y="2669"/>
                <a:ext cx="343" cy="205"/>
              </a:xfrm>
              <a:custGeom>
                <a:avLst/>
                <a:gdLst>
                  <a:gd name="T0" fmla="*/ 343 w 343"/>
                  <a:gd name="T1" fmla="*/ 10 h 205"/>
                  <a:gd name="T2" fmla="*/ 14 w 343"/>
                  <a:gd name="T3" fmla="*/ 205 h 205"/>
                  <a:gd name="T4" fmla="*/ 0 w 343"/>
                  <a:gd name="T5" fmla="*/ 200 h 205"/>
                  <a:gd name="T6" fmla="*/ 343 w 343"/>
                  <a:gd name="T7" fmla="*/ 0 h 205"/>
                  <a:gd name="T8" fmla="*/ 343 w 343"/>
                  <a:gd name="T9" fmla="*/ 10 h 205"/>
                </a:gdLst>
                <a:ahLst/>
                <a:cxnLst>
                  <a:cxn ang="0">
                    <a:pos x="T0" y="T1"/>
                  </a:cxn>
                  <a:cxn ang="0">
                    <a:pos x="T2" y="T3"/>
                  </a:cxn>
                  <a:cxn ang="0">
                    <a:pos x="T4" y="T5"/>
                  </a:cxn>
                  <a:cxn ang="0">
                    <a:pos x="T6" y="T7"/>
                  </a:cxn>
                  <a:cxn ang="0">
                    <a:pos x="T8" y="T9"/>
                  </a:cxn>
                </a:cxnLst>
                <a:rect l="0" t="0" r="r" b="b"/>
                <a:pathLst>
                  <a:path w="343" h="205">
                    <a:moveTo>
                      <a:pt x="343" y="10"/>
                    </a:moveTo>
                    <a:lnTo>
                      <a:pt x="14" y="205"/>
                    </a:lnTo>
                    <a:lnTo>
                      <a:pt x="0" y="200"/>
                    </a:lnTo>
                    <a:lnTo>
                      <a:pt x="343" y="0"/>
                    </a:lnTo>
                    <a:lnTo>
                      <a:pt x="343" y="1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52487" name="Freeform 624">
              <a:extLst>
                <a:ext uri="{FF2B5EF4-FFF2-40B4-BE49-F238E27FC236}">
                  <a16:creationId xmlns:a16="http://schemas.microsoft.com/office/drawing/2014/main" id="{0EB9C31F-5C0A-4D22-93D2-BD48D966454D}"/>
                </a:ext>
              </a:extLst>
            </p:cNvPr>
            <p:cNvSpPr>
              <a:spLocks/>
            </p:cNvSpPr>
            <p:nvPr/>
          </p:nvSpPr>
          <p:spPr bwMode="auto">
            <a:xfrm>
              <a:off x="2489" y="2669"/>
              <a:ext cx="19" cy="14"/>
            </a:xfrm>
            <a:custGeom>
              <a:avLst/>
              <a:gdLst>
                <a:gd name="T0" fmla="*/ 19 w 19"/>
                <a:gd name="T1" fmla="*/ 10 h 14"/>
                <a:gd name="T2" fmla="*/ 10 w 19"/>
                <a:gd name="T3" fmla="*/ 14 h 14"/>
                <a:gd name="T4" fmla="*/ 0 w 19"/>
                <a:gd name="T5" fmla="*/ 10 h 14"/>
                <a:gd name="T6" fmla="*/ 0 w 19"/>
                <a:gd name="T7" fmla="*/ 0 h 14"/>
                <a:gd name="T8" fmla="*/ 19 w 19"/>
                <a:gd name="T9" fmla="*/ 10 h 14"/>
              </a:gdLst>
              <a:ahLst/>
              <a:cxnLst>
                <a:cxn ang="0">
                  <a:pos x="T0" y="T1"/>
                </a:cxn>
                <a:cxn ang="0">
                  <a:pos x="T2" y="T3"/>
                </a:cxn>
                <a:cxn ang="0">
                  <a:pos x="T4" y="T5"/>
                </a:cxn>
                <a:cxn ang="0">
                  <a:pos x="T6" y="T7"/>
                </a:cxn>
                <a:cxn ang="0">
                  <a:pos x="T8" y="T9"/>
                </a:cxn>
              </a:cxnLst>
              <a:rect l="0" t="0" r="r" b="b"/>
              <a:pathLst>
                <a:path w="19" h="14">
                  <a:moveTo>
                    <a:pt x="19" y="10"/>
                  </a:moveTo>
                  <a:lnTo>
                    <a:pt x="10" y="14"/>
                  </a:lnTo>
                  <a:lnTo>
                    <a:pt x="0" y="10"/>
                  </a:lnTo>
                  <a:lnTo>
                    <a:pt x="0" y="0"/>
                  </a:lnTo>
                  <a:lnTo>
                    <a:pt x="19" y="10"/>
                  </a:lnTo>
                  <a:close/>
                </a:path>
              </a:pathLst>
            </a:custGeom>
            <a:solidFill>
              <a:srgbClr val="D4A3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488" name="Freeform 625">
              <a:extLst>
                <a:ext uri="{FF2B5EF4-FFF2-40B4-BE49-F238E27FC236}">
                  <a16:creationId xmlns:a16="http://schemas.microsoft.com/office/drawing/2014/main" id="{06BB1BA6-8394-432C-888D-98546477FFAD}"/>
                </a:ext>
              </a:extLst>
            </p:cNvPr>
            <p:cNvSpPr>
              <a:spLocks/>
            </p:cNvSpPr>
            <p:nvPr/>
          </p:nvSpPr>
          <p:spPr bwMode="auto">
            <a:xfrm>
              <a:off x="2489" y="2669"/>
              <a:ext cx="19" cy="14"/>
            </a:xfrm>
            <a:custGeom>
              <a:avLst/>
              <a:gdLst>
                <a:gd name="T0" fmla="*/ 19 w 19"/>
                <a:gd name="T1" fmla="*/ 10 h 14"/>
                <a:gd name="T2" fmla="*/ 10 w 19"/>
                <a:gd name="T3" fmla="*/ 14 h 14"/>
                <a:gd name="T4" fmla="*/ 0 w 19"/>
                <a:gd name="T5" fmla="*/ 10 h 14"/>
                <a:gd name="T6" fmla="*/ 0 w 19"/>
                <a:gd name="T7" fmla="*/ 0 h 14"/>
                <a:gd name="T8" fmla="*/ 19 w 19"/>
                <a:gd name="T9" fmla="*/ 10 h 14"/>
              </a:gdLst>
              <a:ahLst/>
              <a:cxnLst>
                <a:cxn ang="0">
                  <a:pos x="T0" y="T1"/>
                </a:cxn>
                <a:cxn ang="0">
                  <a:pos x="T2" y="T3"/>
                </a:cxn>
                <a:cxn ang="0">
                  <a:pos x="T4" y="T5"/>
                </a:cxn>
                <a:cxn ang="0">
                  <a:pos x="T6" y="T7"/>
                </a:cxn>
                <a:cxn ang="0">
                  <a:pos x="T8" y="T9"/>
                </a:cxn>
              </a:cxnLst>
              <a:rect l="0" t="0" r="r" b="b"/>
              <a:pathLst>
                <a:path w="19" h="14">
                  <a:moveTo>
                    <a:pt x="19" y="10"/>
                  </a:moveTo>
                  <a:lnTo>
                    <a:pt x="10" y="14"/>
                  </a:lnTo>
                  <a:lnTo>
                    <a:pt x="0" y="10"/>
                  </a:lnTo>
                  <a:lnTo>
                    <a:pt x="0" y="0"/>
                  </a:lnTo>
                  <a:lnTo>
                    <a:pt x="19" y="1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489" name="Freeform 626">
              <a:extLst>
                <a:ext uri="{FF2B5EF4-FFF2-40B4-BE49-F238E27FC236}">
                  <a16:creationId xmlns:a16="http://schemas.microsoft.com/office/drawing/2014/main" id="{F8838D7B-282A-4B31-8F24-8AC161AEF36B}"/>
                </a:ext>
              </a:extLst>
            </p:cNvPr>
            <p:cNvSpPr>
              <a:spLocks/>
            </p:cNvSpPr>
            <p:nvPr/>
          </p:nvSpPr>
          <p:spPr bwMode="auto">
            <a:xfrm>
              <a:off x="2065" y="2621"/>
              <a:ext cx="343" cy="201"/>
            </a:xfrm>
            <a:custGeom>
              <a:avLst/>
              <a:gdLst>
                <a:gd name="T0" fmla="*/ 343 w 343"/>
                <a:gd name="T1" fmla="*/ 10 h 201"/>
                <a:gd name="T2" fmla="*/ 9 w 343"/>
                <a:gd name="T3" fmla="*/ 201 h 201"/>
                <a:gd name="T4" fmla="*/ 0 w 343"/>
                <a:gd name="T5" fmla="*/ 196 h 201"/>
                <a:gd name="T6" fmla="*/ 343 w 343"/>
                <a:gd name="T7" fmla="*/ 0 h 201"/>
                <a:gd name="T8" fmla="*/ 343 w 343"/>
                <a:gd name="T9" fmla="*/ 10 h 201"/>
              </a:gdLst>
              <a:ahLst/>
              <a:cxnLst>
                <a:cxn ang="0">
                  <a:pos x="T0" y="T1"/>
                </a:cxn>
                <a:cxn ang="0">
                  <a:pos x="T2" y="T3"/>
                </a:cxn>
                <a:cxn ang="0">
                  <a:pos x="T4" y="T5"/>
                </a:cxn>
                <a:cxn ang="0">
                  <a:pos x="T6" y="T7"/>
                </a:cxn>
                <a:cxn ang="0">
                  <a:pos x="T8" y="T9"/>
                </a:cxn>
              </a:cxnLst>
              <a:rect l="0" t="0" r="r" b="b"/>
              <a:pathLst>
                <a:path w="343" h="201">
                  <a:moveTo>
                    <a:pt x="343" y="10"/>
                  </a:moveTo>
                  <a:lnTo>
                    <a:pt x="9" y="201"/>
                  </a:lnTo>
                  <a:lnTo>
                    <a:pt x="0" y="196"/>
                  </a:lnTo>
                  <a:lnTo>
                    <a:pt x="343" y="0"/>
                  </a:lnTo>
                  <a:lnTo>
                    <a:pt x="343" y="10"/>
                  </a:lnTo>
                  <a:close/>
                </a:path>
              </a:pathLst>
            </a:custGeom>
            <a:solidFill>
              <a:srgbClr val="9A6A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490" name="Freeform 627">
              <a:extLst>
                <a:ext uri="{FF2B5EF4-FFF2-40B4-BE49-F238E27FC236}">
                  <a16:creationId xmlns:a16="http://schemas.microsoft.com/office/drawing/2014/main" id="{B3E9F7F7-2708-4FFC-8CC3-DF4C25A89545}"/>
                </a:ext>
              </a:extLst>
            </p:cNvPr>
            <p:cNvSpPr>
              <a:spLocks/>
            </p:cNvSpPr>
            <p:nvPr/>
          </p:nvSpPr>
          <p:spPr bwMode="auto">
            <a:xfrm>
              <a:off x="2065" y="2621"/>
              <a:ext cx="343" cy="201"/>
            </a:xfrm>
            <a:custGeom>
              <a:avLst/>
              <a:gdLst>
                <a:gd name="T0" fmla="*/ 343 w 343"/>
                <a:gd name="T1" fmla="*/ 10 h 201"/>
                <a:gd name="T2" fmla="*/ 9 w 343"/>
                <a:gd name="T3" fmla="*/ 201 h 201"/>
                <a:gd name="T4" fmla="*/ 0 w 343"/>
                <a:gd name="T5" fmla="*/ 196 h 201"/>
                <a:gd name="T6" fmla="*/ 343 w 343"/>
                <a:gd name="T7" fmla="*/ 0 h 201"/>
                <a:gd name="T8" fmla="*/ 343 w 343"/>
                <a:gd name="T9" fmla="*/ 10 h 201"/>
              </a:gdLst>
              <a:ahLst/>
              <a:cxnLst>
                <a:cxn ang="0">
                  <a:pos x="T0" y="T1"/>
                </a:cxn>
                <a:cxn ang="0">
                  <a:pos x="T2" y="T3"/>
                </a:cxn>
                <a:cxn ang="0">
                  <a:pos x="T4" y="T5"/>
                </a:cxn>
                <a:cxn ang="0">
                  <a:pos x="T6" y="T7"/>
                </a:cxn>
                <a:cxn ang="0">
                  <a:pos x="T8" y="T9"/>
                </a:cxn>
              </a:cxnLst>
              <a:rect l="0" t="0" r="r" b="b"/>
              <a:pathLst>
                <a:path w="343" h="201">
                  <a:moveTo>
                    <a:pt x="343" y="10"/>
                  </a:moveTo>
                  <a:lnTo>
                    <a:pt x="9" y="201"/>
                  </a:lnTo>
                  <a:lnTo>
                    <a:pt x="0" y="196"/>
                  </a:lnTo>
                  <a:lnTo>
                    <a:pt x="343" y="0"/>
                  </a:lnTo>
                  <a:lnTo>
                    <a:pt x="343" y="1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491" name="Freeform 628">
              <a:extLst>
                <a:ext uri="{FF2B5EF4-FFF2-40B4-BE49-F238E27FC236}">
                  <a16:creationId xmlns:a16="http://schemas.microsoft.com/office/drawing/2014/main" id="{9E24EBDF-02C3-4C9F-976F-880ABD5557D1}"/>
                </a:ext>
              </a:extLst>
            </p:cNvPr>
            <p:cNvSpPr>
              <a:spLocks/>
            </p:cNvSpPr>
            <p:nvPr/>
          </p:nvSpPr>
          <p:spPr bwMode="auto">
            <a:xfrm>
              <a:off x="2408" y="2621"/>
              <a:ext cx="14" cy="15"/>
            </a:xfrm>
            <a:custGeom>
              <a:avLst/>
              <a:gdLst>
                <a:gd name="T0" fmla="*/ 14 w 14"/>
                <a:gd name="T1" fmla="*/ 10 h 15"/>
                <a:gd name="T2" fmla="*/ 5 w 14"/>
                <a:gd name="T3" fmla="*/ 15 h 15"/>
                <a:gd name="T4" fmla="*/ 0 w 14"/>
                <a:gd name="T5" fmla="*/ 10 h 15"/>
                <a:gd name="T6" fmla="*/ 0 w 14"/>
                <a:gd name="T7" fmla="*/ 0 h 15"/>
                <a:gd name="T8" fmla="*/ 14 w 14"/>
                <a:gd name="T9" fmla="*/ 10 h 15"/>
              </a:gdLst>
              <a:ahLst/>
              <a:cxnLst>
                <a:cxn ang="0">
                  <a:pos x="T0" y="T1"/>
                </a:cxn>
                <a:cxn ang="0">
                  <a:pos x="T2" y="T3"/>
                </a:cxn>
                <a:cxn ang="0">
                  <a:pos x="T4" y="T5"/>
                </a:cxn>
                <a:cxn ang="0">
                  <a:pos x="T6" y="T7"/>
                </a:cxn>
                <a:cxn ang="0">
                  <a:pos x="T8" y="T9"/>
                </a:cxn>
              </a:cxnLst>
              <a:rect l="0" t="0" r="r" b="b"/>
              <a:pathLst>
                <a:path w="14" h="15">
                  <a:moveTo>
                    <a:pt x="14" y="10"/>
                  </a:moveTo>
                  <a:lnTo>
                    <a:pt x="5" y="15"/>
                  </a:lnTo>
                  <a:lnTo>
                    <a:pt x="0" y="10"/>
                  </a:lnTo>
                  <a:lnTo>
                    <a:pt x="0" y="0"/>
                  </a:lnTo>
                  <a:lnTo>
                    <a:pt x="14" y="10"/>
                  </a:lnTo>
                  <a:close/>
                </a:path>
              </a:pathLst>
            </a:custGeom>
            <a:solidFill>
              <a:srgbClr val="D4A3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492" name="Freeform 629">
              <a:extLst>
                <a:ext uri="{FF2B5EF4-FFF2-40B4-BE49-F238E27FC236}">
                  <a16:creationId xmlns:a16="http://schemas.microsoft.com/office/drawing/2014/main" id="{F0D439D9-021C-40B7-BF89-7DF6584BB8BF}"/>
                </a:ext>
              </a:extLst>
            </p:cNvPr>
            <p:cNvSpPr>
              <a:spLocks/>
            </p:cNvSpPr>
            <p:nvPr/>
          </p:nvSpPr>
          <p:spPr bwMode="auto">
            <a:xfrm>
              <a:off x="2408" y="2621"/>
              <a:ext cx="14" cy="15"/>
            </a:xfrm>
            <a:custGeom>
              <a:avLst/>
              <a:gdLst>
                <a:gd name="T0" fmla="*/ 14 w 14"/>
                <a:gd name="T1" fmla="*/ 10 h 15"/>
                <a:gd name="T2" fmla="*/ 5 w 14"/>
                <a:gd name="T3" fmla="*/ 15 h 15"/>
                <a:gd name="T4" fmla="*/ 0 w 14"/>
                <a:gd name="T5" fmla="*/ 10 h 15"/>
                <a:gd name="T6" fmla="*/ 0 w 14"/>
                <a:gd name="T7" fmla="*/ 0 h 15"/>
                <a:gd name="T8" fmla="*/ 14 w 14"/>
                <a:gd name="T9" fmla="*/ 10 h 15"/>
              </a:gdLst>
              <a:ahLst/>
              <a:cxnLst>
                <a:cxn ang="0">
                  <a:pos x="T0" y="T1"/>
                </a:cxn>
                <a:cxn ang="0">
                  <a:pos x="T2" y="T3"/>
                </a:cxn>
                <a:cxn ang="0">
                  <a:pos x="T4" y="T5"/>
                </a:cxn>
                <a:cxn ang="0">
                  <a:pos x="T6" y="T7"/>
                </a:cxn>
                <a:cxn ang="0">
                  <a:pos x="T8" y="T9"/>
                </a:cxn>
              </a:cxnLst>
              <a:rect l="0" t="0" r="r" b="b"/>
              <a:pathLst>
                <a:path w="14" h="15">
                  <a:moveTo>
                    <a:pt x="14" y="10"/>
                  </a:moveTo>
                  <a:lnTo>
                    <a:pt x="5" y="15"/>
                  </a:lnTo>
                  <a:lnTo>
                    <a:pt x="0" y="10"/>
                  </a:lnTo>
                  <a:lnTo>
                    <a:pt x="0" y="0"/>
                  </a:lnTo>
                  <a:lnTo>
                    <a:pt x="14" y="1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493" name="Freeform 630">
              <a:extLst>
                <a:ext uri="{FF2B5EF4-FFF2-40B4-BE49-F238E27FC236}">
                  <a16:creationId xmlns:a16="http://schemas.microsoft.com/office/drawing/2014/main" id="{476A9AF3-B149-482E-9876-6304B19D6D33}"/>
                </a:ext>
              </a:extLst>
            </p:cNvPr>
            <p:cNvSpPr>
              <a:spLocks/>
            </p:cNvSpPr>
            <p:nvPr/>
          </p:nvSpPr>
          <p:spPr bwMode="auto">
            <a:xfrm>
              <a:off x="1979" y="2569"/>
              <a:ext cx="343" cy="205"/>
            </a:xfrm>
            <a:custGeom>
              <a:avLst/>
              <a:gdLst>
                <a:gd name="T0" fmla="*/ 343 w 343"/>
                <a:gd name="T1" fmla="*/ 14 h 205"/>
                <a:gd name="T2" fmla="*/ 9 w 343"/>
                <a:gd name="T3" fmla="*/ 205 h 205"/>
                <a:gd name="T4" fmla="*/ 0 w 343"/>
                <a:gd name="T5" fmla="*/ 200 h 205"/>
                <a:gd name="T6" fmla="*/ 343 w 343"/>
                <a:gd name="T7" fmla="*/ 0 h 205"/>
                <a:gd name="T8" fmla="*/ 343 w 343"/>
                <a:gd name="T9" fmla="*/ 14 h 205"/>
              </a:gdLst>
              <a:ahLst/>
              <a:cxnLst>
                <a:cxn ang="0">
                  <a:pos x="T0" y="T1"/>
                </a:cxn>
                <a:cxn ang="0">
                  <a:pos x="T2" y="T3"/>
                </a:cxn>
                <a:cxn ang="0">
                  <a:pos x="T4" y="T5"/>
                </a:cxn>
                <a:cxn ang="0">
                  <a:pos x="T6" y="T7"/>
                </a:cxn>
                <a:cxn ang="0">
                  <a:pos x="T8" y="T9"/>
                </a:cxn>
              </a:cxnLst>
              <a:rect l="0" t="0" r="r" b="b"/>
              <a:pathLst>
                <a:path w="343" h="205">
                  <a:moveTo>
                    <a:pt x="343" y="14"/>
                  </a:moveTo>
                  <a:lnTo>
                    <a:pt x="9" y="205"/>
                  </a:lnTo>
                  <a:lnTo>
                    <a:pt x="0" y="200"/>
                  </a:lnTo>
                  <a:lnTo>
                    <a:pt x="343" y="0"/>
                  </a:lnTo>
                  <a:lnTo>
                    <a:pt x="343" y="14"/>
                  </a:lnTo>
                  <a:close/>
                </a:path>
              </a:pathLst>
            </a:custGeom>
            <a:solidFill>
              <a:srgbClr val="9A6A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494" name="Freeform 631">
              <a:extLst>
                <a:ext uri="{FF2B5EF4-FFF2-40B4-BE49-F238E27FC236}">
                  <a16:creationId xmlns:a16="http://schemas.microsoft.com/office/drawing/2014/main" id="{B9218B68-796C-4EFD-A918-82826AA72FAA}"/>
                </a:ext>
              </a:extLst>
            </p:cNvPr>
            <p:cNvSpPr>
              <a:spLocks/>
            </p:cNvSpPr>
            <p:nvPr/>
          </p:nvSpPr>
          <p:spPr bwMode="auto">
            <a:xfrm>
              <a:off x="2322" y="2569"/>
              <a:ext cx="19" cy="19"/>
            </a:xfrm>
            <a:custGeom>
              <a:avLst/>
              <a:gdLst>
                <a:gd name="T0" fmla="*/ 19 w 19"/>
                <a:gd name="T1" fmla="*/ 9 h 19"/>
                <a:gd name="T2" fmla="*/ 5 w 19"/>
                <a:gd name="T3" fmla="*/ 19 h 19"/>
                <a:gd name="T4" fmla="*/ 0 w 19"/>
                <a:gd name="T5" fmla="*/ 14 h 19"/>
                <a:gd name="T6" fmla="*/ 0 w 19"/>
                <a:gd name="T7" fmla="*/ 0 h 19"/>
                <a:gd name="T8" fmla="*/ 19 w 19"/>
                <a:gd name="T9" fmla="*/ 9 h 19"/>
              </a:gdLst>
              <a:ahLst/>
              <a:cxnLst>
                <a:cxn ang="0">
                  <a:pos x="T0" y="T1"/>
                </a:cxn>
                <a:cxn ang="0">
                  <a:pos x="T2" y="T3"/>
                </a:cxn>
                <a:cxn ang="0">
                  <a:pos x="T4" y="T5"/>
                </a:cxn>
                <a:cxn ang="0">
                  <a:pos x="T6" y="T7"/>
                </a:cxn>
                <a:cxn ang="0">
                  <a:pos x="T8" y="T9"/>
                </a:cxn>
              </a:cxnLst>
              <a:rect l="0" t="0" r="r" b="b"/>
              <a:pathLst>
                <a:path w="19" h="19">
                  <a:moveTo>
                    <a:pt x="19" y="9"/>
                  </a:moveTo>
                  <a:lnTo>
                    <a:pt x="5" y="19"/>
                  </a:lnTo>
                  <a:lnTo>
                    <a:pt x="0" y="14"/>
                  </a:lnTo>
                  <a:lnTo>
                    <a:pt x="0" y="0"/>
                  </a:lnTo>
                  <a:lnTo>
                    <a:pt x="19" y="9"/>
                  </a:lnTo>
                  <a:close/>
                </a:path>
              </a:pathLst>
            </a:custGeom>
            <a:solidFill>
              <a:srgbClr val="D4A3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495" name="Freeform 632">
              <a:extLst>
                <a:ext uri="{FF2B5EF4-FFF2-40B4-BE49-F238E27FC236}">
                  <a16:creationId xmlns:a16="http://schemas.microsoft.com/office/drawing/2014/main" id="{2E4B6C77-3789-487E-B1E1-F99F27D617B1}"/>
                </a:ext>
              </a:extLst>
            </p:cNvPr>
            <p:cNvSpPr>
              <a:spLocks/>
            </p:cNvSpPr>
            <p:nvPr/>
          </p:nvSpPr>
          <p:spPr bwMode="auto">
            <a:xfrm>
              <a:off x="2480" y="2674"/>
              <a:ext cx="28" cy="19"/>
            </a:xfrm>
            <a:custGeom>
              <a:avLst/>
              <a:gdLst>
                <a:gd name="T0" fmla="*/ 24 w 28"/>
                <a:gd name="T1" fmla="*/ 0 h 19"/>
                <a:gd name="T2" fmla="*/ 28 w 28"/>
                <a:gd name="T3" fmla="*/ 5 h 19"/>
                <a:gd name="T4" fmla="*/ 19 w 28"/>
                <a:gd name="T5" fmla="*/ 9 h 19"/>
                <a:gd name="T6" fmla="*/ 9 w 28"/>
                <a:gd name="T7" fmla="*/ 5 h 19"/>
                <a:gd name="T8" fmla="*/ 0 w 28"/>
                <a:gd name="T9" fmla="*/ 14 h 19"/>
                <a:gd name="T10" fmla="*/ 4 w 28"/>
                <a:gd name="T11" fmla="*/ 19 h 19"/>
                <a:gd name="T12" fmla="*/ 28 w 28"/>
                <a:gd name="T13" fmla="*/ 5 h 19"/>
                <a:gd name="T14" fmla="*/ 24 w 28"/>
                <a:gd name="T15" fmla="*/ 0 h 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 h="19">
                  <a:moveTo>
                    <a:pt x="24" y="0"/>
                  </a:moveTo>
                  <a:lnTo>
                    <a:pt x="28" y="5"/>
                  </a:lnTo>
                  <a:lnTo>
                    <a:pt x="19" y="9"/>
                  </a:lnTo>
                  <a:lnTo>
                    <a:pt x="9" y="5"/>
                  </a:lnTo>
                  <a:lnTo>
                    <a:pt x="0" y="14"/>
                  </a:lnTo>
                  <a:lnTo>
                    <a:pt x="4" y="19"/>
                  </a:lnTo>
                  <a:lnTo>
                    <a:pt x="28" y="5"/>
                  </a:lnTo>
                  <a:lnTo>
                    <a:pt x="24" y="0"/>
                  </a:lnTo>
                  <a:close/>
                </a:path>
              </a:pathLst>
            </a:custGeom>
            <a:solidFill>
              <a:srgbClr val="C8D6D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496" name="Freeform 633">
              <a:extLst>
                <a:ext uri="{FF2B5EF4-FFF2-40B4-BE49-F238E27FC236}">
                  <a16:creationId xmlns:a16="http://schemas.microsoft.com/office/drawing/2014/main" id="{AC281599-0355-4407-989E-D5A882C5E064}"/>
                </a:ext>
              </a:extLst>
            </p:cNvPr>
            <p:cNvSpPr>
              <a:spLocks/>
            </p:cNvSpPr>
            <p:nvPr/>
          </p:nvSpPr>
          <p:spPr bwMode="auto">
            <a:xfrm>
              <a:off x="2480" y="2674"/>
              <a:ext cx="28" cy="19"/>
            </a:xfrm>
            <a:custGeom>
              <a:avLst/>
              <a:gdLst>
                <a:gd name="T0" fmla="*/ 24 w 28"/>
                <a:gd name="T1" fmla="*/ 0 h 19"/>
                <a:gd name="T2" fmla="*/ 28 w 28"/>
                <a:gd name="T3" fmla="*/ 5 h 19"/>
                <a:gd name="T4" fmla="*/ 19 w 28"/>
                <a:gd name="T5" fmla="*/ 9 h 19"/>
                <a:gd name="T6" fmla="*/ 9 w 28"/>
                <a:gd name="T7" fmla="*/ 5 h 19"/>
                <a:gd name="T8" fmla="*/ 0 w 28"/>
                <a:gd name="T9" fmla="*/ 14 h 19"/>
                <a:gd name="T10" fmla="*/ 4 w 28"/>
                <a:gd name="T11" fmla="*/ 19 h 19"/>
                <a:gd name="T12" fmla="*/ 28 w 28"/>
                <a:gd name="T13" fmla="*/ 5 h 19"/>
                <a:gd name="T14" fmla="*/ 24 w 28"/>
                <a:gd name="T15" fmla="*/ 0 h 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 h="19">
                  <a:moveTo>
                    <a:pt x="24" y="0"/>
                  </a:moveTo>
                  <a:lnTo>
                    <a:pt x="28" y="5"/>
                  </a:lnTo>
                  <a:lnTo>
                    <a:pt x="19" y="9"/>
                  </a:lnTo>
                  <a:lnTo>
                    <a:pt x="9" y="5"/>
                  </a:lnTo>
                  <a:lnTo>
                    <a:pt x="0" y="14"/>
                  </a:lnTo>
                  <a:lnTo>
                    <a:pt x="4" y="19"/>
                  </a:lnTo>
                  <a:lnTo>
                    <a:pt x="28" y="5"/>
                  </a:lnTo>
                  <a:lnTo>
                    <a:pt x="2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497" name="Freeform 634">
              <a:extLst>
                <a:ext uri="{FF2B5EF4-FFF2-40B4-BE49-F238E27FC236}">
                  <a16:creationId xmlns:a16="http://schemas.microsoft.com/office/drawing/2014/main" id="{508447AD-7F75-4A95-8700-D8ED969D100D}"/>
                </a:ext>
              </a:extLst>
            </p:cNvPr>
            <p:cNvSpPr>
              <a:spLocks/>
            </p:cNvSpPr>
            <p:nvPr/>
          </p:nvSpPr>
          <p:spPr bwMode="auto">
            <a:xfrm>
              <a:off x="2189" y="2688"/>
              <a:ext cx="295" cy="167"/>
            </a:xfrm>
            <a:custGeom>
              <a:avLst/>
              <a:gdLst>
                <a:gd name="T0" fmla="*/ 291 w 295"/>
                <a:gd name="T1" fmla="*/ 0 h 167"/>
                <a:gd name="T2" fmla="*/ 0 w 295"/>
                <a:gd name="T3" fmla="*/ 167 h 167"/>
                <a:gd name="T4" fmla="*/ 14 w 295"/>
                <a:gd name="T5" fmla="*/ 167 h 167"/>
                <a:gd name="T6" fmla="*/ 295 w 295"/>
                <a:gd name="T7" fmla="*/ 5 h 167"/>
                <a:gd name="T8" fmla="*/ 291 w 295"/>
                <a:gd name="T9" fmla="*/ 0 h 167"/>
              </a:gdLst>
              <a:ahLst/>
              <a:cxnLst>
                <a:cxn ang="0">
                  <a:pos x="T0" y="T1"/>
                </a:cxn>
                <a:cxn ang="0">
                  <a:pos x="T2" y="T3"/>
                </a:cxn>
                <a:cxn ang="0">
                  <a:pos x="T4" y="T5"/>
                </a:cxn>
                <a:cxn ang="0">
                  <a:pos x="T6" y="T7"/>
                </a:cxn>
                <a:cxn ang="0">
                  <a:pos x="T8" y="T9"/>
                </a:cxn>
              </a:cxnLst>
              <a:rect l="0" t="0" r="r" b="b"/>
              <a:pathLst>
                <a:path w="295" h="167">
                  <a:moveTo>
                    <a:pt x="291" y="0"/>
                  </a:moveTo>
                  <a:lnTo>
                    <a:pt x="0" y="167"/>
                  </a:lnTo>
                  <a:lnTo>
                    <a:pt x="14" y="167"/>
                  </a:lnTo>
                  <a:lnTo>
                    <a:pt x="295" y="5"/>
                  </a:lnTo>
                  <a:lnTo>
                    <a:pt x="291" y="0"/>
                  </a:lnTo>
                  <a:close/>
                </a:path>
              </a:pathLst>
            </a:custGeom>
            <a:solidFill>
              <a:srgbClr val="C0C2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498" name="Freeform 635">
              <a:extLst>
                <a:ext uri="{FF2B5EF4-FFF2-40B4-BE49-F238E27FC236}">
                  <a16:creationId xmlns:a16="http://schemas.microsoft.com/office/drawing/2014/main" id="{827BBDCE-6979-42F1-B41C-E6AC62B473BE}"/>
                </a:ext>
              </a:extLst>
            </p:cNvPr>
            <p:cNvSpPr>
              <a:spLocks/>
            </p:cNvSpPr>
            <p:nvPr/>
          </p:nvSpPr>
          <p:spPr bwMode="auto">
            <a:xfrm>
              <a:off x="2189" y="2688"/>
              <a:ext cx="295" cy="167"/>
            </a:xfrm>
            <a:custGeom>
              <a:avLst/>
              <a:gdLst>
                <a:gd name="T0" fmla="*/ 291 w 295"/>
                <a:gd name="T1" fmla="*/ 0 h 167"/>
                <a:gd name="T2" fmla="*/ 0 w 295"/>
                <a:gd name="T3" fmla="*/ 167 h 167"/>
                <a:gd name="T4" fmla="*/ 14 w 295"/>
                <a:gd name="T5" fmla="*/ 167 h 167"/>
                <a:gd name="T6" fmla="*/ 295 w 295"/>
                <a:gd name="T7" fmla="*/ 5 h 167"/>
                <a:gd name="T8" fmla="*/ 291 w 295"/>
                <a:gd name="T9" fmla="*/ 0 h 167"/>
              </a:gdLst>
              <a:ahLst/>
              <a:cxnLst>
                <a:cxn ang="0">
                  <a:pos x="T0" y="T1"/>
                </a:cxn>
                <a:cxn ang="0">
                  <a:pos x="T2" y="T3"/>
                </a:cxn>
                <a:cxn ang="0">
                  <a:pos x="T4" y="T5"/>
                </a:cxn>
                <a:cxn ang="0">
                  <a:pos x="T6" y="T7"/>
                </a:cxn>
                <a:cxn ang="0">
                  <a:pos x="T8" y="T9"/>
                </a:cxn>
              </a:cxnLst>
              <a:rect l="0" t="0" r="r" b="b"/>
              <a:pathLst>
                <a:path w="295" h="167">
                  <a:moveTo>
                    <a:pt x="291" y="0"/>
                  </a:moveTo>
                  <a:lnTo>
                    <a:pt x="0" y="167"/>
                  </a:lnTo>
                  <a:lnTo>
                    <a:pt x="14" y="167"/>
                  </a:lnTo>
                  <a:lnTo>
                    <a:pt x="295" y="5"/>
                  </a:lnTo>
                  <a:lnTo>
                    <a:pt x="29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499" name="Freeform 636">
              <a:extLst>
                <a:ext uri="{FF2B5EF4-FFF2-40B4-BE49-F238E27FC236}">
                  <a16:creationId xmlns:a16="http://schemas.microsoft.com/office/drawing/2014/main" id="{741A24DE-A9CA-4B82-AAF4-8E0195BF6EB6}"/>
                </a:ext>
              </a:extLst>
            </p:cNvPr>
            <p:cNvSpPr>
              <a:spLocks/>
            </p:cNvSpPr>
            <p:nvPr/>
          </p:nvSpPr>
          <p:spPr bwMode="auto">
            <a:xfrm>
              <a:off x="2566" y="2726"/>
              <a:ext cx="28" cy="15"/>
            </a:xfrm>
            <a:custGeom>
              <a:avLst/>
              <a:gdLst>
                <a:gd name="T0" fmla="*/ 28 w 28"/>
                <a:gd name="T1" fmla="*/ 0 h 15"/>
                <a:gd name="T2" fmla="*/ 19 w 28"/>
                <a:gd name="T3" fmla="*/ 5 h 15"/>
                <a:gd name="T4" fmla="*/ 9 w 28"/>
                <a:gd name="T5" fmla="*/ 5 h 15"/>
                <a:gd name="T6" fmla="*/ 0 w 28"/>
                <a:gd name="T7" fmla="*/ 10 h 15"/>
                <a:gd name="T8" fmla="*/ 4 w 28"/>
                <a:gd name="T9" fmla="*/ 15 h 15"/>
                <a:gd name="T10" fmla="*/ 28 w 28"/>
                <a:gd name="T11" fmla="*/ 0 h 15"/>
                <a:gd name="T12" fmla="*/ 28 w 28"/>
                <a:gd name="T13" fmla="*/ 0 h 15"/>
              </a:gdLst>
              <a:ahLst/>
              <a:cxnLst>
                <a:cxn ang="0">
                  <a:pos x="T0" y="T1"/>
                </a:cxn>
                <a:cxn ang="0">
                  <a:pos x="T2" y="T3"/>
                </a:cxn>
                <a:cxn ang="0">
                  <a:pos x="T4" y="T5"/>
                </a:cxn>
                <a:cxn ang="0">
                  <a:pos x="T6" y="T7"/>
                </a:cxn>
                <a:cxn ang="0">
                  <a:pos x="T8" y="T9"/>
                </a:cxn>
                <a:cxn ang="0">
                  <a:pos x="T10" y="T11"/>
                </a:cxn>
                <a:cxn ang="0">
                  <a:pos x="T12" y="T13"/>
                </a:cxn>
              </a:cxnLst>
              <a:rect l="0" t="0" r="r" b="b"/>
              <a:pathLst>
                <a:path w="28" h="15">
                  <a:moveTo>
                    <a:pt x="28" y="0"/>
                  </a:moveTo>
                  <a:lnTo>
                    <a:pt x="19" y="5"/>
                  </a:lnTo>
                  <a:lnTo>
                    <a:pt x="9" y="5"/>
                  </a:lnTo>
                  <a:lnTo>
                    <a:pt x="0" y="10"/>
                  </a:lnTo>
                  <a:lnTo>
                    <a:pt x="4" y="15"/>
                  </a:lnTo>
                  <a:lnTo>
                    <a:pt x="28" y="0"/>
                  </a:lnTo>
                  <a:lnTo>
                    <a:pt x="28" y="0"/>
                  </a:lnTo>
                  <a:close/>
                </a:path>
              </a:pathLst>
            </a:custGeom>
            <a:solidFill>
              <a:srgbClr val="C8D6D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00" name="Freeform 637">
              <a:extLst>
                <a:ext uri="{FF2B5EF4-FFF2-40B4-BE49-F238E27FC236}">
                  <a16:creationId xmlns:a16="http://schemas.microsoft.com/office/drawing/2014/main" id="{02523C24-B1DD-4578-B146-EA199F130D5D}"/>
                </a:ext>
              </a:extLst>
            </p:cNvPr>
            <p:cNvSpPr>
              <a:spLocks/>
            </p:cNvSpPr>
            <p:nvPr/>
          </p:nvSpPr>
          <p:spPr bwMode="auto">
            <a:xfrm>
              <a:off x="2566" y="2726"/>
              <a:ext cx="28" cy="15"/>
            </a:xfrm>
            <a:custGeom>
              <a:avLst/>
              <a:gdLst>
                <a:gd name="T0" fmla="*/ 28 w 28"/>
                <a:gd name="T1" fmla="*/ 0 h 15"/>
                <a:gd name="T2" fmla="*/ 19 w 28"/>
                <a:gd name="T3" fmla="*/ 5 h 15"/>
                <a:gd name="T4" fmla="*/ 9 w 28"/>
                <a:gd name="T5" fmla="*/ 5 h 15"/>
                <a:gd name="T6" fmla="*/ 0 w 28"/>
                <a:gd name="T7" fmla="*/ 10 h 15"/>
                <a:gd name="T8" fmla="*/ 4 w 28"/>
                <a:gd name="T9" fmla="*/ 15 h 15"/>
                <a:gd name="T10" fmla="*/ 28 w 28"/>
                <a:gd name="T11" fmla="*/ 0 h 15"/>
                <a:gd name="T12" fmla="*/ 28 w 28"/>
                <a:gd name="T13" fmla="*/ 0 h 15"/>
              </a:gdLst>
              <a:ahLst/>
              <a:cxnLst>
                <a:cxn ang="0">
                  <a:pos x="T0" y="T1"/>
                </a:cxn>
                <a:cxn ang="0">
                  <a:pos x="T2" y="T3"/>
                </a:cxn>
                <a:cxn ang="0">
                  <a:pos x="T4" y="T5"/>
                </a:cxn>
                <a:cxn ang="0">
                  <a:pos x="T6" y="T7"/>
                </a:cxn>
                <a:cxn ang="0">
                  <a:pos x="T8" y="T9"/>
                </a:cxn>
                <a:cxn ang="0">
                  <a:pos x="T10" y="T11"/>
                </a:cxn>
                <a:cxn ang="0">
                  <a:pos x="T12" y="T13"/>
                </a:cxn>
              </a:cxnLst>
              <a:rect l="0" t="0" r="r" b="b"/>
              <a:pathLst>
                <a:path w="28" h="15">
                  <a:moveTo>
                    <a:pt x="28" y="0"/>
                  </a:moveTo>
                  <a:lnTo>
                    <a:pt x="19" y="5"/>
                  </a:lnTo>
                  <a:lnTo>
                    <a:pt x="9" y="5"/>
                  </a:lnTo>
                  <a:lnTo>
                    <a:pt x="0" y="10"/>
                  </a:lnTo>
                  <a:lnTo>
                    <a:pt x="4" y="15"/>
                  </a:lnTo>
                  <a:lnTo>
                    <a:pt x="28" y="0"/>
                  </a:lnTo>
                  <a:lnTo>
                    <a:pt x="2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01" name="Freeform 638">
              <a:extLst>
                <a:ext uri="{FF2B5EF4-FFF2-40B4-BE49-F238E27FC236}">
                  <a16:creationId xmlns:a16="http://schemas.microsoft.com/office/drawing/2014/main" id="{BBFD39D9-2225-4B1E-AB52-01CB64733CCD}"/>
                </a:ext>
              </a:extLst>
            </p:cNvPr>
            <p:cNvSpPr>
              <a:spLocks/>
            </p:cNvSpPr>
            <p:nvPr/>
          </p:nvSpPr>
          <p:spPr bwMode="auto">
            <a:xfrm>
              <a:off x="2332" y="2736"/>
              <a:ext cx="238" cy="138"/>
            </a:xfrm>
            <a:custGeom>
              <a:avLst/>
              <a:gdLst>
                <a:gd name="T0" fmla="*/ 234 w 238"/>
                <a:gd name="T1" fmla="*/ 0 h 138"/>
                <a:gd name="T2" fmla="*/ 0 w 238"/>
                <a:gd name="T3" fmla="*/ 133 h 138"/>
                <a:gd name="T4" fmla="*/ 9 w 238"/>
                <a:gd name="T5" fmla="*/ 138 h 138"/>
                <a:gd name="T6" fmla="*/ 238 w 238"/>
                <a:gd name="T7" fmla="*/ 5 h 138"/>
                <a:gd name="T8" fmla="*/ 234 w 238"/>
                <a:gd name="T9" fmla="*/ 0 h 138"/>
              </a:gdLst>
              <a:ahLst/>
              <a:cxnLst>
                <a:cxn ang="0">
                  <a:pos x="T0" y="T1"/>
                </a:cxn>
                <a:cxn ang="0">
                  <a:pos x="T2" y="T3"/>
                </a:cxn>
                <a:cxn ang="0">
                  <a:pos x="T4" y="T5"/>
                </a:cxn>
                <a:cxn ang="0">
                  <a:pos x="T6" y="T7"/>
                </a:cxn>
                <a:cxn ang="0">
                  <a:pos x="T8" y="T9"/>
                </a:cxn>
              </a:cxnLst>
              <a:rect l="0" t="0" r="r" b="b"/>
              <a:pathLst>
                <a:path w="238" h="138">
                  <a:moveTo>
                    <a:pt x="234" y="0"/>
                  </a:moveTo>
                  <a:lnTo>
                    <a:pt x="0" y="133"/>
                  </a:lnTo>
                  <a:lnTo>
                    <a:pt x="9" y="138"/>
                  </a:lnTo>
                  <a:lnTo>
                    <a:pt x="238" y="5"/>
                  </a:lnTo>
                  <a:lnTo>
                    <a:pt x="234" y="0"/>
                  </a:lnTo>
                  <a:close/>
                </a:path>
              </a:pathLst>
            </a:custGeom>
            <a:solidFill>
              <a:srgbClr val="C0C2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02" name="Freeform 639">
              <a:extLst>
                <a:ext uri="{FF2B5EF4-FFF2-40B4-BE49-F238E27FC236}">
                  <a16:creationId xmlns:a16="http://schemas.microsoft.com/office/drawing/2014/main" id="{A909F503-92AB-491B-866C-74C0B352A51A}"/>
                </a:ext>
              </a:extLst>
            </p:cNvPr>
            <p:cNvSpPr>
              <a:spLocks/>
            </p:cNvSpPr>
            <p:nvPr/>
          </p:nvSpPr>
          <p:spPr bwMode="auto">
            <a:xfrm>
              <a:off x="2332" y="2736"/>
              <a:ext cx="238" cy="138"/>
            </a:xfrm>
            <a:custGeom>
              <a:avLst/>
              <a:gdLst>
                <a:gd name="T0" fmla="*/ 234 w 238"/>
                <a:gd name="T1" fmla="*/ 0 h 138"/>
                <a:gd name="T2" fmla="*/ 0 w 238"/>
                <a:gd name="T3" fmla="*/ 133 h 138"/>
                <a:gd name="T4" fmla="*/ 9 w 238"/>
                <a:gd name="T5" fmla="*/ 138 h 138"/>
                <a:gd name="T6" fmla="*/ 238 w 238"/>
                <a:gd name="T7" fmla="*/ 5 h 138"/>
                <a:gd name="T8" fmla="*/ 234 w 238"/>
                <a:gd name="T9" fmla="*/ 0 h 138"/>
              </a:gdLst>
              <a:ahLst/>
              <a:cxnLst>
                <a:cxn ang="0">
                  <a:pos x="T0" y="T1"/>
                </a:cxn>
                <a:cxn ang="0">
                  <a:pos x="T2" y="T3"/>
                </a:cxn>
                <a:cxn ang="0">
                  <a:pos x="T4" y="T5"/>
                </a:cxn>
                <a:cxn ang="0">
                  <a:pos x="T6" y="T7"/>
                </a:cxn>
                <a:cxn ang="0">
                  <a:pos x="T8" y="T9"/>
                </a:cxn>
              </a:cxnLst>
              <a:rect l="0" t="0" r="r" b="b"/>
              <a:pathLst>
                <a:path w="238" h="138">
                  <a:moveTo>
                    <a:pt x="234" y="0"/>
                  </a:moveTo>
                  <a:lnTo>
                    <a:pt x="0" y="133"/>
                  </a:lnTo>
                  <a:lnTo>
                    <a:pt x="9" y="138"/>
                  </a:lnTo>
                  <a:lnTo>
                    <a:pt x="238" y="5"/>
                  </a:lnTo>
                  <a:lnTo>
                    <a:pt x="23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03" name="Freeform 640">
              <a:extLst>
                <a:ext uri="{FF2B5EF4-FFF2-40B4-BE49-F238E27FC236}">
                  <a16:creationId xmlns:a16="http://schemas.microsoft.com/office/drawing/2014/main" id="{FD33614C-5FD0-4ED9-80B8-FF7AB9E0A5DB}"/>
                </a:ext>
              </a:extLst>
            </p:cNvPr>
            <p:cNvSpPr>
              <a:spLocks noEditPoints="1"/>
            </p:cNvSpPr>
            <p:nvPr/>
          </p:nvSpPr>
          <p:spPr bwMode="auto">
            <a:xfrm>
              <a:off x="2112" y="2645"/>
              <a:ext cx="539" cy="262"/>
            </a:xfrm>
            <a:custGeom>
              <a:avLst/>
              <a:gdLst>
                <a:gd name="T0" fmla="*/ 0 w 539"/>
                <a:gd name="T1" fmla="*/ 210 h 262"/>
                <a:gd name="T2" fmla="*/ 0 w 539"/>
                <a:gd name="T3" fmla="*/ 210 h 262"/>
                <a:gd name="T4" fmla="*/ 0 w 539"/>
                <a:gd name="T5" fmla="*/ 210 h 262"/>
                <a:gd name="T6" fmla="*/ 0 w 539"/>
                <a:gd name="T7" fmla="*/ 210 h 262"/>
                <a:gd name="T8" fmla="*/ 339 w 539"/>
                <a:gd name="T9" fmla="*/ 0 h 262"/>
                <a:gd name="T10" fmla="*/ 339 w 539"/>
                <a:gd name="T11" fmla="*/ 14 h 262"/>
                <a:gd name="T12" fmla="*/ 0 w 539"/>
                <a:gd name="T13" fmla="*/ 210 h 262"/>
                <a:gd name="T14" fmla="*/ 58 w 539"/>
                <a:gd name="T15" fmla="*/ 210 h 262"/>
                <a:gd name="T16" fmla="*/ 377 w 539"/>
                <a:gd name="T17" fmla="*/ 24 h 262"/>
                <a:gd name="T18" fmla="*/ 392 w 539"/>
                <a:gd name="T19" fmla="*/ 29 h 262"/>
                <a:gd name="T20" fmla="*/ 396 w 539"/>
                <a:gd name="T21" fmla="*/ 34 h 262"/>
                <a:gd name="T22" fmla="*/ 372 w 539"/>
                <a:gd name="T23" fmla="*/ 48 h 262"/>
                <a:gd name="T24" fmla="*/ 91 w 539"/>
                <a:gd name="T25" fmla="*/ 210 h 262"/>
                <a:gd name="T26" fmla="*/ 96 w 539"/>
                <a:gd name="T27" fmla="*/ 210 h 262"/>
                <a:gd name="T28" fmla="*/ 148 w 539"/>
                <a:gd name="T29" fmla="*/ 181 h 262"/>
                <a:gd name="T30" fmla="*/ 210 w 539"/>
                <a:gd name="T31" fmla="*/ 220 h 262"/>
                <a:gd name="T32" fmla="*/ 463 w 539"/>
                <a:gd name="T33" fmla="*/ 72 h 262"/>
                <a:gd name="T34" fmla="*/ 482 w 539"/>
                <a:gd name="T35" fmla="*/ 81 h 262"/>
                <a:gd name="T36" fmla="*/ 482 w 539"/>
                <a:gd name="T37" fmla="*/ 81 h 262"/>
                <a:gd name="T38" fmla="*/ 482 w 539"/>
                <a:gd name="T39" fmla="*/ 81 h 262"/>
                <a:gd name="T40" fmla="*/ 458 w 539"/>
                <a:gd name="T41" fmla="*/ 96 h 262"/>
                <a:gd name="T42" fmla="*/ 229 w 539"/>
                <a:gd name="T43" fmla="*/ 229 h 262"/>
                <a:gd name="T44" fmla="*/ 287 w 539"/>
                <a:gd name="T45" fmla="*/ 262 h 262"/>
                <a:gd name="T46" fmla="*/ 539 w 539"/>
                <a:gd name="T47" fmla="*/ 115 h 262"/>
                <a:gd name="T48" fmla="*/ 339 w 539"/>
                <a:gd name="T49" fmla="*/ 0 h 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539" h="262">
                  <a:moveTo>
                    <a:pt x="0" y="210"/>
                  </a:moveTo>
                  <a:lnTo>
                    <a:pt x="0" y="210"/>
                  </a:lnTo>
                  <a:lnTo>
                    <a:pt x="0" y="210"/>
                  </a:lnTo>
                  <a:lnTo>
                    <a:pt x="0" y="210"/>
                  </a:lnTo>
                  <a:close/>
                  <a:moveTo>
                    <a:pt x="339" y="0"/>
                  </a:moveTo>
                  <a:lnTo>
                    <a:pt x="339" y="14"/>
                  </a:lnTo>
                  <a:lnTo>
                    <a:pt x="0" y="210"/>
                  </a:lnTo>
                  <a:lnTo>
                    <a:pt x="58" y="210"/>
                  </a:lnTo>
                  <a:lnTo>
                    <a:pt x="377" y="24"/>
                  </a:lnTo>
                  <a:lnTo>
                    <a:pt x="392" y="29"/>
                  </a:lnTo>
                  <a:lnTo>
                    <a:pt x="396" y="34"/>
                  </a:lnTo>
                  <a:lnTo>
                    <a:pt x="372" y="48"/>
                  </a:lnTo>
                  <a:lnTo>
                    <a:pt x="91" y="210"/>
                  </a:lnTo>
                  <a:lnTo>
                    <a:pt x="96" y="210"/>
                  </a:lnTo>
                  <a:lnTo>
                    <a:pt x="148" y="181"/>
                  </a:lnTo>
                  <a:lnTo>
                    <a:pt x="210" y="220"/>
                  </a:lnTo>
                  <a:lnTo>
                    <a:pt x="463" y="72"/>
                  </a:lnTo>
                  <a:lnTo>
                    <a:pt x="482" y="81"/>
                  </a:lnTo>
                  <a:lnTo>
                    <a:pt x="482" y="81"/>
                  </a:lnTo>
                  <a:lnTo>
                    <a:pt x="482" y="81"/>
                  </a:lnTo>
                  <a:lnTo>
                    <a:pt x="458" y="96"/>
                  </a:lnTo>
                  <a:lnTo>
                    <a:pt x="229" y="229"/>
                  </a:lnTo>
                  <a:lnTo>
                    <a:pt x="287" y="262"/>
                  </a:lnTo>
                  <a:lnTo>
                    <a:pt x="539" y="115"/>
                  </a:lnTo>
                  <a:lnTo>
                    <a:pt x="339" y="0"/>
                  </a:lnTo>
                  <a:close/>
                </a:path>
              </a:pathLst>
            </a:custGeom>
            <a:solidFill>
              <a:srgbClr val="BFA88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04" name="Freeform 641">
              <a:extLst>
                <a:ext uri="{FF2B5EF4-FFF2-40B4-BE49-F238E27FC236}">
                  <a16:creationId xmlns:a16="http://schemas.microsoft.com/office/drawing/2014/main" id="{9C1CBB42-3820-4637-89AF-7C19035A2196}"/>
                </a:ext>
              </a:extLst>
            </p:cNvPr>
            <p:cNvSpPr>
              <a:spLocks noEditPoints="1"/>
            </p:cNvSpPr>
            <p:nvPr/>
          </p:nvSpPr>
          <p:spPr bwMode="auto">
            <a:xfrm>
              <a:off x="2112" y="2645"/>
              <a:ext cx="539" cy="262"/>
            </a:xfrm>
            <a:custGeom>
              <a:avLst/>
              <a:gdLst>
                <a:gd name="T0" fmla="*/ 0 w 539"/>
                <a:gd name="T1" fmla="*/ 210 h 262"/>
                <a:gd name="T2" fmla="*/ 0 w 539"/>
                <a:gd name="T3" fmla="*/ 210 h 262"/>
                <a:gd name="T4" fmla="*/ 0 w 539"/>
                <a:gd name="T5" fmla="*/ 210 h 262"/>
                <a:gd name="T6" fmla="*/ 0 w 539"/>
                <a:gd name="T7" fmla="*/ 210 h 262"/>
                <a:gd name="T8" fmla="*/ 339 w 539"/>
                <a:gd name="T9" fmla="*/ 0 h 262"/>
                <a:gd name="T10" fmla="*/ 339 w 539"/>
                <a:gd name="T11" fmla="*/ 14 h 262"/>
                <a:gd name="T12" fmla="*/ 0 w 539"/>
                <a:gd name="T13" fmla="*/ 210 h 262"/>
                <a:gd name="T14" fmla="*/ 58 w 539"/>
                <a:gd name="T15" fmla="*/ 210 h 262"/>
                <a:gd name="T16" fmla="*/ 377 w 539"/>
                <a:gd name="T17" fmla="*/ 24 h 262"/>
                <a:gd name="T18" fmla="*/ 392 w 539"/>
                <a:gd name="T19" fmla="*/ 29 h 262"/>
                <a:gd name="T20" fmla="*/ 396 w 539"/>
                <a:gd name="T21" fmla="*/ 34 h 262"/>
                <a:gd name="T22" fmla="*/ 372 w 539"/>
                <a:gd name="T23" fmla="*/ 48 h 262"/>
                <a:gd name="T24" fmla="*/ 91 w 539"/>
                <a:gd name="T25" fmla="*/ 210 h 262"/>
                <a:gd name="T26" fmla="*/ 96 w 539"/>
                <a:gd name="T27" fmla="*/ 210 h 262"/>
                <a:gd name="T28" fmla="*/ 148 w 539"/>
                <a:gd name="T29" fmla="*/ 181 h 262"/>
                <a:gd name="T30" fmla="*/ 210 w 539"/>
                <a:gd name="T31" fmla="*/ 220 h 262"/>
                <a:gd name="T32" fmla="*/ 463 w 539"/>
                <a:gd name="T33" fmla="*/ 72 h 262"/>
                <a:gd name="T34" fmla="*/ 482 w 539"/>
                <a:gd name="T35" fmla="*/ 81 h 262"/>
                <a:gd name="T36" fmla="*/ 482 w 539"/>
                <a:gd name="T37" fmla="*/ 81 h 262"/>
                <a:gd name="T38" fmla="*/ 482 w 539"/>
                <a:gd name="T39" fmla="*/ 81 h 262"/>
                <a:gd name="T40" fmla="*/ 458 w 539"/>
                <a:gd name="T41" fmla="*/ 96 h 262"/>
                <a:gd name="T42" fmla="*/ 229 w 539"/>
                <a:gd name="T43" fmla="*/ 229 h 262"/>
                <a:gd name="T44" fmla="*/ 287 w 539"/>
                <a:gd name="T45" fmla="*/ 262 h 262"/>
                <a:gd name="T46" fmla="*/ 539 w 539"/>
                <a:gd name="T47" fmla="*/ 115 h 262"/>
                <a:gd name="T48" fmla="*/ 339 w 539"/>
                <a:gd name="T49" fmla="*/ 0 h 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539" h="262">
                  <a:moveTo>
                    <a:pt x="0" y="210"/>
                  </a:moveTo>
                  <a:lnTo>
                    <a:pt x="0" y="210"/>
                  </a:lnTo>
                  <a:lnTo>
                    <a:pt x="0" y="210"/>
                  </a:lnTo>
                  <a:lnTo>
                    <a:pt x="0" y="210"/>
                  </a:lnTo>
                  <a:moveTo>
                    <a:pt x="339" y="0"/>
                  </a:moveTo>
                  <a:lnTo>
                    <a:pt x="339" y="14"/>
                  </a:lnTo>
                  <a:lnTo>
                    <a:pt x="0" y="210"/>
                  </a:lnTo>
                  <a:lnTo>
                    <a:pt x="58" y="210"/>
                  </a:lnTo>
                  <a:lnTo>
                    <a:pt x="377" y="24"/>
                  </a:lnTo>
                  <a:lnTo>
                    <a:pt x="392" y="29"/>
                  </a:lnTo>
                  <a:lnTo>
                    <a:pt x="396" y="34"/>
                  </a:lnTo>
                  <a:lnTo>
                    <a:pt x="372" y="48"/>
                  </a:lnTo>
                  <a:lnTo>
                    <a:pt x="91" y="210"/>
                  </a:lnTo>
                  <a:lnTo>
                    <a:pt x="96" y="210"/>
                  </a:lnTo>
                  <a:lnTo>
                    <a:pt x="148" y="181"/>
                  </a:lnTo>
                  <a:lnTo>
                    <a:pt x="210" y="220"/>
                  </a:lnTo>
                  <a:lnTo>
                    <a:pt x="463" y="72"/>
                  </a:lnTo>
                  <a:lnTo>
                    <a:pt x="482" y="81"/>
                  </a:lnTo>
                  <a:lnTo>
                    <a:pt x="482" y="81"/>
                  </a:lnTo>
                  <a:lnTo>
                    <a:pt x="482" y="81"/>
                  </a:lnTo>
                  <a:lnTo>
                    <a:pt x="458" y="96"/>
                  </a:lnTo>
                  <a:lnTo>
                    <a:pt x="229" y="229"/>
                  </a:lnTo>
                  <a:lnTo>
                    <a:pt x="287" y="262"/>
                  </a:lnTo>
                  <a:lnTo>
                    <a:pt x="539" y="115"/>
                  </a:lnTo>
                  <a:lnTo>
                    <a:pt x="33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05" name="Freeform 642">
              <a:extLst>
                <a:ext uri="{FF2B5EF4-FFF2-40B4-BE49-F238E27FC236}">
                  <a16:creationId xmlns:a16="http://schemas.microsoft.com/office/drawing/2014/main" id="{3C0F1EC9-2B90-4AFC-A447-9EC5AAE69290}"/>
                </a:ext>
              </a:extLst>
            </p:cNvPr>
            <p:cNvSpPr>
              <a:spLocks/>
            </p:cNvSpPr>
            <p:nvPr/>
          </p:nvSpPr>
          <p:spPr bwMode="auto">
            <a:xfrm>
              <a:off x="2322" y="2717"/>
              <a:ext cx="253" cy="152"/>
            </a:xfrm>
            <a:custGeom>
              <a:avLst/>
              <a:gdLst>
                <a:gd name="T0" fmla="*/ 253 w 253"/>
                <a:gd name="T1" fmla="*/ 0 h 152"/>
                <a:gd name="T2" fmla="*/ 0 w 253"/>
                <a:gd name="T3" fmla="*/ 148 h 152"/>
                <a:gd name="T4" fmla="*/ 10 w 253"/>
                <a:gd name="T5" fmla="*/ 152 h 152"/>
                <a:gd name="T6" fmla="*/ 244 w 253"/>
                <a:gd name="T7" fmla="*/ 19 h 152"/>
                <a:gd name="T8" fmla="*/ 253 w 253"/>
                <a:gd name="T9" fmla="*/ 14 h 152"/>
                <a:gd name="T10" fmla="*/ 253 w 253"/>
                <a:gd name="T11" fmla="*/ 0 h 152"/>
              </a:gdLst>
              <a:ahLst/>
              <a:cxnLst>
                <a:cxn ang="0">
                  <a:pos x="T0" y="T1"/>
                </a:cxn>
                <a:cxn ang="0">
                  <a:pos x="T2" y="T3"/>
                </a:cxn>
                <a:cxn ang="0">
                  <a:pos x="T4" y="T5"/>
                </a:cxn>
                <a:cxn ang="0">
                  <a:pos x="T6" y="T7"/>
                </a:cxn>
                <a:cxn ang="0">
                  <a:pos x="T8" y="T9"/>
                </a:cxn>
                <a:cxn ang="0">
                  <a:pos x="T10" y="T11"/>
                </a:cxn>
              </a:cxnLst>
              <a:rect l="0" t="0" r="r" b="b"/>
              <a:pathLst>
                <a:path w="253" h="152">
                  <a:moveTo>
                    <a:pt x="253" y="0"/>
                  </a:moveTo>
                  <a:lnTo>
                    <a:pt x="0" y="148"/>
                  </a:lnTo>
                  <a:lnTo>
                    <a:pt x="10" y="152"/>
                  </a:lnTo>
                  <a:lnTo>
                    <a:pt x="244" y="19"/>
                  </a:lnTo>
                  <a:lnTo>
                    <a:pt x="253" y="14"/>
                  </a:lnTo>
                  <a:lnTo>
                    <a:pt x="253" y="0"/>
                  </a:lnTo>
                  <a:close/>
                </a:path>
              </a:pathLst>
            </a:custGeom>
            <a:solidFill>
              <a:srgbClr val="7959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06" name="Freeform 643">
              <a:extLst>
                <a:ext uri="{FF2B5EF4-FFF2-40B4-BE49-F238E27FC236}">
                  <a16:creationId xmlns:a16="http://schemas.microsoft.com/office/drawing/2014/main" id="{0560F79F-65F0-454D-93CA-6338E090264A}"/>
                </a:ext>
              </a:extLst>
            </p:cNvPr>
            <p:cNvSpPr>
              <a:spLocks/>
            </p:cNvSpPr>
            <p:nvPr/>
          </p:nvSpPr>
          <p:spPr bwMode="auto">
            <a:xfrm>
              <a:off x="2322" y="2717"/>
              <a:ext cx="253" cy="152"/>
            </a:xfrm>
            <a:custGeom>
              <a:avLst/>
              <a:gdLst>
                <a:gd name="T0" fmla="*/ 253 w 253"/>
                <a:gd name="T1" fmla="*/ 0 h 152"/>
                <a:gd name="T2" fmla="*/ 0 w 253"/>
                <a:gd name="T3" fmla="*/ 148 h 152"/>
                <a:gd name="T4" fmla="*/ 10 w 253"/>
                <a:gd name="T5" fmla="*/ 152 h 152"/>
                <a:gd name="T6" fmla="*/ 244 w 253"/>
                <a:gd name="T7" fmla="*/ 19 h 152"/>
                <a:gd name="T8" fmla="*/ 253 w 253"/>
                <a:gd name="T9" fmla="*/ 14 h 152"/>
                <a:gd name="T10" fmla="*/ 253 w 253"/>
                <a:gd name="T11" fmla="*/ 0 h 152"/>
              </a:gdLst>
              <a:ahLst/>
              <a:cxnLst>
                <a:cxn ang="0">
                  <a:pos x="T0" y="T1"/>
                </a:cxn>
                <a:cxn ang="0">
                  <a:pos x="T2" y="T3"/>
                </a:cxn>
                <a:cxn ang="0">
                  <a:pos x="T4" y="T5"/>
                </a:cxn>
                <a:cxn ang="0">
                  <a:pos x="T6" y="T7"/>
                </a:cxn>
                <a:cxn ang="0">
                  <a:pos x="T8" y="T9"/>
                </a:cxn>
                <a:cxn ang="0">
                  <a:pos x="T10" y="T11"/>
                </a:cxn>
              </a:cxnLst>
              <a:rect l="0" t="0" r="r" b="b"/>
              <a:pathLst>
                <a:path w="253" h="152">
                  <a:moveTo>
                    <a:pt x="253" y="0"/>
                  </a:moveTo>
                  <a:lnTo>
                    <a:pt x="0" y="148"/>
                  </a:lnTo>
                  <a:lnTo>
                    <a:pt x="10" y="152"/>
                  </a:lnTo>
                  <a:lnTo>
                    <a:pt x="244" y="19"/>
                  </a:lnTo>
                  <a:lnTo>
                    <a:pt x="253" y="14"/>
                  </a:lnTo>
                  <a:lnTo>
                    <a:pt x="25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07" name="Freeform 644">
              <a:extLst>
                <a:ext uri="{FF2B5EF4-FFF2-40B4-BE49-F238E27FC236}">
                  <a16:creationId xmlns:a16="http://schemas.microsoft.com/office/drawing/2014/main" id="{AEADAFE2-4FEE-4C6F-BA40-6F9AE8B23647}"/>
                </a:ext>
              </a:extLst>
            </p:cNvPr>
            <p:cNvSpPr>
              <a:spLocks/>
            </p:cNvSpPr>
            <p:nvPr/>
          </p:nvSpPr>
          <p:spPr bwMode="auto">
            <a:xfrm>
              <a:off x="2575" y="2717"/>
              <a:ext cx="19" cy="14"/>
            </a:xfrm>
            <a:custGeom>
              <a:avLst/>
              <a:gdLst>
                <a:gd name="T0" fmla="*/ 0 w 19"/>
                <a:gd name="T1" fmla="*/ 0 h 14"/>
                <a:gd name="T2" fmla="*/ 0 w 19"/>
                <a:gd name="T3" fmla="*/ 0 h 14"/>
                <a:gd name="T4" fmla="*/ 0 w 19"/>
                <a:gd name="T5" fmla="*/ 14 h 14"/>
                <a:gd name="T6" fmla="*/ 10 w 19"/>
                <a:gd name="T7" fmla="*/ 14 h 14"/>
                <a:gd name="T8" fmla="*/ 19 w 19"/>
                <a:gd name="T9" fmla="*/ 9 h 14"/>
                <a:gd name="T10" fmla="*/ 19 w 19"/>
                <a:gd name="T11" fmla="*/ 9 h 14"/>
                <a:gd name="T12" fmla="*/ 0 w 19"/>
                <a:gd name="T13" fmla="*/ 0 h 14"/>
              </a:gdLst>
              <a:ahLst/>
              <a:cxnLst>
                <a:cxn ang="0">
                  <a:pos x="T0" y="T1"/>
                </a:cxn>
                <a:cxn ang="0">
                  <a:pos x="T2" y="T3"/>
                </a:cxn>
                <a:cxn ang="0">
                  <a:pos x="T4" y="T5"/>
                </a:cxn>
                <a:cxn ang="0">
                  <a:pos x="T6" y="T7"/>
                </a:cxn>
                <a:cxn ang="0">
                  <a:pos x="T8" y="T9"/>
                </a:cxn>
                <a:cxn ang="0">
                  <a:pos x="T10" y="T11"/>
                </a:cxn>
                <a:cxn ang="0">
                  <a:pos x="T12" y="T13"/>
                </a:cxn>
              </a:cxnLst>
              <a:rect l="0" t="0" r="r" b="b"/>
              <a:pathLst>
                <a:path w="19" h="14">
                  <a:moveTo>
                    <a:pt x="0" y="0"/>
                  </a:moveTo>
                  <a:lnTo>
                    <a:pt x="0" y="0"/>
                  </a:lnTo>
                  <a:lnTo>
                    <a:pt x="0" y="14"/>
                  </a:lnTo>
                  <a:lnTo>
                    <a:pt x="10" y="14"/>
                  </a:lnTo>
                  <a:lnTo>
                    <a:pt x="19" y="9"/>
                  </a:lnTo>
                  <a:lnTo>
                    <a:pt x="19" y="9"/>
                  </a:lnTo>
                  <a:lnTo>
                    <a:pt x="0" y="0"/>
                  </a:lnTo>
                  <a:close/>
                </a:path>
              </a:pathLst>
            </a:custGeom>
            <a:solidFill>
              <a:srgbClr val="A688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08" name="Freeform 645">
              <a:extLst>
                <a:ext uri="{FF2B5EF4-FFF2-40B4-BE49-F238E27FC236}">
                  <a16:creationId xmlns:a16="http://schemas.microsoft.com/office/drawing/2014/main" id="{EB166624-1D5C-4761-AEF4-2DFA0984C372}"/>
                </a:ext>
              </a:extLst>
            </p:cNvPr>
            <p:cNvSpPr>
              <a:spLocks/>
            </p:cNvSpPr>
            <p:nvPr/>
          </p:nvSpPr>
          <p:spPr bwMode="auto">
            <a:xfrm>
              <a:off x="2575" y="2717"/>
              <a:ext cx="19" cy="14"/>
            </a:xfrm>
            <a:custGeom>
              <a:avLst/>
              <a:gdLst>
                <a:gd name="T0" fmla="*/ 0 w 19"/>
                <a:gd name="T1" fmla="*/ 0 h 14"/>
                <a:gd name="T2" fmla="*/ 0 w 19"/>
                <a:gd name="T3" fmla="*/ 0 h 14"/>
                <a:gd name="T4" fmla="*/ 0 w 19"/>
                <a:gd name="T5" fmla="*/ 14 h 14"/>
                <a:gd name="T6" fmla="*/ 10 w 19"/>
                <a:gd name="T7" fmla="*/ 14 h 14"/>
                <a:gd name="T8" fmla="*/ 19 w 19"/>
                <a:gd name="T9" fmla="*/ 9 h 14"/>
                <a:gd name="T10" fmla="*/ 19 w 19"/>
                <a:gd name="T11" fmla="*/ 9 h 14"/>
                <a:gd name="T12" fmla="*/ 0 w 19"/>
                <a:gd name="T13" fmla="*/ 0 h 14"/>
              </a:gdLst>
              <a:ahLst/>
              <a:cxnLst>
                <a:cxn ang="0">
                  <a:pos x="T0" y="T1"/>
                </a:cxn>
                <a:cxn ang="0">
                  <a:pos x="T2" y="T3"/>
                </a:cxn>
                <a:cxn ang="0">
                  <a:pos x="T4" y="T5"/>
                </a:cxn>
                <a:cxn ang="0">
                  <a:pos x="T6" y="T7"/>
                </a:cxn>
                <a:cxn ang="0">
                  <a:pos x="T8" y="T9"/>
                </a:cxn>
                <a:cxn ang="0">
                  <a:pos x="T10" y="T11"/>
                </a:cxn>
                <a:cxn ang="0">
                  <a:pos x="T12" y="T13"/>
                </a:cxn>
              </a:cxnLst>
              <a:rect l="0" t="0" r="r" b="b"/>
              <a:pathLst>
                <a:path w="19" h="14">
                  <a:moveTo>
                    <a:pt x="0" y="0"/>
                  </a:moveTo>
                  <a:lnTo>
                    <a:pt x="0" y="0"/>
                  </a:lnTo>
                  <a:lnTo>
                    <a:pt x="0" y="14"/>
                  </a:lnTo>
                  <a:lnTo>
                    <a:pt x="10" y="14"/>
                  </a:lnTo>
                  <a:lnTo>
                    <a:pt x="19" y="9"/>
                  </a:lnTo>
                  <a:lnTo>
                    <a:pt x="19" y="9"/>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09" name="Freeform 646">
              <a:extLst>
                <a:ext uri="{FF2B5EF4-FFF2-40B4-BE49-F238E27FC236}">
                  <a16:creationId xmlns:a16="http://schemas.microsoft.com/office/drawing/2014/main" id="{E8D8DCEB-2749-46A4-B5C8-36ECB8ADB8B9}"/>
                </a:ext>
              </a:extLst>
            </p:cNvPr>
            <p:cNvSpPr>
              <a:spLocks/>
            </p:cNvSpPr>
            <p:nvPr/>
          </p:nvSpPr>
          <p:spPr bwMode="auto">
            <a:xfrm>
              <a:off x="2170" y="2669"/>
              <a:ext cx="319" cy="186"/>
            </a:xfrm>
            <a:custGeom>
              <a:avLst/>
              <a:gdLst>
                <a:gd name="T0" fmla="*/ 319 w 319"/>
                <a:gd name="T1" fmla="*/ 0 h 186"/>
                <a:gd name="T2" fmla="*/ 0 w 319"/>
                <a:gd name="T3" fmla="*/ 186 h 186"/>
                <a:gd name="T4" fmla="*/ 19 w 319"/>
                <a:gd name="T5" fmla="*/ 186 h 186"/>
                <a:gd name="T6" fmla="*/ 310 w 319"/>
                <a:gd name="T7" fmla="*/ 19 h 186"/>
                <a:gd name="T8" fmla="*/ 319 w 319"/>
                <a:gd name="T9" fmla="*/ 10 h 186"/>
                <a:gd name="T10" fmla="*/ 319 w 319"/>
                <a:gd name="T11" fmla="*/ 0 h 186"/>
              </a:gdLst>
              <a:ahLst/>
              <a:cxnLst>
                <a:cxn ang="0">
                  <a:pos x="T0" y="T1"/>
                </a:cxn>
                <a:cxn ang="0">
                  <a:pos x="T2" y="T3"/>
                </a:cxn>
                <a:cxn ang="0">
                  <a:pos x="T4" y="T5"/>
                </a:cxn>
                <a:cxn ang="0">
                  <a:pos x="T6" y="T7"/>
                </a:cxn>
                <a:cxn ang="0">
                  <a:pos x="T8" y="T9"/>
                </a:cxn>
                <a:cxn ang="0">
                  <a:pos x="T10" y="T11"/>
                </a:cxn>
              </a:cxnLst>
              <a:rect l="0" t="0" r="r" b="b"/>
              <a:pathLst>
                <a:path w="319" h="186">
                  <a:moveTo>
                    <a:pt x="319" y="0"/>
                  </a:moveTo>
                  <a:lnTo>
                    <a:pt x="0" y="186"/>
                  </a:lnTo>
                  <a:lnTo>
                    <a:pt x="19" y="186"/>
                  </a:lnTo>
                  <a:lnTo>
                    <a:pt x="310" y="19"/>
                  </a:lnTo>
                  <a:lnTo>
                    <a:pt x="319" y="10"/>
                  </a:lnTo>
                  <a:lnTo>
                    <a:pt x="319" y="0"/>
                  </a:lnTo>
                  <a:close/>
                </a:path>
              </a:pathLst>
            </a:custGeom>
            <a:solidFill>
              <a:srgbClr val="7959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10" name="Freeform 647">
              <a:extLst>
                <a:ext uri="{FF2B5EF4-FFF2-40B4-BE49-F238E27FC236}">
                  <a16:creationId xmlns:a16="http://schemas.microsoft.com/office/drawing/2014/main" id="{2B4FCCD5-61D1-4740-8821-0D460DC2B53A}"/>
                </a:ext>
              </a:extLst>
            </p:cNvPr>
            <p:cNvSpPr>
              <a:spLocks/>
            </p:cNvSpPr>
            <p:nvPr/>
          </p:nvSpPr>
          <p:spPr bwMode="auto">
            <a:xfrm>
              <a:off x="2170" y="2669"/>
              <a:ext cx="319" cy="186"/>
            </a:xfrm>
            <a:custGeom>
              <a:avLst/>
              <a:gdLst>
                <a:gd name="T0" fmla="*/ 319 w 319"/>
                <a:gd name="T1" fmla="*/ 0 h 186"/>
                <a:gd name="T2" fmla="*/ 0 w 319"/>
                <a:gd name="T3" fmla="*/ 186 h 186"/>
                <a:gd name="T4" fmla="*/ 19 w 319"/>
                <a:gd name="T5" fmla="*/ 186 h 186"/>
                <a:gd name="T6" fmla="*/ 310 w 319"/>
                <a:gd name="T7" fmla="*/ 19 h 186"/>
                <a:gd name="T8" fmla="*/ 319 w 319"/>
                <a:gd name="T9" fmla="*/ 10 h 186"/>
                <a:gd name="T10" fmla="*/ 319 w 319"/>
                <a:gd name="T11" fmla="*/ 0 h 186"/>
              </a:gdLst>
              <a:ahLst/>
              <a:cxnLst>
                <a:cxn ang="0">
                  <a:pos x="T0" y="T1"/>
                </a:cxn>
                <a:cxn ang="0">
                  <a:pos x="T2" y="T3"/>
                </a:cxn>
                <a:cxn ang="0">
                  <a:pos x="T4" y="T5"/>
                </a:cxn>
                <a:cxn ang="0">
                  <a:pos x="T6" y="T7"/>
                </a:cxn>
                <a:cxn ang="0">
                  <a:pos x="T8" y="T9"/>
                </a:cxn>
                <a:cxn ang="0">
                  <a:pos x="T10" y="T11"/>
                </a:cxn>
              </a:cxnLst>
              <a:rect l="0" t="0" r="r" b="b"/>
              <a:pathLst>
                <a:path w="319" h="186">
                  <a:moveTo>
                    <a:pt x="319" y="0"/>
                  </a:moveTo>
                  <a:lnTo>
                    <a:pt x="0" y="186"/>
                  </a:lnTo>
                  <a:lnTo>
                    <a:pt x="19" y="186"/>
                  </a:lnTo>
                  <a:lnTo>
                    <a:pt x="310" y="19"/>
                  </a:lnTo>
                  <a:lnTo>
                    <a:pt x="319" y="10"/>
                  </a:lnTo>
                  <a:lnTo>
                    <a:pt x="31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11" name="Freeform 648">
              <a:extLst>
                <a:ext uri="{FF2B5EF4-FFF2-40B4-BE49-F238E27FC236}">
                  <a16:creationId xmlns:a16="http://schemas.microsoft.com/office/drawing/2014/main" id="{EC71C4A1-C124-46FF-860A-41A25371F468}"/>
                </a:ext>
              </a:extLst>
            </p:cNvPr>
            <p:cNvSpPr>
              <a:spLocks/>
            </p:cNvSpPr>
            <p:nvPr/>
          </p:nvSpPr>
          <p:spPr bwMode="auto">
            <a:xfrm>
              <a:off x="2489" y="2669"/>
              <a:ext cx="19" cy="14"/>
            </a:xfrm>
            <a:custGeom>
              <a:avLst/>
              <a:gdLst>
                <a:gd name="T0" fmla="*/ 0 w 19"/>
                <a:gd name="T1" fmla="*/ 0 h 14"/>
                <a:gd name="T2" fmla="*/ 0 w 19"/>
                <a:gd name="T3" fmla="*/ 0 h 14"/>
                <a:gd name="T4" fmla="*/ 0 w 19"/>
                <a:gd name="T5" fmla="*/ 10 h 14"/>
                <a:gd name="T6" fmla="*/ 10 w 19"/>
                <a:gd name="T7" fmla="*/ 14 h 14"/>
                <a:gd name="T8" fmla="*/ 19 w 19"/>
                <a:gd name="T9" fmla="*/ 10 h 14"/>
                <a:gd name="T10" fmla="*/ 15 w 19"/>
                <a:gd name="T11" fmla="*/ 5 h 14"/>
                <a:gd name="T12" fmla="*/ 0 w 19"/>
                <a:gd name="T13" fmla="*/ 0 h 14"/>
              </a:gdLst>
              <a:ahLst/>
              <a:cxnLst>
                <a:cxn ang="0">
                  <a:pos x="T0" y="T1"/>
                </a:cxn>
                <a:cxn ang="0">
                  <a:pos x="T2" y="T3"/>
                </a:cxn>
                <a:cxn ang="0">
                  <a:pos x="T4" y="T5"/>
                </a:cxn>
                <a:cxn ang="0">
                  <a:pos x="T6" y="T7"/>
                </a:cxn>
                <a:cxn ang="0">
                  <a:pos x="T8" y="T9"/>
                </a:cxn>
                <a:cxn ang="0">
                  <a:pos x="T10" y="T11"/>
                </a:cxn>
                <a:cxn ang="0">
                  <a:pos x="T12" y="T13"/>
                </a:cxn>
              </a:cxnLst>
              <a:rect l="0" t="0" r="r" b="b"/>
              <a:pathLst>
                <a:path w="19" h="14">
                  <a:moveTo>
                    <a:pt x="0" y="0"/>
                  </a:moveTo>
                  <a:lnTo>
                    <a:pt x="0" y="0"/>
                  </a:lnTo>
                  <a:lnTo>
                    <a:pt x="0" y="10"/>
                  </a:lnTo>
                  <a:lnTo>
                    <a:pt x="10" y="14"/>
                  </a:lnTo>
                  <a:lnTo>
                    <a:pt x="19" y="10"/>
                  </a:lnTo>
                  <a:lnTo>
                    <a:pt x="15" y="5"/>
                  </a:lnTo>
                  <a:lnTo>
                    <a:pt x="0" y="0"/>
                  </a:lnTo>
                  <a:close/>
                </a:path>
              </a:pathLst>
            </a:custGeom>
            <a:solidFill>
              <a:srgbClr val="A688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12" name="Freeform 649">
              <a:extLst>
                <a:ext uri="{FF2B5EF4-FFF2-40B4-BE49-F238E27FC236}">
                  <a16:creationId xmlns:a16="http://schemas.microsoft.com/office/drawing/2014/main" id="{958E7FDA-749D-44C4-95FC-6EC59A541EBD}"/>
                </a:ext>
              </a:extLst>
            </p:cNvPr>
            <p:cNvSpPr>
              <a:spLocks/>
            </p:cNvSpPr>
            <p:nvPr/>
          </p:nvSpPr>
          <p:spPr bwMode="auto">
            <a:xfrm>
              <a:off x="2489" y="2669"/>
              <a:ext cx="19" cy="14"/>
            </a:xfrm>
            <a:custGeom>
              <a:avLst/>
              <a:gdLst>
                <a:gd name="T0" fmla="*/ 0 w 19"/>
                <a:gd name="T1" fmla="*/ 0 h 14"/>
                <a:gd name="T2" fmla="*/ 0 w 19"/>
                <a:gd name="T3" fmla="*/ 0 h 14"/>
                <a:gd name="T4" fmla="*/ 0 w 19"/>
                <a:gd name="T5" fmla="*/ 10 h 14"/>
                <a:gd name="T6" fmla="*/ 10 w 19"/>
                <a:gd name="T7" fmla="*/ 14 h 14"/>
                <a:gd name="T8" fmla="*/ 19 w 19"/>
                <a:gd name="T9" fmla="*/ 10 h 14"/>
                <a:gd name="T10" fmla="*/ 15 w 19"/>
                <a:gd name="T11" fmla="*/ 5 h 14"/>
                <a:gd name="T12" fmla="*/ 0 w 19"/>
                <a:gd name="T13" fmla="*/ 0 h 14"/>
              </a:gdLst>
              <a:ahLst/>
              <a:cxnLst>
                <a:cxn ang="0">
                  <a:pos x="T0" y="T1"/>
                </a:cxn>
                <a:cxn ang="0">
                  <a:pos x="T2" y="T3"/>
                </a:cxn>
                <a:cxn ang="0">
                  <a:pos x="T4" y="T5"/>
                </a:cxn>
                <a:cxn ang="0">
                  <a:pos x="T6" y="T7"/>
                </a:cxn>
                <a:cxn ang="0">
                  <a:pos x="T8" y="T9"/>
                </a:cxn>
                <a:cxn ang="0">
                  <a:pos x="T10" y="T11"/>
                </a:cxn>
                <a:cxn ang="0">
                  <a:pos x="T12" y="T13"/>
                </a:cxn>
              </a:cxnLst>
              <a:rect l="0" t="0" r="r" b="b"/>
              <a:pathLst>
                <a:path w="19" h="14">
                  <a:moveTo>
                    <a:pt x="0" y="0"/>
                  </a:moveTo>
                  <a:lnTo>
                    <a:pt x="0" y="0"/>
                  </a:lnTo>
                  <a:lnTo>
                    <a:pt x="0" y="10"/>
                  </a:lnTo>
                  <a:lnTo>
                    <a:pt x="10" y="14"/>
                  </a:lnTo>
                  <a:lnTo>
                    <a:pt x="19" y="10"/>
                  </a:lnTo>
                  <a:lnTo>
                    <a:pt x="15" y="5"/>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13" name="Freeform 650">
              <a:extLst>
                <a:ext uri="{FF2B5EF4-FFF2-40B4-BE49-F238E27FC236}">
                  <a16:creationId xmlns:a16="http://schemas.microsoft.com/office/drawing/2014/main" id="{A8AE4B91-6A6F-4216-8E22-A858372D9C79}"/>
                </a:ext>
              </a:extLst>
            </p:cNvPr>
            <p:cNvSpPr>
              <a:spLocks/>
            </p:cNvSpPr>
            <p:nvPr/>
          </p:nvSpPr>
          <p:spPr bwMode="auto">
            <a:xfrm>
              <a:off x="2112" y="2435"/>
              <a:ext cx="339" cy="420"/>
            </a:xfrm>
            <a:custGeom>
              <a:avLst/>
              <a:gdLst>
                <a:gd name="T0" fmla="*/ 0 w 339"/>
                <a:gd name="T1" fmla="*/ 196 h 420"/>
                <a:gd name="T2" fmla="*/ 339 w 339"/>
                <a:gd name="T3" fmla="*/ 0 h 420"/>
                <a:gd name="T4" fmla="*/ 339 w 339"/>
                <a:gd name="T5" fmla="*/ 224 h 420"/>
                <a:gd name="T6" fmla="*/ 0 w 339"/>
                <a:gd name="T7" fmla="*/ 420 h 420"/>
                <a:gd name="T8" fmla="*/ 0 w 339"/>
                <a:gd name="T9" fmla="*/ 196 h 420"/>
              </a:gdLst>
              <a:ahLst/>
              <a:cxnLst>
                <a:cxn ang="0">
                  <a:pos x="T0" y="T1"/>
                </a:cxn>
                <a:cxn ang="0">
                  <a:pos x="T2" y="T3"/>
                </a:cxn>
                <a:cxn ang="0">
                  <a:pos x="T4" y="T5"/>
                </a:cxn>
                <a:cxn ang="0">
                  <a:pos x="T6" y="T7"/>
                </a:cxn>
                <a:cxn ang="0">
                  <a:pos x="T8" y="T9"/>
                </a:cxn>
              </a:cxnLst>
              <a:rect l="0" t="0" r="r" b="b"/>
              <a:pathLst>
                <a:path w="339" h="420">
                  <a:moveTo>
                    <a:pt x="0" y="196"/>
                  </a:moveTo>
                  <a:lnTo>
                    <a:pt x="339" y="0"/>
                  </a:lnTo>
                  <a:lnTo>
                    <a:pt x="339" y="224"/>
                  </a:lnTo>
                  <a:lnTo>
                    <a:pt x="0" y="420"/>
                  </a:lnTo>
                  <a:lnTo>
                    <a:pt x="0" y="196"/>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14" name="Freeform 651">
              <a:extLst>
                <a:ext uri="{FF2B5EF4-FFF2-40B4-BE49-F238E27FC236}">
                  <a16:creationId xmlns:a16="http://schemas.microsoft.com/office/drawing/2014/main" id="{2C4D2BB7-F7F8-4569-9745-3E34E66FE789}"/>
                </a:ext>
              </a:extLst>
            </p:cNvPr>
            <p:cNvSpPr>
              <a:spLocks/>
            </p:cNvSpPr>
            <p:nvPr/>
          </p:nvSpPr>
          <p:spPr bwMode="auto">
            <a:xfrm>
              <a:off x="2112" y="2435"/>
              <a:ext cx="339" cy="420"/>
            </a:xfrm>
            <a:custGeom>
              <a:avLst/>
              <a:gdLst>
                <a:gd name="T0" fmla="*/ 0 w 339"/>
                <a:gd name="T1" fmla="*/ 196 h 420"/>
                <a:gd name="T2" fmla="*/ 339 w 339"/>
                <a:gd name="T3" fmla="*/ 0 h 420"/>
                <a:gd name="T4" fmla="*/ 339 w 339"/>
                <a:gd name="T5" fmla="*/ 224 h 420"/>
                <a:gd name="T6" fmla="*/ 0 w 339"/>
                <a:gd name="T7" fmla="*/ 420 h 420"/>
                <a:gd name="T8" fmla="*/ 0 w 339"/>
                <a:gd name="T9" fmla="*/ 196 h 420"/>
              </a:gdLst>
              <a:ahLst/>
              <a:cxnLst>
                <a:cxn ang="0">
                  <a:pos x="T0" y="T1"/>
                </a:cxn>
                <a:cxn ang="0">
                  <a:pos x="T2" y="T3"/>
                </a:cxn>
                <a:cxn ang="0">
                  <a:pos x="T4" y="T5"/>
                </a:cxn>
                <a:cxn ang="0">
                  <a:pos x="T6" y="T7"/>
                </a:cxn>
                <a:cxn ang="0">
                  <a:pos x="T8" y="T9"/>
                </a:cxn>
              </a:cxnLst>
              <a:rect l="0" t="0" r="r" b="b"/>
              <a:pathLst>
                <a:path w="339" h="420">
                  <a:moveTo>
                    <a:pt x="0" y="196"/>
                  </a:moveTo>
                  <a:lnTo>
                    <a:pt x="339" y="0"/>
                  </a:lnTo>
                  <a:lnTo>
                    <a:pt x="339" y="224"/>
                  </a:lnTo>
                  <a:lnTo>
                    <a:pt x="0" y="420"/>
                  </a:lnTo>
                  <a:lnTo>
                    <a:pt x="0" y="19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15" name="Freeform 652">
              <a:extLst>
                <a:ext uri="{FF2B5EF4-FFF2-40B4-BE49-F238E27FC236}">
                  <a16:creationId xmlns:a16="http://schemas.microsoft.com/office/drawing/2014/main" id="{ADBA1349-C0CF-4323-890A-9B5C17FC6650}"/>
                </a:ext>
              </a:extLst>
            </p:cNvPr>
            <p:cNvSpPr>
              <a:spLocks/>
            </p:cNvSpPr>
            <p:nvPr/>
          </p:nvSpPr>
          <p:spPr bwMode="auto">
            <a:xfrm>
              <a:off x="2146" y="2488"/>
              <a:ext cx="276" cy="315"/>
            </a:xfrm>
            <a:custGeom>
              <a:avLst/>
              <a:gdLst>
                <a:gd name="T0" fmla="*/ 276 w 276"/>
                <a:gd name="T1" fmla="*/ 0 h 315"/>
                <a:gd name="T2" fmla="*/ 276 w 276"/>
                <a:gd name="T3" fmla="*/ 152 h 315"/>
                <a:gd name="T4" fmla="*/ 0 w 276"/>
                <a:gd name="T5" fmla="*/ 315 h 315"/>
                <a:gd name="T6" fmla="*/ 0 w 276"/>
                <a:gd name="T7" fmla="*/ 310 h 315"/>
                <a:gd name="T8" fmla="*/ 272 w 276"/>
                <a:gd name="T9" fmla="*/ 152 h 315"/>
                <a:gd name="T10" fmla="*/ 272 w 276"/>
                <a:gd name="T11" fmla="*/ 4 h 315"/>
                <a:gd name="T12" fmla="*/ 276 w 276"/>
                <a:gd name="T13" fmla="*/ 0 h 315"/>
              </a:gdLst>
              <a:ahLst/>
              <a:cxnLst>
                <a:cxn ang="0">
                  <a:pos x="T0" y="T1"/>
                </a:cxn>
                <a:cxn ang="0">
                  <a:pos x="T2" y="T3"/>
                </a:cxn>
                <a:cxn ang="0">
                  <a:pos x="T4" y="T5"/>
                </a:cxn>
                <a:cxn ang="0">
                  <a:pos x="T6" y="T7"/>
                </a:cxn>
                <a:cxn ang="0">
                  <a:pos x="T8" y="T9"/>
                </a:cxn>
                <a:cxn ang="0">
                  <a:pos x="T10" y="T11"/>
                </a:cxn>
                <a:cxn ang="0">
                  <a:pos x="T12" y="T13"/>
                </a:cxn>
              </a:cxnLst>
              <a:rect l="0" t="0" r="r" b="b"/>
              <a:pathLst>
                <a:path w="276" h="315">
                  <a:moveTo>
                    <a:pt x="276" y="0"/>
                  </a:moveTo>
                  <a:lnTo>
                    <a:pt x="276" y="152"/>
                  </a:lnTo>
                  <a:lnTo>
                    <a:pt x="0" y="315"/>
                  </a:lnTo>
                  <a:lnTo>
                    <a:pt x="0" y="310"/>
                  </a:lnTo>
                  <a:lnTo>
                    <a:pt x="272" y="152"/>
                  </a:lnTo>
                  <a:lnTo>
                    <a:pt x="272" y="4"/>
                  </a:lnTo>
                  <a:lnTo>
                    <a:pt x="276" y="0"/>
                  </a:lnTo>
                  <a:close/>
                </a:path>
              </a:pathLst>
            </a:custGeom>
            <a:solidFill>
              <a:srgbClr val="7152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16" name="Freeform 653">
              <a:extLst>
                <a:ext uri="{FF2B5EF4-FFF2-40B4-BE49-F238E27FC236}">
                  <a16:creationId xmlns:a16="http://schemas.microsoft.com/office/drawing/2014/main" id="{3C1F717D-4929-47E2-BCF5-7297B8E51FF7}"/>
                </a:ext>
              </a:extLst>
            </p:cNvPr>
            <p:cNvSpPr>
              <a:spLocks/>
            </p:cNvSpPr>
            <p:nvPr/>
          </p:nvSpPr>
          <p:spPr bwMode="auto">
            <a:xfrm>
              <a:off x="2146" y="2492"/>
              <a:ext cx="272" cy="306"/>
            </a:xfrm>
            <a:custGeom>
              <a:avLst/>
              <a:gdLst>
                <a:gd name="T0" fmla="*/ 272 w 272"/>
                <a:gd name="T1" fmla="*/ 0 h 306"/>
                <a:gd name="T2" fmla="*/ 272 w 272"/>
                <a:gd name="T3" fmla="*/ 148 h 306"/>
                <a:gd name="T4" fmla="*/ 0 w 272"/>
                <a:gd name="T5" fmla="*/ 306 h 306"/>
                <a:gd name="T6" fmla="*/ 0 w 272"/>
                <a:gd name="T7" fmla="*/ 158 h 306"/>
                <a:gd name="T8" fmla="*/ 272 w 272"/>
                <a:gd name="T9" fmla="*/ 0 h 306"/>
              </a:gdLst>
              <a:ahLst/>
              <a:cxnLst>
                <a:cxn ang="0">
                  <a:pos x="T0" y="T1"/>
                </a:cxn>
                <a:cxn ang="0">
                  <a:pos x="T2" y="T3"/>
                </a:cxn>
                <a:cxn ang="0">
                  <a:pos x="T4" y="T5"/>
                </a:cxn>
                <a:cxn ang="0">
                  <a:pos x="T6" y="T7"/>
                </a:cxn>
                <a:cxn ang="0">
                  <a:pos x="T8" y="T9"/>
                </a:cxn>
              </a:cxnLst>
              <a:rect l="0" t="0" r="r" b="b"/>
              <a:pathLst>
                <a:path w="272" h="306">
                  <a:moveTo>
                    <a:pt x="272" y="0"/>
                  </a:moveTo>
                  <a:lnTo>
                    <a:pt x="272" y="148"/>
                  </a:lnTo>
                  <a:lnTo>
                    <a:pt x="0" y="306"/>
                  </a:lnTo>
                  <a:lnTo>
                    <a:pt x="0" y="158"/>
                  </a:lnTo>
                  <a:lnTo>
                    <a:pt x="272" y="0"/>
                  </a:lnTo>
                  <a:close/>
                </a:path>
              </a:pathLst>
            </a:custGeom>
            <a:solidFill>
              <a:srgbClr val="9C6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17" name="Freeform 654">
              <a:extLst>
                <a:ext uri="{FF2B5EF4-FFF2-40B4-BE49-F238E27FC236}">
                  <a16:creationId xmlns:a16="http://schemas.microsoft.com/office/drawing/2014/main" id="{B457FE91-0F87-4D1B-A0C2-2CEE571651BA}"/>
                </a:ext>
              </a:extLst>
            </p:cNvPr>
            <p:cNvSpPr>
              <a:spLocks/>
            </p:cNvSpPr>
            <p:nvPr/>
          </p:nvSpPr>
          <p:spPr bwMode="auto">
            <a:xfrm>
              <a:off x="1922" y="2321"/>
              <a:ext cx="529" cy="310"/>
            </a:xfrm>
            <a:custGeom>
              <a:avLst/>
              <a:gdLst>
                <a:gd name="T0" fmla="*/ 0 w 529"/>
                <a:gd name="T1" fmla="*/ 195 h 310"/>
                <a:gd name="T2" fmla="*/ 334 w 529"/>
                <a:gd name="T3" fmla="*/ 0 h 310"/>
                <a:gd name="T4" fmla="*/ 529 w 529"/>
                <a:gd name="T5" fmla="*/ 114 h 310"/>
                <a:gd name="T6" fmla="*/ 190 w 529"/>
                <a:gd name="T7" fmla="*/ 310 h 310"/>
                <a:gd name="T8" fmla="*/ 0 w 529"/>
                <a:gd name="T9" fmla="*/ 195 h 310"/>
              </a:gdLst>
              <a:ahLst/>
              <a:cxnLst>
                <a:cxn ang="0">
                  <a:pos x="T0" y="T1"/>
                </a:cxn>
                <a:cxn ang="0">
                  <a:pos x="T2" y="T3"/>
                </a:cxn>
                <a:cxn ang="0">
                  <a:pos x="T4" y="T5"/>
                </a:cxn>
                <a:cxn ang="0">
                  <a:pos x="T6" y="T7"/>
                </a:cxn>
                <a:cxn ang="0">
                  <a:pos x="T8" y="T9"/>
                </a:cxn>
              </a:cxnLst>
              <a:rect l="0" t="0" r="r" b="b"/>
              <a:pathLst>
                <a:path w="529" h="310">
                  <a:moveTo>
                    <a:pt x="0" y="195"/>
                  </a:moveTo>
                  <a:lnTo>
                    <a:pt x="334" y="0"/>
                  </a:lnTo>
                  <a:lnTo>
                    <a:pt x="529" y="114"/>
                  </a:lnTo>
                  <a:lnTo>
                    <a:pt x="190" y="310"/>
                  </a:lnTo>
                  <a:lnTo>
                    <a:pt x="0" y="195"/>
                  </a:ln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18" name="Freeform 655">
              <a:extLst>
                <a:ext uri="{FF2B5EF4-FFF2-40B4-BE49-F238E27FC236}">
                  <a16:creationId xmlns:a16="http://schemas.microsoft.com/office/drawing/2014/main" id="{1E505D17-BC2E-4D80-BC91-195AE93244A4}"/>
                </a:ext>
              </a:extLst>
            </p:cNvPr>
            <p:cNvSpPr>
              <a:spLocks/>
            </p:cNvSpPr>
            <p:nvPr/>
          </p:nvSpPr>
          <p:spPr bwMode="auto">
            <a:xfrm>
              <a:off x="1922" y="2321"/>
              <a:ext cx="529" cy="310"/>
            </a:xfrm>
            <a:custGeom>
              <a:avLst/>
              <a:gdLst>
                <a:gd name="T0" fmla="*/ 0 w 529"/>
                <a:gd name="T1" fmla="*/ 195 h 310"/>
                <a:gd name="T2" fmla="*/ 334 w 529"/>
                <a:gd name="T3" fmla="*/ 0 h 310"/>
                <a:gd name="T4" fmla="*/ 529 w 529"/>
                <a:gd name="T5" fmla="*/ 114 h 310"/>
                <a:gd name="T6" fmla="*/ 190 w 529"/>
                <a:gd name="T7" fmla="*/ 310 h 310"/>
                <a:gd name="T8" fmla="*/ 0 w 529"/>
                <a:gd name="T9" fmla="*/ 195 h 310"/>
              </a:gdLst>
              <a:ahLst/>
              <a:cxnLst>
                <a:cxn ang="0">
                  <a:pos x="T0" y="T1"/>
                </a:cxn>
                <a:cxn ang="0">
                  <a:pos x="T2" y="T3"/>
                </a:cxn>
                <a:cxn ang="0">
                  <a:pos x="T4" y="T5"/>
                </a:cxn>
                <a:cxn ang="0">
                  <a:pos x="T6" y="T7"/>
                </a:cxn>
                <a:cxn ang="0">
                  <a:pos x="T8" y="T9"/>
                </a:cxn>
              </a:cxnLst>
              <a:rect l="0" t="0" r="r" b="b"/>
              <a:pathLst>
                <a:path w="529" h="310">
                  <a:moveTo>
                    <a:pt x="0" y="195"/>
                  </a:moveTo>
                  <a:lnTo>
                    <a:pt x="334" y="0"/>
                  </a:lnTo>
                  <a:lnTo>
                    <a:pt x="529" y="114"/>
                  </a:lnTo>
                  <a:lnTo>
                    <a:pt x="190" y="310"/>
                  </a:lnTo>
                  <a:lnTo>
                    <a:pt x="0" y="19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19" name="Freeform 656">
              <a:extLst>
                <a:ext uri="{FF2B5EF4-FFF2-40B4-BE49-F238E27FC236}">
                  <a16:creationId xmlns:a16="http://schemas.microsoft.com/office/drawing/2014/main" id="{2839E075-80BD-4FA1-9672-B742F2E69C57}"/>
                </a:ext>
              </a:extLst>
            </p:cNvPr>
            <p:cNvSpPr>
              <a:spLocks/>
            </p:cNvSpPr>
            <p:nvPr/>
          </p:nvSpPr>
          <p:spPr bwMode="auto">
            <a:xfrm>
              <a:off x="1979" y="2359"/>
              <a:ext cx="415" cy="162"/>
            </a:xfrm>
            <a:custGeom>
              <a:avLst/>
              <a:gdLst>
                <a:gd name="T0" fmla="*/ 415 w 415"/>
                <a:gd name="T1" fmla="*/ 76 h 162"/>
                <a:gd name="T2" fmla="*/ 410 w 415"/>
                <a:gd name="T3" fmla="*/ 81 h 162"/>
                <a:gd name="T4" fmla="*/ 277 w 415"/>
                <a:gd name="T5" fmla="*/ 5 h 162"/>
                <a:gd name="T6" fmla="*/ 5 w 415"/>
                <a:gd name="T7" fmla="*/ 162 h 162"/>
                <a:gd name="T8" fmla="*/ 0 w 415"/>
                <a:gd name="T9" fmla="*/ 157 h 162"/>
                <a:gd name="T10" fmla="*/ 277 w 415"/>
                <a:gd name="T11" fmla="*/ 0 h 162"/>
                <a:gd name="T12" fmla="*/ 415 w 415"/>
                <a:gd name="T13" fmla="*/ 76 h 162"/>
              </a:gdLst>
              <a:ahLst/>
              <a:cxnLst>
                <a:cxn ang="0">
                  <a:pos x="T0" y="T1"/>
                </a:cxn>
                <a:cxn ang="0">
                  <a:pos x="T2" y="T3"/>
                </a:cxn>
                <a:cxn ang="0">
                  <a:pos x="T4" y="T5"/>
                </a:cxn>
                <a:cxn ang="0">
                  <a:pos x="T6" y="T7"/>
                </a:cxn>
                <a:cxn ang="0">
                  <a:pos x="T8" y="T9"/>
                </a:cxn>
                <a:cxn ang="0">
                  <a:pos x="T10" y="T11"/>
                </a:cxn>
                <a:cxn ang="0">
                  <a:pos x="T12" y="T13"/>
                </a:cxn>
              </a:cxnLst>
              <a:rect l="0" t="0" r="r" b="b"/>
              <a:pathLst>
                <a:path w="415" h="162">
                  <a:moveTo>
                    <a:pt x="415" y="76"/>
                  </a:moveTo>
                  <a:lnTo>
                    <a:pt x="410" y="81"/>
                  </a:lnTo>
                  <a:lnTo>
                    <a:pt x="277" y="5"/>
                  </a:lnTo>
                  <a:lnTo>
                    <a:pt x="5" y="162"/>
                  </a:lnTo>
                  <a:lnTo>
                    <a:pt x="0" y="157"/>
                  </a:lnTo>
                  <a:lnTo>
                    <a:pt x="277" y="0"/>
                  </a:lnTo>
                  <a:lnTo>
                    <a:pt x="415" y="76"/>
                  </a:lnTo>
                  <a:close/>
                </a:path>
              </a:pathLst>
            </a:custGeom>
            <a:solidFill>
              <a:srgbClr val="9C6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20" name="Freeform 657">
              <a:extLst>
                <a:ext uri="{FF2B5EF4-FFF2-40B4-BE49-F238E27FC236}">
                  <a16:creationId xmlns:a16="http://schemas.microsoft.com/office/drawing/2014/main" id="{22C52CD9-4CC3-42FD-9D89-A569C4ECB684}"/>
                </a:ext>
              </a:extLst>
            </p:cNvPr>
            <p:cNvSpPr>
              <a:spLocks/>
            </p:cNvSpPr>
            <p:nvPr/>
          </p:nvSpPr>
          <p:spPr bwMode="auto">
            <a:xfrm>
              <a:off x="1979" y="2359"/>
              <a:ext cx="415" cy="162"/>
            </a:xfrm>
            <a:custGeom>
              <a:avLst/>
              <a:gdLst>
                <a:gd name="T0" fmla="*/ 415 w 415"/>
                <a:gd name="T1" fmla="*/ 76 h 162"/>
                <a:gd name="T2" fmla="*/ 410 w 415"/>
                <a:gd name="T3" fmla="*/ 81 h 162"/>
                <a:gd name="T4" fmla="*/ 277 w 415"/>
                <a:gd name="T5" fmla="*/ 5 h 162"/>
                <a:gd name="T6" fmla="*/ 5 w 415"/>
                <a:gd name="T7" fmla="*/ 162 h 162"/>
                <a:gd name="T8" fmla="*/ 0 w 415"/>
                <a:gd name="T9" fmla="*/ 157 h 162"/>
                <a:gd name="T10" fmla="*/ 277 w 415"/>
                <a:gd name="T11" fmla="*/ 0 h 162"/>
                <a:gd name="T12" fmla="*/ 415 w 415"/>
                <a:gd name="T13" fmla="*/ 76 h 162"/>
              </a:gdLst>
              <a:ahLst/>
              <a:cxnLst>
                <a:cxn ang="0">
                  <a:pos x="T0" y="T1"/>
                </a:cxn>
                <a:cxn ang="0">
                  <a:pos x="T2" y="T3"/>
                </a:cxn>
                <a:cxn ang="0">
                  <a:pos x="T4" y="T5"/>
                </a:cxn>
                <a:cxn ang="0">
                  <a:pos x="T6" y="T7"/>
                </a:cxn>
                <a:cxn ang="0">
                  <a:pos x="T8" y="T9"/>
                </a:cxn>
                <a:cxn ang="0">
                  <a:pos x="T10" y="T11"/>
                </a:cxn>
                <a:cxn ang="0">
                  <a:pos x="T12" y="T13"/>
                </a:cxn>
              </a:cxnLst>
              <a:rect l="0" t="0" r="r" b="b"/>
              <a:pathLst>
                <a:path w="415" h="162">
                  <a:moveTo>
                    <a:pt x="415" y="76"/>
                  </a:moveTo>
                  <a:lnTo>
                    <a:pt x="410" y="81"/>
                  </a:lnTo>
                  <a:lnTo>
                    <a:pt x="277" y="5"/>
                  </a:lnTo>
                  <a:lnTo>
                    <a:pt x="5" y="162"/>
                  </a:lnTo>
                  <a:lnTo>
                    <a:pt x="0" y="157"/>
                  </a:lnTo>
                  <a:lnTo>
                    <a:pt x="277" y="0"/>
                  </a:lnTo>
                  <a:lnTo>
                    <a:pt x="415" y="7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21" name="Freeform 658">
              <a:extLst>
                <a:ext uri="{FF2B5EF4-FFF2-40B4-BE49-F238E27FC236}">
                  <a16:creationId xmlns:a16="http://schemas.microsoft.com/office/drawing/2014/main" id="{972C8559-828B-43AC-9C6F-05524BE0C1EC}"/>
                </a:ext>
              </a:extLst>
            </p:cNvPr>
            <p:cNvSpPr>
              <a:spLocks/>
            </p:cNvSpPr>
            <p:nvPr/>
          </p:nvSpPr>
          <p:spPr bwMode="auto">
            <a:xfrm>
              <a:off x="1984" y="2364"/>
              <a:ext cx="405" cy="233"/>
            </a:xfrm>
            <a:custGeom>
              <a:avLst/>
              <a:gdLst>
                <a:gd name="T0" fmla="*/ 405 w 405"/>
                <a:gd name="T1" fmla="*/ 76 h 233"/>
                <a:gd name="T2" fmla="*/ 128 w 405"/>
                <a:gd name="T3" fmla="*/ 233 h 233"/>
                <a:gd name="T4" fmla="*/ 0 w 405"/>
                <a:gd name="T5" fmla="*/ 157 h 233"/>
                <a:gd name="T6" fmla="*/ 272 w 405"/>
                <a:gd name="T7" fmla="*/ 0 h 233"/>
                <a:gd name="T8" fmla="*/ 405 w 405"/>
                <a:gd name="T9" fmla="*/ 76 h 233"/>
              </a:gdLst>
              <a:ahLst/>
              <a:cxnLst>
                <a:cxn ang="0">
                  <a:pos x="T0" y="T1"/>
                </a:cxn>
                <a:cxn ang="0">
                  <a:pos x="T2" y="T3"/>
                </a:cxn>
                <a:cxn ang="0">
                  <a:pos x="T4" y="T5"/>
                </a:cxn>
                <a:cxn ang="0">
                  <a:pos x="T6" y="T7"/>
                </a:cxn>
                <a:cxn ang="0">
                  <a:pos x="T8" y="T9"/>
                </a:cxn>
              </a:cxnLst>
              <a:rect l="0" t="0" r="r" b="b"/>
              <a:pathLst>
                <a:path w="405" h="233">
                  <a:moveTo>
                    <a:pt x="405" y="76"/>
                  </a:moveTo>
                  <a:lnTo>
                    <a:pt x="128" y="233"/>
                  </a:lnTo>
                  <a:lnTo>
                    <a:pt x="0" y="157"/>
                  </a:lnTo>
                  <a:lnTo>
                    <a:pt x="272" y="0"/>
                  </a:lnTo>
                  <a:lnTo>
                    <a:pt x="405" y="76"/>
                  </a:lnTo>
                  <a:close/>
                </a:path>
              </a:pathLst>
            </a:custGeom>
            <a:solidFill>
              <a:srgbClr val="DE9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22" name="Freeform 659">
              <a:extLst>
                <a:ext uri="{FF2B5EF4-FFF2-40B4-BE49-F238E27FC236}">
                  <a16:creationId xmlns:a16="http://schemas.microsoft.com/office/drawing/2014/main" id="{A4DCBCF1-B96D-4A3E-B833-0D10547830D2}"/>
                </a:ext>
              </a:extLst>
            </p:cNvPr>
            <p:cNvSpPr>
              <a:spLocks/>
            </p:cNvSpPr>
            <p:nvPr/>
          </p:nvSpPr>
          <p:spPr bwMode="auto">
            <a:xfrm>
              <a:off x="1984" y="2364"/>
              <a:ext cx="405" cy="233"/>
            </a:xfrm>
            <a:custGeom>
              <a:avLst/>
              <a:gdLst>
                <a:gd name="T0" fmla="*/ 405 w 405"/>
                <a:gd name="T1" fmla="*/ 76 h 233"/>
                <a:gd name="T2" fmla="*/ 128 w 405"/>
                <a:gd name="T3" fmla="*/ 233 h 233"/>
                <a:gd name="T4" fmla="*/ 0 w 405"/>
                <a:gd name="T5" fmla="*/ 157 h 233"/>
                <a:gd name="T6" fmla="*/ 272 w 405"/>
                <a:gd name="T7" fmla="*/ 0 h 233"/>
                <a:gd name="T8" fmla="*/ 405 w 405"/>
                <a:gd name="T9" fmla="*/ 76 h 233"/>
              </a:gdLst>
              <a:ahLst/>
              <a:cxnLst>
                <a:cxn ang="0">
                  <a:pos x="T0" y="T1"/>
                </a:cxn>
                <a:cxn ang="0">
                  <a:pos x="T2" y="T3"/>
                </a:cxn>
                <a:cxn ang="0">
                  <a:pos x="T4" y="T5"/>
                </a:cxn>
                <a:cxn ang="0">
                  <a:pos x="T6" y="T7"/>
                </a:cxn>
                <a:cxn ang="0">
                  <a:pos x="T8" y="T9"/>
                </a:cxn>
              </a:cxnLst>
              <a:rect l="0" t="0" r="r" b="b"/>
              <a:pathLst>
                <a:path w="405" h="233">
                  <a:moveTo>
                    <a:pt x="405" y="76"/>
                  </a:moveTo>
                  <a:lnTo>
                    <a:pt x="128" y="233"/>
                  </a:lnTo>
                  <a:lnTo>
                    <a:pt x="0" y="157"/>
                  </a:lnTo>
                  <a:lnTo>
                    <a:pt x="272" y="0"/>
                  </a:lnTo>
                  <a:lnTo>
                    <a:pt x="405" y="7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23" name="Freeform 660">
              <a:extLst>
                <a:ext uri="{FF2B5EF4-FFF2-40B4-BE49-F238E27FC236}">
                  <a16:creationId xmlns:a16="http://schemas.microsoft.com/office/drawing/2014/main" id="{F589121A-5B8F-4FEC-921A-9DB4AE9B626F}"/>
                </a:ext>
              </a:extLst>
            </p:cNvPr>
            <p:cNvSpPr>
              <a:spLocks/>
            </p:cNvSpPr>
            <p:nvPr/>
          </p:nvSpPr>
          <p:spPr bwMode="auto">
            <a:xfrm>
              <a:off x="1917" y="2516"/>
              <a:ext cx="195" cy="339"/>
            </a:xfrm>
            <a:custGeom>
              <a:avLst/>
              <a:gdLst>
                <a:gd name="T0" fmla="*/ 195 w 195"/>
                <a:gd name="T1" fmla="*/ 115 h 339"/>
                <a:gd name="T2" fmla="*/ 195 w 195"/>
                <a:gd name="T3" fmla="*/ 339 h 339"/>
                <a:gd name="T4" fmla="*/ 0 w 195"/>
                <a:gd name="T5" fmla="*/ 229 h 339"/>
                <a:gd name="T6" fmla="*/ 5 w 195"/>
                <a:gd name="T7" fmla="*/ 0 h 339"/>
                <a:gd name="T8" fmla="*/ 195 w 195"/>
                <a:gd name="T9" fmla="*/ 115 h 339"/>
              </a:gdLst>
              <a:ahLst/>
              <a:cxnLst>
                <a:cxn ang="0">
                  <a:pos x="T0" y="T1"/>
                </a:cxn>
                <a:cxn ang="0">
                  <a:pos x="T2" y="T3"/>
                </a:cxn>
                <a:cxn ang="0">
                  <a:pos x="T4" y="T5"/>
                </a:cxn>
                <a:cxn ang="0">
                  <a:pos x="T6" y="T7"/>
                </a:cxn>
                <a:cxn ang="0">
                  <a:pos x="T8" y="T9"/>
                </a:cxn>
              </a:cxnLst>
              <a:rect l="0" t="0" r="r" b="b"/>
              <a:pathLst>
                <a:path w="195" h="339">
                  <a:moveTo>
                    <a:pt x="195" y="115"/>
                  </a:moveTo>
                  <a:lnTo>
                    <a:pt x="195" y="339"/>
                  </a:lnTo>
                  <a:lnTo>
                    <a:pt x="0" y="229"/>
                  </a:lnTo>
                  <a:lnTo>
                    <a:pt x="5" y="0"/>
                  </a:lnTo>
                  <a:lnTo>
                    <a:pt x="195" y="115"/>
                  </a:lnTo>
                  <a:close/>
                </a:path>
              </a:pathLst>
            </a:custGeom>
            <a:solidFill>
              <a:srgbClr val="DE9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24" name="Freeform 661">
              <a:extLst>
                <a:ext uri="{FF2B5EF4-FFF2-40B4-BE49-F238E27FC236}">
                  <a16:creationId xmlns:a16="http://schemas.microsoft.com/office/drawing/2014/main" id="{9B20A9A3-0261-442F-9CF7-7F922AA5674C}"/>
                </a:ext>
              </a:extLst>
            </p:cNvPr>
            <p:cNvSpPr>
              <a:spLocks/>
            </p:cNvSpPr>
            <p:nvPr/>
          </p:nvSpPr>
          <p:spPr bwMode="auto">
            <a:xfrm>
              <a:off x="1950" y="2569"/>
              <a:ext cx="134" cy="234"/>
            </a:xfrm>
            <a:custGeom>
              <a:avLst/>
              <a:gdLst>
                <a:gd name="T0" fmla="*/ 134 w 134"/>
                <a:gd name="T1" fmla="*/ 224 h 234"/>
                <a:gd name="T2" fmla="*/ 134 w 134"/>
                <a:gd name="T3" fmla="*/ 234 h 234"/>
                <a:gd name="T4" fmla="*/ 0 w 134"/>
                <a:gd name="T5" fmla="*/ 157 h 234"/>
                <a:gd name="T6" fmla="*/ 0 w 134"/>
                <a:gd name="T7" fmla="*/ 0 h 234"/>
                <a:gd name="T8" fmla="*/ 5 w 134"/>
                <a:gd name="T9" fmla="*/ 5 h 234"/>
                <a:gd name="T10" fmla="*/ 5 w 134"/>
                <a:gd name="T11" fmla="*/ 152 h 234"/>
                <a:gd name="T12" fmla="*/ 134 w 134"/>
                <a:gd name="T13" fmla="*/ 224 h 234"/>
              </a:gdLst>
              <a:ahLst/>
              <a:cxnLst>
                <a:cxn ang="0">
                  <a:pos x="T0" y="T1"/>
                </a:cxn>
                <a:cxn ang="0">
                  <a:pos x="T2" y="T3"/>
                </a:cxn>
                <a:cxn ang="0">
                  <a:pos x="T4" y="T5"/>
                </a:cxn>
                <a:cxn ang="0">
                  <a:pos x="T6" y="T7"/>
                </a:cxn>
                <a:cxn ang="0">
                  <a:pos x="T8" y="T9"/>
                </a:cxn>
                <a:cxn ang="0">
                  <a:pos x="T10" y="T11"/>
                </a:cxn>
                <a:cxn ang="0">
                  <a:pos x="T12" y="T13"/>
                </a:cxn>
              </a:cxnLst>
              <a:rect l="0" t="0" r="r" b="b"/>
              <a:pathLst>
                <a:path w="134" h="234">
                  <a:moveTo>
                    <a:pt x="134" y="224"/>
                  </a:moveTo>
                  <a:lnTo>
                    <a:pt x="134" y="234"/>
                  </a:lnTo>
                  <a:lnTo>
                    <a:pt x="0" y="157"/>
                  </a:lnTo>
                  <a:lnTo>
                    <a:pt x="0" y="0"/>
                  </a:lnTo>
                  <a:lnTo>
                    <a:pt x="5" y="5"/>
                  </a:lnTo>
                  <a:lnTo>
                    <a:pt x="5" y="152"/>
                  </a:lnTo>
                  <a:lnTo>
                    <a:pt x="134" y="224"/>
                  </a:lnTo>
                  <a:close/>
                </a:path>
              </a:pathLst>
            </a:custGeom>
            <a:solidFill>
              <a:srgbClr val="9C6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25" name="Freeform 662">
              <a:extLst>
                <a:ext uri="{FF2B5EF4-FFF2-40B4-BE49-F238E27FC236}">
                  <a16:creationId xmlns:a16="http://schemas.microsoft.com/office/drawing/2014/main" id="{2BEF1B77-3A93-4E65-B256-A3FB379779B4}"/>
                </a:ext>
              </a:extLst>
            </p:cNvPr>
            <p:cNvSpPr>
              <a:spLocks/>
            </p:cNvSpPr>
            <p:nvPr/>
          </p:nvSpPr>
          <p:spPr bwMode="auto">
            <a:xfrm>
              <a:off x="1955" y="2574"/>
              <a:ext cx="129" cy="219"/>
            </a:xfrm>
            <a:custGeom>
              <a:avLst/>
              <a:gdLst>
                <a:gd name="T0" fmla="*/ 129 w 129"/>
                <a:gd name="T1" fmla="*/ 76 h 219"/>
                <a:gd name="T2" fmla="*/ 129 w 129"/>
                <a:gd name="T3" fmla="*/ 219 h 219"/>
                <a:gd name="T4" fmla="*/ 0 w 129"/>
                <a:gd name="T5" fmla="*/ 147 h 219"/>
                <a:gd name="T6" fmla="*/ 0 w 129"/>
                <a:gd name="T7" fmla="*/ 0 h 219"/>
                <a:gd name="T8" fmla="*/ 129 w 129"/>
                <a:gd name="T9" fmla="*/ 76 h 219"/>
              </a:gdLst>
              <a:ahLst/>
              <a:cxnLst>
                <a:cxn ang="0">
                  <a:pos x="T0" y="T1"/>
                </a:cxn>
                <a:cxn ang="0">
                  <a:pos x="T2" y="T3"/>
                </a:cxn>
                <a:cxn ang="0">
                  <a:pos x="T4" y="T5"/>
                </a:cxn>
                <a:cxn ang="0">
                  <a:pos x="T6" y="T7"/>
                </a:cxn>
                <a:cxn ang="0">
                  <a:pos x="T8" y="T9"/>
                </a:cxn>
              </a:cxnLst>
              <a:rect l="0" t="0" r="r" b="b"/>
              <a:pathLst>
                <a:path w="129" h="219">
                  <a:moveTo>
                    <a:pt x="129" y="76"/>
                  </a:moveTo>
                  <a:lnTo>
                    <a:pt x="129" y="219"/>
                  </a:lnTo>
                  <a:lnTo>
                    <a:pt x="0" y="147"/>
                  </a:lnTo>
                  <a:lnTo>
                    <a:pt x="0" y="0"/>
                  </a:lnTo>
                  <a:lnTo>
                    <a:pt x="129" y="76"/>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26" name="Freeform 663">
              <a:extLst>
                <a:ext uri="{FF2B5EF4-FFF2-40B4-BE49-F238E27FC236}">
                  <a16:creationId xmlns:a16="http://schemas.microsoft.com/office/drawing/2014/main" id="{925B1021-F174-4283-908D-58CBEF686577}"/>
                </a:ext>
              </a:extLst>
            </p:cNvPr>
            <p:cNvSpPr>
              <a:spLocks/>
            </p:cNvSpPr>
            <p:nvPr/>
          </p:nvSpPr>
          <p:spPr bwMode="auto">
            <a:xfrm>
              <a:off x="2270" y="2593"/>
              <a:ext cx="38" cy="47"/>
            </a:xfrm>
            <a:custGeom>
              <a:avLst/>
              <a:gdLst>
                <a:gd name="T0" fmla="*/ 0 w 8"/>
                <a:gd name="T1" fmla="*/ 10 h 10"/>
                <a:gd name="T2" fmla="*/ 3 w 8"/>
                <a:gd name="T3" fmla="*/ 1 h 10"/>
                <a:gd name="T4" fmla="*/ 4 w 8"/>
                <a:gd name="T5" fmla="*/ 0 h 10"/>
                <a:gd name="T6" fmla="*/ 8 w 8"/>
                <a:gd name="T7" fmla="*/ 5 h 10"/>
                <a:gd name="T8" fmla="*/ 7 w 8"/>
                <a:gd name="T9" fmla="*/ 6 h 10"/>
                <a:gd name="T10" fmla="*/ 0 w 8"/>
                <a:gd name="T11" fmla="*/ 10 h 10"/>
                <a:gd name="T12" fmla="*/ 0 w 8"/>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8" h="10">
                  <a:moveTo>
                    <a:pt x="0" y="10"/>
                  </a:moveTo>
                  <a:cubicBezTo>
                    <a:pt x="3" y="1"/>
                    <a:pt x="3" y="1"/>
                    <a:pt x="3" y="1"/>
                  </a:cubicBezTo>
                  <a:cubicBezTo>
                    <a:pt x="4" y="0"/>
                    <a:pt x="4" y="0"/>
                    <a:pt x="4" y="0"/>
                  </a:cubicBezTo>
                  <a:cubicBezTo>
                    <a:pt x="8" y="5"/>
                    <a:pt x="8" y="5"/>
                    <a:pt x="8" y="5"/>
                  </a:cubicBezTo>
                  <a:cubicBezTo>
                    <a:pt x="7" y="6"/>
                    <a:pt x="7" y="6"/>
                    <a:pt x="7" y="6"/>
                  </a:cubicBezTo>
                  <a:cubicBezTo>
                    <a:pt x="0" y="10"/>
                    <a:pt x="0" y="10"/>
                    <a:pt x="0" y="10"/>
                  </a:cubicBezTo>
                  <a:cubicBezTo>
                    <a:pt x="0" y="10"/>
                    <a:pt x="0" y="10"/>
                    <a:pt x="0" y="10"/>
                  </a:cubicBez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27" name="Freeform 664">
              <a:extLst>
                <a:ext uri="{FF2B5EF4-FFF2-40B4-BE49-F238E27FC236}">
                  <a16:creationId xmlns:a16="http://schemas.microsoft.com/office/drawing/2014/main" id="{E81EA859-E0CD-4999-A345-4826F63CA145}"/>
                </a:ext>
              </a:extLst>
            </p:cNvPr>
            <p:cNvSpPr>
              <a:spLocks/>
            </p:cNvSpPr>
            <p:nvPr/>
          </p:nvSpPr>
          <p:spPr bwMode="auto">
            <a:xfrm>
              <a:off x="2279" y="2621"/>
              <a:ext cx="15" cy="48"/>
            </a:xfrm>
            <a:custGeom>
              <a:avLst/>
              <a:gdLst>
                <a:gd name="T0" fmla="*/ 15 w 15"/>
                <a:gd name="T1" fmla="*/ 43 h 48"/>
                <a:gd name="T2" fmla="*/ 5 w 15"/>
                <a:gd name="T3" fmla="*/ 48 h 48"/>
                <a:gd name="T4" fmla="*/ 0 w 15"/>
                <a:gd name="T5" fmla="*/ 48 h 48"/>
                <a:gd name="T6" fmla="*/ 0 w 15"/>
                <a:gd name="T7" fmla="*/ 5 h 48"/>
                <a:gd name="T8" fmla="*/ 15 w 15"/>
                <a:gd name="T9" fmla="*/ 0 h 48"/>
                <a:gd name="T10" fmla="*/ 15 w 15"/>
                <a:gd name="T11" fmla="*/ 38 h 48"/>
                <a:gd name="T12" fmla="*/ 15 w 15"/>
                <a:gd name="T13" fmla="*/ 43 h 48"/>
              </a:gdLst>
              <a:ahLst/>
              <a:cxnLst>
                <a:cxn ang="0">
                  <a:pos x="T0" y="T1"/>
                </a:cxn>
                <a:cxn ang="0">
                  <a:pos x="T2" y="T3"/>
                </a:cxn>
                <a:cxn ang="0">
                  <a:pos x="T4" y="T5"/>
                </a:cxn>
                <a:cxn ang="0">
                  <a:pos x="T6" y="T7"/>
                </a:cxn>
                <a:cxn ang="0">
                  <a:pos x="T8" y="T9"/>
                </a:cxn>
                <a:cxn ang="0">
                  <a:pos x="T10" y="T11"/>
                </a:cxn>
                <a:cxn ang="0">
                  <a:pos x="T12" y="T13"/>
                </a:cxn>
              </a:cxnLst>
              <a:rect l="0" t="0" r="r" b="b"/>
              <a:pathLst>
                <a:path w="15" h="48">
                  <a:moveTo>
                    <a:pt x="15" y="43"/>
                  </a:moveTo>
                  <a:lnTo>
                    <a:pt x="5" y="48"/>
                  </a:lnTo>
                  <a:lnTo>
                    <a:pt x="0" y="48"/>
                  </a:lnTo>
                  <a:lnTo>
                    <a:pt x="0" y="5"/>
                  </a:lnTo>
                  <a:lnTo>
                    <a:pt x="15" y="0"/>
                  </a:lnTo>
                  <a:lnTo>
                    <a:pt x="15" y="38"/>
                  </a:lnTo>
                  <a:lnTo>
                    <a:pt x="15" y="43"/>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28" name="Freeform 665">
              <a:extLst>
                <a:ext uri="{FF2B5EF4-FFF2-40B4-BE49-F238E27FC236}">
                  <a16:creationId xmlns:a16="http://schemas.microsoft.com/office/drawing/2014/main" id="{9A16E726-788C-45A6-A9AD-EDC8558807C1}"/>
                </a:ext>
              </a:extLst>
            </p:cNvPr>
            <p:cNvSpPr>
              <a:spLocks/>
            </p:cNvSpPr>
            <p:nvPr/>
          </p:nvSpPr>
          <p:spPr bwMode="auto">
            <a:xfrm>
              <a:off x="2232" y="2698"/>
              <a:ext cx="9" cy="28"/>
            </a:xfrm>
            <a:custGeom>
              <a:avLst/>
              <a:gdLst>
                <a:gd name="T0" fmla="*/ 4 w 9"/>
                <a:gd name="T1" fmla="*/ 9 h 28"/>
                <a:gd name="T2" fmla="*/ 0 w 9"/>
                <a:gd name="T3" fmla="*/ 9 h 28"/>
                <a:gd name="T4" fmla="*/ 0 w 9"/>
                <a:gd name="T5" fmla="*/ 4 h 28"/>
                <a:gd name="T6" fmla="*/ 9 w 9"/>
                <a:gd name="T7" fmla="*/ 0 h 28"/>
                <a:gd name="T8" fmla="*/ 9 w 9"/>
                <a:gd name="T9" fmla="*/ 4 h 28"/>
                <a:gd name="T10" fmla="*/ 9 w 9"/>
                <a:gd name="T11" fmla="*/ 4 h 28"/>
                <a:gd name="T12" fmla="*/ 9 w 9"/>
                <a:gd name="T13" fmla="*/ 23 h 28"/>
                <a:gd name="T14" fmla="*/ 4 w 9"/>
                <a:gd name="T15" fmla="*/ 28 h 28"/>
                <a:gd name="T16" fmla="*/ 4 w 9"/>
                <a:gd name="T17" fmla="*/ 9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 h="28">
                  <a:moveTo>
                    <a:pt x="4" y="9"/>
                  </a:moveTo>
                  <a:lnTo>
                    <a:pt x="0" y="9"/>
                  </a:lnTo>
                  <a:lnTo>
                    <a:pt x="0" y="4"/>
                  </a:lnTo>
                  <a:lnTo>
                    <a:pt x="9" y="0"/>
                  </a:lnTo>
                  <a:lnTo>
                    <a:pt x="9" y="4"/>
                  </a:lnTo>
                  <a:lnTo>
                    <a:pt x="9" y="4"/>
                  </a:lnTo>
                  <a:lnTo>
                    <a:pt x="9" y="23"/>
                  </a:lnTo>
                  <a:lnTo>
                    <a:pt x="4" y="28"/>
                  </a:lnTo>
                  <a:lnTo>
                    <a:pt x="4" y="9"/>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29" name="Freeform 666">
              <a:extLst>
                <a:ext uri="{FF2B5EF4-FFF2-40B4-BE49-F238E27FC236}">
                  <a16:creationId xmlns:a16="http://schemas.microsoft.com/office/drawing/2014/main" id="{C8DCFE1B-1D61-460E-AFCB-1CCCE6709938}"/>
                </a:ext>
              </a:extLst>
            </p:cNvPr>
            <p:cNvSpPr>
              <a:spLocks/>
            </p:cNvSpPr>
            <p:nvPr/>
          </p:nvSpPr>
          <p:spPr bwMode="auto">
            <a:xfrm>
              <a:off x="2246" y="2693"/>
              <a:ext cx="10" cy="28"/>
            </a:xfrm>
            <a:custGeom>
              <a:avLst/>
              <a:gdLst>
                <a:gd name="T0" fmla="*/ 5 w 10"/>
                <a:gd name="T1" fmla="*/ 14 h 28"/>
                <a:gd name="T2" fmla="*/ 5 w 10"/>
                <a:gd name="T3" fmla="*/ 24 h 28"/>
                <a:gd name="T4" fmla="*/ 0 w 10"/>
                <a:gd name="T5" fmla="*/ 28 h 28"/>
                <a:gd name="T6" fmla="*/ 0 w 10"/>
                <a:gd name="T7" fmla="*/ 5 h 28"/>
                <a:gd name="T8" fmla="*/ 5 w 10"/>
                <a:gd name="T9" fmla="*/ 5 h 28"/>
                <a:gd name="T10" fmla="*/ 5 w 10"/>
                <a:gd name="T11" fmla="*/ 14 h 28"/>
                <a:gd name="T12" fmla="*/ 5 w 10"/>
                <a:gd name="T13" fmla="*/ 9 h 28"/>
                <a:gd name="T14" fmla="*/ 5 w 10"/>
                <a:gd name="T15" fmla="*/ 0 h 28"/>
                <a:gd name="T16" fmla="*/ 10 w 10"/>
                <a:gd name="T17" fmla="*/ 0 h 28"/>
                <a:gd name="T18" fmla="*/ 10 w 10"/>
                <a:gd name="T19" fmla="*/ 24 h 28"/>
                <a:gd name="T20" fmla="*/ 5 w 10"/>
                <a:gd name="T21" fmla="*/ 24 h 28"/>
                <a:gd name="T22" fmla="*/ 5 w 10"/>
                <a:gd name="T23" fmla="*/ 14 h 28"/>
                <a:gd name="T24" fmla="*/ 5 w 10"/>
                <a:gd name="T25" fmla="*/ 14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 h="28">
                  <a:moveTo>
                    <a:pt x="5" y="14"/>
                  </a:moveTo>
                  <a:lnTo>
                    <a:pt x="5" y="24"/>
                  </a:lnTo>
                  <a:lnTo>
                    <a:pt x="0" y="28"/>
                  </a:lnTo>
                  <a:lnTo>
                    <a:pt x="0" y="5"/>
                  </a:lnTo>
                  <a:lnTo>
                    <a:pt x="5" y="5"/>
                  </a:lnTo>
                  <a:lnTo>
                    <a:pt x="5" y="14"/>
                  </a:lnTo>
                  <a:lnTo>
                    <a:pt x="5" y="9"/>
                  </a:lnTo>
                  <a:lnTo>
                    <a:pt x="5" y="0"/>
                  </a:lnTo>
                  <a:lnTo>
                    <a:pt x="10" y="0"/>
                  </a:lnTo>
                  <a:lnTo>
                    <a:pt x="10" y="24"/>
                  </a:lnTo>
                  <a:lnTo>
                    <a:pt x="5" y="24"/>
                  </a:lnTo>
                  <a:lnTo>
                    <a:pt x="5" y="14"/>
                  </a:lnTo>
                  <a:lnTo>
                    <a:pt x="5" y="14"/>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30" name="Rectangle 667">
              <a:extLst>
                <a:ext uri="{FF2B5EF4-FFF2-40B4-BE49-F238E27FC236}">
                  <a16:creationId xmlns:a16="http://schemas.microsoft.com/office/drawing/2014/main" id="{470CAFE6-33E2-465C-B222-C969BF10C328}"/>
                </a:ext>
              </a:extLst>
            </p:cNvPr>
            <p:cNvSpPr>
              <a:spLocks noChangeArrowheads="1"/>
            </p:cNvSpPr>
            <p:nvPr/>
          </p:nvSpPr>
          <p:spPr bwMode="auto">
            <a:xfrm>
              <a:off x="2256" y="2688"/>
              <a:ext cx="4" cy="24"/>
            </a:xfrm>
            <a:prstGeom prst="rect">
              <a:avLst/>
            </a:prstGeom>
            <a:solidFill>
              <a:srgbClr val="744B4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31" name="Freeform 668">
              <a:extLst>
                <a:ext uri="{FF2B5EF4-FFF2-40B4-BE49-F238E27FC236}">
                  <a16:creationId xmlns:a16="http://schemas.microsoft.com/office/drawing/2014/main" id="{91EABA08-85D5-42EB-B5E6-C862EA323B3E}"/>
                </a:ext>
              </a:extLst>
            </p:cNvPr>
            <p:cNvSpPr>
              <a:spLocks/>
            </p:cNvSpPr>
            <p:nvPr/>
          </p:nvSpPr>
          <p:spPr bwMode="auto">
            <a:xfrm>
              <a:off x="2265" y="2683"/>
              <a:ext cx="10" cy="24"/>
            </a:xfrm>
            <a:custGeom>
              <a:avLst/>
              <a:gdLst>
                <a:gd name="T0" fmla="*/ 2 w 2"/>
                <a:gd name="T1" fmla="*/ 3 h 5"/>
                <a:gd name="T2" fmla="*/ 2 w 2"/>
                <a:gd name="T3" fmla="*/ 4 h 5"/>
                <a:gd name="T4" fmla="*/ 1 w 2"/>
                <a:gd name="T5" fmla="*/ 5 h 5"/>
                <a:gd name="T6" fmla="*/ 1 w 2"/>
                <a:gd name="T7" fmla="*/ 5 h 5"/>
                <a:gd name="T8" fmla="*/ 0 w 2"/>
                <a:gd name="T9" fmla="*/ 5 h 5"/>
                <a:gd name="T10" fmla="*/ 0 w 2"/>
                <a:gd name="T11" fmla="*/ 5 h 5"/>
                <a:gd name="T12" fmla="*/ 0 w 2"/>
                <a:gd name="T13" fmla="*/ 4 h 5"/>
                <a:gd name="T14" fmla="*/ 0 w 2"/>
                <a:gd name="T15" fmla="*/ 4 h 5"/>
                <a:gd name="T16" fmla="*/ 0 w 2"/>
                <a:gd name="T17" fmla="*/ 4 h 5"/>
                <a:gd name="T18" fmla="*/ 1 w 2"/>
                <a:gd name="T19" fmla="*/ 4 h 5"/>
                <a:gd name="T20" fmla="*/ 1 w 2"/>
                <a:gd name="T21" fmla="*/ 4 h 5"/>
                <a:gd name="T22" fmla="*/ 1 w 2"/>
                <a:gd name="T23" fmla="*/ 4 h 5"/>
                <a:gd name="T24" fmla="*/ 1 w 2"/>
                <a:gd name="T25" fmla="*/ 3 h 5"/>
                <a:gd name="T26" fmla="*/ 0 w 2"/>
                <a:gd name="T27" fmla="*/ 3 h 5"/>
                <a:gd name="T28" fmla="*/ 0 w 2"/>
                <a:gd name="T29" fmla="*/ 2 h 5"/>
                <a:gd name="T30" fmla="*/ 0 w 2"/>
                <a:gd name="T31" fmla="*/ 2 h 5"/>
                <a:gd name="T32" fmla="*/ 0 w 2"/>
                <a:gd name="T33" fmla="*/ 1 h 5"/>
                <a:gd name="T34" fmla="*/ 1 w 2"/>
                <a:gd name="T35" fmla="*/ 0 h 5"/>
                <a:gd name="T36" fmla="*/ 1 w 2"/>
                <a:gd name="T37" fmla="*/ 0 h 5"/>
                <a:gd name="T38" fmla="*/ 2 w 2"/>
                <a:gd name="T39" fmla="*/ 0 h 5"/>
                <a:gd name="T40" fmla="*/ 2 w 2"/>
                <a:gd name="T41" fmla="*/ 1 h 5"/>
                <a:gd name="T42" fmla="*/ 1 w 2"/>
                <a:gd name="T43" fmla="*/ 1 h 5"/>
                <a:gd name="T44" fmla="*/ 1 w 2"/>
                <a:gd name="T45" fmla="*/ 1 h 5"/>
                <a:gd name="T46" fmla="*/ 1 w 2"/>
                <a:gd name="T47" fmla="*/ 1 h 5"/>
                <a:gd name="T48" fmla="*/ 0 w 2"/>
                <a:gd name="T49" fmla="*/ 1 h 5"/>
                <a:gd name="T50" fmla="*/ 0 w 2"/>
                <a:gd name="T51" fmla="*/ 1 h 5"/>
                <a:gd name="T52" fmla="*/ 1 w 2"/>
                <a:gd name="T53" fmla="*/ 2 h 5"/>
                <a:gd name="T54" fmla="*/ 1 w 2"/>
                <a:gd name="T55" fmla="*/ 2 h 5"/>
                <a:gd name="T56" fmla="*/ 1 w 2"/>
                <a:gd name="T57" fmla="*/ 2 h 5"/>
                <a:gd name="T58" fmla="*/ 2 w 2"/>
                <a:gd name="T59" fmla="*/ 3 h 5"/>
                <a:gd name="T60" fmla="*/ 2 w 2"/>
                <a:gd name="T61" fmla="*/ 3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2" h="5">
                  <a:moveTo>
                    <a:pt x="2" y="3"/>
                  </a:moveTo>
                  <a:cubicBezTo>
                    <a:pt x="2" y="4"/>
                    <a:pt x="2" y="4"/>
                    <a:pt x="2" y="4"/>
                  </a:cubicBezTo>
                  <a:cubicBezTo>
                    <a:pt x="1" y="5"/>
                    <a:pt x="1" y="5"/>
                    <a:pt x="1" y="5"/>
                  </a:cubicBezTo>
                  <a:cubicBezTo>
                    <a:pt x="1" y="5"/>
                    <a:pt x="1" y="5"/>
                    <a:pt x="1" y="5"/>
                  </a:cubicBezTo>
                  <a:cubicBezTo>
                    <a:pt x="0" y="5"/>
                    <a:pt x="0" y="5"/>
                    <a:pt x="0" y="5"/>
                  </a:cubicBezTo>
                  <a:cubicBezTo>
                    <a:pt x="0" y="5"/>
                    <a:pt x="0" y="5"/>
                    <a:pt x="0" y="5"/>
                  </a:cubicBezTo>
                  <a:cubicBezTo>
                    <a:pt x="0" y="4"/>
                    <a:pt x="0" y="4"/>
                    <a:pt x="0" y="4"/>
                  </a:cubicBezTo>
                  <a:cubicBezTo>
                    <a:pt x="0" y="4"/>
                    <a:pt x="0" y="4"/>
                    <a:pt x="0" y="4"/>
                  </a:cubicBezTo>
                  <a:cubicBezTo>
                    <a:pt x="0" y="4"/>
                    <a:pt x="0" y="4"/>
                    <a:pt x="0" y="4"/>
                  </a:cubicBezTo>
                  <a:cubicBezTo>
                    <a:pt x="1" y="4"/>
                    <a:pt x="1" y="4"/>
                    <a:pt x="1" y="4"/>
                  </a:cubicBezTo>
                  <a:cubicBezTo>
                    <a:pt x="1" y="4"/>
                    <a:pt x="1" y="4"/>
                    <a:pt x="1" y="4"/>
                  </a:cubicBezTo>
                  <a:cubicBezTo>
                    <a:pt x="1" y="4"/>
                    <a:pt x="1" y="4"/>
                    <a:pt x="1" y="4"/>
                  </a:cubicBezTo>
                  <a:cubicBezTo>
                    <a:pt x="1" y="3"/>
                    <a:pt x="1" y="3"/>
                    <a:pt x="1" y="3"/>
                  </a:cubicBezTo>
                  <a:cubicBezTo>
                    <a:pt x="0" y="3"/>
                    <a:pt x="0" y="3"/>
                    <a:pt x="0" y="3"/>
                  </a:cubicBezTo>
                  <a:cubicBezTo>
                    <a:pt x="0" y="2"/>
                    <a:pt x="0" y="2"/>
                    <a:pt x="0" y="2"/>
                  </a:cubicBezTo>
                  <a:cubicBezTo>
                    <a:pt x="0" y="2"/>
                    <a:pt x="0" y="2"/>
                    <a:pt x="0" y="2"/>
                  </a:cubicBezTo>
                  <a:cubicBezTo>
                    <a:pt x="0" y="1"/>
                    <a:pt x="0" y="1"/>
                    <a:pt x="0" y="1"/>
                  </a:cubicBezTo>
                  <a:cubicBezTo>
                    <a:pt x="1" y="0"/>
                    <a:pt x="1" y="0"/>
                    <a:pt x="1" y="0"/>
                  </a:cubicBezTo>
                  <a:cubicBezTo>
                    <a:pt x="1" y="0"/>
                    <a:pt x="1" y="0"/>
                    <a:pt x="1" y="0"/>
                  </a:cubicBezTo>
                  <a:cubicBezTo>
                    <a:pt x="2" y="0"/>
                    <a:pt x="2" y="0"/>
                    <a:pt x="2" y="0"/>
                  </a:cubicBezTo>
                  <a:cubicBezTo>
                    <a:pt x="2" y="1"/>
                    <a:pt x="2" y="1"/>
                    <a:pt x="2" y="1"/>
                  </a:cubicBezTo>
                  <a:cubicBezTo>
                    <a:pt x="1" y="1"/>
                    <a:pt x="1" y="1"/>
                    <a:pt x="1" y="1"/>
                  </a:cubicBezTo>
                  <a:cubicBezTo>
                    <a:pt x="1" y="1"/>
                    <a:pt x="1" y="1"/>
                    <a:pt x="1" y="1"/>
                  </a:cubicBezTo>
                  <a:cubicBezTo>
                    <a:pt x="1" y="1"/>
                    <a:pt x="1" y="1"/>
                    <a:pt x="1" y="1"/>
                  </a:cubicBezTo>
                  <a:cubicBezTo>
                    <a:pt x="0" y="1"/>
                    <a:pt x="0" y="1"/>
                    <a:pt x="0" y="1"/>
                  </a:cubicBezTo>
                  <a:cubicBezTo>
                    <a:pt x="0" y="1"/>
                    <a:pt x="0" y="1"/>
                    <a:pt x="0" y="1"/>
                  </a:cubicBezTo>
                  <a:cubicBezTo>
                    <a:pt x="1" y="2"/>
                    <a:pt x="1" y="2"/>
                    <a:pt x="1" y="2"/>
                  </a:cubicBezTo>
                  <a:cubicBezTo>
                    <a:pt x="1" y="2"/>
                    <a:pt x="1" y="2"/>
                    <a:pt x="1" y="2"/>
                  </a:cubicBezTo>
                  <a:cubicBezTo>
                    <a:pt x="1" y="2"/>
                    <a:pt x="1" y="2"/>
                    <a:pt x="1" y="2"/>
                  </a:cubicBezTo>
                  <a:cubicBezTo>
                    <a:pt x="2" y="3"/>
                    <a:pt x="2" y="3"/>
                    <a:pt x="2" y="3"/>
                  </a:cubicBezTo>
                  <a:cubicBezTo>
                    <a:pt x="2" y="3"/>
                    <a:pt x="2" y="3"/>
                    <a:pt x="2" y="3"/>
                  </a:cubicBez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32" name="Freeform 669">
              <a:extLst>
                <a:ext uri="{FF2B5EF4-FFF2-40B4-BE49-F238E27FC236}">
                  <a16:creationId xmlns:a16="http://schemas.microsoft.com/office/drawing/2014/main" id="{385FED9E-6E27-4500-8331-C94B90BEFA41}"/>
                </a:ext>
              </a:extLst>
            </p:cNvPr>
            <p:cNvSpPr>
              <a:spLocks/>
            </p:cNvSpPr>
            <p:nvPr/>
          </p:nvSpPr>
          <p:spPr bwMode="auto">
            <a:xfrm>
              <a:off x="2279" y="2674"/>
              <a:ext cx="10" cy="24"/>
            </a:xfrm>
            <a:custGeom>
              <a:avLst/>
              <a:gdLst>
                <a:gd name="T0" fmla="*/ 2 w 2"/>
                <a:gd name="T1" fmla="*/ 3 h 5"/>
                <a:gd name="T2" fmla="*/ 1 w 2"/>
                <a:gd name="T3" fmla="*/ 4 h 5"/>
                <a:gd name="T4" fmla="*/ 1 w 2"/>
                <a:gd name="T5" fmla="*/ 5 h 5"/>
                <a:gd name="T6" fmla="*/ 1 w 2"/>
                <a:gd name="T7" fmla="*/ 5 h 5"/>
                <a:gd name="T8" fmla="*/ 0 w 2"/>
                <a:gd name="T9" fmla="*/ 5 h 5"/>
                <a:gd name="T10" fmla="*/ 0 w 2"/>
                <a:gd name="T11" fmla="*/ 5 h 5"/>
                <a:gd name="T12" fmla="*/ 0 w 2"/>
                <a:gd name="T13" fmla="*/ 5 h 5"/>
                <a:gd name="T14" fmla="*/ 0 w 2"/>
                <a:gd name="T15" fmla="*/ 4 h 5"/>
                <a:gd name="T16" fmla="*/ 0 w 2"/>
                <a:gd name="T17" fmla="*/ 5 h 5"/>
                <a:gd name="T18" fmla="*/ 1 w 2"/>
                <a:gd name="T19" fmla="*/ 5 h 5"/>
                <a:gd name="T20" fmla="*/ 1 w 2"/>
                <a:gd name="T21" fmla="*/ 4 h 5"/>
                <a:gd name="T22" fmla="*/ 1 w 2"/>
                <a:gd name="T23" fmla="*/ 4 h 5"/>
                <a:gd name="T24" fmla="*/ 1 w 2"/>
                <a:gd name="T25" fmla="*/ 3 h 5"/>
                <a:gd name="T26" fmla="*/ 0 w 2"/>
                <a:gd name="T27" fmla="*/ 3 h 5"/>
                <a:gd name="T28" fmla="*/ 0 w 2"/>
                <a:gd name="T29" fmla="*/ 3 h 5"/>
                <a:gd name="T30" fmla="*/ 0 w 2"/>
                <a:gd name="T31" fmla="*/ 2 h 5"/>
                <a:gd name="T32" fmla="*/ 0 w 2"/>
                <a:gd name="T33" fmla="*/ 1 h 5"/>
                <a:gd name="T34" fmla="*/ 1 w 2"/>
                <a:gd name="T35" fmla="*/ 0 h 5"/>
                <a:gd name="T36" fmla="*/ 1 w 2"/>
                <a:gd name="T37" fmla="*/ 0 h 5"/>
                <a:gd name="T38" fmla="*/ 2 w 2"/>
                <a:gd name="T39" fmla="*/ 0 h 5"/>
                <a:gd name="T40" fmla="*/ 2 w 2"/>
                <a:gd name="T41" fmla="*/ 1 h 5"/>
                <a:gd name="T42" fmla="*/ 1 w 2"/>
                <a:gd name="T43" fmla="*/ 1 h 5"/>
                <a:gd name="T44" fmla="*/ 1 w 2"/>
                <a:gd name="T45" fmla="*/ 1 h 5"/>
                <a:gd name="T46" fmla="*/ 1 w 2"/>
                <a:gd name="T47" fmla="*/ 1 h 5"/>
                <a:gd name="T48" fmla="*/ 0 w 2"/>
                <a:gd name="T49" fmla="*/ 1 h 5"/>
                <a:gd name="T50" fmla="*/ 0 w 2"/>
                <a:gd name="T51" fmla="*/ 2 h 5"/>
                <a:gd name="T52" fmla="*/ 1 w 2"/>
                <a:gd name="T53" fmla="*/ 2 h 5"/>
                <a:gd name="T54" fmla="*/ 1 w 2"/>
                <a:gd name="T55" fmla="*/ 2 h 5"/>
                <a:gd name="T56" fmla="*/ 1 w 2"/>
                <a:gd name="T57" fmla="*/ 3 h 5"/>
                <a:gd name="T58" fmla="*/ 2 w 2"/>
                <a:gd name="T59" fmla="*/ 3 h 5"/>
                <a:gd name="T60" fmla="*/ 2 w 2"/>
                <a:gd name="T61" fmla="*/ 3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2" h="5">
                  <a:moveTo>
                    <a:pt x="2" y="3"/>
                  </a:moveTo>
                  <a:cubicBezTo>
                    <a:pt x="1" y="4"/>
                    <a:pt x="1" y="4"/>
                    <a:pt x="1" y="4"/>
                  </a:cubicBezTo>
                  <a:cubicBezTo>
                    <a:pt x="1" y="5"/>
                    <a:pt x="1" y="5"/>
                    <a:pt x="1" y="5"/>
                  </a:cubicBezTo>
                  <a:cubicBezTo>
                    <a:pt x="1" y="5"/>
                    <a:pt x="1" y="5"/>
                    <a:pt x="1" y="5"/>
                  </a:cubicBezTo>
                  <a:cubicBezTo>
                    <a:pt x="0" y="5"/>
                    <a:pt x="0" y="5"/>
                    <a:pt x="0" y="5"/>
                  </a:cubicBezTo>
                  <a:cubicBezTo>
                    <a:pt x="0" y="5"/>
                    <a:pt x="0" y="5"/>
                    <a:pt x="0" y="5"/>
                  </a:cubicBezTo>
                  <a:cubicBezTo>
                    <a:pt x="0" y="5"/>
                    <a:pt x="0" y="5"/>
                    <a:pt x="0" y="5"/>
                  </a:cubicBezTo>
                  <a:cubicBezTo>
                    <a:pt x="0" y="4"/>
                    <a:pt x="0" y="4"/>
                    <a:pt x="0" y="4"/>
                  </a:cubicBezTo>
                  <a:cubicBezTo>
                    <a:pt x="0" y="5"/>
                    <a:pt x="0" y="5"/>
                    <a:pt x="0" y="5"/>
                  </a:cubicBezTo>
                  <a:cubicBezTo>
                    <a:pt x="1" y="5"/>
                    <a:pt x="1" y="5"/>
                    <a:pt x="1" y="5"/>
                  </a:cubicBezTo>
                  <a:cubicBezTo>
                    <a:pt x="1" y="4"/>
                    <a:pt x="1" y="4"/>
                    <a:pt x="1" y="4"/>
                  </a:cubicBezTo>
                  <a:cubicBezTo>
                    <a:pt x="1" y="4"/>
                    <a:pt x="1" y="4"/>
                    <a:pt x="1" y="4"/>
                  </a:cubicBezTo>
                  <a:cubicBezTo>
                    <a:pt x="1" y="3"/>
                    <a:pt x="1" y="3"/>
                    <a:pt x="1" y="3"/>
                  </a:cubicBezTo>
                  <a:cubicBezTo>
                    <a:pt x="0" y="3"/>
                    <a:pt x="0" y="3"/>
                    <a:pt x="0" y="3"/>
                  </a:cubicBezTo>
                  <a:cubicBezTo>
                    <a:pt x="0" y="3"/>
                    <a:pt x="0" y="3"/>
                    <a:pt x="0" y="3"/>
                  </a:cubicBezTo>
                  <a:cubicBezTo>
                    <a:pt x="0" y="2"/>
                    <a:pt x="0" y="2"/>
                    <a:pt x="0" y="2"/>
                  </a:cubicBezTo>
                  <a:cubicBezTo>
                    <a:pt x="0" y="2"/>
                    <a:pt x="0" y="1"/>
                    <a:pt x="0" y="1"/>
                  </a:cubicBezTo>
                  <a:cubicBezTo>
                    <a:pt x="1" y="0"/>
                    <a:pt x="1" y="0"/>
                    <a:pt x="1" y="0"/>
                  </a:cubicBezTo>
                  <a:cubicBezTo>
                    <a:pt x="1" y="0"/>
                    <a:pt x="1" y="0"/>
                    <a:pt x="1" y="0"/>
                  </a:cubicBezTo>
                  <a:cubicBezTo>
                    <a:pt x="2" y="0"/>
                    <a:pt x="2" y="0"/>
                    <a:pt x="2" y="0"/>
                  </a:cubicBezTo>
                  <a:cubicBezTo>
                    <a:pt x="2" y="1"/>
                    <a:pt x="2" y="1"/>
                    <a:pt x="2" y="1"/>
                  </a:cubicBezTo>
                  <a:cubicBezTo>
                    <a:pt x="1" y="1"/>
                    <a:pt x="1" y="1"/>
                    <a:pt x="1" y="1"/>
                  </a:cubicBezTo>
                  <a:cubicBezTo>
                    <a:pt x="1" y="1"/>
                    <a:pt x="1" y="1"/>
                    <a:pt x="1" y="1"/>
                  </a:cubicBezTo>
                  <a:cubicBezTo>
                    <a:pt x="1" y="1"/>
                    <a:pt x="1" y="1"/>
                    <a:pt x="1" y="1"/>
                  </a:cubicBezTo>
                  <a:cubicBezTo>
                    <a:pt x="0" y="1"/>
                    <a:pt x="0" y="1"/>
                    <a:pt x="0" y="1"/>
                  </a:cubicBezTo>
                  <a:cubicBezTo>
                    <a:pt x="0" y="2"/>
                    <a:pt x="0" y="2"/>
                    <a:pt x="0" y="2"/>
                  </a:cubicBezTo>
                  <a:cubicBezTo>
                    <a:pt x="1" y="2"/>
                    <a:pt x="1" y="2"/>
                    <a:pt x="1" y="2"/>
                  </a:cubicBezTo>
                  <a:cubicBezTo>
                    <a:pt x="1" y="2"/>
                    <a:pt x="1" y="2"/>
                    <a:pt x="1" y="2"/>
                  </a:cubicBezTo>
                  <a:cubicBezTo>
                    <a:pt x="1" y="3"/>
                    <a:pt x="1" y="3"/>
                    <a:pt x="1" y="3"/>
                  </a:cubicBezTo>
                  <a:cubicBezTo>
                    <a:pt x="2" y="3"/>
                    <a:pt x="2" y="3"/>
                    <a:pt x="2" y="3"/>
                  </a:cubicBezTo>
                  <a:cubicBezTo>
                    <a:pt x="2" y="3"/>
                    <a:pt x="2" y="3"/>
                    <a:pt x="2" y="3"/>
                  </a:cubicBez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33" name="Freeform 670">
              <a:extLst>
                <a:ext uri="{FF2B5EF4-FFF2-40B4-BE49-F238E27FC236}">
                  <a16:creationId xmlns:a16="http://schemas.microsoft.com/office/drawing/2014/main" id="{CECE7C17-A9BA-4769-B6E5-AA2AAF1AB4C2}"/>
                </a:ext>
              </a:extLst>
            </p:cNvPr>
            <p:cNvSpPr>
              <a:spLocks/>
            </p:cNvSpPr>
            <p:nvPr/>
          </p:nvSpPr>
          <p:spPr bwMode="auto">
            <a:xfrm>
              <a:off x="2289" y="2669"/>
              <a:ext cx="5" cy="24"/>
            </a:xfrm>
            <a:custGeom>
              <a:avLst/>
              <a:gdLst>
                <a:gd name="T0" fmla="*/ 5 w 5"/>
                <a:gd name="T1" fmla="*/ 24 h 24"/>
                <a:gd name="T2" fmla="*/ 0 w 5"/>
                <a:gd name="T3" fmla="*/ 24 h 24"/>
                <a:gd name="T4" fmla="*/ 0 w 5"/>
                <a:gd name="T5" fmla="*/ 5 h 24"/>
                <a:gd name="T6" fmla="*/ 5 w 5"/>
                <a:gd name="T7" fmla="*/ 0 h 24"/>
                <a:gd name="T8" fmla="*/ 5 w 5"/>
                <a:gd name="T9" fmla="*/ 24 h 24"/>
              </a:gdLst>
              <a:ahLst/>
              <a:cxnLst>
                <a:cxn ang="0">
                  <a:pos x="T0" y="T1"/>
                </a:cxn>
                <a:cxn ang="0">
                  <a:pos x="T2" y="T3"/>
                </a:cxn>
                <a:cxn ang="0">
                  <a:pos x="T4" y="T5"/>
                </a:cxn>
                <a:cxn ang="0">
                  <a:pos x="T6" y="T7"/>
                </a:cxn>
                <a:cxn ang="0">
                  <a:pos x="T8" y="T9"/>
                </a:cxn>
              </a:cxnLst>
              <a:rect l="0" t="0" r="r" b="b"/>
              <a:pathLst>
                <a:path w="5" h="24">
                  <a:moveTo>
                    <a:pt x="5" y="24"/>
                  </a:moveTo>
                  <a:lnTo>
                    <a:pt x="0" y="24"/>
                  </a:lnTo>
                  <a:lnTo>
                    <a:pt x="0" y="5"/>
                  </a:lnTo>
                  <a:lnTo>
                    <a:pt x="5" y="0"/>
                  </a:lnTo>
                  <a:lnTo>
                    <a:pt x="5" y="24"/>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34" name="Freeform 671">
              <a:extLst>
                <a:ext uri="{FF2B5EF4-FFF2-40B4-BE49-F238E27FC236}">
                  <a16:creationId xmlns:a16="http://schemas.microsoft.com/office/drawing/2014/main" id="{48E8A043-46A4-42A4-BFC3-675C1F39E5D8}"/>
                </a:ext>
              </a:extLst>
            </p:cNvPr>
            <p:cNvSpPr>
              <a:spLocks noEditPoints="1"/>
            </p:cNvSpPr>
            <p:nvPr/>
          </p:nvSpPr>
          <p:spPr bwMode="auto">
            <a:xfrm>
              <a:off x="2294" y="2664"/>
              <a:ext cx="9" cy="29"/>
            </a:xfrm>
            <a:custGeom>
              <a:avLst/>
              <a:gdLst>
                <a:gd name="T0" fmla="*/ 9 w 9"/>
                <a:gd name="T1" fmla="*/ 15 h 29"/>
                <a:gd name="T2" fmla="*/ 9 w 9"/>
                <a:gd name="T3" fmla="*/ 19 h 29"/>
                <a:gd name="T4" fmla="*/ 4 w 9"/>
                <a:gd name="T5" fmla="*/ 24 h 29"/>
                <a:gd name="T6" fmla="*/ 0 w 9"/>
                <a:gd name="T7" fmla="*/ 29 h 29"/>
                <a:gd name="T8" fmla="*/ 0 w 9"/>
                <a:gd name="T9" fmla="*/ 5 h 29"/>
                <a:gd name="T10" fmla="*/ 4 w 9"/>
                <a:gd name="T11" fmla="*/ 0 h 29"/>
                <a:gd name="T12" fmla="*/ 9 w 9"/>
                <a:gd name="T13" fmla="*/ 0 h 29"/>
                <a:gd name="T14" fmla="*/ 9 w 9"/>
                <a:gd name="T15" fmla="*/ 5 h 29"/>
                <a:gd name="T16" fmla="*/ 9 w 9"/>
                <a:gd name="T17" fmla="*/ 15 h 29"/>
                <a:gd name="T18" fmla="*/ 4 w 9"/>
                <a:gd name="T19" fmla="*/ 24 h 29"/>
                <a:gd name="T20" fmla="*/ 4 w 9"/>
                <a:gd name="T21" fmla="*/ 19 h 29"/>
                <a:gd name="T22" fmla="*/ 9 w 9"/>
                <a:gd name="T23" fmla="*/ 19 h 29"/>
                <a:gd name="T24" fmla="*/ 9 w 9"/>
                <a:gd name="T25" fmla="*/ 19 h 29"/>
                <a:gd name="T26" fmla="*/ 9 w 9"/>
                <a:gd name="T27" fmla="*/ 5 h 29"/>
                <a:gd name="T28" fmla="*/ 9 w 9"/>
                <a:gd name="T29" fmla="*/ 5 h 29"/>
                <a:gd name="T30" fmla="*/ 4 w 9"/>
                <a:gd name="T31" fmla="*/ 5 h 29"/>
                <a:gd name="T32" fmla="*/ 4 w 9"/>
                <a:gd name="T33" fmla="*/ 5 h 29"/>
                <a:gd name="T34" fmla="*/ 4 w 9"/>
                <a:gd name="T35" fmla="*/ 24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 h="29">
                  <a:moveTo>
                    <a:pt x="9" y="15"/>
                  </a:moveTo>
                  <a:lnTo>
                    <a:pt x="9" y="19"/>
                  </a:lnTo>
                  <a:lnTo>
                    <a:pt x="4" y="24"/>
                  </a:lnTo>
                  <a:lnTo>
                    <a:pt x="0" y="29"/>
                  </a:lnTo>
                  <a:lnTo>
                    <a:pt x="0" y="5"/>
                  </a:lnTo>
                  <a:lnTo>
                    <a:pt x="4" y="0"/>
                  </a:lnTo>
                  <a:lnTo>
                    <a:pt x="9" y="0"/>
                  </a:lnTo>
                  <a:lnTo>
                    <a:pt x="9" y="5"/>
                  </a:lnTo>
                  <a:lnTo>
                    <a:pt x="9" y="15"/>
                  </a:lnTo>
                  <a:close/>
                  <a:moveTo>
                    <a:pt x="4" y="24"/>
                  </a:moveTo>
                  <a:lnTo>
                    <a:pt x="4" y="19"/>
                  </a:lnTo>
                  <a:lnTo>
                    <a:pt x="9" y="19"/>
                  </a:lnTo>
                  <a:lnTo>
                    <a:pt x="9" y="19"/>
                  </a:lnTo>
                  <a:lnTo>
                    <a:pt x="9" y="5"/>
                  </a:lnTo>
                  <a:lnTo>
                    <a:pt x="9" y="5"/>
                  </a:lnTo>
                  <a:lnTo>
                    <a:pt x="4" y="5"/>
                  </a:lnTo>
                  <a:lnTo>
                    <a:pt x="4" y="5"/>
                  </a:lnTo>
                  <a:lnTo>
                    <a:pt x="4" y="24"/>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35" name="Freeform 672">
              <a:extLst>
                <a:ext uri="{FF2B5EF4-FFF2-40B4-BE49-F238E27FC236}">
                  <a16:creationId xmlns:a16="http://schemas.microsoft.com/office/drawing/2014/main" id="{B912068E-34FE-4544-92AD-8B03642041DA}"/>
                </a:ext>
              </a:extLst>
            </p:cNvPr>
            <p:cNvSpPr>
              <a:spLocks/>
            </p:cNvSpPr>
            <p:nvPr/>
          </p:nvSpPr>
          <p:spPr bwMode="auto">
            <a:xfrm>
              <a:off x="2308" y="2655"/>
              <a:ext cx="10" cy="28"/>
            </a:xfrm>
            <a:custGeom>
              <a:avLst/>
              <a:gdLst>
                <a:gd name="T0" fmla="*/ 0 w 10"/>
                <a:gd name="T1" fmla="*/ 28 h 28"/>
                <a:gd name="T2" fmla="*/ 0 w 10"/>
                <a:gd name="T3" fmla="*/ 4 h 28"/>
                <a:gd name="T4" fmla="*/ 10 w 10"/>
                <a:gd name="T5" fmla="*/ 0 h 28"/>
                <a:gd name="T6" fmla="*/ 10 w 10"/>
                <a:gd name="T7" fmla="*/ 4 h 28"/>
                <a:gd name="T8" fmla="*/ 5 w 10"/>
                <a:gd name="T9" fmla="*/ 9 h 28"/>
                <a:gd name="T10" fmla="*/ 5 w 10"/>
                <a:gd name="T11" fmla="*/ 14 h 28"/>
                <a:gd name="T12" fmla="*/ 5 w 10"/>
                <a:gd name="T13" fmla="*/ 14 h 28"/>
                <a:gd name="T14" fmla="*/ 5 w 10"/>
                <a:gd name="T15" fmla="*/ 14 h 28"/>
                <a:gd name="T16" fmla="*/ 5 w 10"/>
                <a:gd name="T17" fmla="*/ 19 h 28"/>
                <a:gd name="T18" fmla="*/ 5 w 10"/>
                <a:gd name="T19" fmla="*/ 24 h 28"/>
                <a:gd name="T20" fmla="*/ 10 w 10"/>
                <a:gd name="T21" fmla="*/ 19 h 28"/>
                <a:gd name="T22" fmla="*/ 10 w 10"/>
                <a:gd name="T23" fmla="*/ 24 h 28"/>
                <a:gd name="T24" fmla="*/ 0 w 10"/>
                <a:gd name="T25" fmla="*/ 28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 h="28">
                  <a:moveTo>
                    <a:pt x="0" y="28"/>
                  </a:moveTo>
                  <a:lnTo>
                    <a:pt x="0" y="4"/>
                  </a:lnTo>
                  <a:lnTo>
                    <a:pt x="10" y="0"/>
                  </a:lnTo>
                  <a:lnTo>
                    <a:pt x="10" y="4"/>
                  </a:lnTo>
                  <a:lnTo>
                    <a:pt x="5" y="9"/>
                  </a:lnTo>
                  <a:lnTo>
                    <a:pt x="5" y="14"/>
                  </a:lnTo>
                  <a:lnTo>
                    <a:pt x="5" y="14"/>
                  </a:lnTo>
                  <a:lnTo>
                    <a:pt x="5" y="14"/>
                  </a:lnTo>
                  <a:lnTo>
                    <a:pt x="5" y="19"/>
                  </a:lnTo>
                  <a:lnTo>
                    <a:pt x="5" y="24"/>
                  </a:lnTo>
                  <a:lnTo>
                    <a:pt x="10" y="19"/>
                  </a:lnTo>
                  <a:lnTo>
                    <a:pt x="10" y="24"/>
                  </a:lnTo>
                  <a:lnTo>
                    <a:pt x="0" y="28"/>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36" name="Freeform 673">
              <a:extLst>
                <a:ext uri="{FF2B5EF4-FFF2-40B4-BE49-F238E27FC236}">
                  <a16:creationId xmlns:a16="http://schemas.microsoft.com/office/drawing/2014/main" id="{49199DD7-EBCC-4F46-8CBC-26BF58A27148}"/>
                </a:ext>
              </a:extLst>
            </p:cNvPr>
            <p:cNvSpPr>
              <a:spLocks/>
            </p:cNvSpPr>
            <p:nvPr/>
          </p:nvSpPr>
          <p:spPr bwMode="auto">
            <a:xfrm>
              <a:off x="2322" y="2650"/>
              <a:ext cx="10" cy="24"/>
            </a:xfrm>
            <a:custGeom>
              <a:avLst/>
              <a:gdLst>
                <a:gd name="T0" fmla="*/ 5 w 10"/>
                <a:gd name="T1" fmla="*/ 24 h 24"/>
                <a:gd name="T2" fmla="*/ 0 w 10"/>
                <a:gd name="T3" fmla="*/ 24 h 24"/>
                <a:gd name="T4" fmla="*/ 0 w 10"/>
                <a:gd name="T5" fmla="*/ 24 h 24"/>
                <a:gd name="T6" fmla="*/ 0 w 10"/>
                <a:gd name="T7" fmla="*/ 5 h 24"/>
                <a:gd name="T8" fmla="*/ 0 w 10"/>
                <a:gd name="T9" fmla="*/ 0 h 24"/>
                <a:gd name="T10" fmla="*/ 0 w 10"/>
                <a:gd name="T11" fmla="*/ 19 h 24"/>
                <a:gd name="T12" fmla="*/ 0 w 10"/>
                <a:gd name="T13" fmla="*/ 19 h 24"/>
                <a:gd name="T14" fmla="*/ 5 w 10"/>
                <a:gd name="T15" fmla="*/ 19 h 24"/>
                <a:gd name="T16" fmla="*/ 5 w 10"/>
                <a:gd name="T17" fmla="*/ 19 h 24"/>
                <a:gd name="T18" fmla="*/ 5 w 10"/>
                <a:gd name="T19" fmla="*/ 19 h 24"/>
                <a:gd name="T20" fmla="*/ 5 w 10"/>
                <a:gd name="T21" fmla="*/ 0 h 24"/>
                <a:gd name="T22" fmla="*/ 10 w 10"/>
                <a:gd name="T23" fmla="*/ 0 h 24"/>
                <a:gd name="T24" fmla="*/ 10 w 10"/>
                <a:gd name="T25" fmla="*/ 14 h 24"/>
                <a:gd name="T26" fmla="*/ 5 w 10"/>
                <a:gd name="T27" fmla="*/ 19 h 24"/>
                <a:gd name="T28" fmla="*/ 5 w 10"/>
                <a:gd name="T29" fmla="*/ 24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 h="24">
                  <a:moveTo>
                    <a:pt x="5" y="24"/>
                  </a:moveTo>
                  <a:lnTo>
                    <a:pt x="0" y="24"/>
                  </a:lnTo>
                  <a:lnTo>
                    <a:pt x="0" y="24"/>
                  </a:lnTo>
                  <a:lnTo>
                    <a:pt x="0" y="5"/>
                  </a:lnTo>
                  <a:lnTo>
                    <a:pt x="0" y="0"/>
                  </a:lnTo>
                  <a:lnTo>
                    <a:pt x="0" y="19"/>
                  </a:lnTo>
                  <a:lnTo>
                    <a:pt x="0" y="19"/>
                  </a:lnTo>
                  <a:lnTo>
                    <a:pt x="5" y="19"/>
                  </a:lnTo>
                  <a:lnTo>
                    <a:pt x="5" y="19"/>
                  </a:lnTo>
                  <a:lnTo>
                    <a:pt x="5" y="19"/>
                  </a:lnTo>
                  <a:lnTo>
                    <a:pt x="5" y="0"/>
                  </a:lnTo>
                  <a:lnTo>
                    <a:pt x="10" y="0"/>
                  </a:lnTo>
                  <a:lnTo>
                    <a:pt x="10" y="14"/>
                  </a:lnTo>
                  <a:lnTo>
                    <a:pt x="5" y="19"/>
                  </a:lnTo>
                  <a:lnTo>
                    <a:pt x="5" y="24"/>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37" name="Freeform 674">
              <a:extLst>
                <a:ext uri="{FF2B5EF4-FFF2-40B4-BE49-F238E27FC236}">
                  <a16:creationId xmlns:a16="http://schemas.microsoft.com/office/drawing/2014/main" id="{D0C0C9CC-CDCF-4D16-906F-3259019241F7}"/>
                </a:ext>
              </a:extLst>
            </p:cNvPr>
            <p:cNvSpPr>
              <a:spLocks noEditPoints="1"/>
            </p:cNvSpPr>
            <p:nvPr/>
          </p:nvSpPr>
          <p:spPr bwMode="auto">
            <a:xfrm>
              <a:off x="2332" y="2645"/>
              <a:ext cx="9" cy="24"/>
            </a:xfrm>
            <a:custGeom>
              <a:avLst/>
              <a:gdLst>
                <a:gd name="T0" fmla="*/ 5 w 9"/>
                <a:gd name="T1" fmla="*/ 0 h 24"/>
                <a:gd name="T2" fmla="*/ 9 w 9"/>
                <a:gd name="T3" fmla="*/ 0 h 24"/>
                <a:gd name="T4" fmla="*/ 9 w 9"/>
                <a:gd name="T5" fmla="*/ 0 h 24"/>
                <a:gd name="T6" fmla="*/ 9 w 9"/>
                <a:gd name="T7" fmla="*/ 5 h 24"/>
                <a:gd name="T8" fmla="*/ 9 w 9"/>
                <a:gd name="T9" fmla="*/ 10 h 24"/>
                <a:gd name="T10" fmla="*/ 5 w 9"/>
                <a:gd name="T11" fmla="*/ 14 h 24"/>
                <a:gd name="T12" fmla="*/ 5 w 9"/>
                <a:gd name="T13" fmla="*/ 14 h 24"/>
                <a:gd name="T14" fmla="*/ 5 w 9"/>
                <a:gd name="T15" fmla="*/ 24 h 24"/>
                <a:gd name="T16" fmla="*/ 0 w 9"/>
                <a:gd name="T17" fmla="*/ 24 h 24"/>
                <a:gd name="T18" fmla="*/ 0 w 9"/>
                <a:gd name="T19" fmla="*/ 0 h 24"/>
                <a:gd name="T20" fmla="*/ 5 w 9"/>
                <a:gd name="T21" fmla="*/ 0 h 24"/>
                <a:gd name="T22" fmla="*/ 9 w 9"/>
                <a:gd name="T23" fmla="*/ 5 h 24"/>
                <a:gd name="T24" fmla="*/ 5 w 9"/>
                <a:gd name="T25" fmla="*/ 0 h 24"/>
                <a:gd name="T26" fmla="*/ 5 w 9"/>
                <a:gd name="T27" fmla="*/ 0 h 24"/>
                <a:gd name="T28" fmla="*/ 5 w 9"/>
                <a:gd name="T29" fmla="*/ 5 h 24"/>
                <a:gd name="T30" fmla="*/ 5 w 9"/>
                <a:gd name="T31" fmla="*/ 10 h 24"/>
                <a:gd name="T32" fmla="*/ 5 w 9"/>
                <a:gd name="T33" fmla="*/ 10 h 24"/>
                <a:gd name="T34" fmla="*/ 5 w 9"/>
                <a:gd name="T35" fmla="*/ 10 h 24"/>
                <a:gd name="T36" fmla="*/ 9 w 9"/>
                <a:gd name="T37" fmla="*/ 5 h 24"/>
                <a:gd name="T38" fmla="*/ 9 w 9"/>
                <a:gd name="T39" fmla="*/ 5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 h="24">
                  <a:moveTo>
                    <a:pt x="5" y="0"/>
                  </a:moveTo>
                  <a:lnTo>
                    <a:pt x="9" y="0"/>
                  </a:lnTo>
                  <a:lnTo>
                    <a:pt x="9" y="0"/>
                  </a:lnTo>
                  <a:lnTo>
                    <a:pt x="9" y="5"/>
                  </a:lnTo>
                  <a:lnTo>
                    <a:pt x="9" y="10"/>
                  </a:lnTo>
                  <a:lnTo>
                    <a:pt x="5" y="14"/>
                  </a:lnTo>
                  <a:lnTo>
                    <a:pt x="5" y="14"/>
                  </a:lnTo>
                  <a:lnTo>
                    <a:pt x="5" y="24"/>
                  </a:lnTo>
                  <a:lnTo>
                    <a:pt x="0" y="24"/>
                  </a:lnTo>
                  <a:lnTo>
                    <a:pt x="0" y="0"/>
                  </a:lnTo>
                  <a:lnTo>
                    <a:pt x="5" y="0"/>
                  </a:lnTo>
                  <a:close/>
                  <a:moveTo>
                    <a:pt x="9" y="5"/>
                  </a:moveTo>
                  <a:lnTo>
                    <a:pt x="5" y="0"/>
                  </a:lnTo>
                  <a:lnTo>
                    <a:pt x="5" y="0"/>
                  </a:lnTo>
                  <a:lnTo>
                    <a:pt x="5" y="5"/>
                  </a:lnTo>
                  <a:lnTo>
                    <a:pt x="5" y="10"/>
                  </a:lnTo>
                  <a:lnTo>
                    <a:pt x="5" y="10"/>
                  </a:lnTo>
                  <a:lnTo>
                    <a:pt x="5" y="10"/>
                  </a:lnTo>
                  <a:lnTo>
                    <a:pt x="9" y="5"/>
                  </a:lnTo>
                  <a:lnTo>
                    <a:pt x="9" y="5"/>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38" name="Freeform 675">
              <a:extLst>
                <a:ext uri="{FF2B5EF4-FFF2-40B4-BE49-F238E27FC236}">
                  <a16:creationId xmlns:a16="http://schemas.microsoft.com/office/drawing/2014/main" id="{616DD704-ED6E-4C18-9682-7736BC19F349}"/>
                </a:ext>
              </a:extLst>
            </p:cNvPr>
            <p:cNvSpPr>
              <a:spLocks/>
            </p:cNvSpPr>
            <p:nvPr/>
          </p:nvSpPr>
          <p:spPr bwMode="auto">
            <a:xfrm>
              <a:off x="1974" y="2636"/>
              <a:ext cx="81" cy="105"/>
            </a:xfrm>
            <a:custGeom>
              <a:avLst/>
              <a:gdLst>
                <a:gd name="T0" fmla="*/ 81 w 81"/>
                <a:gd name="T1" fmla="*/ 105 h 105"/>
                <a:gd name="T2" fmla="*/ 0 w 81"/>
                <a:gd name="T3" fmla="*/ 57 h 105"/>
                <a:gd name="T4" fmla="*/ 0 w 81"/>
                <a:gd name="T5" fmla="*/ 0 h 105"/>
                <a:gd name="T6" fmla="*/ 81 w 81"/>
                <a:gd name="T7" fmla="*/ 43 h 105"/>
                <a:gd name="T8" fmla="*/ 81 w 81"/>
                <a:gd name="T9" fmla="*/ 105 h 105"/>
              </a:gdLst>
              <a:ahLst/>
              <a:cxnLst>
                <a:cxn ang="0">
                  <a:pos x="T0" y="T1"/>
                </a:cxn>
                <a:cxn ang="0">
                  <a:pos x="T2" y="T3"/>
                </a:cxn>
                <a:cxn ang="0">
                  <a:pos x="T4" y="T5"/>
                </a:cxn>
                <a:cxn ang="0">
                  <a:pos x="T6" y="T7"/>
                </a:cxn>
                <a:cxn ang="0">
                  <a:pos x="T8" y="T9"/>
                </a:cxn>
              </a:cxnLst>
              <a:rect l="0" t="0" r="r" b="b"/>
              <a:pathLst>
                <a:path w="81" h="105">
                  <a:moveTo>
                    <a:pt x="81" y="105"/>
                  </a:moveTo>
                  <a:lnTo>
                    <a:pt x="0" y="57"/>
                  </a:lnTo>
                  <a:lnTo>
                    <a:pt x="0" y="0"/>
                  </a:lnTo>
                  <a:lnTo>
                    <a:pt x="81" y="43"/>
                  </a:lnTo>
                  <a:lnTo>
                    <a:pt x="81" y="105"/>
                  </a:lnTo>
                  <a:close/>
                </a:path>
              </a:pathLst>
            </a:custGeom>
            <a:solidFill>
              <a:srgbClr val="ECEB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39" name="Freeform 676">
              <a:extLst>
                <a:ext uri="{FF2B5EF4-FFF2-40B4-BE49-F238E27FC236}">
                  <a16:creationId xmlns:a16="http://schemas.microsoft.com/office/drawing/2014/main" id="{EE7CC5C3-F785-48FB-9E9B-EF5C241E601B}"/>
                </a:ext>
              </a:extLst>
            </p:cNvPr>
            <p:cNvSpPr>
              <a:spLocks/>
            </p:cNvSpPr>
            <p:nvPr/>
          </p:nvSpPr>
          <p:spPr bwMode="auto">
            <a:xfrm>
              <a:off x="1988" y="2688"/>
              <a:ext cx="48" cy="29"/>
            </a:xfrm>
            <a:custGeom>
              <a:avLst/>
              <a:gdLst>
                <a:gd name="T0" fmla="*/ 48 w 48"/>
                <a:gd name="T1" fmla="*/ 29 h 29"/>
                <a:gd name="T2" fmla="*/ 5 w 48"/>
                <a:gd name="T3" fmla="*/ 5 h 29"/>
                <a:gd name="T4" fmla="*/ 0 w 48"/>
                <a:gd name="T5" fmla="*/ 0 h 29"/>
                <a:gd name="T6" fmla="*/ 5 w 48"/>
                <a:gd name="T7" fmla="*/ 0 h 29"/>
                <a:gd name="T8" fmla="*/ 48 w 48"/>
                <a:gd name="T9" fmla="*/ 29 h 29"/>
                <a:gd name="T10" fmla="*/ 48 w 48"/>
                <a:gd name="T11" fmla="*/ 29 h 29"/>
                <a:gd name="T12" fmla="*/ 48 w 48"/>
                <a:gd name="T13" fmla="*/ 29 h 29"/>
              </a:gdLst>
              <a:ahLst/>
              <a:cxnLst>
                <a:cxn ang="0">
                  <a:pos x="T0" y="T1"/>
                </a:cxn>
                <a:cxn ang="0">
                  <a:pos x="T2" y="T3"/>
                </a:cxn>
                <a:cxn ang="0">
                  <a:pos x="T4" y="T5"/>
                </a:cxn>
                <a:cxn ang="0">
                  <a:pos x="T6" y="T7"/>
                </a:cxn>
                <a:cxn ang="0">
                  <a:pos x="T8" y="T9"/>
                </a:cxn>
                <a:cxn ang="0">
                  <a:pos x="T10" y="T11"/>
                </a:cxn>
                <a:cxn ang="0">
                  <a:pos x="T12" y="T13"/>
                </a:cxn>
              </a:cxnLst>
              <a:rect l="0" t="0" r="r" b="b"/>
              <a:pathLst>
                <a:path w="48" h="29">
                  <a:moveTo>
                    <a:pt x="48" y="29"/>
                  </a:moveTo>
                  <a:lnTo>
                    <a:pt x="5" y="5"/>
                  </a:lnTo>
                  <a:lnTo>
                    <a:pt x="0" y="0"/>
                  </a:lnTo>
                  <a:lnTo>
                    <a:pt x="5" y="0"/>
                  </a:lnTo>
                  <a:lnTo>
                    <a:pt x="48" y="29"/>
                  </a:lnTo>
                  <a:lnTo>
                    <a:pt x="48" y="29"/>
                  </a:lnTo>
                  <a:lnTo>
                    <a:pt x="48" y="29"/>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40" name="Freeform 677">
              <a:extLst>
                <a:ext uri="{FF2B5EF4-FFF2-40B4-BE49-F238E27FC236}">
                  <a16:creationId xmlns:a16="http://schemas.microsoft.com/office/drawing/2014/main" id="{40EFF858-E63B-40F2-BCFE-D80E06F03875}"/>
                </a:ext>
              </a:extLst>
            </p:cNvPr>
            <p:cNvSpPr>
              <a:spLocks/>
            </p:cNvSpPr>
            <p:nvPr/>
          </p:nvSpPr>
          <p:spPr bwMode="auto">
            <a:xfrm>
              <a:off x="1988" y="2679"/>
              <a:ext cx="48" cy="28"/>
            </a:xfrm>
            <a:custGeom>
              <a:avLst/>
              <a:gdLst>
                <a:gd name="T0" fmla="*/ 48 w 48"/>
                <a:gd name="T1" fmla="*/ 28 h 28"/>
                <a:gd name="T2" fmla="*/ 5 w 48"/>
                <a:gd name="T3" fmla="*/ 4 h 28"/>
                <a:gd name="T4" fmla="*/ 0 w 48"/>
                <a:gd name="T5" fmla="*/ 0 h 28"/>
                <a:gd name="T6" fmla="*/ 5 w 48"/>
                <a:gd name="T7" fmla="*/ 0 h 28"/>
                <a:gd name="T8" fmla="*/ 48 w 48"/>
                <a:gd name="T9" fmla="*/ 23 h 28"/>
                <a:gd name="T10" fmla="*/ 48 w 48"/>
                <a:gd name="T11" fmla="*/ 28 h 28"/>
                <a:gd name="T12" fmla="*/ 48 w 48"/>
                <a:gd name="T13" fmla="*/ 28 h 28"/>
              </a:gdLst>
              <a:ahLst/>
              <a:cxnLst>
                <a:cxn ang="0">
                  <a:pos x="T0" y="T1"/>
                </a:cxn>
                <a:cxn ang="0">
                  <a:pos x="T2" y="T3"/>
                </a:cxn>
                <a:cxn ang="0">
                  <a:pos x="T4" y="T5"/>
                </a:cxn>
                <a:cxn ang="0">
                  <a:pos x="T6" y="T7"/>
                </a:cxn>
                <a:cxn ang="0">
                  <a:pos x="T8" y="T9"/>
                </a:cxn>
                <a:cxn ang="0">
                  <a:pos x="T10" y="T11"/>
                </a:cxn>
                <a:cxn ang="0">
                  <a:pos x="T12" y="T13"/>
                </a:cxn>
              </a:cxnLst>
              <a:rect l="0" t="0" r="r" b="b"/>
              <a:pathLst>
                <a:path w="48" h="28">
                  <a:moveTo>
                    <a:pt x="48" y="28"/>
                  </a:moveTo>
                  <a:lnTo>
                    <a:pt x="5" y="4"/>
                  </a:lnTo>
                  <a:lnTo>
                    <a:pt x="0" y="0"/>
                  </a:lnTo>
                  <a:lnTo>
                    <a:pt x="5" y="0"/>
                  </a:lnTo>
                  <a:lnTo>
                    <a:pt x="48" y="23"/>
                  </a:lnTo>
                  <a:lnTo>
                    <a:pt x="48" y="28"/>
                  </a:lnTo>
                  <a:lnTo>
                    <a:pt x="48" y="28"/>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41" name="Freeform 678">
              <a:extLst>
                <a:ext uri="{FF2B5EF4-FFF2-40B4-BE49-F238E27FC236}">
                  <a16:creationId xmlns:a16="http://schemas.microsoft.com/office/drawing/2014/main" id="{F1A85CA7-4C62-4FAD-9DB8-04CCA4F4C116}"/>
                </a:ext>
              </a:extLst>
            </p:cNvPr>
            <p:cNvSpPr>
              <a:spLocks/>
            </p:cNvSpPr>
            <p:nvPr/>
          </p:nvSpPr>
          <p:spPr bwMode="auto">
            <a:xfrm>
              <a:off x="1988" y="2669"/>
              <a:ext cx="48" cy="29"/>
            </a:xfrm>
            <a:custGeom>
              <a:avLst/>
              <a:gdLst>
                <a:gd name="T0" fmla="*/ 48 w 48"/>
                <a:gd name="T1" fmla="*/ 29 h 29"/>
                <a:gd name="T2" fmla="*/ 5 w 48"/>
                <a:gd name="T3" fmla="*/ 0 h 29"/>
                <a:gd name="T4" fmla="*/ 0 w 48"/>
                <a:gd name="T5" fmla="*/ 0 h 29"/>
                <a:gd name="T6" fmla="*/ 5 w 48"/>
                <a:gd name="T7" fmla="*/ 0 h 29"/>
                <a:gd name="T8" fmla="*/ 48 w 48"/>
                <a:gd name="T9" fmla="*/ 24 h 29"/>
                <a:gd name="T10" fmla="*/ 48 w 48"/>
                <a:gd name="T11" fmla="*/ 29 h 29"/>
                <a:gd name="T12" fmla="*/ 48 w 48"/>
                <a:gd name="T13" fmla="*/ 29 h 29"/>
              </a:gdLst>
              <a:ahLst/>
              <a:cxnLst>
                <a:cxn ang="0">
                  <a:pos x="T0" y="T1"/>
                </a:cxn>
                <a:cxn ang="0">
                  <a:pos x="T2" y="T3"/>
                </a:cxn>
                <a:cxn ang="0">
                  <a:pos x="T4" y="T5"/>
                </a:cxn>
                <a:cxn ang="0">
                  <a:pos x="T6" y="T7"/>
                </a:cxn>
                <a:cxn ang="0">
                  <a:pos x="T8" y="T9"/>
                </a:cxn>
                <a:cxn ang="0">
                  <a:pos x="T10" y="T11"/>
                </a:cxn>
                <a:cxn ang="0">
                  <a:pos x="T12" y="T13"/>
                </a:cxn>
              </a:cxnLst>
              <a:rect l="0" t="0" r="r" b="b"/>
              <a:pathLst>
                <a:path w="48" h="29">
                  <a:moveTo>
                    <a:pt x="48" y="29"/>
                  </a:moveTo>
                  <a:lnTo>
                    <a:pt x="5" y="0"/>
                  </a:lnTo>
                  <a:lnTo>
                    <a:pt x="0" y="0"/>
                  </a:lnTo>
                  <a:lnTo>
                    <a:pt x="5" y="0"/>
                  </a:lnTo>
                  <a:lnTo>
                    <a:pt x="48" y="24"/>
                  </a:lnTo>
                  <a:lnTo>
                    <a:pt x="48" y="29"/>
                  </a:lnTo>
                  <a:lnTo>
                    <a:pt x="48" y="29"/>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42" name="Freeform 679">
              <a:extLst>
                <a:ext uri="{FF2B5EF4-FFF2-40B4-BE49-F238E27FC236}">
                  <a16:creationId xmlns:a16="http://schemas.microsoft.com/office/drawing/2014/main" id="{91B259A4-16CD-45EA-9C58-521E89F98398}"/>
                </a:ext>
              </a:extLst>
            </p:cNvPr>
            <p:cNvSpPr>
              <a:spLocks/>
            </p:cNvSpPr>
            <p:nvPr/>
          </p:nvSpPr>
          <p:spPr bwMode="auto">
            <a:xfrm>
              <a:off x="1988" y="2655"/>
              <a:ext cx="48" cy="28"/>
            </a:xfrm>
            <a:custGeom>
              <a:avLst/>
              <a:gdLst>
                <a:gd name="T0" fmla="*/ 48 w 48"/>
                <a:gd name="T1" fmla="*/ 28 h 28"/>
                <a:gd name="T2" fmla="*/ 5 w 48"/>
                <a:gd name="T3" fmla="*/ 4 h 28"/>
                <a:gd name="T4" fmla="*/ 0 w 48"/>
                <a:gd name="T5" fmla="*/ 0 h 28"/>
                <a:gd name="T6" fmla="*/ 5 w 48"/>
                <a:gd name="T7" fmla="*/ 0 h 28"/>
                <a:gd name="T8" fmla="*/ 48 w 48"/>
                <a:gd name="T9" fmla="*/ 28 h 28"/>
                <a:gd name="T10" fmla="*/ 48 w 48"/>
                <a:gd name="T11" fmla="*/ 28 h 28"/>
                <a:gd name="T12" fmla="*/ 48 w 48"/>
                <a:gd name="T13" fmla="*/ 28 h 28"/>
              </a:gdLst>
              <a:ahLst/>
              <a:cxnLst>
                <a:cxn ang="0">
                  <a:pos x="T0" y="T1"/>
                </a:cxn>
                <a:cxn ang="0">
                  <a:pos x="T2" y="T3"/>
                </a:cxn>
                <a:cxn ang="0">
                  <a:pos x="T4" y="T5"/>
                </a:cxn>
                <a:cxn ang="0">
                  <a:pos x="T6" y="T7"/>
                </a:cxn>
                <a:cxn ang="0">
                  <a:pos x="T8" y="T9"/>
                </a:cxn>
                <a:cxn ang="0">
                  <a:pos x="T10" y="T11"/>
                </a:cxn>
                <a:cxn ang="0">
                  <a:pos x="T12" y="T13"/>
                </a:cxn>
              </a:cxnLst>
              <a:rect l="0" t="0" r="r" b="b"/>
              <a:pathLst>
                <a:path w="48" h="28">
                  <a:moveTo>
                    <a:pt x="48" y="28"/>
                  </a:moveTo>
                  <a:lnTo>
                    <a:pt x="5" y="4"/>
                  </a:lnTo>
                  <a:lnTo>
                    <a:pt x="0" y="0"/>
                  </a:lnTo>
                  <a:lnTo>
                    <a:pt x="5" y="0"/>
                  </a:lnTo>
                  <a:lnTo>
                    <a:pt x="48" y="28"/>
                  </a:lnTo>
                  <a:lnTo>
                    <a:pt x="48" y="28"/>
                  </a:lnTo>
                  <a:lnTo>
                    <a:pt x="48" y="28"/>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43" name="Freeform 680">
              <a:extLst>
                <a:ext uri="{FF2B5EF4-FFF2-40B4-BE49-F238E27FC236}">
                  <a16:creationId xmlns:a16="http://schemas.microsoft.com/office/drawing/2014/main" id="{5787A14C-A45D-4C5E-A59F-17937C333724}"/>
                </a:ext>
              </a:extLst>
            </p:cNvPr>
            <p:cNvSpPr>
              <a:spLocks/>
            </p:cNvSpPr>
            <p:nvPr/>
          </p:nvSpPr>
          <p:spPr bwMode="auto">
            <a:xfrm>
              <a:off x="2213" y="2492"/>
              <a:ext cx="357" cy="206"/>
            </a:xfrm>
            <a:custGeom>
              <a:avLst/>
              <a:gdLst>
                <a:gd name="T0" fmla="*/ 181 w 357"/>
                <a:gd name="T1" fmla="*/ 0 h 206"/>
                <a:gd name="T2" fmla="*/ 357 w 357"/>
                <a:gd name="T3" fmla="*/ 105 h 206"/>
                <a:gd name="T4" fmla="*/ 343 w 357"/>
                <a:gd name="T5" fmla="*/ 110 h 206"/>
                <a:gd name="T6" fmla="*/ 181 w 357"/>
                <a:gd name="T7" fmla="*/ 206 h 206"/>
                <a:gd name="T8" fmla="*/ 0 w 357"/>
                <a:gd name="T9" fmla="*/ 105 h 206"/>
                <a:gd name="T10" fmla="*/ 19 w 357"/>
                <a:gd name="T11" fmla="*/ 96 h 206"/>
                <a:gd name="T12" fmla="*/ 181 w 357"/>
                <a:gd name="T13" fmla="*/ 0 h 206"/>
              </a:gdLst>
              <a:ahLst/>
              <a:cxnLst>
                <a:cxn ang="0">
                  <a:pos x="T0" y="T1"/>
                </a:cxn>
                <a:cxn ang="0">
                  <a:pos x="T2" y="T3"/>
                </a:cxn>
                <a:cxn ang="0">
                  <a:pos x="T4" y="T5"/>
                </a:cxn>
                <a:cxn ang="0">
                  <a:pos x="T6" y="T7"/>
                </a:cxn>
                <a:cxn ang="0">
                  <a:pos x="T8" y="T9"/>
                </a:cxn>
                <a:cxn ang="0">
                  <a:pos x="T10" y="T11"/>
                </a:cxn>
                <a:cxn ang="0">
                  <a:pos x="T12" y="T13"/>
                </a:cxn>
              </a:cxnLst>
              <a:rect l="0" t="0" r="r" b="b"/>
              <a:pathLst>
                <a:path w="357" h="206">
                  <a:moveTo>
                    <a:pt x="181" y="0"/>
                  </a:moveTo>
                  <a:lnTo>
                    <a:pt x="357" y="105"/>
                  </a:lnTo>
                  <a:lnTo>
                    <a:pt x="343" y="110"/>
                  </a:lnTo>
                  <a:lnTo>
                    <a:pt x="181" y="206"/>
                  </a:lnTo>
                  <a:lnTo>
                    <a:pt x="0" y="105"/>
                  </a:lnTo>
                  <a:lnTo>
                    <a:pt x="19" y="96"/>
                  </a:lnTo>
                  <a:lnTo>
                    <a:pt x="181" y="0"/>
                  </a:lnTo>
                  <a:close/>
                </a:path>
              </a:pathLst>
            </a:custGeom>
            <a:solidFill>
              <a:srgbClr val="F3C89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44" name="Freeform 681">
              <a:extLst>
                <a:ext uri="{FF2B5EF4-FFF2-40B4-BE49-F238E27FC236}">
                  <a16:creationId xmlns:a16="http://schemas.microsoft.com/office/drawing/2014/main" id="{708CE2E5-58EF-4087-8F5F-0E1A6C45CFD7}"/>
                </a:ext>
              </a:extLst>
            </p:cNvPr>
            <p:cNvSpPr>
              <a:spLocks/>
            </p:cNvSpPr>
            <p:nvPr/>
          </p:nvSpPr>
          <p:spPr bwMode="auto">
            <a:xfrm>
              <a:off x="2284" y="2612"/>
              <a:ext cx="220" cy="62"/>
            </a:xfrm>
            <a:custGeom>
              <a:avLst/>
              <a:gdLst>
                <a:gd name="T0" fmla="*/ 0 w 220"/>
                <a:gd name="T1" fmla="*/ 0 h 62"/>
                <a:gd name="T2" fmla="*/ 220 w 220"/>
                <a:gd name="T3" fmla="*/ 0 h 62"/>
                <a:gd name="T4" fmla="*/ 110 w 220"/>
                <a:gd name="T5" fmla="*/ 62 h 62"/>
                <a:gd name="T6" fmla="*/ 0 w 220"/>
                <a:gd name="T7" fmla="*/ 0 h 62"/>
              </a:gdLst>
              <a:ahLst/>
              <a:cxnLst>
                <a:cxn ang="0">
                  <a:pos x="T0" y="T1"/>
                </a:cxn>
                <a:cxn ang="0">
                  <a:pos x="T2" y="T3"/>
                </a:cxn>
                <a:cxn ang="0">
                  <a:pos x="T4" y="T5"/>
                </a:cxn>
                <a:cxn ang="0">
                  <a:pos x="T6" y="T7"/>
                </a:cxn>
              </a:cxnLst>
              <a:rect l="0" t="0" r="r" b="b"/>
              <a:pathLst>
                <a:path w="220" h="62">
                  <a:moveTo>
                    <a:pt x="0" y="0"/>
                  </a:moveTo>
                  <a:lnTo>
                    <a:pt x="220" y="0"/>
                  </a:lnTo>
                  <a:lnTo>
                    <a:pt x="110" y="62"/>
                  </a:lnTo>
                  <a:lnTo>
                    <a:pt x="0" y="0"/>
                  </a:lnTo>
                  <a:close/>
                </a:path>
              </a:pathLst>
            </a:custGeom>
            <a:solidFill>
              <a:srgbClr val="DE9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45" name="Freeform 682">
              <a:extLst>
                <a:ext uri="{FF2B5EF4-FFF2-40B4-BE49-F238E27FC236}">
                  <a16:creationId xmlns:a16="http://schemas.microsoft.com/office/drawing/2014/main" id="{B5545EF3-9CAB-446C-B4C3-AC6944BF6712}"/>
                </a:ext>
              </a:extLst>
            </p:cNvPr>
            <p:cNvSpPr>
              <a:spLocks/>
            </p:cNvSpPr>
            <p:nvPr/>
          </p:nvSpPr>
          <p:spPr bwMode="auto">
            <a:xfrm>
              <a:off x="2260" y="2516"/>
              <a:ext cx="267" cy="81"/>
            </a:xfrm>
            <a:custGeom>
              <a:avLst/>
              <a:gdLst>
                <a:gd name="T0" fmla="*/ 134 w 267"/>
                <a:gd name="T1" fmla="*/ 0 h 81"/>
                <a:gd name="T2" fmla="*/ 267 w 267"/>
                <a:gd name="T3" fmla="*/ 81 h 81"/>
                <a:gd name="T4" fmla="*/ 263 w 267"/>
                <a:gd name="T5" fmla="*/ 81 h 81"/>
                <a:gd name="T6" fmla="*/ 134 w 267"/>
                <a:gd name="T7" fmla="*/ 10 h 81"/>
                <a:gd name="T8" fmla="*/ 15 w 267"/>
                <a:gd name="T9" fmla="*/ 77 h 81"/>
                <a:gd name="T10" fmla="*/ 5 w 267"/>
                <a:gd name="T11" fmla="*/ 81 h 81"/>
                <a:gd name="T12" fmla="*/ 5 w 267"/>
                <a:gd name="T13" fmla="*/ 81 h 81"/>
                <a:gd name="T14" fmla="*/ 0 w 267"/>
                <a:gd name="T15" fmla="*/ 81 h 81"/>
                <a:gd name="T16" fmla="*/ 5 w 267"/>
                <a:gd name="T17" fmla="*/ 77 h 81"/>
                <a:gd name="T18" fmla="*/ 15 w 267"/>
                <a:gd name="T19" fmla="*/ 72 h 81"/>
                <a:gd name="T20" fmla="*/ 134 w 267"/>
                <a:gd name="T21" fmla="*/ 0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67" h="81">
                  <a:moveTo>
                    <a:pt x="134" y="0"/>
                  </a:moveTo>
                  <a:lnTo>
                    <a:pt x="267" y="81"/>
                  </a:lnTo>
                  <a:lnTo>
                    <a:pt x="263" y="81"/>
                  </a:lnTo>
                  <a:lnTo>
                    <a:pt x="134" y="10"/>
                  </a:lnTo>
                  <a:lnTo>
                    <a:pt x="15" y="77"/>
                  </a:lnTo>
                  <a:lnTo>
                    <a:pt x="5" y="81"/>
                  </a:lnTo>
                  <a:lnTo>
                    <a:pt x="5" y="81"/>
                  </a:lnTo>
                  <a:lnTo>
                    <a:pt x="0" y="81"/>
                  </a:lnTo>
                  <a:lnTo>
                    <a:pt x="5" y="77"/>
                  </a:lnTo>
                  <a:lnTo>
                    <a:pt x="15" y="72"/>
                  </a:lnTo>
                  <a:lnTo>
                    <a:pt x="134" y="0"/>
                  </a:lnTo>
                  <a:close/>
                </a:path>
              </a:pathLst>
            </a:custGeom>
            <a:solidFill>
              <a:srgbClr val="9C6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46" name="Freeform 683">
              <a:extLst>
                <a:ext uri="{FF2B5EF4-FFF2-40B4-BE49-F238E27FC236}">
                  <a16:creationId xmlns:a16="http://schemas.microsoft.com/office/drawing/2014/main" id="{F8032FFE-507B-4ADF-85EA-72943C629318}"/>
                </a:ext>
              </a:extLst>
            </p:cNvPr>
            <p:cNvSpPr>
              <a:spLocks/>
            </p:cNvSpPr>
            <p:nvPr/>
          </p:nvSpPr>
          <p:spPr bwMode="auto">
            <a:xfrm>
              <a:off x="2265" y="2526"/>
              <a:ext cx="258" cy="76"/>
            </a:xfrm>
            <a:custGeom>
              <a:avLst/>
              <a:gdLst>
                <a:gd name="T0" fmla="*/ 129 w 258"/>
                <a:gd name="T1" fmla="*/ 0 h 76"/>
                <a:gd name="T2" fmla="*/ 258 w 258"/>
                <a:gd name="T3" fmla="*/ 71 h 76"/>
                <a:gd name="T4" fmla="*/ 248 w 258"/>
                <a:gd name="T5" fmla="*/ 76 h 76"/>
                <a:gd name="T6" fmla="*/ 10 w 258"/>
                <a:gd name="T7" fmla="*/ 76 h 76"/>
                <a:gd name="T8" fmla="*/ 0 w 258"/>
                <a:gd name="T9" fmla="*/ 71 h 76"/>
                <a:gd name="T10" fmla="*/ 0 w 258"/>
                <a:gd name="T11" fmla="*/ 71 h 76"/>
                <a:gd name="T12" fmla="*/ 10 w 258"/>
                <a:gd name="T13" fmla="*/ 67 h 76"/>
                <a:gd name="T14" fmla="*/ 129 w 258"/>
                <a:gd name="T15" fmla="*/ 0 h 7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8" h="76">
                  <a:moveTo>
                    <a:pt x="129" y="0"/>
                  </a:moveTo>
                  <a:lnTo>
                    <a:pt x="258" y="71"/>
                  </a:lnTo>
                  <a:lnTo>
                    <a:pt x="248" y="76"/>
                  </a:lnTo>
                  <a:lnTo>
                    <a:pt x="10" y="76"/>
                  </a:lnTo>
                  <a:lnTo>
                    <a:pt x="0" y="71"/>
                  </a:lnTo>
                  <a:lnTo>
                    <a:pt x="0" y="71"/>
                  </a:lnTo>
                  <a:lnTo>
                    <a:pt x="10" y="67"/>
                  </a:lnTo>
                  <a:lnTo>
                    <a:pt x="129" y="0"/>
                  </a:lnTo>
                  <a:close/>
                </a:path>
              </a:pathLst>
            </a:custGeom>
            <a:solidFill>
              <a:srgbClr val="DE9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47" name="Freeform 684">
              <a:extLst>
                <a:ext uri="{FF2B5EF4-FFF2-40B4-BE49-F238E27FC236}">
                  <a16:creationId xmlns:a16="http://schemas.microsoft.com/office/drawing/2014/main" id="{6BDB1B44-EEBA-4C98-B260-0B6954009229}"/>
                </a:ext>
              </a:extLst>
            </p:cNvPr>
            <p:cNvSpPr>
              <a:spLocks/>
            </p:cNvSpPr>
            <p:nvPr/>
          </p:nvSpPr>
          <p:spPr bwMode="auto">
            <a:xfrm>
              <a:off x="2275" y="2602"/>
              <a:ext cx="238" cy="10"/>
            </a:xfrm>
            <a:custGeom>
              <a:avLst/>
              <a:gdLst>
                <a:gd name="T0" fmla="*/ 238 w 238"/>
                <a:gd name="T1" fmla="*/ 0 h 10"/>
                <a:gd name="T2" fmla="*/ 229 w 238"/>
                <a:gd name="T3" fmla="*/ 10 h 10"/>
                <a:gd name="T4" fmla="*/ 9 w 238"/>
                <a:gd name="T5" fmla="*/ 10 h 10"/>
                <a:gd name="T6" fmla="*/ 0 w 238"/>
                <a:gd name="T7" fmla="*/ 0 h 10"/>
                <a:gd name="T8" fmla="*/ 238 w 238"/>
                <a:gd name="T9" fmla="*/ 0 h 10"/>
              </a:gdLst>
              <a:ahLst/>
              <a:cxnLst>
                <a:cxn ang="0">
                  <a:pos x="T0" y="T1"/>
                </a:cxn>
                <a:cxn ang="0">
                  <a:pos x="T2" y="T3"/>
                </a:cxn>
                <a:cxn ang="0">
                  <a:pos x="T4" y="T5"/>
                </a:cxn>
                <a:cxn ang="0">
                  <a:pos x="T6" y="T7"/>
                </a:cxn>
                <a:cxn ang="0">
                  <a:pos x="T8" y="T9"/>
                </a:cxn>
              </a:cxnLst>
              <a:rect l="0" t="0" r="r" b="b"/>
              <a:pathLst>
                <a:path w="238" h="10">
                  <a:moveTo>
                    <a:pt x="238" y="0"/>
                  </a:moveTo>
                  <a:lnTo>
                    <a:pt x="229" y="10"/>
                  </a:lnTo>
                  <a:lnTo>
                    <a:pt x="9" y="10"/>
                  </a:lnTo>
                  <a:lnTo>
                    <a:pt x="0" y="0"/>
                  </a:lnTo>
                  <a:lnTo>
                    <a:pt x="238" y="0"/>
                  </a:lnTo>
                  <a:close/>
                </a:path>
              </a:pathLst>
            </a:custGeom>
            <a:solidFill>
              <a:srgbClr val="9C6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48" name="Freeform 685">
              <a:extLst>
                <a:ext uri="{FF2B5EF4-FFF2-40B4-BE49-F238E27FC236}">
                  <a16:creationId xmlns:a16="http://schemas.microsoft.com/office/drawing/2014/main" id="{462A1D26-49AC-4CBE-8336-1A3B220AB620}"/>
                </a:ext>
              </a:extLst>
            </p:cNvPr>
            <p:cNvSpPr>
              <a:spLocks/>
            </p:cNvSpPr>
            <p:nvPr/>
          </p:nvSpPr>
          <p:spPr bwMode="auto">
            <a:xfrm>
              <a:off x="2213" y="2588"/>
              <a:ext cx="357" cy="14"/>
            </a:xfrm>
            <a:custGeom>
              <a:avLst/>
              <a:gdLst>
                <a:gd name="T0" fmla="*/ 343 w 357"/>
                <a:gd name="T1" fmla="*/ 0 h 14"/>
                <a:gd name="T2" fmla="*/ 357 w 357"/>
                <a:gd name="T3" fmla="*/ 9 h 14"/>
                <a:gd name="T4" fmla="*/ 353 w 357"/>
                <a:gd name="T5" fmla="*/ 9 h 14"/>
                <a:gd name="T6" fmla="*/ 343 w 357"/>
                <a:gd name="T7" fmla="*/ 14 h 14"/>
                <a:gd name="T8" fmla="*/ 300 w 357"/>
                <a:gd name="T9" fmla="*/ 14 h 14"/>
                <a:gd name="T10" fmla="*/ 62 w 357"/>
                <a:gd name="T11" fmla="*/ 14 h 14"/>
                <a:gd name="T12" fmla="*/ 19 w 357"/>
                <a:gd name="T13" fmla="*/ 14 h 14"/>
                <a:gd name="T14" fmla="*/ 0 w 357"/>
                <a:gd name="T15" fmla="*/ 9 h 14"/>
                <a:gd name="T16" fmla="*/ 19 w 357"/>
                <a:gd name="T17" fmla="*/ 0 h 14"/>
                <a:gd name="T18" fmla="*/ 62 w 357"/>
                <a:gd name="T19" fmla="*/ 0 h 14"/>
                <a:gd name="T20" fmla="*/ 300 w 357"/>
                <a:gd name="T21" fmla="*/ 0 h 14"/>
                <a:gd name="T22" fmla="*/ 343 w 357"/>
                <a:gd name="T23" fmla="*/ 0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7" h="14">
                  <a:moveTo>
                    <a:pt x="343" y="0"/>
                  </a:moveTo>
                  <a:lnTo>
                    <a:pt x="357" y="9"/>
                  </a:lnTo>
                  <a:lnTo>
                    <a:pt x="353" y="9"/>
                  </a:lnTo>
                  <a:lnTo>
                    <a:pt x="343" y="14"/>
                  </a:lnTo>
                  <a:lnTo>
                    <a:pt x="300" y="14"/>
                  </a:lnTo>
                  <a:lnTo>
                    <a:pt x="62" y="14"/>
                  </a:lnTo>
                  <a:lnTo>
                    <a:pt x="19" y="14"/>
                  </a:lnTo>
                  <a:lnTo>
                    <a:pt x="0" y="9"/>
                  </a:lnTo>
                  <a:lnTo>
                    <a:pt x="19" y="0"/>
                  </a:lnTo>
                  <a:lnTo>
                    <a:pt x="62" y="0"/>
                  </a:lnTo>
                  <a:lnTo>
                    <a:pt x="300" y="0"/>
                  </a:lnTo>
                  <a:lnTo>
                    <a:pt x="343" y="0"/>
                  </a:lnTo>
                  <a:close/>
                </a:path>
              </a:pathLst>
            </a:custGeom>
            <a:solidFill>
              <a:srgbClr val="F3C89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49" name="Freeform 686">
              <a:extLst>
                <a:ext uri="{FF2B5EF4-FFF2-40B4-BE49-F238E27FC236}">
                  <a16:creationId xmlns:a16="http://schemas.microsoft.com/office/drawing/2014/main" id="{C9F274D8-CD94-4B8C-93B0-A77AA824E7D9}"/>
                </a:ext>
              </a:extLst>
            </p:cNvPr>
            <p:cNvSpPr>
              <a:spLocks/>
            </p:cNvSpPr>
            <p:nvPr/>
          </p:nvSpPr>
          <p:spPr bwMode="auto">
            <a:xfrm>
              <a:off x="2213" y="2597"/>
              <a:ext cx="181" cy="306"/>
            </a:xfrm>
            <a:custGeom>
              <a:avLst/>
              <a:gdLst>
                <a:gd name="T0" fmla="*/ 0 w 181"/>
                <a:gd name="T1" fmla="*/ 0 h 306"/>
                <a:gd name="T2" fmla="*/ 181 w 181"/>
                <a:gd name="T3" fmla="*/ 101 h 306"/>
                <a:gd name="T4" fmla="*/ 181 w 181"/>
                <a:gd name="T5" fmla="*/ 120 h 306"/>
                <a:gd name="T6" fmla="*/ 181 w 181"/>
                <a:gd name="T7" fmla="*/ 306 h 306"/>
                <a:gd name="T8" fmla="*/ 4 w 181"/>
                <a:gd name="T9" fmla="*/ 206 h 306"/>
                <a:gd name="T10" fmla="*/ 4 w 181"/>
                <a:gd name="T11" fmla="*/ 186 h 306"/>
                <a:gd name="T12" fmla="*/ 0 w 181"/>
                <a:gd name="T13" fmla="*/ 0 h 306"/>
              </a:gdLst>
              <a:ahLst/>
              <a:cxnLst>
                <a:cxn ang="0">
                  <a:pos x="T0" y="T1"/>
                </a:cxn>
                <a:cxn ang="0">
                  <a:pos x="T2" y="T3"/>
                </a:cxn>
                <a:cxn ang="0">
                  <a:pos x="T4" y="T5"/>
                </a:cxn>
                <a:cxn ang="0">
                  <a:pos x="T6" y="T7"/>
                </a:cxn>
                <a:cxn ang="0">
                  <a:pos x="T8" y="T9"/>
                </a:cxn>
                <a:cxn ang="0">
                  <a:pos x="T10" y="T11"/>
                </a:cxn>
                <a:cxn ang="0">
                  <a:pos x="T12" y="T13"/>
                </a:cxn>
              </a:cxnLst>
              <a:rect l="0" t="0" r="r" b="b"/>
              <a:pathLst>
                <a:path w="181" h="306">
                  <a:moveTo>
                    <a:pt x="0" y="0"/>
                  </a:moveTo>
                  <a:lnTo>
                    <a:pt x="181" y="101"/>
                  </a:lnTo>
                  <a:lnTo>
                    <a:pt x="181" y="120"/>
                  </a:lnTo>
                  <a:lnTo>
                    <a:pt x="181" y="306"/>
                  </a:lnTo>
                  <a:lnTo>
                    <a:pt x="4" y="206"/>
                  </a:lnTo>
                  <a:lnTo>
                    <a:pt x="4" y="186"/>
                  </a:lnTo>
                  <a:lnTo>
                    <a:pt x="0" y="0"/>
                  </a:lnTo>
                  <a:close/>
                </a:path>
              </a:pathLst>
            </a:custGeom>
            <a:solidFill>
              <a:srgbClr val="DE9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50" name="Freeform 687">
              <a:extLst>
                <a:ext uri="{FF2B5EF4-FFF2-40B4-BE49-F238E27FC236}">
                  <a16:creationId xmlns:a16="http://schemas.microsoft.com/office/drawing/2014/main" id="{E2B63817-B205-490B-9242-D9DAA05BDAB5}"/>
                </a:ext>
              </a:extLst>
            </p:cNvPr>
            <p:cNvSpPr>
              <a:spLocks/>
            </p:cNvSpPr>
            <p:nvPr/>
          </p:nvSpPr>
          <p:spPr bwMode="auto">
            <a:xfrm>
              <a:off x="2265" y="2741"/>
              <a:ext cx="105" cy="119"/>
            </a:xfrm>
            <a:custGeom>
              <a:avLst/>
              <a:gdLst>
                <a:gd name="T0" fmla="*/ 105 w 105"/>
                <a:gd name="T1" fmla="*/ 119 h 119"/>
                <a:gd name="T2" fmla="*/ 0 w 105"/>
                <a:gd name="T3" fmla="*/ 62 h 119"/>
                <a:gd name="T4" fmla="*/ 105 w 105"/>
                <a:gd name="T5" fmla="*/ 0 h 119"/>
                <a:gd name="T6" fmla="*/ 105 w 105"/>
                <a:gd name="T7" fmla="*/ 119 h 119"/>
              </a:gdLst>
              <a:ahLst/>
              <a:cxnLst>
                <a:cxn ang="0">
                  <a:pos x="T0" y="T1"/>
                </a:cxn>
                <a:cxn ang="0">
                  <a:pos x="T2" y="T3"/>
                </a:cxn>
                <a:cxn ang="0">
                  <a:pos x="T4" y="T5"/>
                </a:cxn>
                <a:cxn ang="0">
                  <a:pos x="T6" y="T7"/>
                </a:cxn>
              </a:cxnLst>
              <a:rect l="0" t="0" r="r" b="b"/>
              <a:pathLst>
                <a:path w="105" h="119">
                  <a:moveTo>
                    <a:pt x="105" y="119"/>
                  </a:moveTo>
                  <a:lnTo>
                    <a:pt x="0" y="62"/>
                  </a:lnTo>
                  <a:lnTo>
                    <a:pt x="105" y="0"/>
                  </a:lnTo>
                  <a:lnTo>
                    <a:pt x="105" y="119"/>
                  </a:lnTo>
                  <a:close/>
                </a:path>
              </a:pathLst>
            </a:custGeom>
            <a:solidFill>
              <a:srgbClr val="DE9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51" name="Freeform 688">
              <a:extLst>
                <a:ext uri="{FF2B5EF4-FFF2-40B4-BE49-F238E27FC236}">
                  <a16:creationId xmlns:a16="http://schemas.microsoft.com/office/drawing/2014/main" id="{510C6E90-5ABB-449D-B570-1840BD76FA97}"/>
                </a:ext>
              </a:extLst>
            </p:cNvPr>
            <p:cNvSpPr>
              <a:spLocks/>
            </p:cNvSpPr>
            <p:nvPr/>
          </p:nvSpPr>
          <p:spPr bwMode="auto">
            <a:xfrm>
              <a:off x="2236" y="2640"/>
              <a:ext cx="5" cy="153"/>
            </a:xfrm>
            <a:custGeom>
              <a:avLst/>
              <a:gdLst>
                <a:gd name="T0" fmla="*/ 0 w 5"/>
                <a:gd name="T1" fmla="*/ 0 h 153"/>
                <a:gd name="T2" fmla="*/ 5 w 5"/>
                <a:gd name="T3" fmla="*/ 0 h 153"/>
                <a:gd name="T4" fmla="*/ 5 w 5"/>
                <a:gd name="T5" fmla="*/ 139 h 153"/>
                <a:gd name="T6" fmla="*/ 5 w 5"/>
                <a:gd name="T7" fmla="*/ 148 h 153"/>
                <a:gd name="T8" fmla="*/ 5 w 5"/>
                <a:gd name="T9" fmla="*/ 153 h 153"/>
                <a:gd name="T10" fmla="*/ 0 w 5"/>
                <a:gd name="T11" fmla="*/ 148 h 153"/>
                <a:gd name="T12" fmla="*/ 0 w 5"/>
                <a:gd name="T13" fmla="*/ 139 h 153"/>
                <a:gd name="T14" fmla="*/ 0 w 5"/>
                <a:gd name="T15" fmla="*/ 129 h 153"/>
                <a:gd name="T16" fmla="*/ 0 w 5"/>
                <a:gd name="T17" fmla="*/ 0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153">
                  <a:moveTo>
                    <a:pt x="0" y="0"/>
                  </a:moveTo>
                  <a:lnTo>
                    <a:pt x="5" y="0"/>
                  </a:lnTo>
                  <a:lnTo>
                    <a:pt x="5" y="139"/>
                  </a:lnTo>
                  <a:lnTo>
                    <a:pt x="5" y="148"/>
                  </a:lnTo>
                  <a:lnTo>
                    <a:pt x="5" y="153"/>
                  </a:lnTo>
                  <a:lnTo>
                    <a:pt x="0" y="148"/>
                  </a:lnTo>
                  <a:lnTo>
                    <a:pt x="0" y="139"/>
                  </a:lnTo>
                  <a:lnTo>
                    <a:pt x="0" y="129"/>
                  </a:lnTo>
                  <a:lnTo>
                    <a:pt x="0" y="0"/>
                  </a:lnTo>
                  <a:close/>
                </a:path>
              </a:pathLst>
            </a:custGeom>
            <a:solidFill>
              <a:srgbClr val="9C6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52" name="Freeform 689">
              <a:extLst>
                <a:ext uri="{FF2B5EF4-FFF2-40B4-BE49-F238E27FC236}">
                  <a16:creationId xmlns:a16="http://schemas.microsoft.com/office/drawing/2014/main" id="{83D76733-14AB-4C69-B25F-7266EBFF4758}"/>
                </a:ext>
              </a:extLst>
            </p:cNvPr>
            <p:cNvSpPr>
              <a:spLocks/>
            </p:cNvSpPr>
            <p:nvPr/>
          </p:nvSpPr>
          <p:spPr bwMode="auto">
            <a:xfrm>
              <a:off x="2241" y="2640"/>
              <a:ext cx="129" cy="158"/>
            </a:xfrm>
            <a:custGeom>
              <a:avLst/>
              <a:gdLst>
                <a:gd name="T0" fmla="*/ 0 w 129"/>
                <a:gd name="T1" fmla="*/ 0 h 158"/>
                <a:gd name="T2" fmla="*/ 129 w 129"/>
                <a:gd name="T3" fmla="*/ 77 h 158"/>
                <a:gd name="T4" fmla="*/ 129 w 129"/>
                <a:gd name="T5" fmla="*/ 91 h 158"/>
                <a:gd name="T6" fmla="*/ 10 w 129"/>
                <a:gd name="T7" fmla="*/ 158 h 158"/>
                <a:gd name="T8" fmla="*/ 0 w 129"/>
                <a:gd name="T9" fmla="*/ 153 h 158"/>
                <a:gd name="T10" fmla="*/ 0 w 129"/>
                <a:gd name="T11" fmla="*/ 148 h 158"/>
                <a:gd name="T12" fmla="*/ 0 w 129"/>
                <a:gd name="T13" fmla="*/ 139 h 158"/>
                <a:gd name="T14" fmla="*/ 0 w 129"/>
                <a:gd name="T15" fmla="*/ 0 h 15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9" h="158">
                  <a:moveTo>
                    <a:pt x="0" y="0"/>
                  </a:moveTo>
                  <a:lnTo>
                    <a:pt x="129" y="77"/>
                  </a:lnTo>
                  <a:lnTo>
                    <a:pt x="129" y="91"/>
                  </a:lnTo>
                  <a:lnTo>
                    <a:pt x="10" y="158"/>
                  </a:lnTo>
                  <a:lnTo>
                    <a:pt x="0" y="153"/>
                  </a:lnTo>
                  <a:lnTo>
                    <a:pt x="0" y="148"/>
                  </a:lnTo>
                  <a:lnTo>
                    <a:pt x="0" y="139"/>
                  </a:lnTo>
                  <a:lnTo>
                    <a:pt x="0" y="0"/>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53" name="Freeform 690">
              <a:extLst>
                <a:ext uri="{FF2B5EF4-FFF2-40B4-BE49-F238E27FC236}">
                  <a16:creationId xmlns:a16="http://schemas.microsoft.com/office/drawing/2014/main" id="{42114394-66D9-4BDB-AE5A-87B609B56723}"/>
                </a:ext>
              </a:extLst>
            </p:cNvPr>
            <p:cNvSpPr>
              <a:spLocks/>
            </p:cNvSpPr>
            <p:nvPr/>
          </p:nvSpPr>
          <p:spPr bwMode="auto">
            <a:xfrm>
              <a:off x="2260" y="2736"/>
              <a:ext cx="110" cy="124"/>
            </a:xfrm>
            <a:custGeom>
              <a:avLst/>
              <a:gdLst>
                <a:gd name="T0" fmla="*/ 110 w 110"/>
                <a:gd name="T1" fmla="*/ 124 h 124"/>
                <a:gd name="T2" fmla="*/ 5 w 110"/>
                <a:gd name="T3" fmla="*/ 67 h 124"/>
                <a:gd name="T4" fmla="*/ 0 w 110"/>
                <a:gd name="T5" fmla="*/ 62 h 124"/>
                <a:gd name="T6" fmla="*/ 110 w 110"/>
                <a:gd name="T7" fmla="*/ 0 h 124"/>
                <a:gd name="T8" fmla="*/ 110 w 110"/>
                <a:gd name="T9" fmla="*/ 5 h 124"/>
                <a:gd name="T10" fmla="*/ 110 w 110"/>
                <a:gd name="T11" fmla="*/ 124 h 124"/>
              </a:gdLst>
              <a:ahLst/>
              <a:cxnLst>
                <a:cxn ang="0">
                  <a:pos x="T0" y="T1"/>
                </a:cxn>
                <a:cxn ang="0">
                  <a:pos x="T2" y="T3"/>
                </a:cxn>
                <a:cxn ang="0">
                  <a:pos x="T4" y="T5"/>
                </a:cxn>
                <a:cxn ang="0">
                  <a:pos x="T6" y="T7"/>
                </a:cxn>
                <a:cxn ang="0">
                  <a:pos x="T8" y="T9"/>
                </a:cxn>
                <a:cxn ang="0">
                  <a:pos x="T10" y="T11"/>
                </a:cxn>
              </a:cxnLst>
              <a:rect l="0" t="0" r="r" b="b"/>
              <a:pathLst>
                <a:path w="110" h="124">
                  <a:moveTo>
                    <a:pt x="110" y="124"/>
                  </a:moveTo>
                  <a:lnTo>
                    <a:pt x="5" y="67"/>
                  </a:lnTo>
                  <a:lnTo>
                    <a:pt x="0" y="62"/>
                  </a:lnTo>
                  <a:lnTo>
                    <a:pt x="110" y="0"/>
                  </a:lnTo>
                  <a:lnTo>
                    <a:pt x="110" y="5"/>
                  </a:lnTo>
                  <a:lnTo>
                    <a:pt x="110" y="124"/>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54" name="Freeform 691">
              <a:extLst>
                <a:ext uri="{FF2B5EF4-FFF2-40B4-BE49-F238E27FC236}">
                  <a16:creationId xmlns:a16="http://schemas.microsoft.com/office/drawing/2014/main" id="{91772B38-87BF-49C9-9DA3-5BC98D5DF62E}"/>
                </a:ext>
              </a:extLst>
            </p:cNvPr>
            <p:cNvSpPr>
              <a:spLocks/>
            </p:cNvSpPr>
            <p:nvPr/>
          </p:nvSpPr>
          <p:spPr bwMode="auto">
            <a:xfrm>
              <a:off x="2217" y="2688"/>
              <a:ext cx="177" cy="124"/>
            </a:xfrm>
            <a:custGeom>
              <a:avLst/>
              <a:gdLst>
                <a:gd name="T0" fmla="*/ 163 w 177"/>
                <a:gd name="T1" fmla="*/ 0 h 124"/>
                <a:gd name="T2" fmla="*/ 177 w 177"/>
                <a:gd name="T3" fmla="*/ 10 h 124"/>
                <a:gd name="T4" fmla="*/ 177 w 177"/>
                <a:gd name="T5" fmla="*/ 29 h 124"/>
                <a:gd name="T6" fmla="*/ 15 w 177"/>
                <a:gd name="T7" fmla="*/ 124 h 124"/>
                <a:gd name="T8" fmla="*/ 0 w 177"/>
                <a:gd name="T9" fmla="*/ 115 h 124"/>
                <a:gd name="T10" fmla="*/ 0 w 177"/>
                <a:gd name="T11" fmla="*/ 95 h 124"/>
                <a:gd name="T12" fmla="*/ 163 w 177"/>
                <a:gd name="T13" fmla="*/ 0 h 124"/>
              </a:gdLst>
              <a:ahLst/>
              <a:cxnLst>
                <a:cxn ang="0">
                  <a:pos x="T0" y="T1"/>
                </a:cxn>
                <a:cxn ang="0">
                  <a:pos x="T2" y="T3"/>
                </a:cxn>
                <a:cxn ang="0">
                  <a:pos x="T4" y="T5"/>
                </a:cxn>
                <a:cxn ang="0">
                  <a:pos x="T6" y="T7"/>
                </a:cxn>
                <a:cxn ang="0">
                  <a:pos x="T8" y="T9"/>
                </a:cxn>
                <a:cxn ang="0">
                  <a:pos x="T10" y="T11"/>
                </a:cxn>
                <a:cxn ang="0">
                  <a:pos x="T12" y="T13"/>
                </a:cxn>
              </a:cxnLst>
              <a:rect l="0" t="0" r="r" b="b"/>
              <a:pathLst>
                <a:path w="177" h="124">
                  <a:moveTo>
                    <a:pt x="163" y="0"/>
                  </a:moveTo>
                  <a:lnTo>
                    <a:pt x="177" y="10"/>
                  </a:lnTo>
                  <a:lnTo>
                    <a:pt x="177" y="29"/>
                  </a:lnTo>
                  <a:lnTo>
                    <a:pt x="15" y="124"/>
                  </a:lnTo>
                  <a:lnTo>
                    <a:pt x="0" y="115"/>
                  </a:lnTo>
                  <a:lnTo>
                    <a:pt x="0" y="95"/>
                  </a:lnTo>
                  <a:lnTo>
                    <a:pt x="163" y="0"/>
                  </a:lnTo>
                  <a:close/>
                </a:path>
              </a:pathLst>
            </a:custGeom>
            <a:solidFill>
              <a:srgbClr val="9C6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55" name="Freeform 692">
              <a:extLst>
                <a:ext uri="{FF2B5EF4-FFF2-40B4-BE49-F238E27FC236}">
                  <a16:creationId xmlns:a16="http://schemas.microsoft.com/office/drawing/2014/main" id="{61A8AD64-9E18-4E40-B3B0-BBCACE83383A}"/>
                </a:ext>
              </a:extLst>
            </p:cNvPr>
            <p:cNvSpPr>
              <a:spLocks/>
            </p:cNvSpPr>
            <p:nvPr/>
          </p:nvSpPr>
          <p:spPr bwMode="auto">
            <a:xfrm>
              <a:off x="2251" y="2731"/>
              <a:ext cx="119" cy="134"/>
            </a:xfrm>
            <a:custGeom>
              <a:avLst/>
              <a:gdLst>
                <a:gd name="T0" fmla="*/ 14 w 119"/>
                <a:gd name="T1" fmla="*/ 72 h 134"/>
                <a:gd name="T2" fmla="*/ 9 w 119"/>
                <a:gd name="T3" fmla="*/ 67 h 134"/>
                <a:gd name="T4" fmla="*/ 119 w 119"/>
                <a:gd name="T5" fmla="*/ 5 h 134"/>
                <a:gd name="T6" fmla="*/ 119 w 119"/>
                <a:gd name="T7" fmla="*/ 0 h 134"/>
                <a:gd name="T8" fmla="*/ 0 w 119"/>
                <a:gd name="T9" fmla="*/ 67 h 134"/>
                <a:gd name="T10" fmla="*/ 9 w 119"/>
                <a:gd name="T11" fmla="*/ 72 h 134"/>
                <a:gd name="T12" fmla="*/ 119 w 119"/>
                <a:gd name="T13" fmla="*/ 134 h 134"/>
                <a:gd name="T14" fmla="*/ 119 w 119"/>
                <a:gd name="T15" fmla="*/ 129 h 134"/>
                <a:gd name="T16" fmla="*/ 14 w 119"/>
                <a:gd name="T17" fmla="*/ 72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9" h="134">
                  <a:moveTo>
                    <a:pt x="14" y="72"/>
                  </a:moveTo>
                  <a:lnTo>
                    <a:pt x="9" y="67"/>
                  </a:lnTo>
                  <a:lnTo>
                    <a:pt x="119" y="5"/>
                  </a:lnTo>
                  <a:lnTo>
                    <a:pt x="119" y="0"/>
                  </a:lnTo>
                  <a:lnTo>
                    <a:pt x="0" y="67"/>
                  </a:lnTo>
                  <a:lnTo>
                    <a:pt x="9" y="72"/>
                  </a:lnTo>
                  <a:lnTo>
                    <a:pt x="119" y="134"/>
                  </a:lnTo>
                  <a:lnTo>
                    <a:pt x="119" y="129"/>
                  </a:lnTo>
                  <a:lnTo>
                    <a:pt x="14" y="72"/>
                  </a:lnTo>
                  <a:close/>
                </a:path>
              </a:pathLst>
            </a:custGeom>
            <a:solidFill>
              <a:srgbClr val="9C6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56" name="Freeform 693">
              <a:extLst>
                <a:ext uri="{FF2B5EF4-FFF2-40B4-BE49-F238E27FC236}">
                  <a16:creationId xmlns:a16="http://schemas.microsoft.com/office/drawing/2014/main" id="{0EDB2689-9AE0-468B-9B03-EBC12912C532}"/>
                </a:ext>
              </a:extLst>
            </p:cNvPr>
            <p:cNvSpPr>
              <a:spLocks/>
            </p:cNvSpPr>
            <p:nvPr/>
          </p:nvSpPr>
          <p:spPr bwMode="auto">
            <a:xfrm>
              <a:off x="2217" y="2688"/>
              <a:ext cx="177" cy="124"/>
            </a:xfrm>
            <a:custGeom>
              <a:avLst/>
              <a:gdLst>
                <a:gd name="T0" fmla="*/ 163 w 177"/>
                <a:gd name="T1" fmla="*/ 0 h 124"/>
                <a:gd name="T2" fmla="*/ 177 w 177"/>
                <a:gd name="T3" fmla="*/ 10 h 124"/>
                <a:gd name="T4" fmla="*/ 177 w 177"/>
                <a:gd name="T5" fmla="*/ 14 h 124"/>
                <a:gd name="T6" fmla="*/ 177 w 177"/>
                <a:gd name="T7" fmla="*/ 29 h 124"/>
                <a:gd name="T8" fmla="*/ 153 w 177"/>
                <a:gd name="T9" fmla="*/ 43 h 124"/>
                <a:gd name="T10" fmla="*/ 34 w 177"/>
                <a:gd name="T11" fmla="*/ 110 h 124"/>
                <a:gd name="T12" fmla="*/ 15 w 177"/>
                <a:gd name="T13" fmla="*/ 124 h 124"/>
                <a:gd name="T14" fmla="*/ 0 w 177"/>
                <a:gd name="T15" fmla="*/ 115 h 124"/>
                <a:gd name="T16" fmla="*/ 0 w 177"/>
                <a:gd name="T17" fmla="*/ 95 h 124"/>
                <a:gd name="T18" fmla="*/ 19 w 177"/>
                <a:gd name="T19" fmla="*/ 81 h 124"/>
                <a:gd name="T20" fmla="*/ 139 w 177"/>
                <a:gd name="T21" fmla="*/ 14 h 124"/>
                <a:gd name="T22" fmla="*/ 163 w 177"/>
                <a:gd name="T23" fmla="*/ 0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7" h="124">
                  <a:moveTo>
                    <a:pt x="163" y="0"/>
                  </a:moveTo>
                  <a:lnTo>
                    <a:pt x="177" y="10"/>
                  </a:lnTo>
                  <a:lnTo>
                    <a:pt x="177" y="14"/>
                  </a:lnTo>
                  <a:lnTo>
                    <a:pt x="177" y="29"/>
                  </a:lnTo>
                  <a:lnTo>
                    <a:pt x="153" y="43"/>
                  </a:lnTo>
                  <a:lnTo>
                    <a:pt x="34" y="110"/>
                  </a:lnTo>
                  <a:lnTo>
                    <a:pt x="15" y="124"/>
                  </a:lnTo>
                  <a:lnTo>
                    <a:pt x="0" y="115"/>
                  </a:lnTo>
                  <a:lnTo>
                    <a:pt x="0" y="95"/>
                  </a:lnTo>
                  <a:lnTo>
                    <a:pt x="19" y="81"/>
                  </a:lnTo>
                  <a:lnTo>
                    <a:pt x="139" y="14"/>
                  </a:lnTo>
                  <a:lnTo>
                    <a:pt x="163" y="0"/>
                  </a:lnTo>
                  <a:close/>
                </a:path>
              </a:pathLst>
            </a:custGeom>
            <a:solidFill>
              <a:srgbClr val="DE9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57" name="Freeform 694">
              <a:extLst>
                <a:ext uri="{FF2B5EF4-FFF2-40B4-BE49-F238E27FC236}">
                  <a16:creationId xmlns:a16="http://schemas.microsoft.com/office/drawing/2014/main" id="{6C816E6E-08EA-42D3-9BFD-984FEDA2F62A}"/>
                </a:ext>
              </a:extLst>
            </p:cNvPr>
            <p:cNvSpPr>
              <a:spLocks/>
            </p:cNvSpPr>
            <p:nvPr/>
          </p:nvSpPr>
          <p:spPr bwMode="auto">
            <a:xfrm>
              <a:off x="2394" y="2597"/>
              <a:ext cx="176" cy="306"/>
            </a:xfrm>
            <a:custGeom>
              <a:avLst/>
              <a:gdLst>
                <a:gd name="T0" fmla="*/ 176 w 176"/>
                <a:gd name="T1" fmla="*/ 0 h 306"/>
                <a:gd name="T2" fmla="*/ 176 w 176"/>
                <a:gd name="T3" fmla="*/ 206 h 306"/>
                <a:gd name="T4" fmla="*/ 162 w 176"/>
                <a:gd name="T5" fmla="*/ 215 h 306"/>
                <a:gd name="T6" fmla="*/ 0 w 176"/>
                <a:gd name="T7" fmla="*/ 306 h 306"/>
                <a:gd name="T8" fmla="*/ 0 w 176"/>
                <a:gd name="T9" fmla="*/ 101 h 306"/>
                <a:gd name="T10" fmla="*/ 14 w 176"/>
                <a:gd name="T11" fmla="*/ 91 h 306"/>
                <a:gd name="T12" fmla="*/ 176 w 176"/>
                <a:gd name="T13" fmla="*/ 0 h 306"/>
              </a:gdLst>
              <a:ahLst/>
              <a:cxnLst>
                <a:cxn ang="0">
                  <a:pos x="T0" y="T1"/>
                </a:cxn>
                <a:cxn ang="0">
                  <a:pos x="T2" y="T3"/>
                </a:cxn>
                <a:cxn ang="0">
                  <a:pos x="T4" y="T5"/>
                </a:cxn>
                <a:cxn ang="0">
                  <a:pos x="T6" y="T7"/>
                </a:cxn>
                <a:cxn ang="0">
                  <a:pos x="T8" y="T9"/>
                </a:cxn>
                <a:cxn ang="0">
                  <a:pos x="T10" y="T11"/>
                </a:cxn>
                <a:cxn ang="0">
                  <a:pos x="T12" y="T13"/>
                </a:cxn>
              </a:cxnLst>
              <a:rect l="0" t="0" r="r" b="b"/>
              <a:pathLst>
                <a:path w="176" h="306">
                  <a:moveTo>
                    <a:pt x="176" y="0"/>
                  </a:moveTo>
                  <a:lnTo>
                    <a:pt x="176" y="206"/>
                  </a:lnTo>
                  <a:lnTo>
                    <a:pt x="162" y="215"/>
                  </a:lnTo>
                  <a:lnTo>
                    <a:pt x="0" y="306"/>
                  </a:lnTo>
                  <a:lnTo>
                    <a:pt x="0" y="101"/>
                  </a:lnTo>
                  <a:lnTo>
                    <a:pt x="14" y="91"/>
                  </a:lnTo>
                  <a:lnTo>
                    <a:pt x="176" y="0"/>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58" name="Freeform 695">
              <a:extLst>
                <a:ext uri="{FF2B5EF4-FFF2-40B4-BE49-F238E27FC236}">
                  <a16:creationId xmlns:a16="http://schemas.microsoft.com/office/drawing/2014/main" id="{E0A8186E-59ED-49D6-B33B-1C179F4DA5BA}"/>
                </a:ext>
              </a:extLst>
            </p:cNvPr>
            <p:cNvSpPr>
              <a:spLocks/>
            </p:cNvSpPr>
            <p:nvPr/>
          </p:nvSpPr>
          <p:spPr bwMode="auto">
            <a:xfrm>
              <a:off x="2413" y="2736"/>
              <a:ext cx="110" cy="124"/>
            </a:xfrm>
            <a:custGeom>
              <a:avLst/>
              <a:gdLst>
                <a:gd name="T0" fmla="*/ 110 w 110"/>
                <a:gd name="T1" fmla="*/ 62 h 124"/>
                <a:gd name="T2" fmla="*/ 105 w 110"/>
                <a:gd name="T3" fmla="*/ 67 h 124"/>
                <a:gd name="T4" fmla="*/ 0 w 110"/>
                <a:gd name="T5" fmla="*/ 124 h 124"/>
                <a:gd name="T6" fmla="*/ 0 w 110"/>
                <a:gd name="T7" fmla="*/ 0 h 124"/>
                <a:gd name="T8" fmla="*/ 110 w 110"/>
                <a:gd name="T9" fmla="*/ 62 h 124"/>
              </a:gdLst>
              <a:ahLst/>
              <a:cxnLst>
                <a:cxn ang="0">
                  <a:pos x="T0" y="T1"/>
                </a:cxn>
                <a:cxn ang="0">
                  <a:pos x="T2" y="T3"/>
                </a:cxn>
                <a:cxn ang="0">
                  <a:pos x="T4" y="T5"/>
                </a:cxn>
                <a:cxn ang="0">
                  <a:pos x="T6" y="T7"/>
                </a:cxn>
                <a:cxn ang="0">
                  <a:pos x="T8" y="T9"/>
                </a:cxn>
              </a:cxnLst>
              <a:rect l="0" t="0" r="r" b="b"/>
              <a:pathLst>
                <a:path w="110" h="124">
                  <a:moveTo>
                    <a:pt x="110" y="62"/>
                  </a:moveTo>
                  <a:lnTo>
                    <a:pt x="105" y="67"/>
                  </a:lnTo>
                  <a:lnTo>
                    <a:pt x="0" y="124"/>
                  </a:lnTo>
                  <a:lnTo>
                    <a:pt x="0" y="0"/>
                  </a:lnTo>
                  <a:lnTo>
                    <a:pt x="110" y="62"/>
                  </a:lnTo>
                  <a:close/>
                </a:path>
              </a:pathLst>
            </a:custGeom>
            <a:solidFill>
              <a:srgbClr val="9C6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59" name="Freeform 696">
              <a:extLst>
                <a:ext uri="{FF2B5EF4-FFF2-40B4-BE49-F238E27FC236}">
                  <a16:creationId xmlns:a16="http://schemas.microsoft.com/office/drawing/2014/main" id="{0FE464E4-545E-46B4-B69C-8F055BE1C2CB}"/>
                </a:ext>
              </a:extLst>
            </p:cNvPr>
            <p:cNvSpPr>
              <a:spLocks/>
            </p:cNvSpPr>
            <p:nvPr/>
          </p:nvSpPr>
          <p:spPr bwMode="auto">
            <a:xfrm>
              <a:off x="2542" y="2640"/>
              <a:ext cx="4" cy="153"/>
            </a:xfrm>
            <a:custGeom>
              <a:avLst/>
              <a:gdLst>
                <a:gd name="T0" fmla="*/ 4 w 4"/>
                <a:gd name="T1" fmla="*/ 0 h 153"/>
                <a:gd name="T2" fmla="*/ 4 w 4"/>
                <a:gd name="T3" fmla="*/ 148 h 153"/>
                <a:gd name="T4" fmla="*/ 0 w 4"/>
                <a:gd name="T5" fmla="*/ 153 h 153"/>
                <a:gd name="T6" fmla="*/ 0 w 4"/>
                <a:gd name="T7" fmla="*/ 0 h 153"/>
                <a:gd name="T8" fmla="*/ 4 w 4"/>
                <a:gd name="T9" fmla="*/ 0 h 153"/>
              </a:gdLst>
              <a:ahLst/>
              <a:cxnLst>
                <a:cxn ang="0">
                  <a:pos x="T0" y="T1"/>
                </a:cxn>
                <a:cxn ang="0">
                  <a:pos x="T2" y="T3"/>
                </a:cxn>
                <a:cxn ang="0">
                  <a:pos x="T4" y="T5"/>
                </a:cxn>
                <a:cxn ang="0">
                  <a:pos x="T6" y="T7"/>
                </a:cxn>
                <a:cxn ang="0">
                  <a:pos x="T8" y="T9"/>
                </a:cxn>
              </a:cxnLst>
              <a:rect l="0" t="0" r="r" b="b"/>
              <a:pathLst>
                <a:path w="4" h="153">
                  <a:moveTo>
                    <a:pt x="4" y="0"/>
                  </a:moveTo>
                  <a:lnTo>
                    <a:pt x="4" y="148"/>
                  </a:lnTo>
                  <a:lnTo>
                    <a:pt x="0" y="153"/>
                  </a:lnTo>
                  <a:lnTo>
                    <a:pt x="0" y="0"/>
                  </a:lnTo>
                  <a:lnTo>
                    <a:pt x="4" y="0"/>
                  </a:lnTo>
                  <a:close/>
                </a:path>
              </a:pathLst>
            </a:custGeom>
            <a:solidFill>
              <a:srgbClr val="7152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60" name="Freeform 697">
              <a:extLst>
                <a:ext uri="{FF2B5EF4-FFF2-40B4-BE49-F238E27FC236}">
                  <a16:creationId xmlns:a16="http://schemas.microsoft.com/office/drawing/2014/main" id="{D67EBFBA-B0C7-4E8A-A864-AF1E41140D88}"/>
                </a:ext>
              </a:extLst>
            </p:cNvPr>
            <p:cNvSpPr>
              <a:spLocks/>
            </p:cNvSpPr>
            <p:nvPr/>
          </p:nvSpPr>
          <p:spPr bwMode="auto">
            <a:xfrm>
              <a:off x="2413" y="2640"/>
              <a:ext cx="129" cy="158"/>
            </a:xfrm>
            <a:custGeom>
              <a:avLst/>
              <a:gdLst>
                <a:gd name="T0" fmla="*/ 129 w 129"/>
                <a:gd name="T1" fmla="*/ 0 h 158"/>
                <a:gd name="T2" fmla="*/ 129 w 129"/>
                <a:gd name="T3" fmla="*/ 153 h 158"/>
                <a:gd name="T4" fmla="*/ 119 w 129"/>
                <a:gd name="T5" fmla="*/ 158 h 158"/>
                <a:gd name="T6" fmla="*/ 0 w 129"/>
                <a:gd name="T7" fmla="*/ 91 h 158"/>
                <a:gd name="T8" fmla="*/ 0 w 129"/>
                <a:gd name="T9" fmla="*/ 77 h 158"/>
                <a:gd name="T10" fmla="*/ 5 w 129"/>
                <a:gd name="T11" fmla="*/ 77 h 158"/>
                <a:gd name="T12" fmla="*/ 14 w 129"/>
                <a:gd name="T13" fmla="*/ 72 h 158"/>
                <a:gd name="T14" fmla="*/ 129 w 129"/>
                <a:gd name="T15" fmla="*/ 0 h 15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9" h="158">
                  <a:moveTo>
                    <a:pt x="129" y="0"/>
                  </a:moveTo>
                  <a:lnTo>
                    <a:pt x="129" y="153"/>
                  </a:lnTo>
                  <a:lnTo>
                    <a:pt x="119" y="158"/>
                  </a:lnTo>
                  <a:lnTo>
                    <a:pt x="0" y="91"/>
                  </a:lnTo>
                  <a:lnTo>
                    <a:pt x="0" y="77"/>
                  </a:lnTo>
                  <a:lnTo>
                    <a:pt x="5" y="77"/>
                  </a:lnTo>
                  <a:lnTo>
                    <a:pt x="14" y="72"/>
                  </a:lnTo>
                  <a:lnTo>
                    <a:pt x="129" y="0"/>
                  </a:lnTo>
                  <a:close/>
                </a:path>
              </a:pathLst>
            </a:custGeom>
            <a:solidFill>
              <a:srgbClr val="9C6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61" name="Freeform 698">
              <a:extLst>
                <a:ext uri="{FF2B5EF4-FFF2-40B4-BE49-F238E27FC236}">
                  <a16:creationId xmlns:a16="http://schemas.microsoft.com/office/drawing/2014/main" id="{287BCB04-FD53-4C50-A5C2-5146903C9ACA}"/>
                </a:ext>
              </a:extLst>
            </p:cNvPr>
            <p:cNvSpPr>
              <a:spLocks/>
            </p:cNvSpPr>
            <p:nvPr/>
          </p:nvSpPr>
          <p:spPr bwMode="auto">
            <a:xfrm>
              <a:off x="2394" y="2688"/>
              <a:ext cx="176" cy="124"/>
            </a:xfrm>
            <a:custGeom>
              <a:avLst/>
              <a:gdLst>
                <a:gd name="T0" fmla="*/ 176 w 176"/>
                <a:gd name="T1" fmla="*/ 95 h 124"/>
                <a:gd name="T2" fmla="*/ 176 w 176"/>
                <a:gd name="T3" fmla="*/ 115 h 124"/>
                <a:gd name="T4" fmla="*/ 162 w 176"/>
                <a:gd name="T5" fmla="*/ 124 h 124"/>
                <a:gd name="T6" fmla="*/ 0 w 176"/>
                <a:gd name="T7" fmla="*/ 29 h 124"/>
                <a:gd name="T8" fmla="*/ 0 w 176"/>
                <a:gd name="T9" fmla="*/ 10 h 124"/>
                <a:gd name="T10" fmla="*/ 14 w 176"/>
                <a:gd name="T11" fmla="*/ 0 h 124"/>
                <a:gd name="T12" fmla="*/ 176 w 176"/>
                <a:gd name="T13" fmla="*/ 95 h 124"/>
              </a:gdLst>
              <a:ahLst/>
              <a:cxnLst>
                <a:cxn ang="0">
                  <a:pos x="T0" y="T1"/>
                </a:cxn>
                <a:cxn ang="0">
                  <a:pos x="T2" y="T3"/>
                </a:cxn>
                <a:cxn ang="0">
                  <a:pos x="T4" y="T5"/>
                </a:cxn>
                <a:cxn ang="0">
                  <a:pos x="T6" y="T7"/>
                </a:cxn>
                <a:cxn ang="0">
                  <a:pos x="T8" y="T9"/>
                </a:cxn>
                <a:cxn ang="0">
                  <a:pos x="T10" y="T11"/>
                </a:cxn>
                <a:cxn ang="0">
                  <a:pos x="T12" y="T13"/>
                </a:cxn>
              </a:cxnLst>
              <a:rect l="0" t="0" r="r" b="b"/>
              <a:pathLst>
                <a:path w="176" h="124">
                  <a:moveTo>
                    <a:pt x="176" y="95"/>
                  </a:moveTo>
                  <a:lnTo>
                    <a:pt x="176" y="115"/>
                  </a:lnTo>
                  <a:lnTo>
                    <a:pt x="162" y="124"/>
                  </a:lnTo>
                  <a:lnTo>
                    <a:pt x="0" y="29"/>
                  </a:lnTo>
                  <a:lnTo>
                    <a:pt x="0" y="10"/>
                  </a:lnTo>
                  <a:lnTo>
                    <a:pt x="14" y="0"/>
                  </a:lnTo>
                  <a:lnTo>
                    <a:pt x="176" y="95"/>
                  </a:lnTo>
                  <a:close/>
                </a:path>
              </a:pathLst>
            </a:custGeom>
            <a:solidFill>
              <a:srgbClr val="9C6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62" name="Freeform 699">
              <a:extLst>
                <a:ext uri="{FF2B5EF4-FFF2-40B4-BE49-F238E27FC236}">
                  <a16:creationId xmlns:a16="http://schemas.microsoft.com/office/drawing/2014/main" id="{C8ACE230-9391-4BAB-8553-58D199DF6465}"/>
                </a:ext>
              </a:extLst>
            </p:cNvPr>
            <p:cNvSpPr>
              <a:spLocks/>
            </p:cNvSpPr>
            <p:nvPr/>
          </p:nvSpPr>
          <p:spPr bwMode="auto">
            <a:xfrm>
              <a:off x="2413" y="2731"/>
              <a:ext cx="119" cy="134"/>
            </a:xfrm>
            <a:custGeom>
              <a:avLst/>
              <a:gdLst>
                <a:gd name="T0" fmla="*/ 119 w 119"/>
                <a:gd name="T1" fmla="*/ 67 h 134"/>
                <a:gd name="T2" fmla="*/ 110 w 119"/>
                <a:gd name="T3" fmla="*/ 72 h 134"/>
                <a:gd name="T4" fmla="*/ 0 w 119"/>
                <a:gd name="T5" fmla="*/ 134 h 134"/>
                <a:gd name="T6" fmla="*/ 0 w 119"/>
                <a:gd name="T7" fmla="*/ 129 h 134"/>
                <a:gd name="T8" fmla="*/ 105 w 119"/>
                <a:gd name="T9" fmla="*/ 72 h 134"/>
                <a:gd name="T10" fmla="*/ 110 w 119"/>
                <a:gd name="T11" fmla="*/ 67 h 134"/>
                <a:gd name="T12" fmla="*/ 0 w 119"/>
                <a:gd name="T13" fmla="*/ 5 h 134"/>
                <a:gd name="T14" fmla="*/ 0 w 119"/>
                <a:gd name="T15" fmla="*/ 0 h 134"/>
                <a:gd name="T16" fmla="*/ 119 w 119"/>
                <a:gd name="T17" fmla="*/ 67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9" h="134">
                  <a:moveTo>
                    <a:pt x="119" y="67"/>
                  </a:moveTo>
                  <a:lnTo>
                    <a:pt x="110" y="72"/>
                  </a:lnTo>
                  <a:lnTo>
                    <a:pt x="0" y="134"/>
                  </a:lnTo>
                  <a:lnTo>
                    <a:pt x="0" y="129"/>
                  </a:lnTo>
                  <a:lnTo>
                    <a:pt x="105" y="72"/>
                  </a:lnTo>
                  <a:lnTo>
                    <a:pt x="110" y="67"/>
                  </a:lnTo>
                  <a:lnTo>
                    <a:pt x="0" y="5"/>
                  </a:lnTo>
                  <a:lnTo>
                    <a:pt x="0" y="0"/>
                  </a:lnTo>
                  <a:lnTo>
                    <a:pt x="119" y="67"/>
                  </a:lnTo>
                  <a:close/>
                </a:path>
              </a:pathLst>
            </a:custGeom>
            <a:solidFill>
              <a:srgbClr val="7152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63" name="Freeform 700">
              <a:extLst>
                <a:ext uri="{FF2B5EF4-FFF2-40B4-BE49-F238E27FC236}">
                  <a16:creationId xmlns:a16="http://schemas.microsoft.com/office/drawing/2014/main" id="{46F68E0C-AFB3-4C23-A932-893FD066BCCC}"/>
                </a:ext>
              </a:extLst>
            </p:cNvPr>
            <p:cNvSpPr>
              <a:spLocks/>
            </p:cNvSpPr>
            <p:nvPr/>
          </p:nvSpPr>
          <p:spPr bwMode="auto">
            <a:xfrm>
              <a:off x="2394" y="2688"/>
              <a:ext cx="176" cy="124"/>
            </a:xfrm>
            <a:custGeom>
              <a:avLst/>
              <a:gdLst>
                <a:gd name="T0" fmla="*/ 176 w 176"/>
                <a:gd name="T1" fmla="*/ 95 h 124"/>
                <a:gd name="T2" fmla="*/ 176 w 176"/>
                <a:gd name="T3" fmla="*/ 115 h 124"/>
                <a:gd name="T4" fmla="*/ 172 w 176"/>
                <a:gd name="T5" fmla="*/ 115 h 124"/>
                <a:gd name="T6" fmla="*/ 162 w 176"/>
                <a:gd name="T7" fmla="*/ 124 h 124"/>
                <a:gd name="T8" fmla="*/ 138 w 176"/>
                <a:gd name="T9" fmla="*/ 110 h 124"/>
                <a:gd name="T10" fmla="*/ 19 w 176"/>
                <a:gd name="T11" fmla="*/ 43 h 124"/>
                <a:gd name="T12" fmla="*/ 0 w 176"/>
                <a:gd name="T13" fmla="*/ 29 h 124"/>
                <a:gd name="T14" fmla="*/ 0 w 176"/>
                <a:gd name="T15" fmla="*/ 10 h 124"/>
                <a:gd name="T16" fmla="*/ 14 w 176"/>
                <a:gd name="T17" fmla="*/ 0 h 124"/>
                <a:gd name="T18" fmla="*/ 38 w 176"/>
                <a:gd name="T19" fmla="*/ 14 h 124"/>
                <a:gd name="T20" fmla="*/ 152 w 176"/>
                <a:gd name="T21" fmla="*/ 81 h 124"/>
                <a:gd name="T22" fmla="*/ 176 w 176"/>
                <a:gd name="T23" fmla="*/ 95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 h="124">
                  <a:moveTo>
                    <a:pt x="176" y="95"/>
                  </a:moveTo>
                  <a:lnTo>
                    <a:pt x="176" y="115"/>
                  </a:lnTo>
                  <a:lnTo>
                    <a:pt x="172" y="115"/>
                  </a:lnTo>
                  <a:lnTo>
                    <a:pt x="162" y="124"/>
                  </a:lnTo>
                  <a:lnTo>
                    <a:pt x="138" y="110"/>
                  </a:lnTo>
                  <a:lnTo>
                    <a:pt x="19" y="43"/>
                  </a:lnTo>
                  <a:lnTo>
                    <a:pt x="0" y="29"/>
                  </a:lnTo>
                  <a:lnTo>
                    <a:pt x="0" y="10"/>
                  </a:lnTo>
                  <a:lnTo>
                    <a:pt x="14" y="0"/>
                  </a:lnTo>
                  <a:lnTo>
                    <a:pt x="38" y="14"/>
                  </a:lnTo>
                  <a:lnTo>
                    <a:pt x="152" y="81"/>
                  </a:lnTo>
                  <a:lnTo>
                    <a:pt x="176" y="95"/>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64" name="Freeform 701">
              <a:extLst>
                <a:ext uri="{FF2B5EF4-FFF2-40B4-BE49-F238E27FC236}">
                  <a16:creationId xmlns:a16="http://schemas.microsoft.com/office/drawing/2014/main" id="{FD5567F8-AC8A-4BAC-B4BB-3A59FFD3C0C1}"/>
                </a:ext>
              </a:extLst>
            </p:cNvPr>
            <p:cNvSpPr>
              <a:spLocks noEditPoints="1"/>
            </p:cNvSpPr>
            <p:nvPr/>
          </p:nvSpPr>
          <p:spPr bwMode="auto">
            <a:xfrm>
              <a:off x="2370" y="2626"/>
              <a:ext cx="62" cy="33"/>
            </a:xfrm>
            <a:custGeom>
              <a:avLst/>
              <a:gdLst>
                <a:gd name="T0" fmla="*/ 13 w 13"/>
                <a:gd name="T1" fmla="*/ 2 h 7"/>
                <a:gd name="T2" fmla="*/ 5 w 13"/>
                <a:gd name="T3" fmla="*/ 7 h 7"/>
                <a:gd name="T4" fmla="*/ 4 w 13"/>
                <a:gd name="T5" fmla="*/ 7 h 7"/>
                <a:gd name="T6" fmla="*/ 4 w 13"/>
                <a:gd name="T7" fmla="*/ 7 h 7"/>
                <a:gd name="T8" fmla="*/ 0 w 13"/>
                <a:gd name="T9" fmla="*/ 0 h 7"/>
                <a:gd name="T10" fmla="*/ 1 w 13"/>
                <a:gd name="T11" fmla="*/ 0 h 7"/>
                <a:gd name="T12" fmla="*/ 13 w 13"/>
                <a:gd name="T13" fmla="*/ 2 h 7"/>
                <a:gd name="T14" fmla="*/ 13 w 13"/>
                <a:gd name="T15" fmla="*/ 2 h 7"/>
                <a:gd name="T16" fmla="*/ 1 w 13"/>
                <a:gd name="T17" fmla="*/ 0 h 7"/>
                <a:gd name="T18" fmla="*/ 4 w 13"/>
                <a:gd name="T19" fmla="*/ 7 h 7"/>
                <a:gd name="T20" fmla="*/ 4 w 13"/>
                <a:gd name="T21" fmla="*/ 7 h 7"/>
                <a:gd name="T22" fmla="*/ 13 w 13"/>
                <a:gd name="T23" fmla="*/ 2 h 7"/>
                <a:gd name="T24" fmla="*/ 1 w 13"/>
                <a:gd name="T25" fmla="*/ 0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 h="7">
                  <a:moveTo>
                    <a:pt x="13" y="2"/>
                  </a:moveTo>
                  <a:cubicBezTo>
                    <a:pt x="5" y="7"/>
                    <a:pt x="5" y="7"/>
                    <a:pt x="5" y="7"/>
                  </a:cubicBezTo>
                  <a:cubicBezTo>
                    <a:pt x="4" y="7"/>
                    <a:pt x="4" y="7"/>
                    <a:pt x="4" y="7"/>
                  </a:cubicBezTo>
                  <a:cubicBezTo>
                    <a:pt x="4" y="7"/>
                    <a:pt x="4" y="7"/>
                    <a:pt x="4" y="7"/>
                  </a:cubicBezTo>
                  <a:cubicBezTo>
                    <a:pt x="0" y="0"/>
                    <a:pt x="0" y="0"/>
                    <a:pt x="0" y="0"/>
                  </a:cubicBezTo>
                  <a:cubicBezTo>
                    <a:pt x="0" y="0"/>
                    <a:pt x="1" y="0"/>
                    <a:pt x="1" y="0"/>
                  </a:cubicBezTo>
                  <a:cubicBezTo>
                    <a:pt x="13" y="2"/>
                    <a:pt x="13" y="2"/>
                    <a:pt x="13" y="2"/>
                  </a:cubicBezTo>
                  <a:cubicBezTo>
                    <a:pt x="13" y="2"/>
                    <a:pt x="13" y="2"/>
                    <a:pt x="13" y="2"/>
                  </a:cubicBezTo>
                  <a:close/>
                  <a:moveTo>
                    <a:pt x="1" y="0"/>
                  </a:moveTo>
                  <a:cubicBezTo>
                    <a:pt x="4" y="7"/>
                    <a:pt x="4" y="7"/>
                    <a:pt x="4" y="7"/>
                  </a:cubicBezTo>
                  <a:cubicBezTo>
                    <a:pt x="4" y="7"/>
                    <a:pt x="4" y="7"/>
                    <a:pt x="4" y="7"/>
                  </a:cubicBezTo>
                  <a:cubicBezTo>
                    <a:pt x="13" y="2"/>
                    <a:pt x="13" y="2"/>
                    <a:pt x="13" y="2"/>
                  </a:cubicBezTo>
                  <a:cubicBezTo>
                    <a:pt x="1" y="0"/>
                    <a:pt x="1" y="0"/>
                    <a:pt x="1" y="0"/>
                  </a:cubicBez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65" name="Freeform 702">
              <a:extLst>
                <a:ext uri="{FF2B5EF4-FFF2-40B4-BE49-F238E27FC236}">
                  <a16:creationId xmlns:a16="http://schemas.microsoft.com/office/drawing/2014/main" id="{D951FD2B-BFE1-441A-B6C9-9AC728CE4C2D}"/>
                </a:ext>
              </a:extLst>
            </p:cNvPr>
            <p:cNvSpPr>
              <a:spLocks noEditPoints="1"/>
            </p:cNvSpPr>
            <p:nvPr/>
          </p:nvSpPr>
          <p:spPr bwMode="auto">
            <a:xfrm>
              <a:off x="2384" y="2631"/>
              <a:ext cx="24" cy="14"/>
            </a:xfrm>
            <a:custGeom>
              <a:avLst/>
              <a:gdLst>
                <a:gd name="T0" fmla="*/ 10 w 24"/>
                <a:gd name="T1" fmla="*/ 9 h 14"/>
                <a:gd name="T2" fmla="*/ 0 w 24"/>
                <a:gd name="T3" fmla="*/ 5 h 14"/>
                <a:gd name="T4" fmla="*/ 0 w 24"/>
                <a:gd name="T5" fmla="*/ 0 h 14"/>
                <a:gd name="T6" fmla="*/ 15 w 24"/>
                <a:gd name="T7" fmla="*/ 9 h 14"/>
                <a:gd name="T8" fmla="*/ 19 w 24"/>
                <a:gd name="T9" fmla="*/ 9 h 14"/>
                <a:gd name="T10" fmla="*/ 15 w 24"/>
                <a:gd name="T11" fmla="*/ 14 h 14"/>
                <a:gd name="T12" fmla="*/ 10 w 24"/>
                <a:gd name="T13" fmla="*/ 9 h 14"/>
                <a:gd name="T14" fmla="*/ 19 w 24"/>
                <a:gd name="T15" fmla="*/ 14 h 14"/>
                <a:gd name="T16" fmla="*/ 19 w 24"/>
                <a:gd name="T17" fmla="*/ 14 h 14"/>
                <a:gd name="T18" fmla="*/ 19 w 24"/>
                <a:gd name="T19" fmla="*/ 9 h 14"/>
                <a:gd name="T20" fmla="*/ 24 w 24"/>
                <a:gd name="T21" fmla="*/ 14 h 14"/>
                <a:gd name="T22" fmla="*/ 19 w 24"/>
                <a:gd name="T23"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4" h="14">
                  <a:moveTo>
                    <a:pt x="10" y="9"/>
                  </a:moveTo>
                  <a:lnTo>
                    <a:pt x="0" y="5"/>
                  </a:lnTo>
                  <a:lnTo>
                    <a:pt x="0" y="0"/>
                  </a:lnTo>
                  <a:lnTo>
                    <a:pt x="15" y="9"/>
                  </a:lnTo>
                  <a:lnTo>
                    <a:pt x="19" y="9"/>
                  </a:lnTo>
                  <a:lnTo>
                    <a:pt x="15" y="14"/>
                  </a:lnTo>
                  <a:lnTo>
                    <a:pt x="10" y="9"/>
                  </a:lnTo>
                  <a:close/>
                  <a:moveTo>
                    <a:pt x="19" y="14"/>
                  </a:moveTo>
                  <a:lnTo>
                    <a:pt x="19" y="14"/>
                  </a:lnTo>
                  <a:lnTo>
                    <a:pt x="19" y="9"/>
                  </a:lnTo>
                  <a:lnTo>
                    <a:pt x="24" y="14"/>
                  </a:lnTo>
                  <a:lnTo>
                    <a:pt x="19" y="14"/>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66" name="Freeform 703">
              <a:extLst>
                <a:ext uri="{FF2B5EF4-FFF2-40B4-BE49-F238E27FC236}">
                  <a16:creationId xmlns:a16="http://schemas.microsoft.com/office/drawing/2014/main" id="{4623CE24-2A68-45BA-948A-7A4C87B97C5E}"/>
                </a:ext>
              </a:extLst>
            </p:cNvPr>
            <p:cNvSpPr>
              <a:spLocks/>
            </p:cNvSpPr>
            <p:nvPr/>
          </p:nvSpPr>
          <p:spPr bwMode="auto">
            <a:xfrm>
              <a:off x="2313" y="2779"/>
              <a:ext cx="47" cy="66"/>
            </a:xfrm>
            <a:custGeom>
              <a:avLst/>
              <a:gdLst>
                <a:gd name="T0" fmla="*/ 0 w 47"/>
                <a:gd name="T1" fmla="*/ 38 h 66"/>
                <a:gd name="T2" fmla="*/ 47 w 47"/>
                <a:gd name="T3" fmla="*/ 66 h 66"/>
                <a:gd name="T4" fmla="*/ 47 w 47"/>
                <a:gd name="T5" fmla="*/ 28 h 66"/>
                <a:gd name="T6" fmla="*/ 0 w 47"/>
                <a:gd name="T7" fmla="*/ 0 h 66"/>
                <a:gd name="T8" fmla="*/ 0 w 47"/>
                <a:gd name="T9" fmla="*/ 38 h 66"/>
              </a:gdLst>
              <a:ahLst/>
              <a:cxnLst>
                <a:cxn ang="0">
                  <a:pos x="T0" y="T1"/>
                </a:cxn>
                <a:cxn ang="0">
                  <a:pos x="T2" y="T3"/>
                </a:cxn>
                <a:cxn ang="0">
                  <a:pos x="T4" y="T5"/>
                </a:cxn>
                <a:cxn ang="0">
                  <a:pos x="T6" y="T7"/>
                </a:cxn>
                <a:cxn ang="0">
                  <a:pos x="T8" y="T9"/>
                </a:cxn>
              </a:cxnLst>
              <a:rect l="0" t="0" r="r" b="b"/>
              <a:pathLst>
                <a:path w="47" h="66">
                  <a:moveTo>
                    <a:pt x="0" y="38"/>
                  </a:moveTo>
                  <a:lnTo>
                    <a:pt x="47" y="66"/>
                  </a:lnTo>
                  <a:lnTo>
                    <a:pt x="47" y="28"/>
                  </a:lnTo>
                  <a:lnTo>
                    <a:pt x="0" y="0"/>
                  </a:lnTo>
                  <a:lnTo>
                    <a:pt x="0" y="38"/>
                  </a:lnTo>
                  <a:close/>
                </a:path>
              </a:pathLst>
            </a:custGeom>
            <a:solidFill>
              <a:srgbClr val="ECEB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67" name="Freeform 704">
              <a:extLst>
                <a:ext uri="{FF2B5EF4-FFF2-40B4-BE49-F238E27FC236}">
                  <a16:creationId xmlns:a16="http://schemas.microsoft.com/office/drawing/2014/main" id="{C14C5207-DB5B-4949-94D4-A4B9F8CD498D}"/>
                </a:ext>
              </a:extLst>
            </p:cNvPr>
            <p:cNvSpPr>
              <a:spLocks/>
            </p:cNvSpPr>
            <p:nvPr/>
          </p:nvSpPr>
          <p:spPr bwMode="auto">
            <a:xfrm>
              <a:off x="2322" y="2812"/>
              <a:ext cx="29" cy="19"/>
            </a:xfrm>
            <a:custGeom>
              <a:avLst/>
              <a:gdLst>
                <a:gd name="T0" fmla="*/ 0 w 29"/>
                <a:gd name="T1" fmla="*/ 5 h 19"/>
                <a:gd name="T2" fmla="*/ 29 w 29"/>
                <a:gd name="T3" fmla="*/ 19 h 19"/>
                <a:gd name="T4" fmla="*/ 29 w 29"/>
                <a:gd name="T5" fmla="*/ 19 h 19"/>
                <a:gd name="T6" fmla="*/ 29 w 29"/>
                <a:gd name="T7" fmla="*/ 19 h 19"/>
                <a:gd name="T8" fmla="*/ 0 w 29"/>
                <a:gd name="T9" fmla="*/ 0 h 19"/>
                <a:gd name="T10" fmla="*/ 0 w 29"/>
                <a:gd name="T11" fmla="*/ 5 h 19"/>
                <a:gd name="T12" fmla="*/ 0 w 29"/>
                <a:gd name="T13" fmla="*/ 5 h 19"/>
              </a:gdLst>
              <a:ahLst/>
              <a:cxnLst>
                <a:cxn ang="0">
                  <a:pos x="T0" y="T1"/>
                </a:cxn>
                <a:cxn ang="0">
                  <a:pos x="T2" y="T3"/>
                </a:cxn>
                <a:cxn ang="0">
                  <a:pos x="T4" y="T5"/>
                </a:cxn>
                <a:cxn ang="0">
                  <a:pos x="T6" y="T7"/>
                </a:cxn>
                <a:cxn ang="0">
                  <a:pos x="T8" y="T9"/>
                </a:cxn>
                <a:cxn ang="0">
                  <a:pos x="T10" y="T11"/>
                </a:cxn>
                <a:cxn ang="0">
                  <a:pos x="T12" y="T13"/>
                </a:cxn>
              </a:cxnLst>
              <a:rect l="0" t="0" r="r" b="b"/>
              <a:pathLst>
                <a:path w="29" h="19">
                  <a:moveTo>
                    <a:pt x="0" y="5"/>
                  </a:moveTo>
                  <a:lnTo>
                    <a:pt x="29" y="19"/>
                  </a:lnTo>
                  <a:lnTo>
                    <a:pt x="29" y="19"/>
                  </a:lnTo>
                  <a:lnTo>
                    <a:pt x="29" y="19"/>
                  </a:lnTo>
                  <a:lnTo>
                    <a:pt x="0" y="0"/>
                  </a:lnTo>
                  <a:lnTo>
                    <a:pt x="0" y="5"/>
                  </a:lnTo>
                  <a:lnTo>
                    <a:pt x="0" y="5"/>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68" name="Freeform 705">
              <a:extLst>
                <a:ext uri="{FF2B5EF4-FFF2-40B4-BE49-F238E27FC236}">
                  <a16:creationId xmlns:a16="http://schemas.microsoft.com/office/drawing/2014/main" id="{58AF6E38-6C64-4958-90BC-DECE2875C80B}"/>
                </a:ext>
              </a:extLst>
            </p:cNvPr>
            <p:cNvSpPr>
              <a:spLocks/>
            </p:cNvSpPr>
            <p:nvPr/>
          </p:nvSpPr>
          <p:spPr bwMode="auto">
            <a:xfrm>
              <a:off x="2322" y="2807"/>
              <a:ext cx="29" cy="19"/>
            </a:xfrm>
            <a:custGeom>
              <a:avLst/>
              <a:gdLst>
                <a:gd name="T0" fmla="*/ 0 w 29"/>
                <a:gd name="T1" fmla="*/ 0 h 19"/>
                <a:gd name="T2" fmla="*/ 29 w 29"/>
                <a:gd name="T3" fmla="*/ 19 h 19"/>
                <a:gd name="T4" fmla="*/ 29 w 29"/>
                <a:gd name="T5" fmla="*/ 19 h 19"/>
                <a:gd name="T6" fmla="*/ 29 w 29"/>
                <a:gd name="T7" fmla="*/ 15 h 19"/>
                <a:gd name="T8" fmla="*/ 0 w 29"/>
                <a:gd name="T9" fmla="*/ 0 h 19"/>
                <a:gd name="T10" fmla="*/ 0 w 29"/>
                <a:gd name="T11" fmla="*/ 0 h 19"/>
                <a:gd name="T12" fmla="*/ 0 w 29"/>
                <a:gd name="T13" fmla="*/ 0 h 19"/>
              </a:gdLst>
              <a:ahLst/>
              <a:cxnLst>
                <a:cxn ang="0">
                  <a:pos x="T0" y="T1"/>
                </a:cxn>
                <a:cxn ang="0">
                  <a:pos x="T2" y="T3"/>
                </a:cxn>
                <a:cxn ang="0">
                  <a:pos x="T4" y="T5"/>
                </a:cxn>
                <a:cxn ang="0">
                  <a:pos x="T6" y="T7"/>
                </a:cxn>
                <a:cxn ang="0">
                  <a:pos x="T8" y="T9"/>
                </a:cxn>
                <a:cxn ang="0">
                  <a:pos x="T10" y="T11"/>
                </a:cxn>
                <a:cxn ang="0">
                  <a:pos x="T12" y="T13"/>
                </a:cxn>
              </a:cxnLst>
              <a:rect l="0" t="0" r="r" b="b"/>
              <a:pathLst>
                <a:path w="29" h="19">
                  <a:moveTo>
                    <a:pt x="0" y="0"/>
                  </a:moveTo>
                  <a:lnTo>
                    <a:pt x="29" y="19"/>
                  </a:lnTo>
                  <a:lnTo>
                    <a:pt x="29" y="19"/>
                  </a:lnTo>
                  <a:lnTo>
                    <a:pt x="29" y="15"/>
                  </a:lnTo>
                  <a:lnTo>
                    <a:pt x="0" y="0"/>
                  </a:lnTo>
                  <a:lnTo>
                    <a:pt x="0" y="0"/>
                  </a:lnTo>
                  <a:lnTo>
                    <a:pt x="0" y="0"/>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69" name="Freeform 706">
              <a:extLst>
                <a:ext uri="{FF2B5EF4-FFF2-40B4-BE49-F238E27FC236}">
                  <a16:creationId xmlns:a16="http://schemas.microsoft.com/office/drawing/2014/main" id="{A83643D2-4C87-4D53-916D-5795BE2085CE}"/>
                </a:ext>
              </a:extLst>
            </p:cNvPr>
            <p:cNvSpPr>
              <a:spLocks/>
            </p:cNvSpPr>
            <p:nvPr/>
          </p:nvSpPr>
          <p:spPr bwMode="auto">
            <a:xfrm>
              <a:off x="2322" y="2803"/>
              <a:ext cx="29" cy="14"/>
            </a:xfrm>
            <a:custGeom>
              <a:avLst/>
              <a:gdLst>
                <a:gd name="T0" fmla="*/ 0 w 29"/>
                <a:gd name="T1" fmla="*/ 0 h 14"/>
                <a:gd name="T2" fmla="*/ 29 w 29"/>
                <a:gd name="T3" fmla="*/ 14 h 14"/>
                <a:gd name="T4" fmla="*/ 29 w 29"/>
                <a:gd name="T5" fmla="*/ 14 h 14"/>
                <a:gd name="T6" fmla="*/ 29 w 29"/>
                <a:gd name="T7" fmla="*/ 14 h 14"/>
                <a:gd name="T8" fmla="*/ 0 w 29"/>
                <a:gd name="T9" fmla="*/ 0 h 14"/>
                <a:gd name="T10" fmla="*/ 0 w 29"/>
                <a:gd name="T11" fmla="*/ 0 h 14"/>
                <a:gd name="T12" fmla="*/ 0 w 29"/>
                <a:gd name="T13" fmla="*/ 0 h 14"/>
              </a:gdLst>
              <a:ahLst/>
              <a:cxnLst>
                <a:cxn ang="0">
                  <a:pos x="T0" y="T1"/>
                </a:cxn>
                <a:cxn ang="0">
                  <a:pos x="T2" y="T3"/>
                </a:cxn>
                <a:cxn ang="0">
                  <a:pos x="T4" y="T5"/>
                </a:cxn>
                <a:cxn ang="0">
                  <a:pos x="T6" y="T7"/>
                </a:cxn>
                <a:cxn ang="0">
                  <a:pos x="T8" y="T9"/>
                </a:cxn>
                <a:cxn ang="0">
                  <a:pos x="T10" y="T11"/>
                </a:cxn>
                <a:cxn ang="0">
                  <a:pos x="T12" y="T13"/>
                </a:cxn>
              </a:cxnLst>
              <a:rect l="0" t="0" r="r" b="b"/>
              <a:pathLst>
                <a:path w="29" h="14">
                  <a:moveTo>
                    <a:pt x="0" y="0"/>
                  </a:moveTo>
                  <a:lnTo>
                    <a:pt x="29" y="14"/>
                  </a:lnTo>
                  <a:lnTo>
                    <a:pt x="29" y="14"/>
                  </a:lnTo>
                  <a:lnTo>
                    <a:pt x="29" y="14"/>
                  </a:lnTo>
                  <a:lnTo>
                    <a:pt x="0" y="0"/>
                  </a:lnTo>
                  <a:lnTo>
                    <a:pt x="0" y="0"/>
                  </a:lnTo>
                  <a:lnTo>
                    <a:pt x="0" y="0"/>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70" name="Freeform 707">
              <a:extLst>
                <a:ext uri="{FF2B5EF4-FFF2-40B4-BE49-F238E27FC236}">
                  <a16:creationId xmlns:a16="http://schemas.microsoft.com/office/drawing/2014/main" id="{1653F8FA-ABA7-4957-8856-C9B050E6E0B7}"/>
                </a:ext>
              </a:extLst>
            </p:cNvPr>
            <p:cNvSpPr>
              <a:spLocks/>
            </p:cNvSpPr>
            <p:nvPr/>
          </p:nvSpPr>
          <p:spPr bwMode="auto">
            <a:xfrm>
              <a:off x="2322" y="2793"/>
              <a:ext cx="29" cy="19"/>
            </a:xfrm>
            <a:custGeom>
              <a:avLst/>
              <a:gdLst>
                <a:gd name="T0" fmla="*/ 0 w 29"/>
                <a:gd name="T1" fmla="*/ 5 h 19"/>
                <a:gd name="T2" fmla="*/ 29 w 29"/>
                <a:gd name="T3" fmla="*/ 19 h 19"/>
                <a:gd name="T4" fmla="*/ 29 w 29"/>
                <a:gd name="T5" fmla="*/ 19 h 19"/>
                <a:gd name="T6" fmla="*/ 29 w 29"/>
                <a:gd name="T7" fmla="*/ 14 h 19"/>
                <a:gd name="T8" fmla="*/ 0 w 29"/>
                <a:gd name="T9" fmla="*/ 0 h 19"/>
                <a:gd name="T10" fmla="*/ 0 w 29"/>
                <a:gd name="T11" fmla="*/ 0 h 19"/>
                <a:gd name="T12" fmla="*/ 0 w 29"/>
                <a:gd name="T13" fmla="*/ 5 h 19"/>
              </a:gdLst>
              <a:ahLst/>
              <a:cxnLst>
                <a:cxn ang="0">
                  <a:pos x="T0" y="T1"/>
                </a:cxn>
                <a:cxn ang="0">
                  <a:pos x="T2" y="T3"/>
                </a:cxn>
                <a:cxn ang="0">
                  <a:pos x="T4" y="T5"/>
                </a:cxn>
                <a:cxn ang="0">
                  <a:pos x="T6" y="T7"/>
                </a:cxn>
                <a:cxn ang="0">
                  <a:pos x="T8" y="T9"/>
                </a:cxn>
                <a:cxn ang="0">
                  <a:pos x="T10" y="T11"/>
                </a:cxn>
                <a:cxn ang="0">
                  <a:pos x="T12" y="T13"/>
                </a:cxn>
              </a:cxnLst>
              <a:rect l="0" t="0" r="r" b="b"/>
              <a:pathLst>
                <a:path w="29" h="19">
                  <a:moveTo>
                    <a:pt x="0" y="5"/>
                  </a:moveTo>
                  <a:lnTo>
                    <a:pt x="29" y="19"/>
                  </a:lnTo>
                  <a:lnTo>
                    <a:pt x="29" y="19"/>
                  </a:lnTo>
                  <a:lnTo>
                    <a:pt x="29" y="14"/>
                  </a:lnTo>
                  <a:lnTo>
                    <a:pt x="0" y="0"/>
                  </a:lnTo>
                  <a:lnTo>
                    <a:pt x="0" y="0"/>
                  </a:lnTo>
                  <a:lnTo>
                    <a:pt x="0" y="5"/>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71" name="Freeform 708">
              <a:extLst>
                <a:ext uri="{FF2B5EF4-FFF2-40B4-BE49-F238E27FC236}">
                  <a16:creationId xmlns:a16="http://schemas.microsoft.com/office/drawing/2014/main" id="{17B019FB-4577-4F97-B607-F781D58B5C29}"/>
                </a:ext>
              </a:extLst>
            </p:cNvPr>
            <p:cNvSpPr>
              <a:spLocks/>
            </p:cNvSpPr>
            <p:nvPr/>
          </p:nvSpPr>
          <p:spPr bwMode="auto">
            <a:xfrm>
              <a:off x="2241" y="2450"/>
              <a:ext cx="143" cy="76"/>
            </a:xfrm>
            <a:custGeom>
              <a:avLst/>
              <a:gdLst>
                <a:gd name="T0" fmla="*/ 129 w 143"/>
                <a:gd name="T1" fmla="*/ 0 h 76"/>
                <a:gd name="T2" fmla="*/ 0 w 143"/>
                <a:gd name="T3" fmla="*/ 76 h 76"/>
                <a:gd name="T4" fmla="*/ 19 w 143"/>
                <a:gd name="T5" fmla="*/ 76 h 76"/>
                <a:gd name="T6" fmla="*/ 143 w 143"/>
                <a:gd name="T7" fmla="*/ 4 h 76"/>
                <a:gd name="T8" fmla="*/ 129 w 143"/>
                <a:gd name="T9" fmla="*/ 0 h 76"/>
              </a:gdLst>
              <a:ahLst/>
              <a:cxnLst>
                <a:cxn ang="0">
                  <a:pos x="T0" y="T1"/>
                </a:cxn>
                <a:cxn ang="0">
                  <a:pos x="T2" y="T3"/>
                </a:cxn>
                <a:cxn ang="0">
                  <a:pos x="T4" y="T5"/>
                </a:cxn>
                <a:cxn ang="0">
                  <a:pos x="T6" y="T7"/>
                </a:cxn>
                <a:cxn ang="0">
                  <a:pos x="T8" y="T9"/>
                </a:cxn>
              </a:cxnLst>
              <a:rect l="0" t="0" r="r" b="b"/>
              <a:pathLst>
                <a:path w="143" h="76">
                  <a:moveTo>
                    <a:pt x="129" y="0"/>
                  </a:moveTo>
                  <a:lnTo>
                    <a:pt x="0" y="76"/>
                  </a:lnTo>
                  <a:lnTo>
                    <a:pt x="19" y="76"/>
                  </a:lnTo>
                  <a:lnTo>
                    <a:pt x="143" y="4"/>
                  </a:lnTo>
                  <a:lnTo>
                    <a:pt x="129" y="0"/>
                  </a:lnTo>
                  <a:close/>
                </a:path>
              </a:pathLst>
            </a:custGeom>
            <a:solidFill>
              <a:srgbClr val="C8BE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72" name="Freeform 709">
              <a:extLst>
                <a:ext uri="{FF2B5EF4-FFF2-40B4-BE49-F238E27FC236}">
                  <a16:creationId xmlns:a16="http://schemas.microsoft.com/office/drawing/2014/main" id="{7A85155D-5F53-4B8C-8E45-423126824047}"/>
                </a:ext>
              </a:extLst>
            </p:cNvPr>
            <p:cNvSpPr>
              <a:spLocks/>
            </p:cNvSpPr>
            <p:nvPr/>
          </p:nvSpPr>
          <p:spPr bwMode="auto">
            <a:xfrm>
              <a:off x="2241" y="2450"/>
              <a:ext cx="143" cy="76"/>
            </a:xfrm>
            <a:custGeom>
              <a:avLst/>
              <a:gdLst>
                <a:gd name="T0" fmla="*/ 129 w 143"/>
                <a:gd name="T1" fmla="*/ 0 h 76"/>
                <a:gd name="T2" fmla="*/ 0 w 143"/>
                <a:gd name="T3" fmla="*/ 76 h 76"/>
                <a:gd name="T4" fmla="*/ 19 w 143"/>
                <a:gd name="T5" fmla="*/ 76 h 76"/>
                <a:gd name="T6" fmla="*/ 143 w 143"/>
                <a:gd name="T7" fmla="*/ 4 h 76"/>
                <a:gd name="T8" fmla="*/ 129 w 143"/>
                <a:gd name="T9" fmla="*/ 0 h 76"/>
              </a:gdLst>
              <a:ahLst/>
              <a:cxnLst>
                <a:cxn ang="0">
                  <a:pos x="T0" y="T1"/>
                </a:cxn>
                <a:cxn ang="0">
                  <a:pos x="T2" y="T3"/>
                </a:cxn>
                <a:cxn ang="0">
                  <a:pos x="T4" y="T5"/>
                </a:cxn>
                <a:cxn ang="0">
                  <a:pos x="T6" y="T7"/>
                </a:cxn>
                <a:cxn ang="0">
                  <a:pos x="T8" y="T9"/>
                </a:cxn>
              </a:cxnLst>
              <a:rect l="0" t="0" r="r" b="b"/>
              <a:pathLst>
                <a:path w="143" h="76">
                  <a:moveTo>
                    <a:pt x="129" y="0"/>
                  </a:moveTo>
                  <a:lnTo>
                    <a:pt x="0" y="76"/>
                  </a:lnTo>
                  <a:lnTo>
                    <a:pt x="19" y="76"/>
                  </a:lnTo>
                  <a:lnTo>
                    <a:pt x="143" y="4"/>
                  </a:lnTo>
                  <a:lnTo>
                    <a:pt x="12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73" name="Freeform 710">
              <a:extLst>
                <a:ext uri="{FF2B5EF4-FFF2-40B4-BE49-F238E27FC236}">
                  <a16:creationId xmlns:a16="http://schemas.microsoft.com/office/drawing/2014/main" id="{C192A112-A5A9-4496-8393-5F4DB732B109}"/>
                </a:ext>
              </a:extLst>
            </p:cNvPr>
            <p:cNvSpPr>
              <a:spLocks/>
            </p:cNvSpPr>
            <p:nvPr/>
          </p:nvSpPr>
          <p:spPr bwMode="auto">
            <a:xfrm>
              <a:off x="2213" y="2411"/>
              <a:ext cx="157" cy="115"/>
            </a:xfrm>
            <a:custGeom>
              <a:avLst/>
              <a:gdLst>
                <a:gd name="T0" fmla="*/ 90 w 157"/>
                <a:gd name="T1" fmla="*/ 0 h 115"/>
                <a:gd name="T2" fmla="*/ 0 w 157"/>
                <a:gd name="T3" fmla="*/ 115 h 115"/>
                <a:gd name="T4" fmla="*/ 28 w 157"/>
                <a:gd name="T5" fmla="*/ 115 h 115"/>
                <a:gd name="T6" fmla="*/ 157 w 157"/>
                <a:gd name="T7" fmla="*/ 39 h 115"/>
                <a:gd name="T8" fmla="*/ 90 w 157"/>
                <a:gd name="T9" fmla="*/ 0 h 115"/>
              </a:gdLst>
              <a:ahLst/>
              <a:cxnLst>
                <a:cxn ang="0">
                  <a:pos x="T0" y="T1"/>
                </a:cxn>
                <a:cxn ang="0">
                  <a:pos x="T2" y="T3"/>
                </a:cxn>
                <a:cxn ang="0">
                  <a:pos x="T4" y="T5"/>
                </a:cxn>
                <a:cxn ang="0">
                  <a:pos x="T6" y="T7"/>
                </a:cxn>
                <a:cxn ang="0">
                  <a:pos x="T8" y="T9"/>
                </a:cxn>
              </a:cxnLst>
              <a:rect l="0" t="0" r="r" b="b"/>
              <a:pathLst>
                <a:path w="157" h="115">
                  <a:moveTo>
                    <a:pt x="90" y="0"/>
                  </a:moveTo>
                  <a:lnTo>
                    <a:pt x="0" y="115"/>
                  </a:lnTo>
                  <a:lnTo>
                    <a:pt x="28" y="115"/>
                  </a:lnTo>
                  <a:lnTo>
                    <a:pt x="157" y="39"/>
                  </a:lnTo>
                  <a:lnTo>
                    <a:pt x="90" y="0"/>
                  </a:lnTo>
                  <a:close/>
                </a:path>
              </a:pathLst>
            </a:custGeom>
            <a:solidFill>
              <a:srgbClr val="AE83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74" name="Freeform 711">
              <a:extLst>
                <a:ext uri="{FF2B5EF4-FFF2-40B4-BE49-F238E27FC236}">
                  <a16:creationId xmlns:a16="http://schemas.microsoft.com/office/drawing/2014/main" id="{1C8CCF04-84E2-428A-A1B5-82564AB44D29}"/>
                </a:ext>
              </a:extLst>
            </p:cNvPr>
            <p:cNvSpPr>
              <a:spLocks/>
            </p:cNvSpPr>
            <p:nvPr/>
          </p:nvSpPr>
          <p:spPr bwMode="auto">
            <a:xfrm>
              <a:off x="2213" y="2411"/>
              <a:ext cx="157" cy="115"/>
            </a:xfrm>
            <a:custGeom>
              <a:avLst/>
              <a:gdLst>
                <a:gd name="T0" fmla="*/ 90 w 157"/>
                <a:gd name="T1" fmla="*/ 0 h 115"/>
                <a:gd name="T2" fmla="*/ 0 w 157"/>
                <a:gd name="T3" fmla="*/ 115 h 115"/>
                <a:gd name="T4" fmla="*/ 28 w 157"/>
                <a:gd name="T5" fmla="*/ 115 h 115"/>
                <a:gd name="T6" fmla="*/ 157 w 157"/>
                <a:gd name="T7" fmla="*/ 39 h 115"/>
                <a:gd name="T8" fmla="*/ 90 w 157"/>
                <a:gd name="T9" fmla="*/ 0 h 115"/>
              </a:gdLst>
              <a:ahLst/>
              <a:cxnLst>
                <a:cxn ang="0">
                  <a:pos x="T0" y="T1"/>
                </a:cxn>
                <a:cxn ang="0">
                  <a:pos x="T2" y="T3"/>
                </a:cxn>
                <a:cxn ang="0">
                  <a:pos x="T4" y="T5"/>
                </a:cxn>
                <a:cxn ang="0">
                  <a:pos x="T6" y="T7"/>
                </a:cxn>
                <a:cxn ang="0">
                  <a:pos x="T8" y="T9"/>
                </a:cxn>
              </a:cxnLst>
              <a:rect l="0" t="0" r="r" b="b"/>
              <a:pathLst>
                <a:path w="157" h="115">
                  <a:moveTo>
                    <a:pt x="90" y="0"/>
                  </a:moveTo>
                  <a:lnTo>
                    <a:pt x="0" y="115"/>
                  </a:lnTo>
                  <a:lnTo>
                    <a:pt x="28" y="115"/>
                  </a:lnTo>
                  <a:lnTo>
                    <a:pt x="157" y="39"/>
                  </a:lnTo>
                  <a:lnTo>
                    <a:pt x="9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75" name="Freeform 712">
              <a:extLst>
                <a:ext uri="{FF2B5EF4-FFF2-40B4-BE49-F238E27FC236}">
                  <a16:creationId xmlns:a16="http://schemas.microsoft.com/office/drawing/2014/main" id="{17E473E6-071E-4B9D-AB80-918B850077DA}"/>
                </a:ext>
              </a:extLst>
            </p:cNvPr>
            <p:cNvSpPr>
              <a:spLocks/>
            </p:cNvSpPr>
            <p:nvPr/>
          </p:nvSpPr>
          <p:spPr bwMode="auto">
            <a:xfrm>
              <a:off x="2213" y="2349"/>
              <a:ext cx="105" cy="177"/>
            </a:xfrm>
            <a:custGeom>
              <a:avLst/>
              <a:gdLst>
                <a:gd name="T0" fmla="*/ 0 w 105"/>
                <a:gd name="T1" fmla="*/ 62 h 177"/>
                <a:gd name="T2" fmla="*/ 105 w 105"/>
                <a:gd name="T3" fmla="*/ 0 h 177"/>
                <a:gd name="T4" fmla="*/ 105 w 105"/>
                <a:gd name="T5" fmla="*/ 115 h 177"/>
                <a:gd name="T6" fmla="*/ 0 w 105"/>
                <a:gd name="T7" fmla="*/ 177 h 177"/>
                <a:gd name="T8" fmla="*/ 0 w 105"/>
                <a:gd name="T9" fmla="*/ 62 h 177"/>
              </a:gdLst>
              <a:ahLst/>
              <a:cxnLst>
                <a:cxn ang="0">
                  <a:pos x="T0" y="T1"/>
                </a:cxn>
                <a:cxn ang="0">
                  <a:pos x="T2" y="T3"/>
                </a:cxn>
                <a:cxn ang="0">
                  <a:pos x="T4" y="T5"/>
                </a:cxn>
                <a:cxn ang="0">
                  <a:pos x="T6" y="T7"/>
                </a:cxn>
                <a:cxn ang="0">
                  <a:pos x="T8" y="T9"/>
                </a:cxn>
              </a:cxnLst>
              <a:rect l="0" t="0" r="r" b="b"/>
              <a:pathLst>
                <a:path w="105" h="177">
                  <a:moveTo>
                    <a:pt x="0" y="62"/>
                  </a:moveTo>
                  <a:lnTo>
                    <a:pt x="105" y="0"/>
                  </a:lnTo>
                  <a:lnTo>
                    <a:pt x="105" y="115"/>
                  </a:lnTo>
                  <a:lnTo>
                    <a:pt x="0" y="177"/>
                  </a:lnTo>
                  <a:lnTo>
                    <a:pt x="0" y="62"/>
                  </a:lnTo>
                  <a:close/>
                </a:path>
              </a:pathLst>
            </a:custGeom>
            <a:solidFill>
              <a:srgbClr val="D4A3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76" name="Freeform 713">
              <a:extLst>
                <a:ext uri="{FF2B5EF4-FFF2-40B4-BE49-F238E27FC236}">
                  <a16:creationId xmlns:a16="http://schemas.microsoft.com/office/drawing/2014/main" id="{0C4FAEC1-F9DE-46DF-9615-C20B8A21E1B3}"/>
                </a:ext>
              </a:extLst>
            </p:cNvPr>
            <p:cNvSpPr>
              <a:spLocks/>
            </p:cNvSpPr>
            <p:nvPr/>
          </p:nvSpPr>
          <p:spPr bwMode="auto">
            <a:xfrm>
              <a:off x="2112" y="2292"/>
              <a:ext cx="206" cy="119"/>
            </a:xfrm>
            <a:custGeom>
              <a:avLst/>
              <a:gdLst>
                <a:gd name="T0" fmla="*/ 206 w 206"/>
                <a:gd name="T1" fmla="*/ 57 h 119"/>
                <a:gd name="T2" fmla="*/ 101 w 206"/>
                <a:gd name="T3" fmla="*/ 119 h 119"/>
                <a:gd name="T4" fmla="*/ 58 w 206"/>
                <a:gd name="T5" fmla="*/ 91 h 119"/>
                <a:gd name="T6" fmla="*/ 43 w 206"/>
                <a:gd name="T7" fmla="*/ 86 h 119"/>
                <a:gd name="T8" fmla="*/ 0 w 206"/>
                <a:gd name="T9" fmla="*/ 62 h 119"/>
                <a:gd name="T10" fmla="*/ 105 w 206"/>
                <a:gd name="T11" fmla="*/ 0 h 119"/>
                <a:gd name="T12" fmla="*/ 148 w 206"/>
                <a:gd name="T13" fmla="*/ 24 h 119"/>
                <a:gd name="T14" fmla="*/ 163 w 206"/>
                <a:gd name="T15" fmla="*/ 34 h 119"/>
                <a:gd name="T16" fmla="*/ 206 w 206"/>
                <a:gd name="T17" fmla="*/ 57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6" h="119">
                  <a:moveTo>
                    <a:pt x="206" y="57"/>
                  </a:moveTo>
                  <a:lnTo>
                    <a:pt x="101" y="119"/>
                  </a:lnTo>
                  <a:lnTo>
                    <a:pt x="58" y="91"/>
                  </a:lnTo>
                  <a:lnTo>
                    <a:pt x="43" y="86"/>
                  </a:lnTo>
                  <a:lnTo>
                    <a:pt x="0" y="62"/>
                  </a:lnTo>
                  <a:lnTo>
                    <a:pt x="105" y="0"/>
                  </a:lnTo>
                  <a:lnTo>
                    <a:pt x="148" y="24"/>
                  </a:lnTo>
                  <a:lnTo>
                    <a:pt x="163" y="34"/>
                  </a:lnTo>
                  <a:lnTo>
                    <a:pt x="206" y="57"/>
                  </a:ln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77" name="Freeform 714">
              <a:extLst>
                <a:ext uri="{FF2B5EF4-FFF2-40B4-BE49-F238E27FC236}">
                  <a16:creationId xmlns:a16="http://schemas.microsoft.com/office/drawing/2014/main" id="{8A5668D7-0ECB-47DF-A4E6-1C61CBC140F6}"/>
                </a:ext>
              </a:extLst>
            </p:cNvPr>
            <p:cNvSpPr>
              <a:spLocks/>
            </p:cNvSpPr>
            <p:nvPr/>
          </p:nvSpPr>
          <p:spPr bwMode="auto">
            <a:xfrm>
              <a:off x="2112" y="2354"/>
              <a:ext cx="101" cy="172"/>
            </a:xfrm>
            <a:custGeom>
              <a:avLst/>
              <a:gdLst>
                <a:gd name="T0" fmla="*/ 101 w 101"/>
                <a:gd name="T1" fmla="*/ 57 h 172"/>
                <a:gd name="T2" fmla="*/ 101 w 101"/>
                <a:gd name="T3" fmla="*/ 172 h 172"/>
                <a:gd name="T4" fmla="*/ 0 w 101"/>
                <a:gd name="T5" fmla="*/ 115 h 172"/>
                <a:gd name="T6" fmla="*/ 0 w 101"/>
                <a:gd name="T7" fmla="*/ 0 h 172"/>
                <a:gd name="T8" fmla="*/ 101 w 101"/>
                <a:gd name="T9" fmla="*/ 57 h 172"/>
              </a:gdLst>
              <a:ahLst/>
              <a:cxnLst>
                <a:cxn ang="0">
                  <a:pos x="T0" y="T1"/>
                </a:cxn>
                <a:cxn ang="0">
                  <a:pos x="T2" y="T3"/>
                </a:cxn>
                <a:cxn ang="0">
                  <a:pos x="T4" y="T5"/>
                </a:cxn>
                <a:cxn ang="0">
                  <a:pos x="T6" y="T7"/>
                </a:cxn>
                <a:cxn ang="0">
                  <a:pos x="T8" y="T9"/>
                </a:cxn>
              </a:cxnLst>
              <a:rect l="0" t="0" r="r" b="b"/>
              <a:pathLst>
                <a:path w="101" h="172">
                  <a:moveTo>
                    <a:pt x="101" y="57"/>
                  </a:moveTo>
                  <a:lnTo>
                    <a:pt x="101" y="172"/>
                  </a:lnTo>
                  <a:lnTo>
                    <a:pt x="0" y="115"/>
                  </a:lnTo>
                  <a:lnTo>
                    <a:pt x="0" y="0"/>
                  </a:lnTo>
                  <a:lnTo>
                    <a:pt x="101" y="57"/>
                  </a:lnTo>
                  <a:close/>
                </a:path>
              </a:pathLst>
            </a:custGeom>
            <a:solidFill>
              <a:srgbClr val="F3C89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78" name="Freeform 715">
              <a:extLst>
                <a:ext uri="{FF2B5EF4-FFF2-40B4-BE49-F238E27FC236}">
                  <a16:creationId xmlns:a16="http://schemas.microsoft.com/office/drawing/2014/main" id="{F9BB0589-5891-437A-B973-0738B0C69AB6}"/>
                </a:ext>
              </a:extLst>
            </p:cNvPr>
            <p:cNvSpPr>
              <a:spLocks/>
            </p:cNvSpPr>
            <p:nvPr/>
          </p:nvSpPr>
          <p:spPr bwMode="auto">
            <a:xfrm>
              <a:off x="2155" y="2316"/>
              <a:ext cx="120" cy="67"/>
            </a:xfrm>
            <a:custGeom>
              <a:avLst/>
              <a:gdLst>
                <a:gd name="T0" fmla="*/ 120 w 120"/>
                <a:gd name="T1" fmla="*/ 10 h 67"/>
                <a:gd name="T2" fmla="*/ 15 w 120"/>
                <a:gd name="T3" fmla="*/ 67 h 67"/>
                <a:gd name="T4" fmla="*/ 0 w 120"/>
                <a:gd name="T5" fmla="*/ 62 h 67"/>
                <a:gd name="T6" fmla="*/ 105 w 120"/>
                <a:gd name="T7" fmla="*/ 0 h 67"/>
                <a:gd name="T8" fmla="*/ 120 w 120"/>
                <a:gd name="T9" fmla="*/ 10 h 67"/>
              </a:gdLst>
              <a:ahLst/>
              <a:cxnLst>
                <a:cxn ang="0">
                  <a:pos x="T0" y="T1"/>
                </a:cxn>
                <a:cxn ang="0">
                  <a:pos x="T2" y="T3"/>
                </a:cxn>
                <a:cxn ang="0">
                  <a:pos x="T4" y="T5"/>
                </a:cxn>
                <a:cxn ang="0">
                  <a:pos x="T6" y="T7"/>
                </a:cxn>
                <a:cxn ang="0">
                  <a:pos x="T8" y="T9"/>
                </a:cxn>
              </a:cxnLst>
              <a:rect l="0" t="0" r="r" b="b"/>
              <a:pathLst>
                <a:path w="120" h="67">
                  <a:moveTo>
                    <a:pt x="120" y="10"/>
                  </a:moveTo>
                  <a:lnTo>
                    <a:pt x="15" y="67"/>
                  </a:lnTo>
                  <a:lnTo>
                    <a:pt x="0" y="62"/>
                  </a:lnTo>
                  <a:lnTo>
                    <a:pt x="105" y="0"/>
                  </a:lnTo>
                  <a:lnTo>
                    <a:pt x="120" y="10"/>
                  </a:lnTo>
                  <a:close/>
                </a:path>
              </a:pathLst>
            </a:custGeom>
            <a:solidFill>
              <a:srgbClr val="E859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79" name="Freeform 716">
              <a:extLst>
                <a:ext uri="{FF2B5EF4-FFF2-40B4-BE49-F238E27FC236}">
                  <a16:creationId xmlns:a16="http://schemas.microsoft.com/office/drawing/2014/main" id="{B073B91A-3994-4A81-9AB0-70464705E66F}"/>
                </a:ext>
              </a:extLst>
            </p:cNvPr>
            <p:cNvSpPr>
              <a:spLocks/>
            </p:cNvSpPr>
            <p:nvPr/>
          </p:nvSpPr>
          <p:spPr bwMode="auto">
            <a:xfrm>
              <a:off x="2155" y="2378"/>
              <a:ext cx="15" cy="62"/>
            </a:xfrm>
            <a:custGeom>
              <a:avLst/>
              <a:gdLst>
                <a:gd name="T0" fmla="*/ 0 w 15"/>
                <a:gd name="T1" fmla="*/ 0 h 62"/>
                <a:gd name="T2" fmla="*/ 15 w 15"/>
                <a:gd name="T3" fmla="*/ 5 h 62"/>
                <a:gd name="T4" fmla="*/ 15 w 15"/>
                <a:gd name="T5" fmla="*/ 62 h 62"/>
                <a:gd name="T6" fmla="*/ 0 w 15"/>
                <a:gd name="T7" fmla="*/ 52 h 62"/>
                <a:gd name="T8" fmla="*/ 0 w 15"/>
                <a:gd name="T9" fmla="*/ 0 h 62"/>
              </a:gdLst>
              <a:ahLst/>
              <a:cxnLst>
                <a:cxn ang="0">
                  <a:pos x="T0" y="T1"/>
                </a:cxn>
                <a:cxn ang="0">
                  <a:pos x="T2" y="T3"/>
                </a:cxn>
                <a:cxn ang="0">
                  <a:pos x="T4" y="T5"/>
                </a:cxn>
                <a:cxn ang="0">
                  <a:pos x="T6" y="T7"/>
                </a:cxn>
                <a:cxn ang="0">
                  <a:pos x="T8" y="T9"/>
                </a:cxn>
              </a:cxnLst>
              <a:rect l="0" t="0" r="r" b="b"/>
              <a:pathLst>
                <a:path w="15" h="62">
                  <a:moveTo>
                    <a:pt x="0" y="0"/>
                  </a:moveTo>
                  <a:lnTo>
                    <a:pt x="15" y="5"/>
                  </a:lnTo>
                  <a:lnTo>
                    <a:pt x="15" y="62"/>
                  </a:lnTo>
                  <a:lnTo>
                    <a:pt x="0" y="52"/>
                  </a:lnTo>
                  <a:lnTo>
                    <a:pt x="0" y="0"/>
                  </a:lnTo>
                  <a:close/>
                </a:path>
              </a:pathLst>
            </a:custGeom>
            <a:solidFill>
              <a:srgbClr val="BB5A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80" name="Freeform 717">
              <a:extLst>
                <a:ext uri="{FF2B5EF4-FFF2-40B4-BE49-F238E27FC236}">
                  <a16:creationId xmlns:a16="http://schemas.microsoft.com/office/drawing/2014/main" id="{AC8564DF-76D1-43B4-84BD-54866940D5BE}"/>
                </a:ext>
              </a:extLst>
            </p:cNvPr>
            <p:cNvSpPr>
              <a:spLocks/>
            </p:cNvSpPr>
            <p:nvPr/>
          </p:nvSpPr>
          <p:spPr bwMode="auto">
            <a:xfrm>
              <a:off x="2222" y="2478"/>
              <a:ext cx="14" cy="14"/>
            </a:xfrm>
            <a:custGeom>
              <a:avLst/>
              <a:gdLst>
                <a:gd name="T0" fmla="*/ 3 w 3"/>
                <a:gd name="T1" fmla="*/ 1 h 3"/>
                <a:gd name="T2" fmla="*/ 3 w 3"/>
                <a:gd name="T3" fmla="*/ 1 h 3"/>
                <a:gd name="T4" fmla="*/ 2 w 3"/>
                <a:gd name="T5" fmla="*/ 2 h 3"/>
                <a:gd name="T6" fmla="*/ 1 w 3"/>
                <a:gd name="T7" fmla="*/ 2 h 3"/>
                <a:gd name="T8" fmla="*/ 1 w 3"/>
                <a:gd name="T9" fmla="*/ 3 h 3"/>
                <a:gd name="T10" fmla="*/ 0 w 3"/>
                <a:gd name="T11" fmla="*/ 3 h 3"/>
                <a:gd name="T12" fmla="*/ 0 w 3"/>
                <a:gd name="T13" fmla="*/ 3 h 3"/>
                <a:gd name="T14" fmla="*/ 1 w 3"/>
                <a:gd name="T15" fmla="*/ 0 h 3"/>
                <a:gd name="T16" fmla="*/ 3 w 3"/>
                <a:gd name="T17" fmla="*/ 1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 h="3">
                  <a:moveTo>
                    <a:pt x="3" y="1"/>
                  </a:moveTo>
                  <a:cubicBezTo>
                    <a:pt x="3" y="1"/>
                    <a:pt x="3" y="1"/>
                    <a:pt x="3" y="1"/>
                  </a:cubicBezTo>
                  <a:cubicBezTo>
                    <a:pt x="3" y="1"/>
                    <a:pt x="2" y="1"/>
                    <a:pt x="2" y="2"/>
                  </a:cubicBezTo>
                  <a:cubicBezTo>
                    <a:pt x="1" y="2"/>
                    <a:pt x="1" y="2"/>
                    <a:pt x="1" y="2"/>
                  </a:cubicBezTo>
                  <a:cubicBezTo>
                    <a:pt x="1" y="2"/>
                    <a:pt x="1" y="2"/>
                    <a:pt x="1" y="3"/>
                  </a:cubicBezTo>
                  <a:cubicBezTo>
                    <a:pt x="0" y="3"/>
                    <a:pt x="0" y="3"/>
                    <a:pt x="0" y="3"/>
                  </a:cubicBezTo>
                  <a:cubicBezTo>
                    <a:pt x="0" y="3"/>
                    <a:pt x="0" y="3"/>
                    <a:pt x="0" y="3"/>
                  </a:cubicBezTo>
                  <a:cubicBezTo>
                    <a:pt x="0" y="2"/>
                    <a:pt x="1" y="1"/>
                    <a:pt x="1" y="0"/>
                  </a:cubicBezTo>
                  <a:cubicBezTo>
                    <a:pt x="2" y="0"/>
                    <a:pt x="3" y="0"/>
                    <a:pt x="3" y="1"/>
                  </a:cubicBez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81" name="Freeform 718">
              <a:extLst>
                <a:ext uri="{FF2B5EF4-FFF2-40B4-BE49-F238E27FC236}">
                  <a16:creationId xmlns:a16="http://schemas.microsoft.com/office/drawing/2014/main" id="{DFC51520-3649-4F24-B5C1-D2D9B2168B02}"/>
                </a:ext>
              </a:extLst>
            </p:cNvPr>
            <p:cNvSpPr>
              <a:spLocks/>
            </p:cNvSpPr>
            <p:nvPr/>
          </p:nvSpPr>
          <p:spPr bwMode="auto">
            <a:xfrm>
              <a:off x="2227" y="2483"/>
              <a:ext cx="5" cy="19"/>
            </a:xfrm>
            <a:custGeom>
              <a:avLst/>
              <a:gdLst>
                <a:gd name="T0" fmla="*/ 5 w 5"/>
                <a:gd name="T1" fmla="*/ 19 h 19"/>
                <a:gd name="T2" fmla="*/ 0 w 5"/>
                <a:gd name="T3" fmla="*/ 19 h 19"/>
                <a:gd name="T4" fmla="*/ 0 w 5"/>
                <a:gd name="T5" fmla="*/ 0 h 19"/>
                <a:gd name="T6" fmla="*/ 0 w 5"/>
                <a:gd name="T7" fmla="*/ 0 h 19"/>
                <a:gd name="T8" fmla="*/ 5 w 5"/>
                <a:gd name="T9" fmla="*/ 0 h 19"/>
                <a:gd name="T10" fmla="*/ 5 w 5"/>
                <a:gd name="T11" fmla="*/ 19 h 19"/>
                <a:gd name="T12" fmla="*/ 5 w 5"/>
                <a:gd name="T13" fmla="*/ 19 h 19"/>
                <a:gd name="T14" fmla="*/ 5 w 5"/>
                <a:gd name="T15" fmla="*/ 19 h 19"/>
                <a:gd name="T16" fmla="*/ 5 w 5"/>
                <a:gd name="T17" fmla="*/ 19 h 19"/>
                <a:gd name="T18" fmla="*/ 5 w 5"/>
                <a:gd name="T19" fmla="*/ 19 h 19"/>
                <a:gd name="T20" fmla="*/ 5 w 5"/>
                <a:gd name="T21" fmla="*/ 19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 h="19">
                  <a:moveTo>
                    <a:pt x="5" y="19"/>
                  </a:moveTo>
                  <a:lnTo>
                    <a:pt x="0" y="19"/>
                  </a:lnTo>
                  <a:lnTo>
                    <a:pt x="0" y="0"/>
                  </a:lnTo>
                  <a:lnTo>
                    <a:pt x="0" y="0"/>
                  </a:lnTo>
                  <a:lnTo>
                    <a:pt x="5" y="0"/>
                  </a:lnTo>
                  <a:lnTo>
                    <a:pt x="5" y="19"/>
                  </a:lnTo>
                  <a:lnTo>
                    <a:pt x="5" y="19"/>
                  </a:lnTo>
                  <a:lnTo>
                    <a:pt x="5" y="19"/>
                  </a:lnTo>
                  <a:lnTo>
                    <a:pt x="5" y="19"/>
                  </a:lnTo>
                  <a:lnTo>
                    <a:pt x="5" y="19"/>
                  </a:lnTo>
                  <a:lnTo>
                    <a:pt x="5" y="19"/>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82" name="Freeform 719">
              <a:extLst>
                <a:ext uri="{FF2B5EF4-FFF2-40B4-BE49-F238E27FC236}">
                  <a16:creationId xmlns:a16="http://schemas.microsoft.com/office/drawing/2014/main" id="{A460C5F4-ACAA-4619-B3CD-EBC701BC85FE}"/>
                </a:ext>
              </a:extLst>
            </p:cNvPr>
            <p:cNvSpPr>
              <a:spLocks/>
            </p:cNvSpPr>
            <p:nvPr/>
          </p:nvSpPr>
          <p:spPr bwMode="auto">
            <a:xfrm>
              <a:off x="2241" y="2464"/>
              <a:ext cx="15" cy="19"/>
            </a:xfrm>
            <a:custGeom>
              <a:avLst/>
              <a:gdLst>
                <a:gd name="T0" fmla="*/ 2 w 3"/>
                <a:gd name="T1" fmla="*/ 4 h 4"/>
                <a:gd name="T2" fmla="*/ 1 w 3"/>
                <a:gd name="T3" fmla="*/ 4 h 4"/>
                <a:gd name="T4" fmla="*/ 0 w 3"/>
                <a:gd name="T5" fmla="*/ 3 h 4"/>
                <a:gd name="T6" fmla="*/ 0 w 3"/>
                <a:gd name="T7" fmla="*/ 2 h 4"/>
                <a:gd name="T8" fmla="*/ 3 w 3"/>
                <a:gd name="T9" fmla="*/ 0 h 4"/>
                <a:gd name="T10" fmla="*/ 3 w 3"/>
                <a:gd name="T11" fmla="*/ 2 h 4"/>
                <a:gd name="T12" fmla="*/ 2 w 3"/>
                <a:gd name="T13" fmla="*/ 4 h 4"/>
              </a:gdLst>
              <a:ahLst/>
              <a:cxnLst>
                <a:cxn ang="0">
                  <a:pos x="T0" y="T1"/>
                </a:cxn>
                <a:cxn ang="0">
                  <a:pos x="T2" y="T3"/>
                </a:cxn>
                <a:cxn ang="0">
                  <a:pos x="T4" y="T5"/>
                </a:cxn>
                <a:cxn ang="0">
                  <a:pos x="T6" y="T7"/>
                </a:cxn>
                <a:cxn ang="0">
                  <a:pos x="T8" y="T9"/>
                </a:cxn>
                <a:cxn ang="0">
                  <a:pos x="T10" y="T11"/>
                </a:cxn>
                <a:cxn ang="0">
                  <a:pos x="T12" y="T13"/>
                </a:cxn>
              </a:cxnLst>
              <a:rect l="0" t="0" r="r" b="b"/>
              <a:pathLst>
                <a:path w="3" h="4">
                  <a:moveTo>
                    <a:pt x="2" y="4"/>
                  </a:moveTo>
                  <a:cubicBezTo>
                    <a:pt x="1" y="4"/>
                    <a:pt x="1" y="4"/>
                    <a:pt x="1" y="4"/>
                  </a:cubicBezTo>
                  <a:cubicBezTo>
                    <a:pt x="1" y="4"/>
                    <a:pt x="0" y="4"/>
                    <a:pt x="0" y="3"/>
                  </a:cubicBezTo>
                  <a:cubicBezTo>
                    <a:pt x="0" y="2"/>
                    <a:pt x="0" y="2"/>
                    <a:pt x="0" y="2"/>
                  </a:cubicBezTo>
                  <a:cubicBezTo>
                    <a:pt x="3" y="0"/>
                    <a:pt x="3" y="0"/>
                    <a:pt x="3" y="0"/>
                  </a:cubicBezTo>
                  <a:cubicBezTo>
                    <a:pt x="3" y="2"/>
                    <a:pt x="3" y="2"/>
                    <a:pt x="3" y="2"/>
                  </a:cubicBezTo>
                  <a:cubicBezTo>
                    <a:pt x="3" y="3"/>
                    <a:pt x="2" y="3"/>
                    <a:pt x="2" y="4"/>
                  </a:cubicBez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83" name="Rectangle 720">
              <a:extLst>
                <a:ext uri="{FF2B5EF4-FFF2-40B4-BE49-F238E27FC236}">
                  <a16:creationId xmlns:a16="http://schemas.microsoft.com/office/drawing/2014/main" id="{7C63E19C-CACE-42DE-BCC9-7953C1EBC8FE}"/>
                </a:ext>
              </a:extLst>
            </p:cNvPr>
            <p:cNvSpPr>
              <a:spLocks noChangeArrowheads="1"/>
            </p:cNvSpPr>
            <p:nvPr/>
          </p:nvSpPr>
          <p:spPr bwMode="auto">
            <a:xfrm>
              <a:off x="2246" y="2478"/>
              <a:ext cx="5" cy="14"/>
            </a:xfrm>
            <a:prstGeom prst="rect">
              <a:avLst/>
            </a:prstGeom>
            <a:solidFill>
              <a:srgbClr val="C4845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84" name="Freeform 721">
              <a:extLst>
                <a:ext uri="{FF2B5EF4-FFF2-40B4-BE49-F238E27FC236}">
                  <a16:creationId xmlns:a16="http://schemas.microsoft.com/office/drawing/2014/main" id="{132751A8-31B2-466F-8FE4-B3B9743197FC}"/>
                </a:ext>
              </a:extLst>
            </p:cNvPr>
            <p:cNvSpPr>
              <a:spLocks/>
            </p:cNvSpPr>
            <p:nvPr/>
          </p:nvSpPr>
          <p:spPr bwMode="auto">
            <a:xfrm>
              <a:off x="2246" y="2488"/>
              <a:ext cx="5" cy="9"/>
            </a:xfrm>
            <a:custGeom>
              <a:avLst/>
              <a:gdLst>
                <a:gd name="T0" fmla="*/ 5 w 5"/>
                <a:gd name="T1" fmla="*/ 4 h 9"/>
                <a:gd name="T2" fmla="*/ 0 w 5"/>
                <a:gd name="T3" fmla="*/ 9 h 9"/>
                <a:gd name="T4" fmla="*/ 0 w 5"/>
                <a:gd name="T5" fmla="*/ 9 h 9"/>
                <a:gd name="T6" fmla="*/ 0 w 5"/>
                <a:gd name="T7" fmla="*/ 4 h 9"/>
                <a:gd name="T8" fmla="*/ 5 w 5"/>
                <a:gd name="T9" fmla="*/ 0 h 9"/>
                <a:gd name="T10" fmla="*/ 5 w 5"/>
                <a:gd name="T11" fmla="*/ 4 h 9"/>
                <a:gd name="T12" fmla="*/ 5 w 5"/>
                <a:gd name="T13" fmla="*/ 4 h 9"/>
              </a:gdLst>
              <a:ahLst/>
              <a:cxnLst>
                <a:cxn ang="0">
                  <a:pos x="T0" y="T1"/>
                </a:cxn>
                <a:cxn ang="0">
                  <a:pos x="T2" y="T3"/>
                </a:cxn>
                <a:cxn ang="0">
                  <a:pos x="T4" y="T5"/>
                </a:cxn>
                <a:cxn ang="0">
                  <a:pos x="T6" y="T7"/>
                </a:cxn>
                <a:cxn ang="0">
                  <a:pos x="T8" y="T9"/>
                </a:cxn>
                <a:cxn ang="0">
                  <a:pos x="T10" y="T11"/>
                </a:cxn>
                <a:cxn ang="0">
                  <a:pos x="T12" y="T13"/>
                </a:cxn>
              </a:cxnLst>
              <a:rect l="0" t="0" r="r" b="b"/>
              <a:pathLst>
                <a:path w="5" h="9">
                  <a:moveTo>
                    <a:pt x="5" y="4"/>
                  </a:moveTo>
                  <a:lnTo>
                    <a:pt x="0" y="9"/>
                  </a:lnTo>
                  <a:lnTo>
                    <a:pt x="0" y="9"/>
                  </a:lnTo>
                  <a:lnTo>
                    <a:pt x="0" y="4"/>
                  </a:lnTo>
                  <a:lnTo>
                    <a:pt x="5" y="0"/>
                  </a:lnTo>
                  <a:lnTo>
                    <a:pt x="5" y="4"/>
                  </a:lnTo>
                  <a:lnTo>
                    <a:pt x="5" y="4"/>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85" name="Freeform 722">
              <a:extLst>
                <a:ext uri="{FF2B5EF4-FFF2-40B4-BE49-F238E27FC236}">
                  <a16:creationId xmlns:a16="http://schemas.microsoft.com/office/drawing/2014/main" id="{92F0E01E-03EE-49B3-A0A2-CD78CDCD28B3}"/>
                </a:ext>
              </a:extLst>
            </p:cNvPr>
            <p:cNvSpPr>
              <a:spLocks noEditPoints="1"/>
            </p:cNvSpPr>
            <p:nvPr/>
          </p:nvSpPr>
          <p:spPr bwMode="auto">
            <a:xfrm>
              <a:off x="2260" y="2454"/>
              <a:ext cx="24" cy="34"/>
            </a:xfrm>
            <a:custGeom>
              <a:avLst/>
              <a:gdLst>
                <a:gd name="T0" fmla="*/ 19 w 24"/>
                <a:gd name="T1" fmla="*/ 19 h 34"/>
                <a:gd name="T2" fmla="*/ 0 w 24"/>
                <a:gd name="T3" fmla="*/ 34 h 34"/>
                <a:gd name="T4" fmla="*/ 0 w 24"/>
                <a:gd name="T5" fmla="*/ 34 h 34"/>
                <a:gd name="T6" fmla="*/ 0 w 24"/>
                <a:gd name="T7" fmla="*/ 34 h 34"/>
                <a:gd name="T8" fmla="*/ 10 w 24"/>
                <a:gd name="T9" fmla="*/ 5 h 34"/>
                <a:gd name="T10" fmla="*/ 10 w 24"/>
                <a:gd name="T11" fmla="*/ 0 h 34"/>
                <a:gd name="T12" fmla="*/ 24 w 24"/>
                <a:gd name="T13" fmla="*/ 19 h 34"/>
                <a:gd name="T14" fmla="*/ 24 w 24"/>
                <a:gd name="T15" fmla="*/ 19 h 34"/>
                <a:gd name="T16" fmla="*/ 19 w 24"/>
                <a:gd name="T17" fmla="*/ 19 h 34"/>
                <a:gd name="T18" fmla="*/ 10 w 24"/>
                <a:gd name="T19" fmla="*/ 5 h 34"/>
                <a:gd name="T20" fmla="*/ 0 w 24"/>
                <a:gd name="T21" fmla="*/ 34 h 34"/>
                <a:gd name="T22" fmla="*/ 19 w 24"/>
                <a:gd name="T23" fmla="*/ 19 h 34"/>
                <a:gd name="T24" fmla="*/ 10 w 24"/>
                <a:gd name="T25" fmla="*/ 5 h 34"/>
                <a:gd name="T26" fmla="*/ 10 w 24"/>
                <a:gd name="T27" fmla="*/ 5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 h="34">
                  <a:moveTo>
                    <a:pt x="19" y="19"/>
                  </a:moveTo>
                  <a:lnTo>
                    <a:pt x="0" y="34"/>
                  </a:lnTo>
                  <a:lnTo>
                    <a:pt x="0" y="34"/>
                  </a:lnTo>
                  <a:lnTo>
                    <a:pt x="0" y="34"/>
                  </a:lnTo>
                  <a:lnTo>
                    <a:pt x="10" y="5"/>
                  </a:lnTo>
                  <a:lnTo>
                    <a:pt x="10" y="0"/>
                  </a:lnTo>
                  <a:lnTo>
                    <a:pt x="24" y="19"/>
                  </a:lnTo>
                  <a:lnTo>
                    <a:pt x="24" y="19"/>
                  </a:lnTo>
                  <a:lnTo>
                    <a:pt x="19" y="19"/>
                  </a:lnTo>
                  <a:close/>
                  <a:moveTo>
                    <a:pt x="10" y="5"/>
                  </a:moveTo>
                  <a:lnTo>
                    <a:pt x="0" y="34"/>
                  </a:lnTo>
                  <a:lnTo>
                    <a:pt x="19" y="19"/>
                  </a:lnTo>
                  <a:lnTo>
                    <a:pt x="10" y="5"/>
                  </a:lnTo>
                  <a:lnTo>
                    <a:pt x="10" y="5"/>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86" name="Freeform 723">
              <a:extLst>
                <a:ext uri="{FF2B5EF4-FFF2-40B4-BE49-F238E27FC236}">
                  <a16:creationId xmlns:a16="http://schemas.microsoft.com/office/drawing/2014/main" id="{1C76AE64-E47C-445F-9B09-3F7C1994E986}"/>
                </a:ext>
              </a:extLst>
            </p:cNvPr>
            <p:cNvSpPr>
              <a:spLocks noEditPoints="1"/>
            </p:cNvSpPr>
            <p:nvPr/>
          </p:nvSpPr>
          <p:spPr bwMode="auto">
            <a:xfrm>
              <a:off x="2270" y="2464"/>
              <a:ext cx="0" cy="14"/>
            </a:xfrm>
            <a:custGeom>
              <a:avLst/>
              <a:gdLst>
                <a:gd name="T0" fmla="*/ 9 h 14"/>
                <a:gd name="T1" fmla="*/ 0 h 14"/>
                <a:gd name="T2" fmla="*/ 0 h 14"/>
                <a:gd name="T3" fmla="*/ 5 h 14"/>
                <a:gd name="T4" fmla="*/ 9 h 14"/>
                <a:gd name="T5" fmla="*/ 9 h 14"/>
                <a:gd name="T6" fmla="*/ 9 h 14"/>
                <a:gd name="T7" fmla="*/ 14 h 14"/>
                <a:gd name="T8" fmla="*/ 9 h 14"/>
                <a:gd name="T9" fmla="*/ 9 h 14"/>
                <a:gd name="T10" fmla="*/ 14 h 14"/>
                <a:gd name="T11" fmla="*/ 14 h 14"/>
              </a:gdLst>
              <a:ahLst/>
              <a:cxnLst>
                <a:cxn ang="0">
                  <a:pos x="0" y="T0"/>
                </a:cxn>
                <a:cxn ang="0">
                  <a:pos x="0" y="T1"/>
                </a:cxn>
                <a:cxn ang="0">
                  <a:pos x="0" y="T2"/>
                </a:cxn>
                <a:cxn ang="0">
                  <a:pos x="0" y="T3"/>
                </a:cxn>
                <a:cxn ang="0">
                  <a:pos x="0" y="T4"/>
                </a:cxn>
                <a:cxn ang="0">
                  <a:pos x="0" y="T5"/>
                </a:cxn>
                <a:cxn ang="0">
                  <a:pos x="0" y="T6"/>
                </a:cxn>
                <a:cxn ang="0">
                  <a:pos x="0" y="T7"/>
                </a:cxn>
                <a:cxn ang="0">
                  <a:pos x="0" y="T8"/>
                </a:cxn>
                <a:cxn ang="0">
                  <a:pos x="0" y="T9"/>
                </a:cxn>
                <a:cxn ang="0">
                  <a:pos x="0" y="T10"/>
                </a:cxn>
                <a:cxn ang="0">
                  <a:pos x="0" y="T11"/>
                </a:cxn>
              </a:cxnLst>
              <a:rect l="0" t="0" r="r" b="b"/>
              <a:pathLst>
                <a:path h="14">
                  <a:moveTo>
                    <a:pt x="0" y="9"/>
                  </a:moveTo>
                  <a:lnTo>
                    <a:pt x="0" y="0"/>
                  </a:lnTo>
                  <a:lnTo>
                    <a:pt x="0" y="0"/>
                  </a:lnTo>
                  <a:lnTo>
                    <a:pt x="0" y="5"/>
                  </a:lnTo>
                  <a:lnTo>
                    <a:pt x="0" y="9"/>
                  </a:lnTo>
                  <a:lnTo>
                    <a:pt x="0" y="9"/>
                  </a:lnTo>
                  <a:lnTo>
                    <a:pt x="0" y="9"/>
                  </a:lnTo>
                  <a:close/>
                  <a:moveTo>
                    <a:pt x="0" y="14"/>
                  </a:moveTo>
                  <a:lnTo>
                    <a:pt x="0" y="9"/>
                  </a:lnTo>
                  <a:lnTo>
                    <a:pt x="0" y="9"/>
                  </a:lnTo>
                  <a:lnTo>
                    <a:pt x="0" y="14"/>
                  </a:lnTo>
                  <a:lnTo>
                    <a:pt x="0" y="14"/>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87" name="Freeform 724">
              <a:extLst>
                <a:ext uri="{FF2B5EF4-FFF2-40B4-BE49-F238E27FC236}">
                  <a16:creationId xmlns:a16="http://schemas.microsoft.com/office/drawing/2014/main" id="{199C41BC-657B-4962-B64A-09A3939BC0A6}"/>
                </a:ext>
              </a:extLst>
            </p:cNvPr>
            <p:cNvSpPr>
              <a:spLocks/>
            </p:cNvSpPr>
            <p:nvPr/>
          </p:nvSpPr>
          <p:spPr bwMode="auto">
            <a:xfrm>
              <a:off x="2227" y="2397"/>
              <a:ext cx="43" cy="57"/>
            </a:xfrm>
            <a:custGeom>
              <a:avLst/>
              <a:gdLst>
                <a:gd name="T0" fmla="*/ 43 w 43"/>
                <a:gd name="T1" fmla="*/ 33 h 57"/>
                <a:gd name="T2" fmla="*/ 0 w 43"/>
                <a:gd name="T3" fmla="*/ 57 h 57"/>
                <a:gd name="T4" fmla="*/ 0 w 43"/>
                <a:gd name="T5" fmla="*/ 24 h 57"/>
                <a:gd name="T6" fmla="*/ 43 w 43"/>
                <a:gd name="T7" fmla="*/ 0 h 57"/>
                <a:gd name="T8" fmla="*/ 43 w 43"/>
                <a:gd name="T9" fmla="*/ 33 h 57"/>
              </a:gdLst>
              <a:ahLst/>
              <a:cxnLst>
                <a:cxn ang="0">
                  <a:pos x="T0" y="T1"/>
                </a:cxn>
                <a:cxn ang="0">
                  <a:pos x="T2" y="T3"/>
                </a:cxn>
                <a:cxn ang="0">
                  <a:pos x="T4" y="T5"/>
                </a:cxn>
                <a:cxn ang="0">
                  <a:pos x="T6" y="T7"/>
                </a:cxn>
                <a:cxn ang="0">
                  <a:pos x="T8" y="T9"/>
                </a:cxn>
              </a:cxnLst>
              <a:rect l="0" t="0" r="r" b="b"/>
              <a:pathLst>
                <a:path w="43" h="57">
                  <a:moveTo>
                    <a:pt x="43" y="33"/>
                  </a:moveTo>
                  <a:lnTo>
                    <a:pt x="0" y="57"/>
                  </a:lnTo>
                  <a:lnTo>
                    <a:pt x="0" y="24"/>
                  </a:lnTo>
                  <a:lnTo>
                    <a:pt x="43" y="0"/>
                  </a:lnTo>
                  <a:lnTo>
                    <a:pt x="43" y="33"/>
                  </a:lnTo>
                  <a:close/>
                </a:path>
              </a:pathLst>
            </a:custGeom>
            <a:solidFill>
              <a:srgbClr val="ECEB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88" name="Freeform 725">
              <a:extLst>
                <a:ext uri="{FF2B5EF4-FFF2-40B4-BE49-F238E27FC236}">
                  <a16:creationId xmlns:a16="http://schemas.microsoft.com/office/drawing/2014/main" id="{4475051D-F6B4-446A-B2F2-101BBBF47BA6}"/>
                </a:ext>
              </a:extLst>
            </p:cNvPr>
            <p:cNvSpPr>
              <a:spLocks/>
            </p:cNvSpPr>
            <p:nvPr/>
          </p:nvSpPr>
          <p:spPr bwMode="auto">
            <a:xfrm>
              <a:off x="2236" y="2426"/>
              <a:ext cx="24" cy="14"/>
            </a:xfrm>
            <a:custGeom>
              <a:avLst/>
              <a:gdLst>
                <a:gd name="T0" fmla="*/ 24 w 24"/>
                <a:gd name="T1" fmla="*/ 0 h 14"/>
                <a:gd name="T2" fmla="*/ 0 w 24"/>
                <a:gd name="T3" fmla="*/ 14 h 14"/>
                <a:gd name="T4" fmla="*/ 0 w 24"/>
                <a:gd name="T5" fmla="*/ 14 h 14"/>
                <a:gd name="T6" fmla="*/ 0 w 24"/>
                <a:gd name="T7" fmla="*/ 14 h 14"/>
                <a:gd name="T8" fmla="*/ 24 w 24"/>
                <a:gd name="T9" fmla="*/ 0 h 14"/>
                <a:gd name="T10" fmla="*/ 24 w 24"/>
                <a:gd name="T11" fmla="*/ 0 h 14"/>
                <a:gd name="T12" fmla="*/ 24 w 24"/>
                <a:gd name="T13" fmla="*/ 0 h 14"/>
              </a:gdLst>
              <a:ahLst/>
              <a:cxnLst>
                <a:cxn ang="0">
                  <a:pos x="T0" y="T1"/>
                </a:cxn>
                <a:cxn ang="0">
                  <a:pos x="T2" y="T3"/>
                </a:cxn>
                <a:cxn ang="0">
                  <a:pos x="T4" y="T5"/>
                </a:cxn>
                <a:cxn ang="0">
                  <a:pos x="T6" y="T7"/>
                </a:cxn>
                <a:cxn ang="0">
                  <a:pos x="T8" y="T9"/>
                </a:cxn>
                <a:cxn ang="0">
                  <a:pos x="T10" y="T11"/>
                </a:cxn>
                <a:cxn ang="0">
                  <a:pos x="T12" y="T13"/>
                </a:cxn>
              </a:cxnLst>
              <a:rect l="0" t="0" r="r" b="b"/>
              <a:pathLst>
                <a:path w="24" h="14">
                  <a:moveTo>
                    <a:pt x="24" y="0"/>
                  </a:moveTo>
                  <a:lnTo>
                    <a:pt x="0" y="14"/>
                  </a:lnTo>
                  <a:lnTo>
                    <a:pt x="0" y="14"/>
                  </a:lnTo>
                  <a:lnTo>
                    <a:pt x="0" y="14"/>
                  </a:lnTo>
                  <a:lnTo>
                    <a:pt x="24" y="0"/>
                  </a:lnTo>
                  <a:lnTo>
                    <a:pt x="24" y="0"/>
                  </a:lnTo>
                  <a:lnTo>
                    <a:pt x="24" y="0"/>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89" name="Freeform 726">
              <a:extLst>
                <a:ext uri="{FF2B5EF4-FFF2-40B4-BE49-F238E27FC236}">
                  <a16:creationId xmlns:a16="http://schemas.microsoft.com/office/drawing/2014/main" id="{BFC162A9-0165-4150-AF08-EEB7FF9E8970}"/>
                </a:ext>
              </a:extLst>
            </p:cNvPr>
            <p:cNvSpPr>
              <a:spLocks/>
            </p:cNvSpPr>
            <p:nvPr/>
          </p:nvSpPr>
          <p:spPr bwMode="auto">
            <a:xfrm>
              <a:off x="2236" y="2421"/>
              <a:ext cx="24" cy="14"/>
            </a:xfrm>
            <a:custGeom>
              <a:avLst/>
              <a:gdLst>
                <a:gd name="T0" fmla="*/ 24 w 24"/>
                <a:gd name="T1" fmla="*/ 0 h 14"/>
                <a:gd name="T2" fmla="*/ 0 w 24"/>
                <a:gd name="T3" fmla="*/ 14 h 14"/>
                <a:gd name="T4" fmla="*/ 0 w 24"/>
                <a:gd name="T5" fmla="*/ 14 h 14"/>
                <a:gd name="T6" fmla="*/ 0 w 24"/>
                <a:gd name="T7" fmla="*/ 14 h 14"/>
                <a:gd name="T8" fmla="*/ 24 w 24"/>
                <a:gd name="T9" fmla="*/ 0 h 14"/>
                <a:gd name="T10" fmla="*/ 24 w 24"/>
                <a:gd name="T11" fmla="*/ 0 h 14"/>
                <a:gd name="T12" fmla="*/ 24 w 24"/>
                <a:gd name="T13" fmla="*/ 0 h 14"/>
              </a:gdLst>
              <a:ahLst/>
              <a:cxnLst>
                <a:cxn ang="0">
                  <a:pos x="T0" y="T1"/>
                </a:cxn>
                <a:cxn ang="0">
                  <a:pos x="T2" y="T3"/>
                </a:cxn>
                <a:cxn ang="0">
                  <a:pos x="T4" y="T5"/>
                </a:cxn>
                <a:cxn ang="0">
                  <a:pos x="T6" y="T7"/>
                </a:cxn>
                <a:cxn ang="0">
                  <a:pos x="T8" y="T9"/>
                </a:cxn>
                <a:cxn ang="0">
                  <a:pos x="T10" y="T11"/>
                </a:cxn>
                <a:cxn ang="0">
                  <a:pos x="T12" y="T13"/>
                </a:cxn>
              </a:cxnLst>
              <a:rect l="0" t="0" r="r" b="b"/>
              <a:pathLst>
                <a:path w="24" h="14">
                  <a:moveTo>
                    <a:pt x="24" y="0"/>
                  </a:moveTo>
                  <a:lnTo>
                    <a:pt x="0" y="14"/>
                  </a:lnTo>
                  <a:lnTo>
                    <a:pt x="0" y="14"/>
                  </a:lnTo>
                  <a:lnTo>
                    <a:pt x="0" y="14"/>
                  </a:lnTo>
                  <a:lnTo>
                    <a:pt x="24" y="0"/>
                  </a:lnTo>
                  <a:lnTo>
                    <a:pt x="24" y="0"/>
                  </a:lnTo>
                  <a:lnTo>
                    <a:pt x="24" y="0"/>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90" name="Freeform 727">
              <a:extLst>
                <a:ext uri="{FF2B5EF4-FFF2-40B4-BE49-F238E27FC236}">
                  <a16:creationId xmlns:a16="http://schemas.microsoft.com/office/drawing/2014/main" id="{96C65565-083A-49D3-B2BA-E12D18813CDA}"/>
                </a:ext>
              </a:extLst>
            </p:cNvPr>
            <p:cNvSpPr>
              <a:spLocks/>
            </p:cNvSpPr>
            <p:nvPr/>
          </p:nvSpPr>
          <p:spPr bwMode="auto">
            <a:xfrm>
              <a:off x="2236" y="2416"/>
              <a:ext cx="24" cy="14"/>
            </a:xfrm>
            <a:custGeom>
              <a:avLst/>
              <a:gdLst>
                <a:gd name="T0" fmla="*/ 24 w 24"/>
                <a:gd name="T1" fmla="*/ 0 h 14"/>
                <a:gd name="T2" fmla="*/ 0 w 24"/>
                <a:gd name="T3" fmla="*/ 14 h 14"/>
                <a:gd name="T4" fmla="*/ 0 w 24"/>
                <a:gd name="T5" fmla="*/ 14 h 14"/>
                <a:gd name="T6" fmla="*/ 0 w 24"/>
                <a:gd name="T7" fmla="*/ 10 h 14"/>
                <a:gd name="T8" fmla="*/ 24 w 24"/>
                <a:gd name="T9" fmla="*/ 0 h 14"/>
                <a:gd name="T10" fmla="*/ 24 w 24"/>
                <a:gd name="T11" fmla="*/ 0 h 14"/>
                <a:gd name="T12" fmla="*/ 24 w 24"/>
                <a:gd name="T13" fmla="*/ 0 h 14"/>
              </a:gdLst>
              <a:ahLst/>
              <a:cxnLst>
                <a:cxn ang="0">
                  <a:pos x="T0" y="T1"/>
                </a:cxn>
                <a:cxn ang="0">
                  <a:pos x="T2" y="T3"/>
                </a:cxn>
                <a:cxn ang="0">
                  <a:pos x="T4" y="T5"/>
                </a:cxn>
                <a:cxn ang="0">
                  <a:pos x="T6" y="T7"/>
                </a:cxn>
                <a:cxn ang="0">
                  <a:pos x="T8" y="T9"/>
                </a:cxn>
                <a:cxn ang="0">
                  <a:pos x="T10" y="T11"/>
                </a:cxn>
                <a:cxn ang="0">
                  <a:pos x="T12" y="T13"/>
                </a:cxn>
              </a:cxnLst>
              <a:rect l="0" t="0" r="r" b="b"/>
              <a:pathLst>
                <a:path w="24" h="14">
                  <a:moveTo>
                    <a:pt x="24" y="0"/>
                  </a:moveTo>
                  <a:lnTo>
                    <a:pt x="0" y="14"/>
                  </a:lnTo>
                  <a:lnTo>
                    <a:pt x="0" y="14"/>
                  </a:lnTo>
                  <a:lnTo>
                    <a:pt x="0" y="10"/>
                  </a:lnTo>
                  <a:lnTo>
                    <a:pt x="24" y="0"/>
                  </a:lnTo>
                  <a:lnTo>
                    <a:pt x="24" y="0"/>
                  </a:lnTo>
                  <a:lnTo>
                    <a:pt x="24" y="0"/>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91" name="Freeform 728">
              <a:extLst>
                <a:ext uri="{FF2B5EF4-FFF2-40B4-BE49-F238E27FC236}">
                  <a16:creationId xmlns:a16="http://schemas.microsoft.com/office/drawing/2014/main" id="{E755F4DA-6FFB-49A1-A299-F5368FD1D5A1}"/>
                </a:ext>
              </a:extLst>
            </p:cNvPr>
            <p:cNvSpPr>
              <a:spLocks/>
            </p:cNvSpPr>
            <p:nvPr/>
          </p:nvSpPr>
          <p:spPr bwMode="auto">
            <a:xfrm>
              <a:off x="2236" y="2411"/>
              <a:ext cx="24" cy="15"/>
            </a:xfrm>
            <a:custGeom>
              <a:avLst/>
              <a:gdLst>
                <a:gd name="T0" fmla="*/ 24 w 24"/>
                <a:gd name="T1" fmla="*/ 0 h 15"/>
                <a:gd name="T2" fmla="*/ 0 w 24"/>
                <a:gd name="T3" fmla="*/ 15 h 15"/>
                <a:gd name="T4" fmla="*/ 0 w 24"/>
                <a:gd name="T5" fmla="*/ 15 h 15"/>
                <a:gd name="T6" fmla="*/ 0 w 24"/>
                <a:gd name="T7" fmla="*/ 10 h 15"/>
                <a:gd name="T8" fmla="*/ 24 w 24"/>
                <a:gd name="T9" fmla="*/ 0 h 15"/>
                <a:gd name="T10" fmla="*/ 24 w 24"/>
                <a:gd name="T11" fmla="*/ 0 h 15"/>
                <a:gd name="T12" fmla="*/ 24 w 24"/>
                <a:gd name="T13" fmla="*/ 0 h 15"/>
              </a:gdLst>
              <a:ahLst/>
              <a:cxnLst>
                <a:cxn ang="0">
                  <a:pos x="T0" y="T1"/>
                </a:cxn>
                <a:cxn ang="0">
                  <a:pos x="T2" y="T3"/>
                </a:cxn>
                <a:cxn ang="0">
                  <a:pos x="T4" y="T5"/>
                </a:cxn>
                <a:cxn ang="0">
                  <a:pos x="T6" y="T7"/>
                </a:cxn>
                <a:cxn ang="0">
                  <a:pos x="T8" y="T9"/>
                </a:cxn>
                <a:cxn ang="0">
                  <a:pos x="T10" y="T11"/>
                </a:cxn>
                <a:cxn ang="0">
                  <a:pos x="T12" y="T13"/>
                </a:cxn>
              </a:cxnLst>
              <a:rect l="0" t="0" r="r" b="b"/>
              <a:pathLst>
                <a:path w="24" h="15">
                  <a:moveTo>
                    <a:pt x="24" y="0"/>
                  </a:moveTo>
                  <a:lnTo>
                    <a:pt x="0" y="15"/>
                  </a:lnTo>
                  <a:lnTo>
                    <a:pt x="0" y="15"/>
                  </a:lnTo>
                  <a:lnTo>
                    <a:pt x="0" y="10"/>
                  </a:lnTo>
                  <a:lnTo>
                    <a:pt x="24" y="0"/>
                  </a:lnTo>
                  <a:lnTo>
                    <a:pt x="24" y="0"/>
                  </a:lnTo>
                  <a:lnTo>
                    <a:pt x="24" y="0"/>
                  </a:ln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761" name="TextBox 72">
            <a:extLst>
              <a:ext uri="{FF2B5EF4-FFF2-40B4-BE49-F238E27FC236}">
                <a16:creationId xmlns:a16="http://schemas.microsoft.com/office/drawing/2014/main" id="{1F87E536-D87C-4D6D-9852-88F8EBEE6A63}"/>
              </a:ext>
            </a:extLst>
          </p:cNvPr>
          <p:cNvSpPr txBox="1">
            <a:spLocks noChangeArrowheads="1"/>
          </p:cNvSpPr>
          <p:nvPr/>
        </p:nvSpPr>
        <p:spPr bwMode="auto">
          <a:xfrm>
            <a:off x="769938" y="2323307"/>
            <a:ext cx="5124450" cy="31240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800" dirty="0">
                <a:solidFill>
                  <a:schemeClr val="bg1"/>
                </a:solidFill>
                <a:latin typeface="Calibri Light" panose="020F0302020204030204" pitchFamily="34" charset="0"/>
                <a:cs typeface="Calibri Light" panose="020F0302020204030204" pitchFamily="34" charset="0"/>
              </a:rPr>
              <a:t>Lorem ipsum dolor sit amet, consectetur adipiscing elit. Nunc ligula velit, consectetur et ornare non, bibendum at leo. Vestibulum fringilla ex sagittis aliquet. Nulla lorem libero, dignissim id tortor at, porttitor tempor ligula. </a:t>
            </a:r>
          </a:p>
          <a:p>
            <a:pPr>
              <a:lnSpc>
                <a:spcPct val="110000"/>
              </a:lnSpc>
            </a:pPr>
            <a:endParaRPr lang="en-US" altLang="es-MX" sz="1800" dirty="0">
              <a:solidFill>
                <a:schemeClr val="bg1"/>
              </a:solidFill>
              <a:latin typeface="Calibri Light" panose="020F0302020204030204" pitchFamily="34" charset="0"/>
              <a:cs typeface="Calibri Light" panose="020F0302020204030204" pitchFamily="34" charset="0"/>
            </a:endParaRPr>
          </a:p>
          <a:p>
            <a:pPr>
              <a:lnSpc>
                <a:spcPct val="110000"/>
              </a:lnSpc>
            </a:pPr>
            <a:r>
              <a:rPr lang="en-US" altLang="es-MX" sz="1800" dirty="0">
                <a:solidFill>
                  <a:schemeClr val="bg1"/>
                </a:solidFill>
                <a:latin typeface="Calibri Light" panose="020F0302020204030204" pitchFamily="34" charset="0"/>
                <a:cs typeface="Calibri Light" panose="020F0302020204030204" pitchFamily="34" charset="0"/>
              </a:rPr>
              <a:t>Mauris faucibus mauris vitae augue commodo luctus. Ut convallis nisi vel magna commodo finibus. Nullam ut lacus . Vivamus nec mi aliquam, maximus massa id, commodo odio.</a:t>
            </a:r>
          </a:p>
        </p:txBody>
      </p:sp>
      <p:sp>
        <p:nvSpPr>
          <p:cNvPr id="762" name="TextBox 761">
            <a:extLst>
              <a:ext uri="{FF2B5EF4-FFF2-40B4-BE49-F238E27FC236}">
                <a16:creationId xmlns:a16="http://schemas.microsoft.com/office/drawing/2014/main" id="{EF6FA859-2D9F-4894-9B5A-7866F04E3817}"/>
              </a:ext>
            </a:extLst>
          </p:cNvPr>
          <p:cNvSpPr txBox="1"/>
          <p:nvPr/>
        </p:nvSpPr>
        <p:spPr>
          <a:xfrm>
            <a:off x="760965" y="1302072"/>
            <a:ext cx="6191249" cy="923330"/>
          </a:xfrm>
          <a:prstGeom prst="rect">
            <a:avLst/>
          </a:prstGeom>
          <a:noFill/>
        </p:spPr>
        <p:txBody>
          <a:bodyPr wrap="square" rtlCol="0">
            <a:spAutoFit/>
          </a:bodyPr>
          <a:lstStyle/>
          <a:p>
            <a:pPr algn="ctr"/>
            <a:r>
              <a:rPr lang="es-CO" sz="5400" dirty="0">
                <a:solidFill>
                  <a:schemeClr val="bg1"/>
                </a:solidFill>
                <a:latin typeface="Impact" panose="020B0806030902050204" pitchFamily="34" charset="0"/>
              </a:rPr>
              <a:t>Escribe tu título aquí</a:t>
            </a:r>
          </a:p>
        </p:txBody>
      </p:sp>
    </p:spTree>
  </p:cSld>
  <p:clrMapOvr>
    <a:masterClrMapping/>
  </p:clrMapOvr>
  <p:transition advClick="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Rectangle 35">
            <a:extLst>
              <a:ext uri="{FF2B5EF4-FFF2-40B4-BE49-F238E27FC236}">
                <a16:creationId xmlns:a16="http://schemas.microsoft.com/office/drawing/2014/main" id="{7DB016C8-7EE4-4A8B-99FA-726B351D1F0B}"/>
              </a:ext>
            </a:extLst>
          </p:cNvPr>
          <p:cNvSpPr/>
          <p:nvPr/>
        </p:nvSpPr>
        <p:spPr>
          <a:xfrm>
            <a:off x="0" y="0"/>
            <a:ext cx="12192000" cy="6857463"/>
          </a:xfrm>
          <a:prstGeom prst="rect">
            <a:avLst/>
          </a:prstGeom>
          <a:solidFill>
            <a:srgbClr val="44A6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oup 4">
            <a:extLst>
              <a:ext uri="{FF2B5EF4-FFF2-40B4-BE49-F238E27FC236}">
                <a16:creationId xmlns:a16="http://schemas.microsoft.com/office/drawing/2014/main" id="{7098F378-D158-4280-B8B0-461ACFB0BC3A}"/>
              </a:ext>
            </a:extLst>
          </p:cNvPr>
          <p:cNvGrpSpPr>
            <a:grpSpLocks noChangeAspect="1"/>
          </p:cNvGrpSpPr>
          <p:nvPr/>
        </p:nvGrpSpPr>
        <p:grpSpPr bwMode="auto">
          <a:xfrm>
            <a:off x="3419475" y="288926"/>
            <a:ext cx="4770438" cy="3578225"/>
            <a:chOff x="2154" y="182"/>
            <a:chExt cx="3005" cy="2254"/>
          </a:xfrm>
        </p:grpSpPr>
        <p:sp>
          <p:nvSpPr>
            <p:cNvPr id="6" name="Freeform 6">
              <a:extLst>
                <a:ext uri="{FF2B5EF4-FFF2-40B4-BE49-F238E27FC236}">
                  <a16:creationId xmlns:a16="http://schemas.microsoft.com/office/drawing/2014/main" id="{FFF31AC6-B856-4F66-A135-4150568C112C}"/>
                </a:ext>
              </a:extLst>
            </p:cNvPr>
            <p:cNvSpPr>
              <a:spLocks/>
            </p:cNvSpPr>
            <p:nvPr/>
          </p:nvSpPr>
          <p:spPr bwMode="auto">
            <a:xfrm>
              <a:off x="2436" y="991"/>
              <a:ext cx="564" cy="451"/>
            </a:xfrm>
            <a:custGeom>
              <a:avLst/>
              <a:gdLst>
                <a:gd name="T0" fmla="*/ 104 w 104"/>
                <a:gd name="T1" fmla="*/ 27 h 83"/>
                <a:gd name="T2" fmla="*/ 102 w 104"/>
                <a:gd name="T3" fmla="*/ 35 h 83"/>
                <a:gd name="T4" fmla="*/ 81 w 104"/>
                <a:gd name="T5" fmla="*/ 58 h 83"/>
                <a:gd name="T6" fmla="*/ 36 w 104"/>
                <a:gd name="T7" fmla="*/ 83 h 83"/>
                <a:gd name="T8" fmla="*/ 23 w 104"/>
                <a:gd name="T9" fmla="*/ 69 h 83"/>
                <a:gd name="T10" fmla="*/ 7 w 104"/>
                <a:gd name="T11" fmla="*/ 33 h 83"/>
                <a:gd name="T12" fmla="*/ 35 w 104"/>
                <a:gd name="T13" fmla="*/ 14 h 83"/>
                <a:gd name="T14" fmla="*/ 42 w 104"/>
                <a:gd name="T15" fmla="*/ 10 h 83"/>
                <a:gd name="T16" fmla="*/ 82 w 104"/>
                <a:gd name="T17" fmla="*/ 0 h 83"/>
                <a:gd name="T18" fmla="*/ 90 w 104"/>
                <a:gd name="T19" fmla="*/ 2 h 83"/>
                <a:gd name="T20" fmla="*/ 90 w 104"/>
                <a:gd name="T21" fmla="*/ 2 h 83"/>
                <a:gd name="T22" fmla="*/ 101 w 104"/>
                <a:gd name="T23" fmla="*/ 14 h 83"/>
                <a:gd name="T24" fmla="*/ 104 w 104"/>
                <a:gd name="T25" fmla="*/ 27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4" h="83">
                  <a:moveTo>
                    <a:pt x="104" y="27"/>
                  </a:moveTo>
                  <a:cubicBezTo>
                    <a:pt x="104" y="30"/>
                    <a:pt x="103" y="33"/>
                    <a:pt x="102" y="35"/>
                  </a:cubicBezTo>
                  <a:cubicBezTo>
                    <a:pt x="102" y="35"/>
                    <a:pt x="94" y="46"/>
                    <a:pt x="81" y="58"/>
                  </a:cubicBezTo>
                  <a:cubicBezTo>
                    <a:pt x="69" y="68"/>
                    <a:pt x="54" y="78"/>
                    <a:pt x="36" y="83"/>
                  </a:cubicBezTo>
                  <a:cubicBezTo>
                    <a:pt x="36" y="83"/>
                    <a:pt x="30" y="77"/>
                    <a:pt x="23" y="69"/>
                  </a:cubicBezTo>
                  <a:cubicBezTo>
                    <a:pt x="12" y="56"/>
                    <a:pt x="0" y="39"/>
                    <a:pt x="7" y="33"/>
                  </a:cubicBezTo>
                  <a:cubicBezTo>
                    <a:pt x="12" y="28"/>
                    <a:pt x="22" y="21"/>
                    <a:pt x="35" y="14"/>
                  </a:cubicBezTo>
                  <a:cubicBezTo>
                    <a:pt x="37" y="13"/>
                    <a:pt x="40" y="12"/>
                    <a:pt x="42" y="10"/>
                  </a:cubicBezTo>
                  <a:cubicBezTo>
                    <a:pt x="54" y="5"/>
                    <a:pt x="68" y="1"/>
                    <a:pt x="82" y="0"/>
                  </a:cubicBezTo>
                  <a:cubicBezTo>
                    <a:pt x="84" y="0"/>
                    <a:pt x="87" y="0"/>
                    <a:pt x="90" y="2"/>
                  </a:cubicBezTo>
                  <a:cubicBezTo>
                    <a:pt x="90" y="2"/>
                    <a:pt x="90" y="2"/>
                    <a:pt x="90" y="2"/>
                  </a:cubicBezTo>
                  <a:cubicBezTo>
                    <a:pt x="94" y="5"/>
                    <a:pt x="98" y="9"/>
                    <a:pt x="101" y="14"/>
                  </a:cubicBezTo>
                  <a:cubicBezTo>
                    <a:pt x="103" y="18"/>
                    <a:pt x="104" y="23"/>
                    <a:pt x="104" y="27"/>
                  </a:cubicBezTo>
                </a:path>
              </a:pathLst>
            </a:custGeom>
            <a:solidFill>
              <a:srgbClr val="FF8C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7">
              <a:extLst>
                <a:ext uri="{FF2B5EF4-FFF2-40B4-BE49-F238E27FC236}">
                  <a16:creationId xmlns:a16="http://schemas.microsoft.com/office/drawing/2014/main" id="{DBB753B9-FDBF-4454-BF66-A1F2EAEB0866}"/>
                </a:ext>
              </a:extLst>
            </p:cNvPr>
            <p:cNvSpPr>
              <a:spLocks/>
            </p:cNvSpPr>
            <p:nvPr/>
          </p:nvSpPr>
          <p:spPr bwMode="auto">
            <a:xfrm>
              <a:off x="2561" y="1067"/>
              <a:ext cx="439" cy="375"/>
            </a:xfrm>
            <a:custGeom>
              <a:avLst/>
              <a:gdLst>
                <a:gd name="T0" fmla="*/ 81 w 81"/>
                <a:gd name="T1" fmla="*/ 13 h 69"/>
                <a:gd name="T2" fmla="*/ 79 w 81"/>
                <a:gd name="T3" fmla="*/ 21 h 69"/>
                <a:gd name="T4" fmla="*/ 13 w 81"/>
                <a:gd name="T5" fmla="*/ 69 h 69"/>
                <a:gd name="T6" fmla="*/ 0 w 81"/>
                <a:gd name="T7" fmla="*/ 55 h 69"/>
                <a:gd name="T8" fmla="*/ 78 w 81"/>
                <a:gd name="T9" fmla="*/ 0 h 69"/>
                <a:gd name="T10" fmla="*/ 81 w 81"/>
                <a:gd name="T11" fmla="*/ 13 h 69"/>
              </a:gdLst>
              <a:ahLst/>
              <a:cxnLst>
                <a:cxn ang="0">
                  <a:pos x="T0" y="T1"/>
                </a:cxn>
                <a:cxn ang="0">
                  <a:pos x="T2" y="T3"/>
                </a:cxn>
                <a:cxn ang="0">
                  <a:pos x="T4" y="T5"/>
                </a:cxn>
                <a:cxn ang="0">
                  <a:pos x="T6" y="T7"/>
                </a:cxn>
                <a:cxn ang="0">
                  <a:pos x="T8" y="T9"/>
                </a:cxn>
                <a:cxn ang="0">
                  <a:pos x="T10" y="T11"/>
                </a:cxn>
              </a:cxnLst>
              <a:rect l="0" t="0" r="r" b="b"/>
              <a:pathLst>
                <a:path w="81" h="69">
                  <a:moveTo>
                    <a:pt x="81" y="13"/>
                  </a:moveTo>
                  <a:cubicBezTo>
                    <a:pt x="81" y="16"/>
                    <a:pt x="80" y="19"/>
                    <a:pt x="79" y="21"/>
                  </a:cubicBezTo>
                  <a:cubicBezTo>
                    <a:pt x="79" y="21"/>
                    <a:pt x="52" y="58"/>
                    <a:pt x="13" y="69"/>
                  </a:cubicBezTo>
                  <a:cubicBezTo>
                    <a:pt x="13" y="69"/>
                    <a:pt x="7" y="63"/>
                    <a:pt x="0" y="55"/>
                  </a:cubicBezTo>
                  <a:cubicBezTo>
                    <a:pt x="39" y="41"/>
                    <a:pt x="68" y="11"/>
                    <a:pt x="78" y="0"/>
                  </a:cubicBezTo>
                  <a:cubicBezTo>
                    <a:pt x="80" y="4"/>
                    <a:pt x="81" y="9"/>
                    <a:pt x="81" y="13"/>
                  </a:cubicBezTo>
                </a:path>
              </a:pathLst>
            </a:custGeom>
            <a:solidFill>
              <a:srgbClr val="E859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8">
              <a:extLst>
                <a:ext uri="{FF2B5EF4-FFF2-40B4-BE49-F238E27FC236}">
                  <a16:creationId xmlns:a16="http://schemas.microsoft.com/office/drawing/2014/main" id="{95A53CF6-207E-46E3-B211-6EA683E86E38}"/>
                </a:ext>
              </a:extLst>
            </p:cNvPr>
            <p:cNvSpPr>
              <a:spLocks/>
            </p:cNvSpPr>
            <p:nvPr/>
          </p:nvSpPr>
          <p:spPr bwMode="auto">
            <a:xfrm>
              <a:off x="2452" y="1149"/>
              <a:ext cx="223" cy="304"/>
            </a:xfrm>
            <a:custGeom>
              <a:avLst/>
              <a:gdLst>
                <a:gd name="T0" fmla="*/ 41 w 41"/>
                <a:gd name="T1" fmla="*/ 40 h 56"/>
                <a:gd name="T2" fmla="*/ 36 w 41"/>
                <a:gd name="T3" fmla="*/ 53 h 56"/>
                <a:gd name="T4" fmla="*/ 21 w 41"/>
                <a:gd name="T5" fmla="*/ 52 h 56"/>
                <a:gd name="T6" fmla="*/ 0 w 41"/>
                <a:gd name="T7" fmla="*/ 16 h 56"/>
                <a:gd name="T8" fmla="*/ 7 w 41"/>
                <a:gd name="T9" fmla="*/ 2 h 56"/>
                <a:gd name="T10" fmla="*/ 21 w 41"/>
                <a:gd name="T11" fmla="*/ 4 h 56"/>
                <a:gd name="T12" fmla="*/ 41 w 41"/>
                <a:gd name="T13" fmla="*/ 40 h 56"/>
              </a:gdLst>
              <a:ahLst/>
              <a:cxnLst>
                <a:cxn ang="0">
                  <a:pos x="T0" y="T1"/>
                </a:cxn>
                <a:cxn ang="0">
                  <a:pos x="T2" y="T3"/>
                </a:cxn>
                <a:cxn ang="0">
                  <a:pos x="T4" y="T5"/>
                </a:cxn>
                <a:cxn ang="0">
                  <a:pos x="T6" y="T7"/>
                </a:cxn>
                <a:cxn ang="0">
                  <a:pos x="T8" y="T9"/>
                </a:cxn>
                <a:cxn ang="0">
                  <a:pos x="T10" y="T11"/>
                </a:cxn>
                <a:cxn ang="0">
                  <a:pos x="T12" y="T13"/>
                </a:cxn>
              </a:cxnLst>
              <a:rect l="0" t="0" r="r" b="b"/>
              <a:pathLst>
                <a:path w="41" h="56">
                  <a:moveTo>
                    <a:pt x="41" y="40"/>
                  </a:moveTo>
                  <a:cubicBezTo>
                    <a:pt x="41" y="46"/>
                    <a:pt x="39" y="50"/>
                    <a:pt x="36" y="53"/>
                  </a:cubicBezTo>
                  <a:cubicBezTo>
                    <a:pt x="32" y="56"/>
                    <a:pt x="27" y="56"/>
                    <a:pt x="21" y="52"/>
                  </a:cubicBezTo>
                  <a:cubicBezTo>
                    <a:pt x="9" y="45"/>
                    <a:pt x="0" y="29"/>
                    <a:pt x="0" y="16"/>
                  </a:cubicBezTo>
                  <a:cubicBezTo>
                    <a:pt x="0" y="9"/>
                    <a:pt x="2" y="4"/>
                    <a:pt x="7" y="2"/>
                  </a:cubicBezTo>
                  <a:cubicBezTo>
                    <a:pt x="10" y="0"/>
                    <a:pt x="15" y="1"/>
                    <a:pt x="21" y="4"/>
                  </a:cubicBezTo>
                  <a:cubicBezTo>
                    <a:pt x="32" y="11"/>
                    <a:pt x="41" y="27"/>
                    <a:pt x="41" y="40"/>
                  </a:cubicBezTo>
                </a:path>
              </a:pathLst>
            </a:custGeom>
            <a:solidFill>
              <a:srgbClr val="F6F7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9">
              <a:extLst>
                <a:ext uri="{FF2B5EF4-FFF2-40B4-BE49-F238E27FC236}">
                  <a16:creationId xmlns:a16="http://schemas.microsoft.com/office/drawing/2014/main" id="{04EBDBAD-596D-4606-9CCE-5F4DF3B663EF}"/>
                </a:ext>
              </a:extLst>
            </p:cNvPr>
            <p:cNvSpPr>
              <a:spLocks/>
            </p:cNvSpPr>
            <p:nvPr/>
          </p:nvSpPr>
          <p:spPr bwMode="auto">
            <a:xfrm>
              <a:off x="2463" y="1165"/>
              <a:ext cx="201" cy="272"/>
            </a:xfrm>
            <a:custGeom>
              <a:avLst/>
              <a:gdLst>
                <a:gd name="T0" fmla="*/ 37 w 37"/>
                <a:gd name="T1" fmla="*/ 37 h 50"/>
                <a:gd name="T2" fmla="*/ 33 w 37"/>
                <a:gd name="T3" fmla="*/ 48 h 50"/>
                <a:gd name="T4" fmla="*/ 32 w 37"/>
                <a:gd name="T5" fmla="*/ 48 h 50"/>
                <a:gd name="T6" fmla="*/ 28 w 37"/>
                <a:gd name="T7" fmla="*/ 50 h 50"/>
                <a:gd name="T8" fmla="*/ 22 w 37"/>
                <a:gd name="T9" fmla="*/ 48 h 50"/>
                <a:gd name="T10" fmla="*/ 27 w 37"/>
                <a:gd name="T11" fmla="*/ 33 h 50"/>
                <a:gd name="T12" fmla="*/ 24 w 37"/>
                <a:gd name="T13" fmla="*/ 32 h 50"/>
                <a:gd name="T14" fmla="*/ 23 w 37"/>
                <a:gd name="T15" fmla="*/ 32 h 50"/>
                <a:gd name="T16" fmla="*/ 19 w 37"/>
                <a:gd name="T17" fmla="*/ 29 h 50"/>
                <a:gd name="T18" fmla="*/ 16 w 37"/>
                <a:gd name="T19" fmla="*/ 22 h 50"/>
                <a:gd name="T20" fmla="*/ 5 w 37"/>
                <a:gd name="T21" fmla="*/ 24 h 50"/>
                <a:gd name="T22" fmla="*/ 2 w 37"/>
                <a:gd name="T23" fmla="*/ 25 h 50"/>
                <a:gd name="T24" fmla="*/ 0 w 37"/>
                <a:gd name="T25" fmla="*/ 13 h 50"/>
                <a:gd name="T26" fmla="*/ 1 w 37"/>
                <a:gd name="T27" fmla="*/ 6 h 50"/>
                <a:gd name="T28" fmla="*/ 6 w 37"/>
                <a:gd name="T29" fmla="*/ 1 h 50"/>
                <a:gd name="T30" fmla="*/ 9 w 37"/>
                <a:gd name="T31" fmla="*/ 0 h 50"/>
                <a:gd name="T32" fmla="*/ 14 w 37"/>
                <a:gd name="T33" fmla="*/ 1 h 50"/>
                <a:gd name="T34" fmla="*/ 17 w 37"/>
                <a:gd name="T35" fmla="*/ 3 h 50"/>
                <a:gd name="T36" fmla="*/ 31 w 37"/>
                <a:gd name="T37" fmla="*/ 17 h 50"/>
                <a:gd name="T38" fmla="*/ 31 w 37"/>
                <a:gd name="T39" fmla="*/ 18 h 50"/>
                <a:gd name="T40" fmla="*/ 32 w 37"/>
                <a:gd name="T41" fmla="*/ 19 h 50"/>
                <a:gd name="T42" fmla="*/ 37 w 37"/>
                <a:gd name="T43" fmla="*/ 37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7" h="50">
                  <a:moveTo>
                    <a:pt x="37" y="37"/>
                  </a:moveTo>
                  <a:cubicBezTo>
                    <a:pt x="37" y="42"/>
                    <a:pt x="36" y="46"/>
                    <a:pt x="33" y="48"/>
                  </a:cubicBezTo>
                  <a:cubicBezTo>
                    <a:pt x="32" y="48"/>
                    <a:pt x="32" y="48"/>
                    <a:pt x="32" y="48"/>
                  </a:cubicBezTo>
                  <a:cubicBezTo>
                    <a:pt x="31" y="49"/>
                    <a:pt x="30" y="50"/>
                    <a:pt x="28" y="50"/>
                  </a:cubicBezTo>
                  <a:cubicBezTo>
                    <a:pt x="26" y="50"/>
                    <a:pt x="24" y="49"/>
                    <a:pt x="22" y="48"/>
                  </a:cubicBezTo>
                  <a:cubicBezTo>
                    <a:pt x="27" y="33"/>
                    <a:pt x="27" y="33"/>
                    <a:pt x="27" y="33"/>
                  </a:cubicBezTo>
                  <a:cubicBezTo>
                    <a:pt x="26" y="33"/>
                    <a:pt x="25" y="33"/>
                    <a:pt x="24" y="32"/>
                  </a:cubicBezTo>
                  <a:cubicBezTo>
                    <a:pt x="23" y="32"/>
                    <a:pt x="23" y="32"/>
                    <a:pt x="23" y="32"/>
                  </a:cubicBezTo>
                  <a:cubicBezTo>
                    <a:pt x="22" y="31"/>
                    <a:pt x="20" y="30"/>
                    <a:pt x="19" y="29"/>
                  </a:cubicBezTo>
                  <a:cubicBezTo>
                    <a:pt x="18" y="27"/>
                    <a:pt x="16" y="24"/>
                    <a:pt x="16" y="22"/>
                  </a:cubicBezTo>
                  <a:cubicBezTo>
                    <a:pt x="5" y="24"/>
                    <a:pt x="5" y="24"/>
                    <a:pt x="5" y="24"/>
                  </a:cubicBezTo>
                  <a:cubicBezTo>
                    <a:pt x="2" y="25"/>
                    <a:pt x="2" y="25"/>
                    <a:pt x="2" y="25"/>
                  </a:cubicBezTo>
                  <a:cubicBezTo>
                    <a:pt x="1" y="21"/>
                    <a:pt x="0" y="17"/>
                    <a:pt x="0" y="13"/>
                  </a:cubicBezTo>
                  <a:cubicBezTo>
                    <a:pt x="0" y="10"/>
                    <a:pt x="0" y="8"/>
                    <a:pt x="1" y="6"/>
                  </a:cubicBezTo>
                  <a:cubicBezTo>
                    <a:pt x="2" y="4"/>
                    <a:pt x="4" y="2"/>
                    <a:pt x="6" y="1"/>
                  </a:cubicBezTo>
                  <a:cubicBezTo>
                    <a:pt x="7" y="1"/>
                    <a:pt x="8" y="0"/>
                    <a:pt x="9" y="0"/>
                  </a:cubicBezTo>
                  <a:cubicBezTo>
                    <a:pt x="11" y="0"/>
                    <a:pt x="13" y="1"/>
                    <a:pt x="14" y="1"/>
                  </a:cubicBezTo>
                  <a:cubicBezTo>
                    <a:pt x="15" y="2"/>
                    <a:pt x="16" y="2"/>
                    <a:pt x="17" y="3"/>
                  </a:cubicBezTo>
                  <a:cubicBezTo>
                    <a:pt x="23" y="6"/>
                    <a:pt x="28" y="11"/>
                    <a:pt x="31" y="17"/>
                  </a:cubicBezTo>
                  <a:cubicBezTo>
                    <a:pt x="31" y="18"/>
                    <a:pt x="31" y="18"/>
                    <a:pt x="31" y="18"/>
                  </a:cubicBezTo>
                  <a:cubicBezTo>
                    <a:pt x="32" y="18"/>
                    <a:pt x="32" y="19"/>
                    <a:pt x="32" y="19"/>
                  </a:cubicBezTo>
                  <a:cubicBezTo>
                    <a:pt x="35" y="25"/>
                    <a:pt x="37" y="31"/>
                    <a:pt x="37" y="37"/>
                  </a:cubicBezTo>
                </a:path>
              </a:pathLst>
            </a:custGeom>
            <a:solidFill>
              <a:srgbClr val="9A98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10">
              <a:extLst>
                <a:ext uri="{FF2B5EF4-FFF2-40B4-BE49-F238E27FC236}">
                  <a16:creationId xmlns:a16="http://schemas.microsoft.com/office/drawing/2014/main" id="{9A80D6DA-964E-40F1-B6B0-DE0F48D5F6C8}"/>
                </a:ext>
              </a:extLst>
            </p:cNvPr>
            <p:cNvSpPr>
              <a:spLocks/>
            </p:cNvSpPr>
            <p:nvPr/>
          </p:nvSpPr>
          <p:spPr bwMode="auto">
            <a:xfrm>
              <a:off x="2474" y="1285"/>
              <a:ext cx="92" cy="87"/>
            </a:xfrm>
            <a:custGeom>
              <a:avLst/>
              <a:gdLst>
                <a:gd name="T0" fmla="*/ 17 w 17"/>
                <a:gd name="T1" fmla="*/ 7 h 16"/>
                <a:gd name="T2" fmla="*/ 7 w 17"/>
                <a:gd name="T3" fmla="*/ 16 h 16"/>
                <a:gd name="T4" fmla="*/ 7 w 17"/>
                <a:gd name="T5" fmla="*/ 15 h 16"/>
                <a:gd name="T6" fmla="*/ 0 w 17"/>
                <a:gd name="T7" fmla="*/ 3 h 16"/>
                <a:gd name="T8" fmla="*/ 3 w 17"/>
                <a:gd name="T9" fmla="*/ 2 h 16"/>
                <a:gd name="T10" fmla="*/ 14 w 17"/>
                <a:gd name="T11" fmla="*/ 0 h 16"/>
                <a:gd name="T12" fmla="*/ 17 w 17"/>
                <a:gd name="T13" fmla="*/ 7 h 16"/>
              </a:gdLst>
              <a:ahLst/>
              <a:cxnLst>
                <a:cxn ang="0">
                  <a:pos x="T0" y="T1"/>
                </a:cxn>
                <a:cxn ang="0">
                  <a:pos x="T2" y="T3"/>
                </a:cxn>
                <a:cxn ang="0">
                  <a:pos x="T4" y="T5"/>
                </a:cxn>
                <a:cxn ang="0">
                  <a:pos x="T6" y="T7"/>
                </a:cxn>
                <a:cxn ang="0">
                  <a:pos x="T8" y="T9"/>
                </a:cxn>
                <a:cxn ang="0">
                  <a:pos x="T10" y="T11"/>
                </a:cxn>
                <a:cxn ang="0">
                  <a:pos x="T12" y="T13"/>
                </a:cxn>
              </a:cxnLst>
              <a:rect l="0" t="0" r="r" b="b"/>
              <a:pathLst>
                <a:path w="17" h="16">
                  <a:moveTo>
                    <a:pt x="17" y="7"/>
                  </a:moveTo>
                  <a:cubicBezTo>
                    <a:pt x="7" y="16"/>
                    <a:pt x="7" y="16"/>
                    <a:pt x="7" y="16"/>
                  </a:cubicBezTo>
                  <a:cubicBezTo>
                    <a:pt x="7" y="15"/>
                    <a:pt x="7" y="15"/>
                    <a:pt x="7" y="15"/>
                  </a:cubicBezTo>
                  <a:cubicBezTo>
                    <a:pt x="4" y="12"/>
                    <a:pt x="2" y="7"/>
                    <a:pt x="0" y="3"/>
                  </a:cubicBezTo>
                  <a:cubicBezTo>
                    <a:pt x="3" y="2"/>
                    <a:pt x="3" y="2"/>
                    <a:pt x="3" y="2"/>
                  </a:cubicBezTo>
                  <a:cubicBezTo>
                    <a:pt x="14" y="0"/>
                    <a:pt x="14" y="0"/>
                    <a:pt x="14" y="0"/>
                  </a:cubicBezTo>
                  <a:cubicBezTo>
                    <a:pt x="14" y="2"/>
                    <a:pt x="16" y="5"/>
                    <a:pt x="17" y="7"/>
                  </a:cubicBezTo>
                  <a:close/>
                </a:path>
              </a:pathLst>
            </a:custGeom>
            <a:solidFill>
              <a:srgbClr val="B5B3A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11">
              <a:extLst>
                <a:ext uri="{FF2B5EF4-FFF2-40B4-BE49-F238E27FC236}">
                  <a16:creationId xmlns:a16="http://schemas.microsoft.com/office/drawing/2014/main" id="{9C76F9FF-AB93-493B-910C-DC5DE0F7C8F3}"/>
                </a:ext>
              </a:extLst>
            </p:cNvPr>
            <p:cNvSpPr>
              <a:spLocks/>
            </p:cNvSpPr>
            <p:nvPr/>
          </p:nvSpPr>
          <p:spPr bwMode="auto">
            <a:xfrm>
              <a:off x="2512" y="1323"/>
              <a:ext cx="82" cy="81"/>
            </a:xfrm>
            <a:custGeom>
              <a:avLst/>
              <a:gdLst>
                <a:gd name="T0" fmla="*/ 15 w 15"/>
                <a:gd name="T1" fmla="*/ 3 h 15"/>
                <a:gd name="T2" fmla="*/ 7 w 15"/>
                <a:gd name="T3" fmla="*/ 15 h 15"/>
                <a:gd name="T4" fmla="*/ 0 w 15"/>
                <a:gd name="T5" fmla="*/ 9 h 15"/>
                <a:gd name="T6" fmla="*/ 10 w 15"/>
                <a:gd name="T7" fmla="*/ 0 h 15"/>
                <a:gd name="T8" fmla="*/ 14 w 15"/>
                <a:gd name="T9" fmla="*/ 3 h 15"/>
                <a:gd name="T10" fmla="*/ 15 w 15"/>
                <a:gd name="T11" fmla="*/ 3 h 15"/>
              </a:gdLst>
              <a:ahLst/>
              <a:cxnLst>
                <a:cxn ang="0">
                  <a:pos x="T0" y="T1"/>
                </a:cxn>
                <a:cxn ang="0">
                  <a:pos x="T2" y="T3"/>
                </a:cxn>
                <a:cxn ang="0">
                  <a:pos x="T4" y="T5"/>
                </a:cxn>
                <a:cxn ang="0">
                  <a:pos x="T6" y="T7"/>
                </a:cxn>
                <a:cxn ang="0">
                  <a:pos x="T8" y="T9"/>
                </a:cxn>
                <a:cxn ang="0">
                  <a:pos x="T10" y="T11"/>
                </a:cxn>
              </a:cxnLst>
              <a:rect l="0" t="0" r="r" b="b"/>
              <a:pathLst>
                <a:path w="15" h="15">
                  <a:moveTo>
                    <a:pt x="15" y="3"/>
                  </a:moveTo>
                  <a:cubicBezTo>
                    <a:pt x="7" y="15"/>
                    <a:pt x="7" y="15"/>
                    <a:pt x="7" y="15"/>
                  </a:cubicBezTo>
                  <a:cubicBezTo>
                    <a:pt x="5" y="14"/>
                    <a:pt x="2" y="11"/>
                    <a:pt x="0" y="9"/>
                  </a:cubicBezTo>
                  <a:cubicBezTo>
                    <a:pt x="10" y="0"/>
                    <a:pt x="10" y="0"/>
                    <a:pt x="10" y="0"/>
                  </a:cubicBezTo>
                  <a:cubicBezTo>
                    <a:pt x="11" y="1"/>
                    <a:pt x="13" y="2"/>
                    <a:pt x="14" y="3"/>
                  </a:cubicBezTo>
                  <a:lnTo>
                    <a:pt x="15" y="3"/>
                  </a:lnTo>
                  <a:close/>
                </a:path>
              </a:pathLst>
            </a:custGeom>
            <a:solidFill>
              <a:srgbClr val="C9CD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12">
              <a:extLst>
                <a:ext uri="{FF2B5EF4-FFF2-40B4-BE49-F238E27FC236}">
                  <a16:creationId xmlns:a16="http://schemas.microsoft.com/office/drawing/2014/main" id="{63421A23-CE5B-4428-8164-661EFB86D7B5}"/>
                </a:ext>
              </a:extLst>
            </p:cNvPr>
            <p:cNvSpPr>
              <a:spLocks/>
            </p:cNvSpPr>
            <p:nvPr/>
          </p:nvSpPr>
          <p:spPr bwMode="auto">
            <a:xfrm>
              <a:off x="2550" y="1339"/>
              <a:ext cx="60" cy="87"/>
            </a:xfrm>
            <a:custGeom>
              <a:avLst/>
              <a:gdLst>
                <a:gd name="T0" fmla="*/ 11 w 11"/>
                <a:gd name="T1" fmla="*/ 1 h 16"/>
                <a:gd name="T2" fmla="*/ 6 w 11"/>
                <a:gd name="T3" fmla="*/ 16 h 16"/>
                <a:gd name="T4" fmla="*/ 4 w 11"/>
                <a:gd name="T5" fmla="*/ 15 h 16"/>
                <a:gd name="T6" fmla="*/ 0 w 11"/>
                <a:gd name="T7" fmla="*/ 12 h 16"/>
                <a:gd name="T8" fmla="*/ 8 w 11"/>
                <a:gd name="T9" fmla="*/ 0 h 16"/>
                <a:gd name="T10" fmla="*/ 11 w 11"/>
                <a:gd name="T11" fmla="*/ 1 h 16"/>
              </a:gdLst>
              <a:ahLst/>
              <a:cxnLst>
                <a:cxn ang="0">
                  <a:pos x="T0" y="T1"/>
                </a:cxn>
                <a:cxn ang="0">
                  <a:pos x="T2" y="T3"/>
                </a:cxn>
                <a:cxn ang="0">
                  <a:pos x="T4" y="T5"/>
                </a:cxn>
                <a:cxn ang="0">
                  <a:pos x="T6" y="T7"/>
                </a:cxn>
                <a:cxn ang="0">
                  <a:pos x="T8" y="T9"/>
                </a:cxn>
                <a:cxn ang="0">
                  <a:pos x="T10" y="T11"/>
                </a:cxn>
              </a:cxnLst>
              <a:rect l="0" t="0" r="r" b="b"/>
              <a:pathLst>
                <a:path w="11" h="16">
                  <a:moveTo>
                    <a:pt x="11" y="1"/>
                  </a:moveTo>
                  <a:cubicBezTo>
                    <a:pt x="6" y="16"/>
                    <a:pt x="6" y="16"/>
                    <a:pt x="6" y="16"/>
                  </a:cubicBezTo>
                  <a:cubicBezTo>
                    <a:pt x="6" y="16"/>
                    <a:pt x="5" y="16"/>
                    <a:pt x="4" y="15"/>
                  </a:cubicBezTo>
                  <a:cubicBezTo>
                    <a:pt x="2" y="14"/>
                    <a:pt x="1" y="13"/>
                    <a:pt x="0" y="12"/>
                  </a:cubicBezTo>
                  <a:cubicBezTo>
                    <a:pt x="8" y="0"/>
                    <a:pt x="8" y="0"/>
                    <a:pt x="8" y="0"/>
                  </a:cubicBezTo>
                  <a:cubicBezTo>
                    <a:pt x="9" y="1"/>
                    <a:pt x="10" y="1"/>
                    <a:pt x="11" y="1"/>
                  </a:cubicBezTo>
                  <a:close/>
                </a:path>
              </a:pathLst>
            </a:custGeom>
            <a:solidFill>
              <a:srgbClr val="B5B3A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3">
              <a:extLst>
                <a:ext uri="{FF2B5EF4-FFF2-40B4-BE49-F238E27FC236}">
                  <a16:creationId xmlns:a16="http://schemas.microsoft.com/office/drawing/2014/main" id="{051A1469-EDD0-4F07-9B60-F4168236B2F8}"/>
                </a:ext>
              </a:extLst>
            </p:cNvPr>
            <p:cNvSpPr>
              <a:spLocks/>
            </p:cNvSpPr>
            <p:nvPr/>
          </p:nvSpPr>
          <p:spPr bwMode="auto">
            <a:xfrm>
              <a:off x="2523" y="1236"/>
              <a:ext cx="108" cy="114"/>
            </a:xfrm>
            <a:custGeom>
              <a:avLst/>
              <a:gdLst>
                <a:gd name="T0" fmla="*/ 20 w 20"/>
                <a:gd name="T1" fmla="*/ 15 h 21"/>
                <a:gd name="T2" fmla="*/ 18 w 20"/>
                <a:gd name="T3" fmla="*/ 20 h 21"/>
                <a:gd name="T4" fmla="*/ 16 w 20"/>
                <a:gd name="T5" fmla="*/ 20 h 21"/>
                <a:gd name="T6" fmla="*/ 7 w 20"/>
                <a:gd name="T7" fmla="*/ 19 h 21"/>
                <a:gd name="T8" fmla="*/ 4 w 20"/>
                <a:gd name="T9" fmla="*/ 17 h 21"/>
                <a:gd name="T10" fmla="*/ 5 w 20"/>
                <a:gd name="T11" fmla="*/ 2 h 21"/>
                <a:gd name="T12" fmla="*/ 5 w 20"/>
                <a:gd name="T13" fmla="*/ 2 h 21"/>
                <a:gd name="T14" fmla="*/ 12 w 20"/>
                <a:gd name="T15" fmla="*/ 1 h 21"/>
                <a:gd name="T16" fmla="*/ 16 w 20"/>
                <a:gd name="T17" fmla="*/ 5 h 21"/>
                <a:gd name="T18" fmla="*/ 17 w 20"/>
                <a:gd name="T19" fmla="*/ 6 h 21"/>
                <a:gd name="T20" fmla="*/ 17 w 20"/>
                <a:gd name="T21" fmla="*/ 7 h 21"/>
                <a:gd name="T22" fmla="*/ 19 w 20"/>
                <a:gd name="T23" fmla="*/ 10 h 21"/>
                <a:gd name="T24" fmla="*/ 20 w 20"/>
                <a:gd name="T25" fmla="*/ 15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0" h="21">
                  <a:moveTo>
                    <a:pt x="20" y="15"/>
                  </a:moveTo>
                  <a:cubicBezTo>
                    <a:pt x="20" y="17"/>
                    <a:pt x="19" y="19"/>
                    <a:pt x="18" y="20"/>
                  </a:cubicBezTo>
                  <a:cubicBezTo>
                    <a:pt x="17" y="20"/>
                    <a:pt x="17" y="20"/>
                    <a:pt x="16" y="20"/>
                  </a:cubicBezTo>
                  <a:cubicBezTo>
                    <a:pt x="14" y="21"/>
                    <a:pt x="10" y="21"/>
                    <a:pt x="7" y="19"/>
                  </a:cubicBezTo>
                  <a:cubicBezTo>
                    <a:pt x="6" y="19"/>
                    <a:pt x="5" y="18"/>
                    <a:pt x="4" y="17"/>
                  </a:cubicBezTo>
                  <a:cubicBezTo>
                    <a:pt x="0" y="11"/>
                    <a:pt x="4" y="4"/>
                    <a:pt x="5" y="2"/>
                  </a:cubicBezTo>
                  <a:cubicBezTo>
                    <a:pt x="5" y="2"/>
                    <a:pt x="5" y="2"/>
                    <a:pt x="5" y="2"/>
                  </a:cubicBezTo>
                  <a:cubicBezTo>
                    <a:pt x="7" y="0"/>
                    <a:pt x="9" y="0"/>
                    <a:pt x="12" y="1"/>
                  </a:cubicBezTo>
                  <a:cubicBezTo>
                    <a:pt x="13" y="2"/>
                    <a:pt x="15" y="3"/>
                    <a:pt x="16" y="5"/>
                  </a:cubicBezTo>
                  <a:cubicBezTo>
                    <a:pt x="16" y="5"/>
                    <a:pt x="17" y="5"/>
                    <a:pt x="17" y="6"/>
                  </a:cubicBezTo>
                  <a:cubicBezTo>
                    <a:pt x="17" y="7"/>
                    <a:pt x="17" y="7"/>
                    <a:pt x="17" y="7"/>
                  </a:cubicBezTo>
                  <a:cubicBezTo>
                    <a:pt x="18" y="8"/>
                    <a:pt x="19" y="9"/>
                    <a:pt x="19" y="10"/>
                  </a:cubicBezTo>
                  <a:cubicBezTo>
                    <a:pt x="19" y="11"/>
                    <a:pt x="20" y="13"/>
                    <a:pt x="20" y="15"/>
                  </a:cubicBezTo>
                </a:path>
              </a:pathLst>
            </a:custGeom>
            <a:solidFill>
              <a:srgbClr val="6D6B6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4">
              <a:extLst>
                <a:ext uri="{FF2B5EF4-FFF2-40B4-BE49-F238E27FC236}">
                  <a16:creationId xmlns:a16="http://schemas.microsoft.com/office/drawing/2014/main" id="{71205C9C-F040-4CAF-8AC4-F9208A3A7BCA}"/>
                </a:ext>
              </a:extLst>
            </p:cNvPr>
            <p:cNvSpPr>
              <a:spLocks/>
            </p:cNvSpPr>
            <p:nvPr/>
          </p:nvSpPr>
          <p:spPr bwMode="auto">
            <a:xfrm>
              <a:off x="2561" y="1263"/>
              <a:ext cx="70" cy="87"/>
            </a:xfrm>
            <a:custGeom>
              <a:avLst/>
              <a:gdLst>
                <a:gd name="T0" fmla="*/ 13 w 13"/>
                <a:gd name="T1" fmla="*/ 10 h 16"/>
                <a:gd name="T2" fmla="*/ 11 w 13"/>
                <a:gd name="T3" fmla="*/ 15 h 16"/>
                <a:gd name="T4" fmla="*/ 9 w 13"/>
                <a:gd name="T5" fmla="*/ 15 h 16"/>
                <a:gd name="T6" fmla="*/ 0 w 13"/>
                <a:gd name="T7" fmla="*/ 14 h 16"/>
                <a:gd name="T8" fmla="*/ 9 w 13"/>
                <a:gd name="T9" fmla="*/ 0 h 16"/>
                <a:gd name="T10" fmla="*/ 10 w 13"/>
                <a:gd name="T11" fmla="*/ 1 h 16"/>
                <a:gd name="T12" fmla="*/ 10 w 13"/>
                <a:gd name="T13" fmla="*/ 2 h 16"/>
                <a:gd name="T14" fmla="*/ 12 w 13"/>
                <a:gd name="T15" fmla="*/ 5 h 16"/>
                <a:gd name="T16" fmla="*/ 13 w 13"/>
                <a:gd name="T17" fmla="*/ 10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 h="16">
                  <a:moveTo>
                    <a:pt x="13" y="10"/>
                  </a:moveTo>
                  <a:cubicBezTo>
                    <a:pt x="13" y="12"/>
                    <a:pt x="12" y="14"/>
                    <a:pt x="11" y="15"/>
                  </a:cubicBezTo>
                  <a:cubicBezTo>
                    <a:pt x="10" y="15"/>
                    <a:pt x="10" y="15"/>
                    <a:pt x="9" y="15"/>
                  </a:cubicBezTo>
                  <a:cubicBezTo>
                    <a:pt x="7" y="16"/>
                    <a:pt x="3" y="16"/>
                    <a:pt x="0" y="14"/>
                  </a:cubicBezTo>
                  <a:cubicBezTo>
                    <a:pt x="8" y="10"/>
                    <a:pt x="9" y="0"/>
                    <a:pt x="9" y="0"/>
                  </a:cubicBezTo>
                  <a:cubicBezTo>
                    <a:pt x="9" y="0"/>
                    <a:pt x="10" y="0"/>
                    <a:pt x="10" y="1"/>
                  </a:cubicBezTo>
                  <a:cubicBezTo>
                    <a:pt x="10" y="2"/>
                    <a:pt x="10" y="2"/>
                    <a:pt x="10" y="2"/>
                  </a:cubicBezTo>
                  <a:cubicBezTo>
                    <a:pt x="11" y="3"/>
                    <a:pt x="12" y="4"/>
                    <a:pt x="12" y="5"/>
                  </a:cubicBezTo>
                  <a:cubicBezTo>
                    <a:pt x="12" y="6"/>
                    <a:pt x="13" y="8"/>
                    <a:pt x="13" y="10"/>
                  </a:cubicBezTo>
                </a:path>
              </a:pathLst>
            </a:custGeom>
            <a:solidFill>
              <a:srgbClr val="5856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5">
              <a:extLst>
                <a:ext uri="{FF2B5EF4-FFF2-40B4-BE49-F238E27FC236}">
                  <a16:creationId xmlns:a16="http://schemas.microsoft.com/office/drawing/2014/main" id="{8BE84574-1B6A-408B-9287-87AAD60A0FA5}"/>
                </a:ext>
              </a:extLst>
            </p:cNvPr>
            <p:cNvSpPr>
              <a:spLocks/>
            </p:cNvSpPr>
            <p:nvPr/>
          </p:nvSpPr>
          <p:spPr bwMode="auto">
            <a:xfrm>
              <a:off x="2469" y="1165"/>
              <a:ext cx="195" cy="261"/>
            </a:xfrm>
            <a:custGeom>
              <a:avLst/>
              <a:gdLst>
                <a:gd name="T0" fmla="*/ 8 w 36"/>
                <a:gd name="T1" fmla="*/ 0 h 48"/>
                <a:gd name="T2" fmla="*/ 5 w 36"/>
                <a:gd name="T3" fmla="*/ 1 h 48"/>
                <a:gd name="T4" fmla="*/ 0 w 36"/>
                <a:gd name="T5" fmla="*/ 6 h 48"/>
                <a:gd name="T6" fmla="*/ 17 w 36"/>
                <a:gd name="T7" fmla="*/ 13 h 48"/>
                <a:gd name="T8" fmla="*/ 19 w 36"/>
                <a:gd name="T9" fmla="*/ 13 h 48"/>
                <a:gd name="T10" fmla="*/ 22 w 36"/>
                <a:gd name="T11" fmla="*/ 14 h 48"/>
                <a:gd name="T12" fmla="*/ 26 w 36"/>
                <a:gd name="T13" fmla="*/ 18 h 48"/>
                <a:gd name="T14" fmla="*/ 27 w 36"/>
                <a:gd name="T15" fmla="*/ 19 h 48"/>
                <a:gd name="T16" fmla="*/ 27 w 36"/>
                <a:gd name="T17" fmla="*/ 19 h 48"/>
                <a:gd name="T18" fmla="*/ 27 w 36"/>
                <a:gd name="T19" fmla="*/ 19 h 48"/>
                <a:gd name="T20" fmla="*/ 27 w 36"/>
                <a:gd name="T21" fmla="*/ 19 h 48"/>
                <a:gd name="T22" fmla="*/ 27 w 36"/>
                <a:gd name="T23" fmla="*/ 19 h 48"/>
                <a:gd name="T24" fmla="*/ 27 w 36"/>
                <a:gd name="T25" fmla="*/ 19 h 48"/>
                <a:gd name="T26" fmla="*/ 27 w 36"/>
                <a:gd name="T27" fmla="*/ 20 h 48"/>
                <a:gd name="T28" fmla="*/ 29 w 36"/>
                <a:gd name="T29" fmla="*/ 23 h 48"/>
                <a:gd name="T30" fmla="*/ 30 w 36"/>
                <a:gd name="T31" fmla="*/ 28 h 48"/>
                <a:gd name="T32" fmla="*/ 30 w 36"/>
                <a:gd name="T33" fmla="*/ 28 h 48"/>
                <a:gd name="T34" fmla="*/ 30 w 36"/>
                <a:gd name="T35" fmla="*/ 28 h 48"/>
                <a:gd name="T36" fmla="*/ 29 w 36"/>
                <a:gd name="T37" fmla="*/ 31 h 48"/>
                <a:gd name="T38" fmla="*/ 31 w 36"/>
                <a:gd name="T39" fmla="*/ 48 h 48"/>
                <a:gd name="T40" fmla="*/ 32 w 36"/>
                <a:gd name="T41" fmla="*/ 48 h 48"/>
                <a:gd name="T42" fmla="*/ 36 w 36"/>
                <a:gd name="T43" fmla="*/ 37 h 48"/>
                <a:gd name="T44" fmla="*/ 31 w 36"/>
                <a:gd name="T45" fmla="*/ 19 h 48"/>
                <a:gd name="T46" fmla="*/ 30 w 36"/>
                <a:gd name="T47" fmla="*/ 18 h 48"/>
                <a:gd name="T48" fmla="*/ 30 w 36"/>
                <a:gd name="T49" fmla="*/ 17 h 48"/>
                <a:gd name="T50" fmla="*/ 16 w 36"/>
                <a:gd name="T51" fmla="*/ 3 h 48"/>
                <a:gd name="T52" fmla="*/ 13 w 36"/>
                <a:gd name="T53" fmla="*/ 1 h 48"/>
                <a:gd name="T54" fmla="*/ 8 w 36"/>
                <a:gd name="T55"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6" h="48">
                  <a:moveTo>
                    <a:pt x="8" y="0"/>
                  </a:moveTo>
                  <a:cubicBezTo>
                    <a:pt x="7" y="0"/>
                    <a:pt x="6" y="1"/>
                    <a:pt x="5" y="1"/>
                  </a:cubicBezTo>
                  <a:cubicBezTo>
                    <a:pt x="3" y="2"/>
                    <a:pt x="1" y="4"/>
                    <a:pt x="0" y="6"/>
                  </a:cubicBezTo>
                  <a:cubicBezTo>
                    <a:pt x="0" y="6"/>
                    <a:pt x="9" y="7"/>
                    <a:pt x="17" y="13"/>
                  </a:cubicBezTo>
                  <a:cubicBezTo>
                    <a:pt x="18" y="13"/>
                    <a:pt x="18" y="13"/>
                    <a:pt x="19" y="13"/>
                  </a:cubicBezTo>
                  <a:cubicBezTo>
                    <a:pt x="20" y="13"/>
                    <a:pt x="21" y="13"/>
                    <a:pt x="22" y="14"/>
                  </a:cubicBezTo>
                  <a:cubicBezTo>
                    <a:pt x="23" y="15"/>
                    <a:pt x="25" y="16"/>
                    <a:pt x="26" y="18"/>
                  </a:cubicBezTo>
                  <a:cubicBezTo>
                    <a:pt x="26" y="18"/>
                    <a:pt x="26" y="18"/>
                    <a:pt x="27" y="19"/>
                  </a:cubicBezTo>
                  <a:cubicBezTo>
                    <a:pt x="27" y="19"/>
                    <a:pt x="27" y="19"/>
                    <a:pt x="27" y="19"/>
                  </a:cubicBezTo>
                  <a:cubicBezTo>
                    <a:pt x="27" y="19"/>
                    <a:pt x="27" y="19"/>
                    <a:pt x="27" y="19"/>
                  </a:cubicBezTo>
                  <a:cubicBezTo>
                    <a:pt x="27" y="19"/>
                    <a:pt x="27" y="19"/>
                    <a:pt x="27" y="19"/>
                  </a:cubicBezTo>
                  <a:cubicBezTo>
                    <a:pt x="27" y="19"/>
                    <a:pt x="27" y="19"/>
                    <a:pt x="27" y="19"/>
                  </a:cubicBezTo>
                  <a:cubicBezTo>
                    <a:pt x="27" y="19"/>
                    <a:pt x="27" y="19"/>
                    <a:pt x="27" y="19"/>
                  </a:cubicBezTo>
                  <a:cubicBezTo>
                    <a:pt x="27" y="20"/>
                    <a:pt x="27" y="20"/>
                    <a:pt x="27" y="20"/>
                  </a:cubicBezTo>
                  <a:cubicBezTo>
                    <a:pt x="28" y="21"/>
                    <a:pt x="29" y="22"/>
                    <a:pt x="29" y="23"/>
                  </a:cubicBezTo>
                  <a:cubicBezTo>
                    <a:pt x="29" y="24"/>
                    <a:pt x="30" y="26"/>
                    <a:pt x="30" y="28"/>
                  </a:cubicBezTo>
                  <a:cubicBezTo>
                    <a:pt x="30" y="28"/>
                    <a:pt x="30" y="28"/>
                    <a:pt x="30" y="28"/>
                  </a:cubicBezTo>
                  <a:cubicBezTo>
                    <a:pt x="30" y="28"/>
                    <a:pt x="30" y="28"/>
                    <a:pt x="30" y="28"/>
                  </a:cubicBezTo>
                  <a:cubicBezTo>
                    <a:pt x="30" y="29"/>
                    <a:pt x="30" y="30"/>
                    <a:pt x="29" y="31"/>
                  </a:cubicBezTo>
                  <a:cubicBezTo>
                    <a:pt x="30" y="36"/>
                    <a:pt x="31" y="42"/>
                    <a:pt x="31" y="48"/>
                  </a:cubicBezTo>
                  <a:cubicBezTo>
                    <a:pt x="32" y="48"/>
                    <a:pt x="32" y="48"/>
                    <a:pt x="32" y="48"/>
                  </a:cubicBezTo>
                  <a:cubicBezTo>
                    <a:pt x="35" y="46"/>
                    <a:pt x="36" y="42"/>
                    <a:pt x="36" y="37"/>
                  </a:cubicBezTo>
                  <a:cubicBezTo>
                    <a:pt x="36" y="31"/>
                    <a:pt x="34" y="25"/>
                    <a:pt x="31" y="19"/>
                  </a:cubicBezTo>
                  <a:cubicBezTo>
                    <a:pt x="31" y="19"/>
                    <a:pt x="31" y="18"/>
                    <a:pt x="30" y="18"/>
                  </a:cubicBezTo>
                  <a:cubicBezTo>
                    <a:pt x="30" y="17"/>
                    <a:pt x="30" y="17"/>
                    <a:pt x="30" y="17"/>
                  </a:cubicBezTo>
                  <a:cubicBezTo>
                    <a:pt x="27" y="11"/>
                    <a:pt x="22" y="6"/>
                    <a:pt x="16" y="3"/>
                  </a:cubicBezTo>
                  <a:cubicBezTo>
                    <a:pt x="15" y="2"/>
                    <a:pt x="14" y="2"/>
                    <a:pt x="13" y="1"/>
                  </a:cubicBezTo>
                  <a:cubicBezTo>
                    <a:pt x="12" y="1"/>
                    <a:pt x="10" y="0"/>
                    <a:pt x="8" y="0"/>
                  </a:cubicBezTo>
                </a:path>
              </a:pathLst>
            </a:custGeom>
            <a:solidFill>
              <a:srgbClr val="71767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6">
              <a:extLst>
                <a:ext uri="{FF2B5EF4-FFF2-40B4-BE49-F238E27FC236}">
                  <a16:creationId xmlns:a16="http://schemas.microsoft.com/office/drawing/2014/main" id="{4AC1916C-F977-425A-9BBE-88BB6617B06C}"/>
                </a:ext>
              </a:extLst>
            </p:cNvPr>
            <p:cNvSpPr>
              <a:spLocks noEditPoints="1"/>
            </p:cNvSpPr>
            <p:nvPr/>
          </p:nvSpPr>
          <p:spPr bwMode="auto">
            <a:xfrm>
              <a:off x="2561" y="1236"/>
              <a:ext cx="54" cy="49"/>
            </a:xfrm>
            <a:custGeom>
              <a:avLst/>
              <a:gdLst>
                <a:gd name="T0" fmla="*/ 10 w 10"/>
                <a:gd name="T1" fmla="*/ 6 h 9"/>
                <a:gd name="T2" fmla="*/ 10 w 10"/>
                <a:gd name="T3" fmla="*/ 6 h 9"/>
                <a:gd name="T4" fmla="*/ 10 w 10"/>
                <a:gd name="T5" fmla="*/ 6 h 9"/>
                <a:gd name="T6" fmla="*/ 10 w 10"/>
                <a:gd name="T7" fmla="*/ 6 h 9"/>
                <a:gd name="T8" fmla="*/ 10 w 10"/>
                <a:gd name="T9" fmla="*/ 6 h 9"/>
                <a:gd name="T10" fmla="*/ 10 w 10"/>
                <a:gd name="T11" fmla="*/ 6 h 9"/>
                <a:gd name="T12" fmla="*/ 2 w 10"/>
                <a:gd name="T13" fmla="*/ 0 h 9"/>
                <a:gd name="T14" fmla="*/ 0 w 10"/>
                <a:gd name="T15" fmla="*/ 0 h 9"/>
                <a:gd name="T16" fmla="*/ 8 w 10"/>
                <a:gd name="T17" fmla="*/ 9 h 9"/>
                <a:gd name="T18" fmla="*/ 9 w 10"/>
                <a:gd name="T19" fmla="*/ 5 h 9"/>
                <a:gd name="T20" fmla="*/ 10 w 10"/>
                <a:gd name="T21" fmla="*/ 6 h 9"/>
                <a:gd name="T22" fmla="*/ 9 w 10"/>
                <a:gd name="T23" fmla="*/ 5 h 9"/>
                <a:gd name="T24" fmla="*/ 5 w 10"/>
                <a:gd name="T25" fmla="*/ 1 h 9"/>
                <a:gd name="T26" fmla="*/ 2 w 10"/>
                <a:gd name="T27"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 h="9">
                  <a:moveTo>
                    <a:pt x="10" y="6"/>
                  </a:moveTo>
                  <a:cubicBezTo>
                    <a:pt x="10" y="6"/>
                    <a:pt x="10" y="6"/>
                    <a:pt x="10" y="6"/>
                  </a:cubicBezTo>
                  <a:cubicBezTo>
                    <a:pt x="10" y="6"/>
                    <a:pt x="10" y="6"/>
                    <a:pt x="10" y="6"/>
                  </a:cubicBezTo>
                  <a:moveTo>
                    <a:pt x="10" y="6"/>
                  </a:moveTo>
                  <a:cubicBezTo>
                    <a:pt x="10" y="6"/>
                    <a:pt x="10" y="6"/>
                    <a:pt x="10" y="6"/>
                  </a:cubicBezTo>
                  <a:cubicBezTo>
                    <a:pt x="10" y="6"/>
                    <a:pt x="10" y="6"/>
                    <a:pt x="10" y="6"/>
                  </a:cubicBezTo>
                  <a:moveTo>
                    <a:pt x="2" y="0"/>
                  </a:moveTo>
                  <a:cubicBezTo>
                    <a:pt x="1" y="0"/>
                    <a:pt x="1" y="0"/>
                    <a:pt x="0" y="0"/>
                  </a:cubicBezTo>
                  <a:cubicBezTo>
                    <a:pt x="3" y="2"/>
                    <a:pt x="6" y="5"/>
                    <a:pt x="8" y="9"/>
                  </a:cubicBezTo>
                  <a:cubicBezTo>
                    <a:pt x="9" y="7"/>
                    <a:pt x="9" y="5"/>
                    <a:pt x="9" y="5"/>
                  </a:cubicBezTo>
                  <a:cubicBezTo>
                    <a:pt x="9" y="5"/>
                    <a:pt x="9" y="5"/>
                    <a:pt x="10" y="6"/>
                  </a:cubicBezTo>
                  <a:cubicBezTo>
                    <a:pt x="9" y="5"/>
                    <a:pt x="9" y="5"/>
                    <a:pt x="9" y="5"/>
                  </a:cubicBezTo>
                  <a:cubicBezTo>
                    <a:pt x="8" y="3"/>
                    <a:pt x="6" y="2"/>
                    <a:pt x="5" y="1"/>
                  </a:cubicBezTo>
                  <a:cubicBezTo>
                    <a:pt x="4" y="0"/>
                    <a:pt x="3" y="0"/>
                    <a:pt x="2" y="0"/>
                  </a:cubicBezTo>
                </a:path>
              </a:pathLst>
            </a:custGeom>
            <a:solidFill>
              <a:srgbClr val="50535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7">
              <a:extLst>
                <a:ext uri="{FF2B5EF4-FFF2-40B4-BE49-F238E27FC236}">
                  <a16:creationId xmlns:a16="http://schemas.microsoft.com/office/drawing/2014/main" id="{473BBEE1-BAA2-41A7-8560-B934355EE5C4}"/>
                </a:ext>
              </a:extLst>
            </p:cNvPr>
            <p:cNvSpPr>
              <a:spLocks/>
            </p:cNvSpPr>
            <p:nvPr/>
          </p:nvSpPr>
          <p:spPr bwMode="auto">
            <a:xfrm>
              <a:off x="2604" y="1263"/>
              <a:ext cx="27" cy="70"/>
            </a:xfrm>
            <a:custGeom>
              <a:avLst/>
              <a:gdLst>
                <a:gd name="T0" fmla="*/ 1 w 5"/>
                <a:gd name="T1" fmla="*/ 0 h 13"/>
                <a:gd name="T2" fmla="*/ 0 w 5"/>
                <a:gd name="T3" fmla="*/ 4 h 13"/>
                <a:gd name="T4" fmla="*/ 4 w 5"/>
                <a:gd name="T5" fmla="*/ 13 h 13"/>
                <a:gd name="T6" fmla="*/ 5 w 5"/>
                <a:gd name="T7" fmla="*/ 10 h 13"/>
                <a:gd name="T8" fmla="*/ 5 w 5"/>
                <a:gd name="T9" fmla="*/ 10 h 13"/>
                <a:gd name="T10" fmla="*/ 4 w 5"/>
                <a:gd name="T11" fmla="*/ 5 h 13"/>
                <a:gd name="T12" fmla="*/ 2 w 5"/>
                <a:gd name="T13" fmla="*/ 2 h 13"/>
                <a:gd name="T14" fmla="*/ 2 w 5"/>
                <a:gd name="T15" fmla="*/ 1 h 13"/>
                <a:gd name="T16" fmla="*/ 2 w 5"/>
                <a:gd name="T17" fmla="*/ 1 h 13"/>
                <a:gd name="T18" fmla="*/ 2 w 5"/>
                <a:gd name="T19" fmla="*/ 1 h 13"/>
                <a:gd name="T20" fmla="*/ 2 w 5"/>
                <a:gd name="T21" fmla="*/ 1 h 13"/>
                <a:gd name="T22" fmla="*/ 2 w 5"/>
                <a:gd name="T23" fmla="*/ 1 h 13"/>
                <a:gd name="T24" fmla="*/ 2 w 5"/>
                <a:gd name="T25" fmla="*/ 1 h 13"/>
                <a:gd name="T26" fmla="*/ 1 w 5"/>
                <a:gd name="T27"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 h="13">
                  <a:moveTo>
                    <a:pt x="1" y="0"/>
                  </a:moveTo>
                  <a:cubicBezTo>
                    <a:pt x="1" y="0"/>
                    <a:pt x="1" y="2"/>
                    <a:pt x="0" y="4"/>
                  </a:cubicBezTo>
                  <a:cubicBezTo>
                    <a:pt x="2" y="7"/>
                    <a:pt x="3" y="10"/>
                    <a:pt x="4" y="13"/>
                  </a:cubicBezTo>
                  <a:cubicBezTo>
                    <a:pt x="5" y="12"/>
                    <a:pt x="5" y="11"/>
                    <a:pt x="5" y="10"/>
                  </a:cubicBezTo>
                  <a:cubicBezTo>
                    <a:pt x="5" y="10"/>
                    <a:pt x="5" y="10"/>
                    <a:pt x="5" y="10"/>
                  </a:cubicBezTo>
                  <a:cubicBezTo>
                    <a:pt x="5" y="8"/>
                    <a:pt x="4" y="6"/>
                    <a:pt x="4" y="5"/>
                  </a:cubicBezTo>
                  <a:cubicBezTo>
                    <a:pt x="4" y="4"/>
                    <a:pt x="3" y="3"/>
                    <a:pt x="2" y="2"/>
                  </a:cubicBezTo>
                  <a:cubicBezTo>
                    <a:pt x="2" y="1"/>
                    <a:pt x="2" y="1"/>
                    <a:pt x="2" y="1"/>
                  </a:cubicBezTo>
                  <a:cubicBezTo>
                    <a:pt x="2" y="1"/>
                    <a:pt x="2" y="1"/>
                    <a:pt x="2" y="1"/>
                  </a:cubicBezTo>
                  <a:cubicBezTo>
                    <a:pt x="2" y="1"/>
                    <a:pt x="2" y="1"/>
                    <a:pt x="2" y="1"/>
                  </a:cubicBezTo>
                  <a:cubicBezTo>
                    <a:pt x="2" y="1"/>
                    <a:pt x="2" y="1"/>
                    <a:pt x="2" y="1"/>
                  </a:cubicBezTo>
                  <a:cubicBezTo>
                    <a:pt x="2" y="1"/>
                    <a:pt x="2" y="1"/>
                    <a:pt x="2" y="1"/>
                  </a:cubicBezTo>
                  <a:cubicBezTo>
                    <a:pt x="2" y="1"/>
                    <a:pt x="2" y="1"/>
                    <a:pt x="2" y="1"/>
                  </a:cubicBezTo>
                  <a:cubicBezTo>
                    <a:pt x="1" y="0"/>
                    <a:pt x="1" y="0"/>
                    <a:pt x="1" y="0"/>
                  </a:cubicBezTo>
                </a:path>
              </a:pathLst>
            </a:custGeom>
            <a:solidFill>
              <a:srgbClr val="4143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8">
              <a:extLst>
                <a:ext uri="{FF2B5EF4-FFF2-40B4-BE49-F238E27FC236}">
                  <a16:creationId xmlns:a16="http://schemas.microsoft.com/office/drawing/2014/main" id="{6B31D194-1994-4161-A1AC-13C75B162A21}"/>
                </a:ext>
              </a:extLst>
            </p:cNvPr>
            <p:cNvSpPr>
              <a:spLocks/>
            </p:cNvSpPr>
            <p:nvPr/>
          </p:nvSpPr>
          <p:spPr bwMode="auto">
            <a:xfrm>
              <a:off x="2604" y="785"/>
              <a:ext cx="320" cy="369"/>
            </a:xfrm>
            <a:custGeom>
              <a:avLst/>
              <a:gdLst>
                <a:gd name="T0" fmla="*/ 59 w 59"/>
                <a:gd name="T1" fmla="*/ 43 h 68"/>
                <a:gd name="T2" fmla="*/ 34 w 59"/>
                <a:gd name="T3" fmla="*/ 56 h 68"/>
                <a:gd name="T4" fmla="*/ 9 w 59"/>
                <a:gd name="T5" fmla="*/ 67 h 68"/>
                <a:gd name="T6" fmla="*/ 8 w 59"/>
                <a:gd name="T7" fmla="*/ 67 h 68"/>
                <a:gd name="T8" fmla="*/ 0 w 59"/>
                <a:gd name="T9" fmla="*/ 61 h 68"/>
                <a:gd name="T10" fmla="*/ 4 w 59"/>
                <a:gd name="T11" fmla="*/ 52 h 68"/>
                <a:gd name="T12" fmla="*/ 8 w 59"/>
                <a:gd name="T13" fmla="*/ 44 h 68"/>
                <a:gd name="T14" fmla="*/ 16 w 59"/>
                <a:gd name="T15" fmla="*/ 24 h 68"/>
                <a:gd name="T16" fmla="*/ 22 w 59"/>
                <a:gd name="T17" fmla="*/ 20 h 68"/>
                <a:gd name="T18" fmla="*/ 51 w 59"/>
                <a:gd name="T19" fmla="*/ 4 h 68"/>
                <a:gd name="T20" fmla="*/ 58 w 59"/>
                <a:gd name="T21" fmla="*/ 0 h 68"/>
                <a:gd name="T22" fmla="*/ 58 w 59"/>
                <a:gd name="T23" fmla="*/ 8 h 68"/>
                <a:gd name="T24" fmla="*/ 59 w 59"/>
                <a:gd name="T25" fmla="*/ 40 h 68"/>
                <a:gd name="T26" fmla="*/ 59 w 59"/>
                <a:gd name="T27" fmla="*/ 43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9" h="68">
                  <a:moveTo>
                    <a:pt x="59" y="43"/>
                  </a:moveTo>
                  <a:cubicBezTo>
                    <a:pt x="59" y="43"/>
                    <a:pt x="47" y="50"/>
                    <a:pt x="34" y="56"/>
                  </a:cubicBezTo>
                  <a:cubicBezTo>
                    <a:pt x="23" y="61"/>
                    <a:pt x="12" y="66"/>
                    <a:pt x="9" y="67"/>
                  </a:cubicBezTo>
                  <a:cubicBezTo>
                    <a:pt x="8" y="67"/>
                    <a:pt x="8" y="67"/>
                    <a:pt x="8" y="67"/>
                  </a:cubicBezTo>
                  <a:cubicBezTo>
                    <a:pt x="2" y="68"/>
                    <a:pt x="0" y="61"/>
                    <a:pt x="0" y="61"/>
                  </a:cubicBezTo>
                  <a:cubicBezTo>
                    <a:pt x="4" y="52"/>
                    <a:pt x="4" y="52"/>
                    <a:pt x="4" y="52"/>
                  </a:cubicBezTo>
                  <a:cubicBezTo>
                    <a:pt x="8" y="44"/>
                    <a:pt x="8" y="44"/>
                    <a:pt x="8" y="44"/>
                  </a:cubicBezTo>
                  <a:cubicBezTo>
                    <a:pt x="16" y="24"/>
                    <a:pt x="16" y="24"/>
                    <a:pt x="16" y="24"/>
                  </a:cubicBezTo>
                  <a:cubicBezTo>
                    <a:pt x="22" y="20"/>
                    <a:pt x="22" y="20"/>
                    <a:pt x="22" y="20"/>
                  </a:cubicBezTo>
                  <a:cubicBezTo>
                    <a:pt x="51" y="4"/>
                    <a:pt x="51" y="4"/>
                    <a:pt x="51" y="4"/>
                  </a:cubicBezTo>
                  <a:cubicBezTo>
                    <a:pt x="58" y="0"/>
                    <a:pt x="58" y="0"/>
                    <a:pt x="58" y="0"/>
                  </a:cubicBezTo>
                  <a:cubicBezTo>
                    <a:pt x="58" y="8"/>
                    <a:pt x="58" y="8"/>
                    <a:pt x="58" y="8"/>
                  </a:cubicBezTo>
                  <a:cubicBezTo>
                    <a:pt x="59" y="40"/>
                    <a:pt x="59" y="40"/>
                    <a:pt x="59" y="40"/>
                  </a:cubicBezTo>
                  <a:cubicBezTo>
                    <a:pt x="59" y="43"/>
                    <a:pt x="59" y="43"/>
                    <a:pt x="59" y="43"/>
                  </a:cubicBezTo>
                </a:path>
              </a:pathLst>
            </a:custGeom>
            <a:solidFill>
              <a:srgbClr val="F964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9">
              <a:extLst>
                <a:ext uri="{FF2B5EF4-FFF2-40B4-BE49-F238E27FC236}">
                  <a16:creationId xmlns:a16="http://schemas.microsoft.com/office/drawing/2014/main" id="{290646C2-645D-4700-B76E-CB4247446842}"/>
                </a:ext>
              </a:extLst>
            </p:cNvPr>
            <p:cNvSpPr>
              <a:spLocks/>
            </p:cNvSpPr>
            <p:nvPr/>
          </p:nvSpPr>
          <p:spPr bwMode="auto">
            <a:xfrm>
              <a:off x="2604" y="893"/>
              <a:ext cx="120" cy="261"/>
            </a:xfrm>
            <a:custGeom>
              <a:avLst/>
              <a:gdLst>
                <a:gd name="T0" fmla="*/ 22 w 22"/>
                <a:gd name="T1" fmla="*/ 0 h 48"/>
                <a:gd name="T2" fmla="*/ 8 w 22"/>
                <a:gd name="T3" fmla="*/ 47 h 48"/>
                <a:gd name="T4" fmla="*/ 0 w 22"/>
                <a:gd name="T5" fmla="*/ 41 h 48"/>
                <a:gd name="T6" fmla="*/ 16 w 22"/>
                <a:gd name="T7" fmla="*/ 4 h 48"/>
                <a:gd name="T8" fmla="*/ 22 w 22"/>
                <a:gd name="T9" fmla="*/ 0 h 48"/>
              </a:gdLst>
              <a:ahLst/>
              <a:cxnLst>
                <a:cxn ang="0">
                  <a:pos x="T0" y="T1"/>
                </a:cxn>
                <a:cxn ang="0">
                  <a:pos x="T2" y="T3"/>
                </a:cxn>
                <a:cxn ang="0">
                  <a:pos x="T4" y="T5"/>
                </a:cxn>
                <a:cxn ang="0">
                  <a:pos x="T6" y="T7"/>
                </a:cxn>
                <a:cxn ang="0">
                  <a:pos x="T8" y="T9"/>
                </a:cxn>
              </a:cxnLst>
              <a:rect l="0" t="0" r="r" b="b"/>
              <a:pathLst>
                <a:path w="22" h="48">
                  <a:moveTo>
                    <a:pt x="22" y="0"/>
                  </a:moveTo>
                  <a:cubicBezTo>
                    <a:pt x="8" y="47"/>
                    <a:pt x="8" y="47"/>
                    <a:pt x="8" y="47"/>
                  </a:cubicBezTo>
                  <a:cubicBezTo>
                    <a:pt x="2" y="48"/>
                    <a:pt x="0" y="41"/>
                    <a:pt x="0" y="41"/>
                  </a:cubicBezTo>
                  <a:cubicBezTo>
                    <a:pt x="16" y="4"/>
                    <a:pt x="16" y="4"/>
                    <a:pt x="16" y="4"/>
                  </a:cubicBezTo>
                  <a:cubicBezTo>
                    <a:pt x="22" y="0"/>
                    <a:pt x="22" y="0"/>
                    <a:pt x="22" y="0"/>
                  </a:cubicBezTo>
                </a:path>
              </a:pathLst>
            </a:custGeom>
            <a:solidFill>
              <a:srgbClr val="FFA6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20">
              <a:extLst>
                <a:ext uri="{FF2B5EF4-FFF2-40B4-BE49-F238E27FC236}">
                  <a16:creationId xmlns:a16="http://schemas.microsoft.com/office/drawing/2014/main" id="{C1829578-8C9E-4210-A8E2-7EB199CAB8FF}"/>
                </a:ext>
              </a:extLst>
            </p:cNvPr>
            <p:cNvSpPr>
              <a:spLocks/>
            </p:cNvSpPr>
            <p:nvPr/>
          </p:nvSpPr>
          <p:spPr bwMode="auto">
            <a:xfrm>
              <a:off x="2789" y="1002"/>
              <a:ext cx="195" cy="179"/>
            </a:xfrm>
            <a:custGeom>
              <a:avLst/>
              <a:gdLst>
                <a:gd name="T0" fmla="*/ 25 w 36"/>
                <a:gd name="T1" fmla="*/ 0 h 33"/>
                <a:gd name="T2" fmla="*/ 25 w 36"/>
                <a:gd name="T3" fmla="*/ 3 h 33"/>
                <a:gd name="T4" fmla="*/ 0 w 36"/>
                <a:gd name="T5" fmla="*/ 16 h 33"/>
                <a:gd name="T6" fmla="*/ 15 w 36"/>
                <a:gd name="T7" fmla="*/ 33 h 33"/>
                <a:gd name="T8" fmla="*/ 36 w 36"/>
                <a:gd name="T9" fmla="*/ 12 h 33"/>
                <a:gd name="T10" fmla="*/ 36 w 36"/>
                <a:gd name="T11" fmla="*/ 12 h 33"/>
                <a:gd name="T12" fmla="*/ 25 w 36"/>
                <a:gd name="T13" fmla="*/ 0 h 33"/>
              </a:gdLst>
              <a:ahLst/>
              <a:cxnLst>
                <a:cxn ang="0">
                  <a:pos x="T0" y="T1"/>
                </a:cxn>
                <a:cxn ang="0">
                  <a:pos x="T2" y="T3"/>
                </a:cxn>
                <a:cxn ang="0">
                  <a:pos x="T4" y="T5"/>
                </a:cxn>
                <a:cxn ang="0">
                  <a:pos x="T6" y="T7"/>
                </a:cxn>
                <a:cxn ang="0">
                  <a:pos x="T8" y="T9"/>
                </a:cxn>
                <a:cxn ang="0">
                  <a:pos x="T10" y="T11"/>
                </a:cxn>
                <a:cxn ang="0">
                  <a:pos x="T12" y="T13"/>
                </a:cxn>
              </a:cxnLst>
              <a:rect l="0" t="0" r="r" b="b"/>
              <a:pathLst>
                <a:path w="36" h="33">
                  <a:moveTo>
                    <a:pt x="25" y="0"/>
                  </a:moveTo>
                  <a:cubicBezTo>
                    <a:pt x="25" y="3"/>
                    <a:pt x="25" y="3"/>
                    <a:pt x="25" y="3"/>
                  </a:cubicBezTo>
                  <a:cubicBezTo>
                    <a:pt x="25" y="3"/>
                    <a:pt x="13" y="10"/>
                    <a:pt x="0" y="16"/>
                  </a:cubicBezTo>
                  <a:cubicBezTo>
                    <a:pt x="0" y="16"/>
                    <a:pt x="10" y="20"/>
                    <a:pt x="15" y="33"/>
                  </a:cubicBezTo>
                  <a:cubicBezTo>
                    <a:pt x="25" y="24"/>
                    <a:pt x="32" y="17"/>
                    <a:pt x="36" y="12"/>
                  </a:cubicBezTo>
                  <a:cubicBezTo>
                    <a:pt x="36" y="12"/>
                    <a:pt x="36" y="12"/>
                    <a:pt x="36" y="12"/>
                  </a:cubicBezTo>
                  <a:cubicBezTo>
                    <a:pt x="33" y="7"/>
                    <a:pt x="29" y="3"/>
                    <a:pt x="25" y="0"/>
                  </a:cubicBezTo>
                </a:path>
              </a:pathLst>
            </a:custGeom>
            <a:solidFill>
              <a:srgbClr val="E56C2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21">
              <a:extLst>
                <a:ext uri="{FF2B5EF4-FFF2-40B4-BE49-F238E27FC236}">
                  <a16:creationId xmlns:a16="http://schemas.microsoft.com/office/drawing/2014/main" id="{41A28F6A-D6F6-4198-A8DE-F769BD1D3C98}"/>
                </a:ext>
              </a:extLst>
            </p:cNvPr>
            <p:cNvSpPr>
              <a:spLocks/>
            </p:cNvSpPr>
            <p:nvPr/>
          </p:nvSpPr>
          <p:spPr bwMode="auto">
            <a:xfrm>
              <a:off x="2870" y="1067"/>
              <a:ext cx="130" cy="239"/>
            </a:xfrm>
            <a:custGeom>
              <a:avLst/>
              <a:gdLst>
                <a:gd name="T0" fmla="*/ 21 w 24"/>
                <a:gd name="T1" fmla="*/ 0 h 44"/>
                <a:gd name="T2" fmla="*/ 21 w 24"/>
                <a:gd name="T3" fmla="*/ 0 h 44"/>
                <a:gd name="T4" fmla="*/ 0 w 24"/>
                <a:gd name="T5" fmla="*/ 21 h 44"/>
                <a:gd name="T6" fmla="*/ 1 w 24"/>
                <a:gd name="T7" fmla="*/ 44 h 44"/>
                <a:gd name="T8" fmla="*/ 22 w 24"/>
                <a:gd name="T9" fmla="*/ 21 h 44"/>
                <a:gd name="T10" fmla="*/ 24 w 24"/>
                <a:gd name="T11" fmla="*/ 13 h 44"/>
                <a:gd name="T12" fmla="*/ 21 w 24"/>
                <a:gd name="T13" fmla="*/ 0 h 44"/>
              </a:gdLst>
              <a:ahLst/>
              <a:cxnLst>
                <a:cxn ang="0">
                  <a:pos x="T0" y="T1"/>
                </a:cxn>
                <a:cxn ang="0">
                  <a:pos x="T2" y="T3"/>
                </a:cxn>
                <a:cxn ang="0">
                  <a:pos x="T4" y="T5"/>
                </a:cxn>
                <a:cxn ang="0">
                  <a:pos x="T6" y="T7"/>
                </a:cxn>
                <a:cxn ang="0">
                  <a:pos x="T8" y="T9"/>
                </a:cxn>
                <a:cxn ang="0">
                  <a:pos x="T10" y="T11"/>
                </a:cxn>
                <a:cxn ang="0">
                  <a:pos x="T12" y="T13"/>
                </a:cxn>
              </a:cxnLst>
              <a:rect l="0" t="0" r="r" b="b"/>
              <a:pathLst>
                <a:path w="24" h="44">
                  <a:moveTo>
                    <a:pt x="21" y="0"/>
                  </a:moveTo>
                  <a:cubicBezTo>
                    <a:pt x="21" y="0"/>
                    <a:pt x="21" y="0"/>
                    <a:pt x="21" y="0"/>
                  </a:cubicBezTo>
                  <a:cubicBezTo>
                    <a:pt x="17" y="5"/>
                    <a:pt x="10" y="12"/>
                    <a:pt x="0" y="21"/>
                  </a:cubicBezTo>
                  <a:cubicBezTo>
                    <a:pt x="2" y="27"/>
                    <a:pt x="2" y="34"/>
                    <a:pt x="1" y="44"/>
                  </a:cubicBezTo>
                  <a:cubicBezTo>
                    <a:pt x="14" y="32"/>
                    <a:pt x="22" y="21"/>
                    <a:pt x="22" y="21"/>
                  </a:cubicBezTo>
                  <a:cubicBezTo>
                    <a:pt x="23" y="19"/>
                    <a:pt x="24" y="16"/>
                    <a:pt x="24" y="13"/>
                  </a:cubicBezTo>
                  <a:cubicBezTo>
                    <a:pt x="24" y="9"/>
                    <a:pt x="23" y="4"/>
                    <a:pt x="21" y="0"/>
                  </a:cubicBezTo>
                </a:path>
              </a:pathLst>
            </a:custGeom>
            <a:solidFill>
              <a:srgbClr val="D145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22">
              <a:extLst>
                <a:ext uri="{FF2B5EF4-FFF2-40B4-BE49-F238E27FC236}">
                  <a16:creationId xmlns:a16="http://schemas.microsoft.com/office/drawing/2014/main" id="{A9475C2A-23C9-4423-9488-7BDD170FFF62}"/>
                </a:ext>
              </a:extLst>
            </p:cNvPr>
            <p:cNvSpPr>
              <a:spLocks/>
            </p:cNvSpPr>
            <p:nvPr/>
          </p:nvSpPr>
          <p:spPr bwMode="auto">
            <a:xfrm>
              <a:off x="2675" y="806"/>
              <a:ext cx="249" cy="283"/>
            </a:xfrm>
            <a:custGeom>
              <a:avLst/>
              <a:gdLst>
                <a:gd name="T0" fmla="*/ 38 w 46"/>
                <a:gd name="T1" fmla="*/ 0 h 52"/>
                <a:gd name="T2" fmla="*/ 38 w 46"/>
                <a:gd name="T3" fmla="*/ 0 h 52"/>
                <a:gd name="T4" fmla="*/ 9 w 46"/>
                <a:gd name="T5" fmla="*/ 16 h 52"/>
                <a:gd name="T6" fmla="*/ 7 w 46"/>
                <a:gd name="T7" fmla="*/ 17 h 52"/>
                <a:gd name="T8" fmla="*/ 9 w 46"/>
                <a:gd name="T9" fmla="*/ 16 h 52"/>
                <a:gd name="T10" fmla="*/ 0 w 46"/>
                <a:gd name="T11" fmla="*/ 45 h 52"/>
                <a:gd name="T12" fmla="*/ 0 w 46"/>
                <a:gd name="T13" fmla="*/ 45 h 52"/>
                <a:gd name="T14" fmla="*/ 1 w 46"/>
                <a:gd name="T15" fmla="*/ 45 h 52"/>
                <a:gd name="T16" fmla="*/ 21 w 46"/>
                <a:gd name="T17" fmla="*/ 52 h 52"/>
                <a:gd name="T18" fmla="*/ 21 w 46"/>
                <a:gd name="T19" fmla="*/ 52 h 52"/>
                <a:gd name="T20" fmla="*/ 46 w 46"/>
                <a:gd name="T21" fmla="*/ 39 h 52"/>
                <a:gd name="T22" fmla="*/ 46 w 46"/>
                <a:gd name="T23" fmla="*/ 36 h 52"/>
                <a:gd name="T24" fmla="*/ 45 w 46"/>
                <a:gd name="T25" fmla="*/ 4 h 52"/>
                <a:gd name="T26" fmla="*/ 38 w 46"/>
                <a:gd name="T27" fmla="*/ 0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6" h="52">
                  <a:moveTo>
                    <a:pt x="38" y="0"/>
                  </a:moveTo>
                  <a:cubicBezTo>
                    <a:pt x="38" y="0"/>
                    <a:pt x="38" y="0"/>
                    <a:pt x="38" y="0"/>
                  </a:cubicBezTo>
                  <a:cubicBezTo>
                    <a:pt x="9" y="16"/>
                    <a:pt x="9" y="16"/>
                    <a:pt x="9" y="16"/>
                  </a:cubicBezTo>
                  <a:cubicBezTo>
                    <a:pt x="7" y="17"/>
                    <a:pt x="7" y="17"/>
                    <a:pt x="7" y="17"/>
                  </a:cubicBezTo>
                  <a:cubicBezTo>
                    <a:pt x="9" y="16"/>
                    <a:pt x="9" y="16"/>
                    <a:pt x="9" y="16"/>
                  </a:cubicBezTo>
                  <a:cubicBezTo>
                    <a:pt x="0" y="45"/>
                    <a:pt x="0" y="45"/>
                    <a:pt x="0" y="45"/>
                  </a:cubicBezTo>
                  <a:cubicBezTo>
                    <a:pt x="0" y="45"/>
                    <a:pt x="0" y="45"/>
                    <a:pt x="0" y="45"/>
                  </a:cubicBezTo>
                  <a:cubicBezTo>
                    <a:pt x="0" y="45"/>
                    <a:pt x="1" y="45"/>
                    <a:pt x="1" y="45"/>
                  </a:cubicBezTo>
                  <a:cubicBezTo>
                    <a:pt x="5" y="45"/>
                    <a:pt x="21" y="52"/>
                    <a:pt x="21" y="52"/>
                  </a:cubicBezTo>
                  <a:cubicBezTo>
                    <a:pt x="21" y="52"/>
                    <a:pt x="21" y="52"/>
                    <a:pt x="21" y="52"/>
                  </a:cubicBezTo>
                  <a:cubicBezTo>
                    <a:pt x="34" y="46"/>
                    <a:pt x="46" y="39"/>
                    <a:pt x="46" y="39"/>
                  </a:cubicBezTo>
                  <a:cubicBezTo>
                    <a:pt x="46" y="36"/>
                    <a:pt x="46" y="36"/>
                    <a:pt x="46" y="36"/>
                  </a:cubicBezTo>
                  <a:cubicBezTo>
                    <a:pt x="45" y="4"/>
                    <a:pt x="45" y="4"/>
                    <a:pt x="45" y="4"/>
                  </a:cubicBezTo>
                  <a:cubicBezTo>
                    <a:pt x="43" y="2"/>
                    <a:pt x="40" y="1"/>
                    <a:pt x="38" y="0"/>
                  </a:cubicBezTo>
                </a:path>
              </a:pathLst>
            </a:custGeom>
            <a:solidFill>
              <a:srgbClr val="E04D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23">
              <a:extLst>
                <a:ext uri="{FF2B5EF4-FFF2-40B4-BE49-F238E27FC236}">
                  <a16:creationId xmlns:a16="http://schemas.microsoft.com/office/drawing/2014/main" id="{8A46E813-358A-4DDD-B0E7-7CFAAF97A18D}"/>
                </a:ext>
              </a:extLst>
            </p:cNvPr>
            <p:cNvSpPr>
              <a:spLocks/>
            </p:cNvSpPr>
            <p:nvPr/>
          </p:nvSpPr>
          <p:spPr bwMode="auto">
            <a:xfrm>
              <a:off x="2648" y="893"/>
              <a:ext cx="76" cy="158"/>
            </a:xfrm>
            <a:custGeom>
              <a:avLst/>
              <a:gdLst>
                <a:gd name="T0" fmla="*/ 14 w 14"/>
                <a:gd name="T1" fmla="*/ 0 h 29"/>
                <a:gd name="T2" fmla="*/ 12 w 14"/>
                <a:gd name="T3" fmla="*/ 1 h 29"/>
                <a:gd name="T4" fmla="*/ 8 w 14"/>
                <a:gd name="T5" fmla="*/ 4 h 29"/>
                <a:gd name="T6" fmla="*/ 0 w 14"/>
                <a:gd name="T7" fmla="*/ 24 h 29"/>
                <a:gd name="T8" fmla="*/ 3 w 14"/>
                <a:gd name="T9" fmla="*/ 28 h 29"/>
                <a:gd name="T10" fmla="*/ 5 w 14"/>
                <a:gd name="T11" fmla="*/ 29 h 29"/>
                <a:gd name="T12" fmla="*/ 5 w 14"/>
                <a:gd name="T13" fmla="*/ 29 h 29"/>
                <a:gd name="T14" fmla="*/ 14 w 14"/>
                <a:gd name="T15" fmla="*/ 0 h 2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 h="29">
                  <a:moveTo>
                    <a:pt x="14" y="0"/>
                  </a:moveTo>
                  <a:cubicBezTo>
                    <a:pt x="12" y="1"/>
                    <a:pt x="12" y="1"/>
                    <a:pt x="12" y="1"/>
                  </a:cubicBezTo>
                  <a:cubicBezTo>
                    <a:pt x="8" y="4"/>
                    <a:pt x="8" y="4"/>
                    <a:pt x="8" y="4"/>
                  </a:cubicBezTo>
                  <a:cubicBezTo>
                    <a:pt x="0" y="24"/>
                    <a:pt x="0" y="24"/>
                    <a:pt x="0" y="24"/>
                  </a:cubicBezTo>
                  <a:cubicBezTo>
                    <a:pt x="0" y="24"/>
                    <a:pt x="1" y="27"/>
                    <a:pt x="3" y="28"/>
                  </a:cubicBezTo>
                  <a:cubicBezTo>
                    <a:pt x="4" y="29"/>
                    <a:pt x="4" y="29"/>
                    <a:pt x="5" y="29"/>
                  </a:cubicBezTo>
                  <a:cubicBezTo>
                    <a:pt x="5" y="29"/>
                    <a:pt x="5" y="29"/>
                    <a:pt x="5" y="29"/>
                  </a:cubicBezTo>
                  <a:cubicBezTo>
                    <a:pt x="14" y="0"/>
                    <a:pt x="14" y="0"/>
                    <a:pt x="14" y="0"/>
                  </a:cubicBezTo>
                </a:path>
              </a:pathLst>
            </a:custGeom>
            <a:solidFill>
              <a:srgbClr val="E580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24">
              <a:extLst>
                <a:ext uri="{FF2B5EF4-FFF2-40B4-BE49-F238E27FC236}">
                  <a16:creationId xmlns:a16="http://schemas.microsoft.com/office/drawing/2014/main" id="{AE471A65-64F5-4270-8CD2-94F6EFA5357C}"/>
                </a:ext>
              </a:extLst>
            </p:cNvPr>
            <p:cNvSpPr>
              <a:spLocks/>
            </p:cNvSpPr>
            <p:nvPr/>
          </p:nvSpPr>
          <p:spPr bwMode="auto">
            <a:xfrm>
              <a:off x="2393" y="513"/>
              <a:ext cx="1356" cy="902"/>
            </a:xfrm>
            <a:custGeom>
              <a:avLst/>
              <a:gdLst>
                <a:gd name="T0" fmla="*/ 250 w 250"/>
                <a:gd name="T1" fmla="*/ 114 h 166"/>
                <a:gd name="T2" fmla="*/ 197 w 250"/>
                <a:gd name="T3" fmla="*/ 154 h 166"/>
                <a:gd name="T4" fmla="*/ 163 w 250"/>
                <a:gd name="T5" fmla="*/ 162 h 166"/>
                <a:gd name="T6" fmla="*/ 146 w 250"/>
                <a:gd name="T7" fmla="*/ 166 h 166"/>
                <a:gd name="T8" fmla="*/ 2 w 250"/>
                <a:gd name="T9" fmla="*/ 30 h 166"/>
                <a:gd name="T10" fmla="*/ 2 w 250"/>
                <a:gd name="T11" fmla="*/ 24 h 166"/>
                <a:gd name="T12" fmla="*/ 58 w 250"/>
                <a:gd name="T13" fmla="*/ 0 h 166"/>
                <a:gd name="T14" fmla="*/ 62 w 250"/>
                <a:gd name="T15" fmla="*/ 2 h 166"/>
                <a:gd name="T16" fmla="*/ 65 w 250"/>
                <a:gd name="T17" fmla="*/ 4 h 166"/>
                <a:gd name="T18" fmla="*/ 247 w 250"/>
                <a:gd name="T19" fmla="*/ 113 h 166"/>
                <a:gd name="T20" fmla="*/ 249 w 250"/>
                <a:gd name="T21" fmla="*/ 113 h 166"/>
                <a:gd name="T22" fmla="*/ 250 w 250"/>
                <a:gd name="T23" fmla="*/ 114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50" h="166">
                  <a:moveTo>
                    <a:pt x="250" y="114"/>
                  </a:moveTo>
                  <a:cubicBezTo>
                    <a:pt x="197" y="154"/>
                    <a:pt x="197" y="154"/>
                    <a:pt x="197" y="154"/>
                  </a:cubicBezTo>
                  <a:cubicBezTo>
                    <a:pt x="163" y="162"/>
                    <a:pt x="163" y="162"/>
                    <a:pt x="163" y="162"/>
                  </a:cubicBezTo>
                  <a:cubicBezTo>
                    <a:pt x="146" y="166"/>
                    <a:pt x="146" y="166"/>
                    <a:pt x="146" y="166"/>
                  </a:cubicBezTo>
                  <a:cubicBezTo>
                    <a:pt x="146" y="166"/>
                    <a:pt x="5" y="32"/>
                    <a:pt x="2" y="30"/>
                  </a:cubicBezTo>
                  <a:cubicBezTo>
                    <a:pt x="0" y="29"/>
                    <a:pt x="2" y="24"/>
                    <a:pt x="2" y="24"/>
                  </a:cubicBezTo>
                  <a:cubicBezTo>
                    <a:pt x="58" y="0"/>
                    <a:pt x="58" y="0"/>
                    <a:pt x="58" y="0"/>
                  </a:cubicBezTo>
                  <a:cubicBezTo>
                    <a:pt x="62" y="2"/>
                    <a:pt x="62" y="2"/>
                    <a:pt x="62" y="2"/>
                  </a:cubicBezTo>
                  <a:cubicBezTo>
                    <a:pt x="65" y="4"/>
                    <a:pt x="65" y="4"/>
                    <a:pt x="65" y="4"/>
                  </a:cubicBezTo>
                  <a:cubicBezTo>
                    <a:pt x="247" y="113"/>
                    <a:pt x="247" y="113"/>
                    <a:pt x="247" y="113"/>
                  </a:cubicBezTo>
                  <a:cubicBezTo>
                    <a:pt x="249" y="113"/>
                    <a:pt x="249" y="113"/>
                    <a:pt x="249" y="113"/>
                  </a:cubicBezTo>
                  <a:lnTo>
                    <a:pt x="250" y="114"/>
                  </a:lnTo>
                  <a:close/>
                </a:path>
              </a:pathLst>
            </a:custGeom>
            <a:solidFill>
              <a:srgbClr val="F0F3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5">
              <a:extLst>
                <a:ext uri="{FF2B5EF4-FFF2-40B4-BE49-F238E27FC236}">
                  <a16:creationId xmlns:a16="http://schemas.microsoft.com/office/drawing/2014/main" id="{011BF7BB-5D47-493A-8564-A399DA2C47D6}"/>
                </a:ext>
              </a:extLst>
            </p:cNvPr>
            <p:cNvSpPr>
              <a:spLocks/>
            </p:cNvSpPr>
            <p:nvPr/>
          </p:nvSpPr>
          <p:spPr bwMode="auto">
            <a:xfrm>
              <a:off x="2393" y="644"/>
              <a:ext cx="884" cy="771"/>
            </a:xfrm>
            <a:custGeom>
              <a:avLst/>
              <a:gdLst>
                <a:gd name="T0" fmla="*/ 163 w 163"/>
                <a:gd name="T1" fmla="*/ 137 h 142"/>
                <a:gd name="T2" fmla="*/ 163 w 163"/>
                <a:gd name="T3" fmla="*/ 138 h 142"/>
                <a:gd name="T4" fmla="*/ 146 w 163"/>
                <a:gd name="T5" fmla="*/ 142 h 142"/>
                <a:gd name="T6" fmla="*/ 3 w 163"/>
                <a:gd name="T7" fmla="*/ 6 h 142"/>
                <a:gd name="T8" fmla="*/ 3 w 163"/>
                <a:gd name="T9" fmla="*/ 0 h 142"/>
                <a:gd name="T10" fmla="*/ 163 w 163"/>
                <a:gd name="T11" fmla="*/ 137 h 142"/>
              </a:gdLst>
              <a:ahLst/>
              <a:cxnLst>
                <a:cxn ang="0">
                  <a:pos x="T0" y="T1"/>
                </a:cxn>
                <a:cxn ang="0">
                  <a:pos x="T2" y="T3"/>
                </a:cxn>
                <a:cxn ang="0">
                  <a:pos x="T4" y="T5"/>
                </a:cxn>
                <a:cxn ang="0">
                  <a:pos x="T6" y="T7"/>
                </a:cxn>
                <a:cxn ang="0">
                  <a:pos x="T8" y="T9"/>
                </a:cxn>
                <a:cxn ang="0">
                  <a:pos x="T10" y="T11"/>
                </a:cxn>
              </a:cxnLst>
              <a:rect l="0" t="0" r="r" b="b"/>
              <a:pathLst>
                <a:path w="163" h="142">
                  <a:moveTo>
                    <a:pt x="163" y="137"/>
                  </a:moveTo>
                  <a:cubicBezTo>
                    <a:pt x="163" y="138"/>
                    <a:pt x="163" y="138"/>
                    <a:pt x="163" y="138"/>
                  </a:cubicBezTo>
                  <a:cubicBezTo>
                    <a:pt x="146" y="142"/>
                    <a:pt x="146" y="142"/>
                    <a:pt x="146" y="142"/>
                  </a:cubicBezTo>
                  <a:cubicBezTo>
                    <a:pt x="146" y="142"/>
                    <a:pt x="5" y="8"/>
                    <a:pt x="3" y="6"/>
                  </a:cubicBezTo>
                  <a:cubicBezTo>
                    <a:pt x="0" y="5"/>
                    <a:pt x="3" y="0"/>
                    <a:pt x="3" y="0"/>
                  </a:cubicBezTo>
                  <a:lnTo>
                    <a:pt x="163" y="137"/>
                  </a:ln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6">
              <a:extLst>
                <a:ext uri="{FF2B5EF4-FFF2-40B4-BE49-F238E27FC236}">
                  <a16:creationId xmlns:a16="http://schemas.microsoft.com/office/drawing/2014/main" id="{226399B1-108C-4B01-A5F1-45077ADD3745}"/>
                </a:ext>
              </a:extLst>
            </p:cNvPr>
            <p:cNvSpPr>
              <a:spLocks/>
            </p:cNvSpPr>
            <p:nvPr/>
          </p:nvSpPr>
          <p:spPr bwMode="auto">
            <a:xfrm>
              <a:off x="2659" y="535"/>
              <a:ext cx="1084" cy="635"/>
            </a:xfrm>
            <a:custGeom>
              <a:avLst/>
              <a:gdLst>
                <a:gd name="T0" fmla="*/ 1084 w 1084"/>
                <a:gd name="T1" fmla="*/ 592 h 635"/>
                <a:gd name="T2" fmla="*/ 943 w 1084"/>
                <a:gd name="T3" fmla="*/ 635 h 635"/>
                <a:gd name="T4" fmla="*/ 591 w 1084"/>
                <a:gd name="T5" fmla="*/ 413 h 635"/>
                <a:gd name="T6" fmla="*/ 585 w 1084"/>
                <a:gd name="T7" fmla="*/ 407 h 635"/>
                <a:gd name="T8" fmla="*/ 390 w 1084"/>
                <a:gd name="T9" fmla="*/ 288 h 635"/>
                <a:gd name="T10" fmla="*/ 385 w 1084"/>
                <a:gd name="T11" fmla="*/ 282 h 635"/>
                <a:gd name="T12" fmla="*/ 195 w 1084"/>
                <a:gd name="T13" fmla="*/ 163 h 635"/>
                <a:gd name="T14" fmla="*/ 189 w 1084"/>
                <a:gd name="T15" fmla="*/ 157 h 635"/>
                <a:gd name="T16" fmla="*/ 0 w 1084"/>
                <a:gd name="T17" fmla="*/ 38 h 635"/>
                <a:gd name="T18" fmla="*/ 86 w 1084"/>
                <a:gd name="T19" fmla="*/ 0 h 635"/>
                <a:gd name="T20" fmla="*/ 276 w 1084"/>
                <a:gd name="T21" fmla="*/ 114 h 635"/>
                <a:gd name="T22" fmla="*/ 282 w 1084"/>
                <a:gd name="T23" fmla="*/ 114 h 635"/>
                <a:gd name="T24" fmla="*/ 477 w 1084"/>
                <a:gd name="T25" fmla="*/ 233 h 635"/>
                <a:gd name="T26" fmla="*/ 482 w 1084"/>
                <a:gd name="T27" fmla="*/ 233 h 635"/>
                <a:gd name="T28" fmla="*/ 683 w 1084"/>
                <a:gd name="T29" fmla="*/ 353 h 635"/>
                <a:gd name="T30" fmla="*/ 688 w 1084"/>
                <a:gd name="T31" fmla="*/ 358 h 635"/>
                <a:gd name="T32" fmla="*/ 1073 w 1084"/>
                <a:gd name="T33" fmla="*/ 592 h 635"/>
                <a:gd name="T34" fmla="*/ 1084 w 1084"/>
                <a:gd name="T35" fmla="*/ 592 h 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84" h="635">
                  <a:moveTo>
                    <a:pt x="1084" y="592"/>
                  </a:moveTo>
                  <a:lnTo>
                    <a:pt x="943" y="635"/>
                  </a:lnTo>
                  <a:lnTo>
                    <a:pt x="591" y="413"/>
                  </a:lnTo>
                  <a:lnTo>
                    <a:pt x="585" y="407"/>
                  </a:lnTo>
                  <a:lnTo>
                    <a:pt x="390" y="288"/>
                  </a:lnTo>
                  <a:lnTo>
                    <a:pt x="385" y="282"/>
                  </a:lnTo>
                  <a:lnTo>
                    <a:pt x="195" y="163"/>
                  </a:lnTo>
                  <a:lnTo>
                    <a:pt x="189" y="157"/>
                  </a:lnTo>
                  <a:lnTo>
                    <a:pt x="0" y="38"/>
                  </a:lnTo>
                  <a:lnTo>
                    <a:pt x="86" y="0"/>
                  </a:lnTo>
                  <a:lnTo>
                    <a:pt x="276" y="114"/>
                  </a:lnTo>
                  <a:lnTo>
                    <a:pt x="282" y="114"/>
                  </a:lnTo>
                  <a:lnTo>
                    <a:pt x="477" y="233"/>
                  </a:lnTo>
                  <a:lnTo>
                    <a:pt x="482" y="233"/>
                  </a:lnTo>
                  <a:lnTo>
                    <a:pt x="683" y="353"/>
                  </a:lnTo>
                  <a:lnTo>
                    <a:pt x="688" y="358"/>
                  </a:lnTo>
                  <a:lnTo>
                    <a:pt x="1073" y="592"/>
                  </a:lnTo>
                  <a:lnTo>
                    <a:pt x="1084" y="592"/>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7">
              <a:extLst>
                <a:ext uri="{FF2B5EF4-FFF2-40B4-BE49-F238E27FC236}">
                  <a16:creationId xmlns:a16="http://schemas.microsoft.com/office/drawing/2014/main" id="{91509570-2C6D-4B87-A710-3A6E217AF72C}"/>
                </a:ext>
              </a:extLst>
            </p:cNvPr>
            <p:cNvSpPr>
              <a:spLocks/>
            </p:cNvSpPr>
            <p:nvPr/>
          </p:nvSpPr>
          <p:spPr bwMode="auto">
            <a:xfrm>
              <a:off x="2669" y="540"/>
              <a:ext cx="1063" cy="625"/>
            </a:xfrm>
            <a:custGeom>
              <a:avLst/>
              <a:gdLst>
                <a:gd name="T0" fmla="*/ 1063 w 1063"/>
                <a:gd name="T1" fmla="*/ 587 h 625"/>
                <a:gd name="T2" fmla="*/ 933 w 1063"/>
                <a:gd name="T3" fmla="*/ 625 h 625"/>
                <a:gd name="T4" fmla="*/ 0 w 1063"/>
                <a:gd name="T5" fmla="*/ 33 h 625"/>
                <a:gd name="T6" fmla="*/ 82 w 1063"/>
                <a:gd name="T7" fmla="*/ 0 h 625"/>
                <a:gd name="T8" fmla="*/ 1063 w 1063"/>
                <a:gd name="T9" fmla="*/ 587 h 625"/>
              </a:gdLst>
              <a:ahLst/>
              <a:cxnLst>
                <a:cxn ang="0">
                  <a:pos x="T0" y="T1"/>
                </a:cxn>
                <a:cxn ang="0">
                  <a:pos x="T2" y="T3"/>
                </a:cxn>
                <a:cxn ang="0">
                  <a:pos x="T4" y="T5"/>
                </a:cxn>
                <a:cxn ang="0">
                  <a:pos x="T6" y="T7"/>
                </a:cxn>
                <a:cxn ang="0">
                  <a:pos x="T8" y="T9"/>
                </a:cxn>
              </a:cxnLst>
              <a:rect l="0" t="0" r="r" b="b"/>
              <a:pathLst>
                <a:path w="1063" h="625">
                  <a:moveTo>
                    <a:pt x="1063" y="587"/>
                  </a:moveTo>
                  <a:lnTo>
                    <a:pt x="933" y="625"/>
                  </a:lnTo>
                  <a:lnTo>
                    <a:pt x="0" y="33"/>
                  </a:lnTo>
                  <a:lnTo>
                    <a:pt x="82" y="0"/>
                  </a:lnTo>
                  <a:lnTo>
                    <a:pt x="1063" y="587"/>
                  </a:lnTo>
                  <a:close/>
                </a:path>
              </a:pathLst>
            </a:custGeom>
            <a:solidFill>
              <a:srgbClr val="E5EA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8">
              <a:extLst>
                <a:ext uri="{FF2B5EF4-FFF2-40B4-BE49-F238E27FC236}">
                  <a16:creationId xmlns:a16="http://schemas.microsoft.com/office/drawing/2014/main" id="{A689E65D-C456-4141-9CC8-AFBD40A2377A}"/>
                </a:ext>
              </a:extLst>
            </p:cNvPr>
            <p:cNvSpPr>
              <a:spLocks/>
            </p:cNvSpPr>
            <p:nvPr/>
          </p:nvSpPr>
          <p:spPr bwMode="auto">
            <a:xfrm>
              <a:off x="4080" y="519"/>
              <a:ext cx="325" cy="293"/>
            </a:xfrm>
            <a:custGeom>
              <a:avLst/>
              <a:gdLst>
                <a:gd name="T0" fmla="*/ 60 w 60"/>
                <a:gd name="T1" fmla="*/ 31 h 54"/>
                <a:gd name="T2" fmla="*/ 29 w 60"/>
                <a:gd name="T3" fmla="*/ 50 h 54"/>
                <a:gd name="T4" fmla="*/ 24 w 60"/>
                <a:gd name="T5" fmla="*/ 54 h 54"/>
                <a:gd name="T6" fmla="*/ 0 w 60"/>
                <a:gd name="T7" fmla="*/ 9 h 54"/>
                <a:gd name="T8" fmla="*/ 0 w 60"/>
                <a:gd name="T9" fmla="*/ 6 h 54"/>
                <a:gd name="T10" fmla="*/ 1 w 60"/>
                <a:gd name="T11" fmla="*/ 5 h 54"/>
                <a:gd name="T12" fmla="*/ 8 w 60"/>
                <a:gd name="T13" fmla="*/ 0 h 54"/>
                <a:gd name="T14" fmla="*/ 60 w 60"/>
                <a:gd name="T15" fmla="*/ 31 h 5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0" h="54">
                  <a:moveTo>
                    <a:pt x="60" y="31"/>
                  </a:moveTo>
                  <a:cubicBezTo>
                    <a:pt x="29" y="50"/>
                    <a:pt x="29" y="50"/>
                    <a:pt x="29" y="50"/>
                  </a:cubicBezTo>
                  <a:cubicBezTo>
                    <a:pt x="24" y="54"/>
                    <a:pt x="24" y="54"/>
                    <a:pt x="24" y="54"/>
                  </a:cubicBezTo>
                  <a:cubicBezTo>
                    <a:pt x="0" y="9"/>
                    <a:pt x="0" y="9"/>
                    <a:pt x="0" y="9"/>
                  </a:cubicBezTo>
                  <a:cubicBezTo>
                    <a:pt x="0" y="8"/>
                    <a:pt x="0" y="7"/>
                    <a:pt x="0" y="6"/>
                  </a:cubicBezTo>
                  <a:cubicBezTo>
                    <a:pt x="1" y="5"/>
                    <a:pt x="1" y="5"/>
                    <a:pt x="1" y="5"/>
                  </a:cubicBezTo>
                  <a:cubicBezTo>
                    <a:pt x="8" y="0"/>
                    <a:pt x="8" y="0"/>
                    <a:pt x="8" y="0"/>
                  </a:cubicBezTo>
                  <a:lnTo>
                    <a:pt x="60" y="31"/>
                  </a:lnTo>
                  <a:close/>
                </a:path>
              </a:pathLst>
            </a:custGeom>
            <a:solidFill>
              <a:srgbClr val="FFA6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9">
              <a:extLst>
                <a:ext uri="{FF2B5EF4-FFF2-40B4-BE49-F238E27FC236}">
                  <a16:creationId xmlns:a16="http://schemas.microsoft.com/office/drawing/2014/main" id="{AEB04E00-F591-4B47-924F-9332D8BD9C05}"/>
                </a:ext>
              </a:extLst>
            </p:cNvPr>
            <p:cNvSpPr>
              <a:spLocks/>
            </p:cNvSpPr>
            <p:nvPr/>
          </p:nvSpPr>
          <p:spPr bwMode="auto">
            <a:xfrm>
              <a:off x="4080" y="551"/>
              <a:ext cx="157" cy="261"/>
            </a:xfrm>
            <a:custGeom>
              <a:avLst/>
              <a:gdLst>
                <a:gd name="T0" fmla="*/ 29 w 29"/>
                <a:gd name="T1" fmla="*/ 44 h 48"/>
                <a:gd name="T2" fmla="*/ 24 w 29"/>
                <a:gd name="T3" fmla="*/ 48 h 48"/>
                <a:gd name="T4" fmla="*/ 0 w 29"/>
                <a:gd name="T5" fmla="*/ 3 h 48"/>
                <a:gd name="T6" fmla="*/ 0 w 29"/>
                <a:gd name="T7" fmla="*/ 0 h 48"/>
                <a:gd name="T8" fmla="*/ 29 w 29"/>
                <a:gd name="T9" fmla="*/ 44 h 48"/>
              </a:gdLst>
              <a:ahLst/>
              <a:cxnLst>
                <a:cxn ang="0">
                  <a:pos x="T0" y="T1"/>
                </a:cxn>
                <a:cxn ang="0">
                  <a:pos x="T2" y="T3"/>
                </a:cxn>
                <a:cxn ang="0">
                  <a:pos x="T4" y="T5"/>
                </a:cxn>
                <a:cxn ang="0">
                  <a:pos x="T6" y="T7"/>
                </a:cxn>
                <a:cxn ang="0">
                  <a:pos x="T8" y="T9"/>
                </a:cxn>
              </a:cxnLst>
              <a:rect l="0" t="0" r="r" b="b"/>
              <a:pathLst>
                <a:path w="29" h="48">
                  <a:moveTo>
                    <a:pt x="29" y="44"/>
                  </a:moveTo>
                  <a:cubicBezTo>
                    <a:pt x="24" y="48"/>
                    <a:pt x="24" y="48"/>
                    <a:pt x="24" y="48"/>
                  </a:cubicBezTo>
                  <a:cubicBezTo>
                    <a:pt x="0" y="3"/>
                    <a:pt x="0" y="3"/>
                    <a:pt x="0" y="3"/>
                  </a:cubicBezTo>
                  <a:cubicBezTo>
                    <a:pt x="0" y="2"/>
                    <a:pt x="0" y="1"/>
                    <a:pt x="0" y="0"/>
                  </a:cubicBezTo>
                  <a:lnTo>
                    <a:pt x="29" y="44"/>
                  </a:lnTo>
                  <a:close/>
                </a:path>
              </a:pathLst>
            </a:custGeom>
            <a:solidFill>
              <a:srgbClr val="FF8C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30">
              <a:extLst>
                <a:ext uri="{FF2B5EF4-FFF2-40B4-BE49-F238E27FC236}">
                  <a16:creationId xmlns:a16="http://schemas.microsoft.com/office/drawing/2014/main" id="{B603603F-A029-42AD-88EB-8631B6B26B80}"/>
                </a:ext>
              </a:extLst>
            </p:cNvPr>
            <p:cNvSpPr>
              <a:spLocks/>
            </p:cNvSpPr>
            <p:nvPr/>
          </p:nvSpPr>
          <p:spPr bwMode="auto">
            <a:xfrm>
              <a:off x="2583" y="2333"/>
              <a:ext cx="38" cy="49"/>
            </a:xfrm>
            <a:custGeom>
              <a:avLst/>
              <a:gdLst>
                <a:gd name="T0" fmla="*/ 0 w 38"/>
                <a:gd name="T1" fmla="*/ 22 h 49"/>
                <a:gd name="T2" fmla="*/ 38 w 38"/>
                <a:gd name="T3" fmla="*/ 0 h 49"/>
                <a:gd name="T4" fmla="*/ 38 w 38"/>
                <a:gd name="T5" fmla="*/ 27 h 49"/>
                <a:gd name="T6" fmla="*/ 0 w 38"/>
                <a:gd name="T7" fmla="*/ 49 h 49"/>
                <a:gd name="T8" fmla="*/ 0 w 38"/>
                <a:gd name="T9" fmla="*/ 22 h 49"/>
              </a:gdLst>
              <a:ahLst/>
              <a:cxnLst>
                <a:cxn ang="0">
                  <a:pos x="T0" y="T1"/>
                </a:cxn>
                <a:cxn ang="0">
                  <a:pos x="T2" y="T3"/>
                </a:cxn>
                <a:cxn ang="0">
                  <a:pos x="T4" y="T5"/>
                </a:cxn>
                <a:cxn ang="0">
                  <a:pos x="T6" y="T7"/>
                </a:cxn>
                <a:cxn ang="0">
                  <a:pos x="T8" y="T9"/>
                </a:cxn>
              </a:cxnLst>
              <a:rect l="0" t="0" r="r" b="b"/>
              <a:pathLst>
                <a:path w="38" h="49">
                  <a:moveTo>
                    <a:pt x="0" y="22"/>
                  </a:moveTo>
                  <a:lnTo>
                    <a:pt x="38" y="0"/>
                  </a:lnTo>
                  <a:lnTo>
                    <a:pt x="38" y="27"/>
                  </a:lnTo>
                  <a:lnTo>
                    <a:pt x="0" y="49"/>
                  </a:lnTo>
                  <a:lnTo>
                    <a:pt x="0" y="22"/>
                  </a:lnTo>
                  <a:close/>
                </a:path>
              </a:pathLst>
            </a:custGeom>
            <a:solidFill>
              <a:srgbClr val="5557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31">
              <a:extLst>
                <a:ext uri="{FF2B5EF4-FFF2-40B4-BE49-F238E27FC236}">
                  <a16:creationId xmlns:a16="http://schemas.microsoft.com/office/drawing/2014/main" id="{AD2FCCBC-628C-44EC-A9B8-5C26762F48B2}"/>
                </a:ext>
              </a:extLst>
            </p:cNvPr>
            <p:cNvSpPr>
              <a:spLocks/>
            </p:cNvSpPr>
            <p:nvPr/>
          </p:nvSpPr>
          <p:spPr bwMode="auto">
            <a:xfrm>
              <a:off x="2583" y="2387"/>
              <a:ext cx="21" cy="28"/>
            </a:xfrm>
            <a:custGeom>
              <a:avLst/>
              <a:gdLst>
                <a:gd name="T0" fmla="*/ 3 w 4"/>
                <a:gd name="T1" fmla="*/ 2 h 5"/>
                <a:gd name="T2" fmla="*/ 3 w 4"/>
                <a:gd name="T3" fmla="*/ 1 h 5"/>
                <a:gd name="T4" fmla="*/ 0 w 4"/>
                <a:gd name="T5" fmla="*/ 0 h 5"/>
                <a:gd name="T6" fmla="*/ 0 w 4"/>
                <a:gd name="T7" fmla="*/ 1 h 5"/>
                <a:gd name="T8" fmla="*/ 1 w 4"/>
                <a:gd name="T9" fmla="*/ 4 h 5"/>
                <a:gd name="T10" fmla="*/ 4 w 4"/>
                <a:gd name="T11" fmla="*/ 5 h 5"/>
                <a:gd name="T12" fmla="*/ 3 w 4"/>
                <a:gd name="T13" fmla="*/ 2 h 5"/>
              </a:gdLst>
              <a:ahLst/>
              <a:cxnLst>
                <a:cxn ang="0">
                  <a:pos x="T0" y="T1"/>
                </a:cxn>
                <a:cxn ang="0">
                  <a:pos x="T2" y="T3"/>
                </a:cxn>
                <a:cxn ang="0">
                  <a:pos x="T4" y="T5"/>
                </a:cxn>
                <a:cxn ang="0">
                  <a:pos x="T6" y="T7"/>
                </a:cxn>
                <a:cxn ang="0">
                  <a:pos x="T8" y="T9"/>
                </a:cxn>
                <a:cxn ang="0">
                  <a:pos x="T10" y="T11"/>
                </a:cxn>
                <a:cxn ang="0">
                  <a:pos x="T12" y="T13"/>
                </a:cxn>
              </a:cxnLst>
              <a:rect l="0" t="0" r="r" b="b"/>
              <a:pathLst>
                <a:path w="4" h="5">
                  <a:moveTo>
                    <a:pt x="3" y="2"/>
                  </a:moveTo>
                  <a:cubicBezTo>
                    <a:pt x="3" y="1"/>
                    <a:pt x="3" y="1"/>
                    <a:pt x="3" y="1"/>
                  </a:cubicBezTo>
                  <a:cubicBezTo>
                    <a:pt x="0" y="0"/>
                    <a:pt x="0" y="0"/>
                    <a:pt x="0" y="0"/>
                  </a:cubicBezTo>
                  <a:cubicBezTo>
                    <a:pt x="0" y="1"/>
                    <a:pt x="0" y="1"/>
                    <a:pt x="0" y="1"/>
                  </a:cubicBezTo>
                  <a:cubicBezTo>
                    <a:pt x="0" y="2"/>
                    <a:pt x="0" y="3"/>
                    <a:pt x="1" y="4"/>
                  </a:cubicBezTo>
                  <a:cubicBezTo>
                    <a:pt x="4" y="5"/>
                    <a:pt x="4" y="5"/>
                    <a:pt x="4" y="5"/>
                  </a:cubicBezTo>
                  <a:cubicBezTo>
                    <a:pt x="3" y="5"/>
                    <a:pt x="3" y="4"/>
                    <a:pt x="3" y="2"/>
                  </a:cubicBezTo>
                  <a:close/>
                </a:path>
              </a:pathLst>
            </a:custGeom>
            <a:solidFill>
              <a:srgbClr val="5859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32">
              <a:extLst>
                <a:ext uri="{FF2B5EF4-FFF2-40B4-BE49-F238E27FC236}">
                  <a16:creationId xmlns:a16="http://schemas.microsoft.com/office/drawing/2014/main" id="{D2F17ECF-0EE6-48FF-B1C9-0DB5AD7F9E2C}"/>
                </a:ext>
              </a:extLst>
            </p:cNvPr>
            <p:cNvSpPr>
              <a:spLocks/>
            </p:cNvSpPr>
            <p:nvPr/>
          </p:nvSpPr>
          <p:spPr bwMode="auto">
            <a:xfrm>
              <a:off x="2583" y="2371"/>
              <a:ext cx="16" cy="22"/>
            </a:xfrm>
            <a:custGeom>
              <a:avLst/>
              <a:gdLst>
                <a:gd name="T0" fmla="*/ 5 w 16"/>
                <a:gd name="T1" fmla="*/ 0 h 22"/>
                <a:gd name="T2" fmla="*/ 0 w 16"/>
                <a:gd name="T3" fmla="*/ 6 h 22"/>
                <a:gd name="T4" fmla="*/ 0 w 16"/>
                <a:gd name="T5" fmla="*/ 6 h 22"/>
                <a:gd name="T6" fmla="*/ 0 w 16"/>
                <a:gd name="T7" fmla="*/ 6 h 22"/>
                <a:gd name="T8" fmla="*/ 0 w 16"/>
                <a:gd name="T9" fmla="*/ 11 h 22"/>
                <a:gd name="T10" fmla="*/ 0 w 16"/>
                <a:gd name="T11" fmla="*/ 16 h 22"/>
                <a:gd name="T12" fmla="*/ 16 w 16"/>
                <a:gd name="T13" fmla="*/ 22 h 22"/>
                <a:gd name="T14" fmla="*/ 16 w 16"/>
                <a:gd name="T15" fmla="*/ 22 h 22"/>
                <a:gd name="T16" fmla="*/ 16 w 16"/>
                <a:gd name="T17" fmla="*/ 16 h 22"/>
                <a:gd name="T18" fmla="*/ 16 w 16"/>
                <a:gd name="T19" fmla="*/ 16 h 22"/>
                <a:gd name="T20" fmla="*/ 16 w 16"/>
                <a:gd name="T21" fmla="*/ 11 h 22"/>
                <a:gd name="T22" fmla="*/ 16 w 16"/>
                <a:gd name="T23" fmla="*/ 11 h 22"/>
                <a:gd name="T24" fmla="*/ 5 w 16"/>
                <a:gd name="T25" fmla="*/ 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6" h="22">
                  <a:moveTo>
                    <a:pt x="5" y="0"/>
                  </a:moveTo>
                  <a:lnTo>
                    <a:pt x="0" y="6"/>
                  </a:lnTo>
                  <a:lnTo>
                    <a:pt x="0" y="6"/>
                  </a:lnTo>
                  <a:lnTo>
                    <a:pt x="0" y="6"/>
                  </a:lnTo>
                  <a:lnTo>
                    <a:pt x="0" y="11"/>
                  </a:lnTo>
                  <a:lnTo>
                    <a:pt x="0" y="16"/>
                  </a:lnTo>
                  <a:lnTo>
                    <a:pt x="16" y="22"/>
                  </a:lnTo>
                  <a:lnTo>
                    <a:pt x="16" y="22"/>
                  </a:lnTo>
                  <a:lnTo>
                    <a:pt x="16" y="16"/>
                  </a:lnTo>
                  <a:lnTo>
                    <a:pt x="16" y="16"/>
                  </a:lnTo>
                  <a:lnTo>
                    <a:pt x="16" y="11"/>
                  </a:lnTo>
                  <a:lnTo>
                    <a:pt x="16" y="11"/>
                  </a:lnTo>
                  <a:lnTo>
                    <a:pt x="5" y="0"/>
                  </a:lnTo>
                  <a:close/>
                </a:path>
              </a:pathLst>
            </a:custGeom>
            <a:solidFill>
              <a:srgbClr val="767B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33">
              <a:extLst>
                <a:ext uri="{FF2B5EF4-FFF2-40B4-BE49-F238E27FC236}">
                  <a16:creationId xmlns:a16="http://schemas.microsoft.com/office/drawing/2014/main" id="{EB129EEA-4F19-4262-8D0A-933FED14C31B}"/>
                </a:ext>
              </a:extLst>
            </p:cNvPr>
            <p:cNvSpPr>
              <a:spLocks/>
            </p:cNvSpPr>
            <p:nvPr/>
          </p:nvSpPr>
          <p:spPr bwMode="auto">
            <a:xfrm>
              <a:off x="2588" y="2360"/>
              <a:ext cx="16" cy="22"/>
            </a:xfrm>
            <a:custGeom>
              <a:avLst/>
              <a:gdLst>
                <a:gd name="T0" fmla="*/ 6 w 16"/>
                <a:gd name="T1" fmla="*/ 0 h 22"/>
                <a:gd name="T2" fmla="*/ 0 w 16"/>
                <a:gd name="T3" fmla="*/ 6 h 22"/>
                <a:gd name="T4" fmla="*/ 0 w 16"/>
                <a:gd name="T5" fmla="*/ 6 h 22"/>
                <a:gd name="T6" fmla="*/ 0 w 16"/>
                <a:gd name="T7" fmla="*/ 6 h 22"/>
                <a:gd name="T8" fmla="*/ 0 w 16"/>
                <a:gd name="T9" fmla="*/ 11 h 22"/>
                <a:gd name="T10" fmla="*/ 0 w 16"/>
                <a:gd name="T11" fmla="*/ 11 h 22"/>
                <a:gd name="T12" fmla="*/ 11 w 16"/>
                <a:gd name="T13" fmla="*/ 22 h 22"/>
                <a:gd name="T14" fmla="*/ 11 w 16"/>
                <a:gd name="T15" fmla="*/ 17 h 22"/>
                <a:gd name="T16" fmla="*/ 16 w 16"/>
                <a:gd name="T17" fmla="*/ 17 h 22"/>
                <a:gd name="T18" fmla="*/ 16 w 16"/>
                <a:gd name="T19" fmla="*/ 17 h 22"/>
                <a:gd name="T20" fmla="*/ 16 w 16"/>
                <a:gd name="T21" fmla="*/ 11 h 22"/>
                <a:gd name="T22" fmla="*/ 16 w 16"/>
                <a:gd name="T23" fmla="*/ 11 h 22"/>
                <a:gd name="T24" fmla="*/ 6 w 16"/>
                <a:gd name="T25" fmla="*/ 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6" h="22">
                  <a:moveTo>
                    <a:pt x="6" y="0"/>
                  </a:moveTo>
                  <a:lnTo>
                    <a:pt x="0" y="6"/>
                  </a:lnTo>
                  <a:lnTo>
                    <a:pt x="0" y="6"/>
                  </a:lnTo>
                  <a:lnTo>
                    <a:pt x="0" y="6"/>
                  </a:lnTo>
                  <a:lnTo>
                    <a:pt x="0" y="11"/>
                  </a:lnTo>
                  <a:lnTo>
                    <a:pt x="0" y="11"/>
                  </a:lnTo>
                  <a:lnTo>
                    <a:pt x="11" y="22"/>
                  </a:lnTo>
                  <a:lnTo>
                    <a:pt x="11" y="17"/>
                  </a:lnTo>
                  <a:lnTo>
                    <a:pt x="16" y="17"/>
                  </a:lnTo>
                  <a:lnTo>
                    <a:pt x="16" y="17"/>
                  </a:lnTo>
                  <a:lnTo>
                    <a:pt x="16" y="11"/>
                  </a:lnTo>
                  <a:lnTo>
                    <a:pt x="16" y="11"/>
                  </a:lnTo>
                  <a:lnTo>
                    <a:pt x="6" y="0"/>
                  </a:lnTo>
                  <a:close/>
                </a:path>
              </a:pathLst>
            </a:custGeom>
            <a:solidFill>
              <a:srgbClr val="93999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34">
              <a:extLst>
                <a:ext uri="{FF2B5EF4-FFF2-40B4-BE49-F238E27FC236}">
                  <a16:creationId xmlns:a16="http://schemas.microsoft.com/office/drawing/2014/main" id="{66903FD7-A305-4441-A05E-50EDE87E03D3}"/>
                </a:ext>
              </a:extLst>
            </p:cNvPr>
            <p:cNvSpPr>
              <a:spLocks/>
            </p:cNvSpPr>
            <p:nvPr/>
          </p:nvSpPr>
          <p:spPr bwMode="auto">
            <a:xfrm>
              <a:off x="2594" y="2349"/>
              <a:ext cx="27" cy="22"/>
            </a:xfrm>
            <a:custGeom>
              <a:avLst/>
              <a:gdLst>
                <a:gd name="T0" fmla="*/ 2 w 5"/>
                <a:gd name="T1" fmla="*/ 0 h 4"/>
                <a:gd name="T2" fmla="*/ 1 w 5"/>
                <a:gd name="T3" fmla="*/ 1 h 4"/>
                <a:gd name="T4" fmla="*/ 0 w 5"/>
                <a:gd name="T5" fmla="*/ 1 h 4"/>
                <a:gd name="T6" fmla="*/ 0 w 5"/>
                <a:gd name="T7" fmla="*/ 2 h 4"/>
                <a:gd name="T8" fmla="*/ 0 w 5"/>
                <a:gd name="T9" fmla="*/ 2 h 4"/>
                <a:gd name="T10" fmla="*/ 2 w 5"/>
                <a:gd name="T11" fmla="*/ 4 h 4"/>
                <a:gd name="T12" fmla="*/ 3 w 5"/>
                <a:gd name="T13" fmla="*/ 3 h 4"/>
                <a:gd name="T14" fmla="*/ 3 w 5"/>
                <a:gd name="T15" fmla="*/ 3 h 4"/>
                <a:gd name="T16" fmla="*/ 4 w 5"/>
                <a:gd name="T17" fmla="*/ 2 h 4"/>
                <a:gd name="T18" fmla="*/ 5 w 5"/>
                <a:gd name="T19" fmla="*/ 1 h 4"/>
                <a:gd name="T20" fmla="*/ 2 w 5"/>
                <a:gd name="T21"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 h="4">
                  <a:moveTo>
                    <a:pt x="2" y="0"/>
                  </a:moveTo>
                  <a:cubicBezTo>
                    <a:pt x="2" y="0"/>
                    <a:pt x="1" y="0"/>
                    <a:pt x="1" y="1"/>
                  </a:cubicBezTo>
                  <a:cubicBezTo>
                    <a:pt x="0" y="1"/>
                    <a:pt x="0" y="1"/>
                    <a:pt x="0" y="1"/>
                  </a:cubicBezTo>
                  <a:cubicBezTo>
                    <a:pt x="0" y="2"/>
                    <a:pt x="0" y="2"/>
                    <a:pt x="0" y="2"/>
                  </a:cubicBezTo>
                  <a:cubicBezTo>
                    <a:pt x="0" y="2"/>
                    <a:pt x="0" y="2"/>
                    <a:pt x="0" y="2"/>
                  </a:cubicBezTo>
                  <a:cubicBezTo>
                    <a:pt x="2" y="4"/>
                    <a:pt x="2" y="4"/>
                    <a:pt x="2" y="4"/>
                  </a:cubicBezTo>
                  <a:cubicBezTo>
                    <a:pt x="3" y="3"/>
                    <a:pt x="3" y="3"/>
                    <a:pt x="3" y="3"/>
                  </a:cubicBezTo>
                  <a:cubicBezTo>
                    <a:pt x="3" y="3"/>
                    <a:pt x="3" y="3"/>
                    <a:pt x="3" y="3"/>
                  </a:cubicBezTo>
                  <a:cubicBezTo>
                    <a:pt x="4" y="2"/>
                    <a:pt x="4" y="2"/>
                    <a:pt x="4" y="2"/>
                  </a:cubicBezTo>
                  <a:cubicBezTo>
                    <a:pt x="4" y="2"/>
                    <a:pt x="5" y="1"/>
                    <a:pt x="5" y="1"/>
                  </a:cubicBezTo>
                  <a:lnTo>
                    <a:pt x="2" y="0"/>
                  </a:lnTo>
                  <a:close/>
                </a:path>
              </a:pathLst>
            </a:custGeom>
            <a:solidFill>
              <a:srgbClr val="767B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35">
              <a:extLst>
                <a:ext uri="{FF2B5EF4-FFF2-40B4-BE49-F238E27FC236}">
                  <a16:creationId xmlns:a16="http://schemas.microsoft.com/office/drawing/2014/main" id="{D81399BE-3886-4365-803F-235FF5BFBBC9}"/>
                </a:ext>
              </a:extLst>
            </p:cNvPr>
            <p:cNvSpPr>
              <a:spLocks/>
            </p:cNvSpPr>
            <p:nvPr/>
          </p:nvSpPr>
          <p:spPr bwMode="auto">
            <a:xfrm>
              <a:off x="2604" y="2344"/>
              <a:ext cx="33" cy="11"/>
            </a:xfrm>
            <a:custGeom>
              <a:avLst/>
              <a:gdLst>
                <a:gd name="T0" fmla="*/ 4 w 6"/>
                <a:gd name="T1" fmla="*/ 2 h 2"/>
                <a:gd name="T2" fmla="*/ 4 w 6"/>
                <a:gd name="T3" fmla="*/ 2 h 2"/>
                <a:gd name="T4" fmla="*/ 5 w 6"/>
                <a:gd name="T5" fmla="*/ 1 h 2"/>
                <a:gd name="T6" fmla="*/ 6 w 6"/>
                <a:gd name="T7" fmla="*/ 2 h 2"/>
                <a:gd name="T8" fmla="*/ 6 w 6"/>
                <a:gd name="T9" fmla="*/ 2 h 2"/>
                <a:gd name="T10" fmla="*/ 4 w 6"/>
                <a:gd name="T11" fmla="*/ 0 h 2"/>
                <a:gd name="T12" fmla="*/ 1 w 6"/>
                <a:gd name="T13" fmla="*/ 0 h 2"/>
                <a:gd name="T14" fmla="*/ 0 w 6"/>
                <a:gd name="T15" fmla="*/ 1 h 2"/>
                <a:gd name="T16" fmla="*/ 3 w 6"/>
                <a:gd name="T17" fmla="*/ 2 h 2"/>
                <a:gd name="T18" fmla="*/ 4 w 6"/>
                <a:gd name="T19" fmla="*/ 2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2">
                  <a:moveTo>
                    <a:pt x="4" y="2"/>
                  </a:moveTo>
                  <a:cubicBezTo>
                    <a:pt x="4" y="2"/>
                    <a:pt x="4" y="2"/>
                    <a:pt x="4" y="2"/>
                  </a:cubicBezTo>
                  <a:cubicBezTo>
                    <a:pt x="5" y="1"/>
                    <a:pt x="5" y="1"/>
                    <a:pt x="5" y="1"/>
                  </a:cubicBezTo>
                  <a:cubicBezTo>
                    <a:pt x="6" y="2"/>
                    <a:pt x="6" y="2"/>
                    <a:pt x="6" y="2"/>
                  </a:cubicBezTo>
                  <a:cubicBezTo>
                    <a:pt x="6" y="2"/>
                    <a:pt x="6" y="2"/>
                    <a:pt x="6" y="2"/>
                  </a:cubicBezTo>
                  <a:cubicBezTo>
                    <a:pt x="4" y="0"/>
                    <a:pt x="4" y="0"/>
                    <a:pt x="4" y="0"/>
                  </a:cubicBezTo>
                  <a:cubicBezTo>
                    <a:pt x="1" y="0"/>
                    <a:pt x="1" y="0"/>
                    <a:pt x="1" y="0"/>
                  </a:cubicBezTo>
                  <a:cubicBezTo>
                    <a:pt x="1" y="0"/>
                    <a:pt x="1" y="0"/>
                    <a:pt x="0" y="1"/>
                  </a:cubicBezTo>
                  <a:cubicBezTo>
                    <a:pt x="3" y="2"/>
                    <a:pt x="3" y="2"/>
                    <a:pt x="3" y="2"/>
                  </a:cubicBezTo>
                  <a:cubicBezTo>
                    <a:pt x="4" y="2"/>
                    <a:pt x="4" y="2"/>
                    <a:pt x="4" y="2"/>
                  </a:cubicBezTo>
                  <a:close/>
                </a:path>
              </a:pathLst>
            </a:custGeom>
            <a:solidFill>
              <a:srgbClr val="5859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36">
              <a:extLst>
                <a:ext uri="{FF2B5EF4-FFF2-40B4-BE49-F238E27FC236}">
                  <a16:creationId xmlns:a16="http://schemas.microsoft.com/office/drawing/2014/main" id="{DD1FB5FF-0BD9-4581-B9CF-2BB504D040B1}"/>
                </a:ext>
              </a:extLst>
            </p:cNvPr>
            <p:cNvSpPr>
              <a:spLocks/>
            </p:cNvSpPr>
            <p:nvPr/>
          </p:nvSpPr>
          <p:spPr bwMode="auto">
            <a:xfrm>
              <a:off x="2599" y="2349"/>
              <a:ext cx="49" cy="71"/>
            </a:xfrm>
            <a:custGeom>
              <a:avLst/>
              <a:gdLst>
                <a:gd name="T0" fmla="*/ 4 w 9"/>
                <a:gd name="T1" fmla="*/ 1 h 13"/>
                <a:gd name="T2" fmla="*/ 9 w 9"/>
                <a:gd name="T3" fmla="*/ 4 h 13"/>
                <a:gd name="T4" fmla="*/ 4 w 9"/>
                <a:gd name="T5" fmla="*/ 12 h 13"/>
                <a:gd name="T6" fmla="*/ 0 w 9"/>
                <a:gd name="T7" fmla="*/ 9 h 13"/>
                <a:gd name="T8" fmla="*/ 4 w 9"/>
                <a:gd name="T9" fmla="*/ 1 h 13"/>
              </a:gdLst>
              <a:ahLst/>
              <a:cxnLst>
                <a:cxn ang="0">
                  <a:pos x="T0" y="T1"/>
                </a:cxn>
                <a:cxn ang="0">
                  <a:pos x="T2" y="T3"/>
                </a:cxn>
                <a:cxn ang="0">
                  <a:pos x="T4" y="T5"/>
                </a:cxn>
                <a:cxn ang="0">
                  <a:pos x="T6" y="T7"/>
                </a:cxn>
                <a:cxn ang="0">
                  <a:pos x="T8" y="T9"/>
                </a:cxn>
              </a:cxnLst>
              <a:rect l="0" t="0" r="r" b="b"/>
              <a:pathLst>
                <a:path w="9" h="13">
                  <a:moveTo>
                    <a:pt x="4" y="1"/>
                  </a:moveTo>
                  <a:cubicBezTo>
                    <a:pt x="7" y="0"/>
                    <a:pt x="9" y="1"/>
                    <a:pt x="9" y="4"/>
                  </a:cubicBezTo>
                  <a:cubicBezTo>
                    <a:pt x="9" y="7"/>
                    <a:pt x="7" y="10"/>
                    <a:pt x="4" y="12"/>
                  </a:cubicBezTo>
                  <a:cubicBezTo>
                    <a:pt x="2" y="13"/>
                    <a:pt x="0" y="12"/>
                    <a:pt x="0" y="9"/>
                  </a:cubicBezTo>
                  <a:cubicBezTo>
                    <a:pt x="0" y="6"/>
                    <a:pt x="2" y="3"/>
                    <a:pt x="4" y="1"/>
                  </a:cubicBezTo>
                  <a:close/>
                </a:path>
              </a:pathLst>
            </a:custGeom>
            <a:solidFill>
              <a:srgbClr val="4944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37">
              <a:extLst>
                <a:ext uri="{FF2B5EF4-FFF2-40B4-BE49-F238E27FC236}">
                  <a16:creationId xmlns:a16="http://schemas.microsoft.com/office/drawing/2014/main" id="{4D8D6376-AC64-41D7-8C02-41C85463366D}"/>
                </a:ext>
              </a:extLst>
            </p:cNvPr>
            <p:cNvSpPr>
              <a:spLocks/>
            </p:cNvSpPr>
            <p:nvPr/>
          </p:nvSpPr>
          <p:spPr bwMode="auto">
            <a:xfrm>
              <a:off x="2604" y="2398"/>
              <a:ext cx="27" cy="33"/>
            </a:xfrm>
            <a:custGeom>
              <a:avLst/>
              <a:gdLst>
                <a:gd name="T0" fmla="*/ 3 w 5"/>
                <a:gd name="T1" fmla="*/ 3 h 6"/>
                <a:gd name="T2" fmla="*/ 3 w 5"/>
                <a:gd name="T3" fmla="*/ 2 h 6"/>
                <a:gd name="T4" fmla="*/ 1 w 5"/>
                <a:gd name="T5" fmla="*/ 0 h 6"/>
                <a:gd name="T6" fmla="*/ 0 w 5"/>
                <a:gd name="T7" fmla="*/ 1 h 6"/>
                <a:gd name="T8" fmla="*/ 2 w 5"/>
                <a:gd name="T9" fmla="*/ 4 h 6"/>
                <a:gd name="T10" fmla="*/ 5 w 5"/>
                <a:gd name="T11" fmla="*/ 6 h 6"/>
                <a:gd name="T12" fmla="*/ 3 w 5"/>
                <a:gd name="T13" fmla="*/ 3 h 6"/>
              </a:gdLst>
              <a:ahLst/>
              <a:cxnLst>
                <a:cxn ang="0">
                  <a:pos x="T0" y="T1"/>
                </a:cxn>
                <a:cxn ang="0">
                  <a:pos x="T2" y="T3"/>
                </a:cxn>
                <a:cxn ang="0">
                  <a:pos x="T4" y="T5"/>
                </a:cxn>
                <a:cxn ang="0">
                  <a:pos x="T6" y="T7"/>
                </a:cxn>
                <a:cxn ang="0">
                  <a:pos x="T8" y="T9"/>
                </a:cxn>
                <a:cxn ang="0">
                  <a:pos x="T10" y="T11"/>
                </a:cxn>
                <a:cxn ang="0">
                  <a:pos x="T12" y="T13"/>
                </a:cxn>
              </a:cxnLst>
              <a:rect l="0" t="0" r="r" b="b"/>
              <a:pathLst>
                <a:path w="5" h="6">
                  <a:moveTo>
                    <a:pt x="3" y="3"/>
                  </a:moveTo>
                  <a:cubicBezTo>
                    <a:pt x="3" y="2"/>
                    <a:pt x="3" y="2"/>
                    <a:pt x="3" y="2"/>
                  </a:cubicBezTo>
                  <a:cubicBezTo>
                    <a:pt x="1" y="0"/>
                    <a:pt x="1" y="0"/>
                    <a:pt x="1" y="0"/>
                  </a:cubicBezTo>
                  <a:cubicBezTo>
                    <a:pt x="0" y="1"/>
                    <a:pt x="0" y="1"/>
                    <a:pt x="0" y="1"/>
                  </a:cubicBezTo>
                  <a:cubicBezTo>
                    <a:pt x="0" y="3"/>
                    <a:pt x="1" y="4"/>
                    <a:pt x="2" y="4"/>
                  </a:cubicBezTo>
                  <a:cubicBezTo>
                    <a:pt x="5" y="6"/>
                    <a:pt x="5" y="6"/>
                    <a:pt x="5" y="6"/>
                  </a:cubicBezTo>
                  <a:cubicBezTo>
                    <a:pt x="4" y="5"/>
                    <a:pt x="3" y="4"/>
                    <a:pt x="3" y="3"/>
                  </a:cubicBezTo>
                  <a:close/>
                </a:path>
              </a:pathLst>
            </a:custGeom>
            <a:solidFill>
              <a:srgbClr val="5859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38">
              <a:extLst>
                <a:ext uri="{FF2B5EF4-FFF2-40B4-BE49-F238E27FC236}">
                  <a16:creationId xmlns:a16="http://schemas.microsoft.com/office/drawing/2014/main" id="{790BED29-773F-4261-8915-5048512A25E8}"/>
                </a:ext>
              </a:extLst>
            </p:cNvPr>
            <p:cNvSpPr>
              <a:spLocks/>
            </p:cNvSpPr>
            <p:nvPr/>
          </p:nvSpPr>
          <p:spPr bwMode="auto">
            <a:xfrm>
              <a:off x="2610" y="2387"/>
              <a:ext cx="16" cy="22"/>
            </a:xfrm>
            <a:custGeom>
              <a:avLst/>
              <a:gdLst>
                <a:gd name="T0" fmla="*/ 0 w 16"/>
                <a:gd name="T1" fmla="*/ 0 h 22"/>
                <a:gd name="T2" fmla="*/ 0 w 16"/>
                <a:gd name="T3" fmla="*/ 0 h 22"/>
                <a:gd name="T4" fmla="*/ 0 w 16"/>
                <a:gd name="T5" fmla="*/ 6 h 22"/>
                <a:gd name="T6" fmla="*/ 0 w 16"/>
                <a:gd name="T7" fmla="*/ 6 h 22"/>
                <a:gd name="T8" fmla="*/ 0 w 16"/>
                <a:gd name="T9" fmla="*/ 11 h 22"/>
                <a:gd name="T10" fmla="*/ 0 w 16"/>
                <a:gd name="T11" fmla="*/ 11 h 22"/>
                <a:gd name="T12" fmla="*/ 11 w 16"/>
                <a:gd name="T13" fmla="*/ 22 h 22"/>
                <a:gd name="T14" fmla="*/ 11 w 16"/>
                <a:gd name="T15" fmla="*/ 17 h 22"/>
                <a:gd name="T16" fmla="*/ 11 w 16"/>
                <a:gd name="T17" fmla="*/ 17 h 22"/>
                <a:gd name="T18" fmla="*/ 16 w 16"/>
                <a:gd name="T19" fmla="*/ 11 h 22"/>
                <a:gd name="T20" fmla="*/ 16 w 16"/>
                <a:gd name="T21" fmla="*/ 11 h 22"/>
                <a:gd name="T22" fmla="*/ 16 w 16"/>
                <a:gd name="T23" fmla="*/ 6 h 22"/>
                <a:gd name="T24" fmla="*/ 0 w 16"/>
                <a:gd name="T25" fmla="*/ 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6" h="22">
                  <a:moveTo>
                    <a:pt x="0" y="0"/>
                  </a:moveTo>
                  <a:lnTo>
                    <a:pt x="0" y="0"/>
                  </a:lnTo>
                  <a:lnTo>
                    <a:pt x="0" y="6"/>
                  </a:lnTo>
                  <a:lnTo>
                    <a:pt x="0" y="6"/>
                  </a:lnTo>
                  <a:lnTo>
                    <a:pt x="0" y="11"/>
                  </a:lnTo>
                  <a:lnTo>
                    <a:pt x="0" y="11"/>
                  </a:lnTo>
                  <a:lnTo>
                    <a:pt x="11" y="22"/>
                  </a:lnTo>
                  <a:lnTo>
                    <a:pt x="11" y="17"/>
                  </a:lnTo>
                  <a:lnTo>
                    <a:pt x="11" y="17"/>
                  </a:lnTo>
                  <a:lnTo>
                    <a:pt x="16" y="11"/>
                  </a:lnTo>
                  <a:lnTo>
                    <a:pt x="16" y="11"/>
                  </a:lnTo>
                  <a:lnTo>
                    <a:pt x="16" y="6"/>
                  </a:lnTo>
                  <a:lnTo>
                    <a:pt x="0" y="0"/>
                  </a:lnTo>
                  <a:close/>
                </a:path>
              </a:pathLst>
            </a:custGeom>
            <a:solidFill>
              <a:srgbClr val="767B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39">
              <a:extLst>
                <a:ext uri="{FF2B5EF4-FFF2-40B4-BE49-F238E27FC236}">
                  <a16:creationId xmlns:a16="http://schemas.microsoft.com/office/drawing/2014/main" id="{93ACE1AA-DA30-4E80-9A89-C351F12D504E}"/>
                </a:ext>
              </a:extLst>
            </p:cNvPr>
            <p:cNvSpPr>
              <a:spLocks/>
            </p:cNvSpPr>
            <p:nvPr/>
          </p:nvSpPr>
          <p:spPr bwMode="auto">
            <a:xfrm>
              <a:off x="2610" y="2377"/>
              <a:ext cx="21" cy="16"/>
            </a:xfrm>
            <a:custGeom>
              <a:avLst/>
              <a:gdLst>
                <a:gd name="T0" fmla="*/ 5 w 21"/>
                <a:gd name="T1" fmla="*/ 0 h 16"/>
                <a:gd name="T2" fmla="*/ 5 w 21"/>
                <a:gd name="T3" fmla="*/ 0 h 16"/>
                <a:gd name="T4" fmla="*/ 5 w 21"/>
                <a:gd name="T5" fmla="*/ 5 h 16"/>
                <a:gd name="T6" fmla="*/ 5 w 21"/>
                <a:gd name="T7" fmla="*/ 5 h 16"/>
                <a:gd name="T8" fmla="*/ 0 w 21"/>
                <a:gd name="T9" fmla="*/ 5 h 16"/>
                <a:gd name="T10" fmla="*/ 0 w 21"/>
                <a:gd name="T11" fmla="*/ 10 h 16"/>
                <a:gd name="T12" fmla="*/ 16 w 21"/>
                <a:gd name="T13" fmla="*/ 16 h 16"/>
                <a:gd name="T14" fmla="*/ 16 w 21"/>
                <a:gd name="T15" fmla="*/ 16 h 16"/>
                <a:gd name="T16" fmla="*/ 16 w 21"/>
                <a:gd name="T17" fmla="*/ 16 h 16"/>
                <a:gd name="T18" fmla="*/ 21 w 21"/>
                <a:gd name="T19" fmla="*/ 10 h 16"/>
                <a:gd name="T20" fmla="*/ 21 w 21"/>
                <a:gd name="T21" fmla="*/ 10 h 16"/>
                <a:gd name="T22" fmla="*/ 21 w 21"/>
                <a:gd name="T23" fmla="*/ 5 h 16"/>
                <a:gd name="T24" fmla="*/ 5 w 21"/>
                <a:gd name="T25" fmla="*/ 0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1" h="16">
                  <a:moveTo>
                    <a:pt x="5" y="0"/>
                  </a:moveTo>
                  <a:lnTo>
                    <a:pt x="5" y="0"/>
                  </a:lnTo>
                  <a:lnTo>
                    <a:pt x="5" y="5"/>
                  </a:lnTo>
                  <a:lnTo>
                    <a:pt x="5" y="5"/>
                  </a:lnTo>
                  <a:lnTo>
                    <a:pt x="0" y="5"/>
                  </a:lnTo>
                  <a:lnTo>
                    <a:pt x="0" y="10"/>
                  </a:lnTo>
                  <a:lnTo>
                    <a:pt x="16" y="16"/>
                  </a:lnTo>
                  <a:lnTo>
                    <a:pt x="16" y="16"/>
                  </a:lnTo>
                  <a:lnTo>
                    <a:pt x="16" y="16"/>
                  </a:lnTo>
                  <a:lnTo>
                    <a:pt x="21" y="10"/>
                  </a:lnTo>
                  <a:lnTo>
                    <a:pt x="21" y="10"/>
                  </a:lnTo>
                  <a:lnTo>
                    <a:pt x="21" y="5"/>
                  </a:lnTo>
                  <a:lnTo>
                    <a:pt x="5" y="0"/>
                  </a:lnTo>
                  <a:close/>
                </a:path>
              </a:pathLst>
            </a:custGeom>
            <a:solidFill>
              <a:srgbClr val="93999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40">
              <a:extLst>
                <a:ext uri="{FF2B5EF4-FFF2-40B4-BE49-F238E27FC236}">
                  <a16:creationId xmlns:a16="http://schemas.microsoft.com/office/drawing/2014/main" id="{4C62C468-6DBA-42D0-A9E9-7FE8B3D59B7D}"/>
                </a:ext>
              </a:extLst>
            </p:cNvPr>
            <p:cNvSpPr>
              <a:spLocks/>
            </p:cNvSpPr>
            <p:nvPr/>
          </p:nvSpPr>
          <p:spPr bwMode="auto">
            <a:xfrm>
              <a:off x="2615" y="2360"/>
              <a:ext cx="33" cy="22"/>
            </a:xfrm>
            <a:custGeom>
              <a:avLst/>
              <a:gdLst>
                <a:gd name="T0" fmla="*/ 3 w 6"/>
                <a:gd name="T1" fmla="*/ 0 h 4"/>
                <a:gd name="T2" fmla="*/ 2 w 6"/>
                <a:gd name="T3" fmla="*/ 1 h 4"/>
                <a:gd name="T4" fmla="*/ 1 w 6"/>
                <a:gd name="T5" fmla="*/ 2 h 4"/>
                <a:gd name="T6" fmla="*/ 1 w 6"/>
                <a:gd name="T7" fmla="*/ 2 h 4"/>
                <a:gd name="T8" fmla="*/ 0 w 6"/>
                <a:gd name="T9" fmla="*/ 3 h 4"/>
                <a:gd name="T10" fmla="*/ 3 w 6"/>
                <a:gd name="T11" fmla="*/ 4 h 4"/>
                <a:gd name="T12" fmla="*/ 3 w 6"/>
                <a:gd name="T13" fmla="*/ 4 h 4"/>
                <a:gd name="T14" fmla="*/ 4 w 6"/>
                <a:gd name="T15" fmla="*/ 3 h 4"/>
                <a:gd name="T16" fmla="*/ 4 w 6"/>
                <a:gd name="T17" fmla="*/ 3 h 4"/>
                <a:gd name="T18" fmla="*/ 6 w 6"/>
                <a:gd name="T19" fmla="*/ 2 h 4"/>
                <a:gd name="T20" fmla="*/ 3 w 6"/>
                <a:gd name="T21"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 h="4">
                  <a:moveTo>
                    <a:pt x="3" y="0"/>
                  </a:moveTo>
                  <a:cubicBezTo>
                    <a:pt x="3" y="0"/>
                    <a:pt x="2" y="1"/>
                    <a:pt x="2" y="1"/>
                  </a:cubicBezTo>
                  <a:cubicBezTo>
                    <a:pt x="1" y="2"/>
                    <a:pt x="1" y="2"/>
                    <a:pt x="1" y="2"/>
                  </a:cubicBezTo>
                  <a:cubicBezTo>
                    <a:pt x="1" y="2"/>
                    <a:pt x="1" y="2"/>
                    <a:pt x="1" y="2"/>
                  </a:cubicBezTo>
                  <a:cubicBezTo>
                    <a:pt x="0" y="3"/>
                    <a:pt x="0" y="3"/>
                    <a:pt x="0" y="3"/>
                  </a:cubicBezTo>
                  <a:cubicBezTo>
                    <a:pt x="3" y="4"/>
                    <a:pt x="3" y="4"/>
                    <a:pt x="3" y="4"/>
                  </a:cubicBezTo>
                  <a:cubicBezTo>
                    <a:pt x="3" y="4"/>
                    <a:pt x="3" y="4"/>
                    <a:pt x="3" y="4"/>
                  </a:cubicBezTo>
                  <a:cubicBezTo>
                    <a:pt x="4" y="3"/>
                    <a:pt x="4" y="3"/>
                    <a:pt x="4" y="3"/>
                  </a:cubicBezTo>
                  <a:cubicBezTo>
                    <a:pt x="4" y="3"/>
                    <a:pt x="4" y="3"/>
                    <a:pt x="4" y="3"/>
                  </a:cubicBezTo>
                  <a:cubicBezTo>
                    <a:pt x="5" y="2"/>
                    <a:pt x="5" y="2"/>
                    <a:pt x="6" y="2"/>
                  </a:cubicBezTo>
                  <a:lnTo>
                    <a:pt x="3" y="0"/>
                  </a:lnTo>
                  <a:close/>
                </a:path>
              </a:pathLst>
            </a:custGeom>
            <a:solidFill>
              <a:srgbClr val="767B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41">
              <a:extLst>
                <a:ext uri="{FF2B5EF4-FFF2-40B4-BE49-F238E27FC236}">
                  <a16:creationId xmlns:a16="http://schemas.microsoft.com/office/drawing/2014/main" id="{28A754A5-3461-471E-BEE3-16B9CF72930C}"/>
                </a:ext>
              </a:extLst>
            </p:cNvPr>
            <p:cNvSpPr>
              <a:spLocks/>
            </p:cNvSpPr>
            <p:nvPr/>
          </p:nvSpPr>
          <p:spPr bwMode="auto">
            <a:xfrm>
              <a:off x="2631" y="2360"/>
              <a:ext cx="33" cy="11"/>
            </a:xfrm>
            <a:custGeom>
              <a:avLst/>
              <a:gdLst>
                <a:gd name="T0" fmla="*/ 4 w 6"/>
                <a:gd name="T1" fmla="*/ 1 h 2"/>
                <a:gd name="T2" fmla="*/ 4 w 6"/>
                <a:gd name="T3" fmla="*/ 1 h 2"/>
                <a:gd name="T4" fmla="*/ 5 w 6"/>
                <a:gd name="T5" fmla="*/ 1 h 2"/>
                <a:gd name="T6" fmla="*/ 5 w 6"/>
                <a:gd name="T7" fmla="*/ 1 h 2"/>
                <a:gd name="T8" fmla="*/ 6 w 6"/>
                <a:gd name="T9" fmla="*/ 1 h 2"/>
                <a:gd name="T10" fmla="*/ 3 w 6"/>
                <a:gd name="T11" fmla="*/ 0 h 2"/>
                <a:gd name="T12" fmla="*/ 1 w 6"/>
                <a:gd name="T13" fmla="*/ 0 h 2"/>
                <a:gd name="T14" fmla="*/ 0 w 6"/>
                <a:gd name="T15" fmla="*/ 0 h 2"/>
                <a:gd name="T16" fmla="*/ 3 w 6"/>
                <a:gd name="T17" fmla="*/ 2 h 2"/>
                <a:gd name="T18" fmla="*/ 3 w 6"/>
                <a:gd name="T19" fmla="*/ 1 h 2"/>
                <a:gd name="T20" fmla="*/ 4 w 6"/>
                <a:gd name="T21" fmla="*/ 1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 h="2">
                  <a:moveTo>
                    <a:pt x="4" y="1"/>
                  </a:moveTo>
                  <a:cubicBezTo>
                    <a:pt x="4" y="1"/>
                    <a:pt x="4" y="1"/>
                    <a:pt x="4" y="1"/>
                  </a:cubicBezTo>
                  <a:cubicBezTo>
                    <a:pt x="5" y="1"/>
                    <a:pt x="5" y="1"/>
                    <a:pt x="5" y="1"/>
                  </a:cubicBezTo>
                  <a:cubicBezTo>
                    <a:pt x="5" y="1"/>
                    <a:pt x="5" y="1"/>
                    <a:pt x="5" y="1"/>
                  </a:cubicBezTo>
                  <a:cubicBezTo>
                    <a:pt x="6" y="1"/>
                    <a:pt x="6" y="1"/>
                    <a:pt x="6" y="1"/>
                  </a:cubicBezTo>
                  <a:cubicBezTo>
                    <a:pt x="3" y="0"/>
                    <a:pt x="3" y="0"/>
                    <a:pt x="3" y="0"/>
                  </a:cubicBezTo>
                  <a:cubicBezTo>
                    <a:pt x="1" y="0"/>
                    <a:pt x="1" y="0"/>
                    <a:pt x="1" y="0"/>
                  </a:cubicBezTo>
                  <a:cubicBezTo>
                    <a:pt x="0" y="0"/>
                    <a:pt x="0" y="0"/>
                    <a:pt x="0" y="0"/>
                  </a:cubicBezTo>
                  <a:cubicBezTo>
                    <a:pt x="3" y="2"/>
                    <a:pt x="3" y="2"/>
                    <a:pt x="3" y="2"/>
                  </a:cubicBezTo>
                  <a:cubicBezTo>
                    <a:pt x="3" y="1"/>
                    <a:pt x="3" y="1"/>
                    <a:pt x="3" y="1"/>
                  </a:cubicBezTo>
                  <a:lnTo>
                    <a:pt x="4" y="1"/>
                  </a:lnTo>
                  <a:close/>
                </a:path>
              </a:pathLst>
            </a:custGeom>
            <a:solidFill>
              <a:srgbClr val="5859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42">
              <a:extLst>
                <a:ext uri="{FF2B5EF4-FFF2-40B4-BE49-F238E27FC236}">
                  <a16:creationId xmlns:a16="http://schemas.microsoft.com/office/drawing/2014/main" id="{7969F46E-66C0-42CE-9320-35121AC78EA0}"/>
                </a:ext>
              </a:extLst>
            </p:cNvPr>
            <p:cNvSpPr>
              <a:spLocks/>
            </p:cNvSpPr>
            <p:nvPr/>
          </p:nvSpPr>
          <p:spPr bwMode="auto">
            <a:xfrm>
              <a:off x="2621" y="2360"/>
              <a:ext cx="54" cy="76"/>
            </a:xfrm>
            <a:custGeom>
              <a:avLst/>
              <a:gdLst>
                <a:gd name="T0" fmla="*/ 5 w 10"/>
                <a:gd name="T1" fmla="*/ 2 h 14"/>
                <a:gd name="T2" fmla="*/ 10 w 10"/>
                <a:gd name="T3" fmla="*/ 4 h 14"/>
                <a:gd name="T4" fmla="*/ 5 w 10"/>
                <a:gd name="T5" fmla="*/ 12 h 14"/>
                <a:gd name="T6" fmla="*/ 0 w 10"/>
                <a:gd name="T7" fmla="*/ 10 h 14"/>
                <a:gd name="T8" fmla="*/ 5 w 10"/>
                <a:gd name="T9" fmla="*/ 2 h 14"/>
              </a:gdLst>
              <a:ahLst/>
              <a:cxnLst>
                <a:cxn ang="0">
                  <a:pos x="T0" y="T1"/>
                </a:cxn>
                <a:cxn ang="0">
                  <a:pos x="T2" y="T3"/>
                </a:cxn>
                <a:cxn ang="0">
                  <a:pos x="T4" y="T5"/>
                </a:cxn>
                <a:cxn ang="0">
                  <a:pos x="T6" y="T7"/>
                </a:cxn>
                <a:cxn ang="0">
                  <a:pos x="T8" y="T9"/>
                </a:cxn>
              </a:cxnLst>
              <a:rect l="0" t="0" r="r" b="b"/>
              <a:pathLst>
                <a:path w="10" h="14">
                  <a:moveTo>
                    <a:pt x="5" y="2"/>
                  </a:moveTo>
                  <a:cubicBezTo>
                    <a:pt x="7" y="0"/>
                    <a:pt x="10" y="1"/>
                    <a:pt x="10" y="4"/>
                  </a:cubicBezTo>
                  <a:cubicBezTo>
                    <a:pt x="10" y="7"/>
                    <a:pt x="7" y="11"/>
                    <a:pt x="5" y="12"/>
                  </a:cubicBezTo>
                  <a:cubicBezTo>
                    <a:pt x="2" y="14"/>
                    <a:pt x="0" y="13"/>
                    <a:pt x="0" y="10"/>
                  </a:cubicBezTo>
                  <a:cubicBezTo>
                    <a:pt x="0" y="7"/>
                    <a:pt x="2" y="3"/>
                    <a:pt x="5" y="2"/>
                  </a:cubicBezTo>
                  <a:close/>
                </a:path>
              </a:pathLst>
            </a:custGeom>
            <a:solidFill>
              <a:srgbClr val="4944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43">
              <a:extLst>
                <a:ext uri="{FF2B5EF4-FFF2-40B4-BE49-F238E27FC236}">
                  <a16:creationId xmlns:a16="http://schemas.microsoft.com/office/drawing/2014/main" id="{146380E0-A891-460E-BAA3-D58C12E457FD}"/>
                </a:ext>
              </a:extLst>
            </p:cNvPr>
            <p:cNvSpPr>
              <a:spLocks/>
            </p:cNvSpPr>
            <p:nvPr/>
          </p:nvSpPr>
          <p:spPr bwMode="auto">
            <a:xfrm>
              <a:off x="2659" y="2366"/>
              <a:ext cx="38" cy="59"/>
            </a:xfrm>
            <a:custGeom>
              <a:avLst/>
              <a:gdLst>
                <a:gd name="T0" fmla="*/ 0 w 38"/>
                <a:gd name="T1" fmla="*/ 21 h 59"/>
                <a:gd name="T2" fmla="*/ 38 w 38"/>
                <a:gd name="T3" fmla="*/ 0 h 59"/>
                <a:gd name="T4" fmla="*/ 38 w 38"/>
                <a:gd name="T5" fmla="*/ 38 h 59"/>
                <a:gd name="T6" fmla="*/ 0 w 38"/>
                <a:gd name="T7" fmla="*/ 59 h 59"/>
                <a:gd name="T8" fmla="*/ 0 w 38"/>
                <a:gd name="T9" fmla="*/ 21 h 59"/>
              </a:gdLst>
              <a:ahLst/>
              <a:cxnLst>
                <a:cxn ang="0">
                  <a:pos x="T0" y="T1"/>
                </a:cxn>
                <a:cxn ang="0">
                  <a:pos x="T2" y="T3"/>
                </a:cxn>
                <a:cxn ang="0">
                  <a:pos x="T4" y="T5"/>
                </a:cxn>
                <a:cxn ang="0">
                  <a:pos x="T6" y="T7"/>
                </a:cxn>
                <a:cxn ang="0">
                  <a:pos x="T8" y="T9"/>
                </a:cxn>
              </a:cxnLst>
              <a:rect l="0" t="0" r="r" b="b"/>
              <a:pathLst>
                <a:path w="38" h="59">
                  <a:moveTo>
                    <a:pt x="0" y="21"/>
                  </a:moveTo>
                  <a:lnTo>
                    <a:pt x="38" y="0"/>
                  </a:lnTo>
                  <a:lnTo>
                    <a:pt x="38" y="38"/>
                  </a:lnTo>
                  <a:lnTo>
                    <a:pt x="0" y="59"/>
                  </a:lnTo>
                  <a:lnTo>
                    <a:pt x="0" y="21"/>
                  </a:lnTo>
                  <a:close/>
                </a:path>
              </a:pathLst>
            </a:custGeom>
            <a:solidFill>
              <a:srgbClr val="6D788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44">
              <a:extLst>
                <a:ext uri="{FF2B5EF4-FFF2-40B4-BE49-F238E27FC236}">
                  <a16:creationId xmlns:a16="http://schemas.microsoft.com/office/drawing/2014/main" id="{EDA885B8-45E0-4670-9990-8E9AF43D8F36}"/>
                </a:ext>
              </a:extLst>
            </p:cNvPr>
            <p:cNvSpPr>
              <a:spLocks/>
            </p:cNvSpPr>
            <p:nvPr/>
          </p:nvSpPr>
          <p:spPr bwMode="auto">
            <a:xfrm>
              <a:off x="2566" y="2311"/>
              <a:ext cx="131" cy="76"/>
            </a:xfrm>
            <a:custGeom>
              <a:avLst/>
              <a:gdLst>
                <a:gd name="T0" fmla="*/ 0 w 131"/>
                <a:gd name="T1" fmla="*/ 22 h 76"/>
                <a:gd name="T2" fmla="*/ 38 w 131"/>
                <a:gd name="T3" fmla="*/ 0 h 76"/>
                <a:gd name="T4" fmla="*/ 131 w 131"/>
                <a:gd name="T5" fmla="*/ 55 h 76"/>
                <a:gd name="T6" fmla="*/ 93 w 131"/>
                <a:gd name="T7" fmla="*/ 76 h 76"/>
                <a:gd name="T8" fmla="*/ 0 w 131"/>
                <a:gd name="T9" fmla="*/ 22 h 76"/>
              </a:gdLst>
              <a:ahLst/>
              <a:cxnLst>
                <a:cxn ang="0">
                  <a:pos x="T0" y="T1"/>
                </a:cxn>
                <a:cxn ang="0">
                  <a:pos x="T2" y="T3"/>
                </a:cxn>
                <a:cxn ang="0">
                  <a:pos x="T4" y="T5"/>
                </a:cxn>
                <a:cxn ang="0">
                  <a:pos x="T6" y="T7"/>
                </a:cxn>
                <a:cxn ang="0">
                  <a:pos x="T8" y="T9"/>
                </a:cxn>
              </a:cxnLst>
              <a:rect l="0" t="0" r="r" b="b"/>
              <a:pathLst>
                <a:path w="131" h="76">
                  <a:moveTo>
                    <a:pt x="0" y="22"/>
                  </a:moveTo>
                  <a:lnTo>
                    <a:pt x="38" y="0"/>
                  </a:lnTo>
                  <a:lnTo>
                    <a:pt x="131" y="55"/>
                  </a:lnTo>
                  <a:lnTo>
                    <a:pt x="93" y="76"/>
                  </a:lnTo>
                  <a:lnTo>
                    <a:pt x="0" y="22"/>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45">
              <a:extLst>
                <a:ext uri="{FF2B5EF4-FFF2-40B4-BE49-F238E27FC236}">
                  <a16:creationId xmlns:a16="http://schemas.microsoft.com/office/drawing/2014/main" id="{B5C3D774-5D57-49BA-8CAB-1D98A2052017}"/>
                </a:ext>
              </a:extLst>
            </p:cNvPr>
            <p:cNvSpPr>
              <a:spLocks/>
            </p:cNvSpPr>
            <p:nvPr/>
          </p:nvSpPr>
          <p:spPr bwMode="auto">
            <a:xfrm>
              <a:off x="2566" y="2333"/>
              <a:ext cx="93" cy="92"/>
            </a:xfrm>
            <a:custGeom>
              <a:avLst/>
              <a:gdLst>
                <a:gd name="T0" fmla="*/ 93 w 93"/>
                <a:gd name="T1" fmla="*/ 54 h 92"/>
                <a:gd name="T2" fmla="*/ 93 w 93"/>
                <a:gd name="T3" fmla="*/ 92 h 92"/>
                <a:gd name="T4" fmla="*/ 82 w 93"/>
                <a:gd name="T5" fmla="*/ 87 h 92"/>
                <a:gd name="T6" fmla="*/ 82 w 93"/>
                <a:gd name="T7" fmla="*/ 60 h 92"/>
                <a:gd name="T8" fmla="*/ 17 w 93"/>
                <a:gd name="T9" fmla="*/ 22 h 92"/>
                <a:gd name="T10" fmla="*/ 17 w 93"/>
                <a:gd name="T11" fmla="*/ 49 h 92"/>
                <a:gd name="T12" fmla="*/ 0 w 93"/>
                <a:gd name="T13" fmla="*/ 38 h 92"/>
                <a:gd name="T14" fmla="*/ 0 w 93"/>
                <a:gd name="T15" fmla="*/ 0 h 92"/>
                <a:gd name="T16" fmla="*/ 93 w 93"/>
                <a:gd name="T17" fmla="*/ 54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3" h="92">
                  <a:moveTo>
                    <a:pt x="93" y="54"/>
                  </a:moveTo>
                  <a:lnTo>
                    <a:pt x="93" y="92"/>
                  </a:lnTo>
                  <a:lnTo>
                    <a:pt x="82" y="87"/>
                  </a:lnTo>
                  <a:lnTo>
                    <a:pt x="82" y="60"/>
                  </a:lnTo>
                  <a:lnTo>
                    <a:pt x="17" y="22"/>
                  </a:lnTo>
                  <a:lnTo>
                    <a:pt x="17" y="49"/>
                  </a:lnTo>
                  <a:lnTo>
                    <a:pt x="0" y="38"/>
                  </a:lnTo>
                  <a:lnTo>
                    <a:pt x="0" y="0"/>
                  </a:lnTo>
                  <a:lnTo>
                    <a:pt x="93" y="54"/>
                  </a:ln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46">
              <a:extLst>
                <a:ext uri="{FF2B5EF4-FFF2-40B4-BE49-F238E27FC236}">
                  <a16:creationId xmlns:a16="http://schemas.microsoft.com/office/drawing/2014/main" id="{DDEC8C3C-67E0-47A1-8E0D-2A5893B27BF5}"/>
                </a:ext>
              </a:extLst>
            </p:cNvPr>
            <p:cNvSpPr>
              <a:spLocks/>
            </p:cNvSpPr>
            <p:nvPr/>
          </p:nvSpPr>
          <p:spPr bwMode="auto">
            <a:xfrm>
              <a:off x="2637" y="2203"/>
              <a:ext cx="54" cy="27"/>
            </a:xfrm>
            <a:custGeom>
              <a:avLst/>
              <a:gdLst>
                <a:gd name="T0" fmla="*/ 0 w 54"/>
                <a:gd name="T1" fmla="*/ 5 h 27"/>
                <a:gd name="T2" fmla="*/ 16 w 54"/>
                <a:gd name="T3" fmla="*/ 0 h 27"/>
                <a:gd name="T4" fmla="*/ 54 w 54"/>
                <a:gd name="T5" fmla="*/ 21 h 27"/>
                <a:gd name="T6" fmla="*/ 38 w 54"/>
                <a:gd name="T7" fmla="*/ 27 h 27"/>
                <a:gd name="T8" fmla="*/ 0 w 54"/>
                <a:gd name="T9" fmla="*/ 5 h 27"/>
              </a:gdLst>
              <a:ahLst/>
              <a:cxnLst>
                <a:cxn ang="0">
                  <a:pos x="T0" y="T1"/>
                </a:cxn>
                <a:cxn ang="0">
                  <a:pos x="T2" y="T3"/>
                </a:cxn>
                <a:cxn ang="0">
                  <a:pos x="T4" y="T5"/>
                </a:cxn>
                <a:cxn ang="0">
                  <a:pos x="T6" y="T7"/>
                </a:cxn>
                <a:cxn ang="0">
                  <a:pos x="T8" y="T9"/>
                </a:cxn>
              </a:cxnLst>
              <a:rect l="0" t="0" r="r" b="b"/>
              <a:pathLst>
                <a:path w="54" h="27">
                  <a:moveTo>
                    <a:pt x="0" y="5"/>
                  </a:moveTo>
                  <a:lnTo>
                    <a:pt x="16" y="0"/>
                  </a:lnTo>
                  <a:lnTo>
                    <a:pt x="54" y="21"/>
                  </a:lnTo>
                  <a:lnTo>
                    <a:pt x="38" y="27"/>
                  </a:lnTo>
                  <a:lnTo>
                    <a:pt x="0" y="5"/>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47">
              <a:extLst>
                <a:ext uri="{FF2B5EF4-FFF2-40B4-BE49-F238E27FC236}">
                  <a16:creationId xmlns:a16="http://schemas.microsoft.com/office/drawing/2014/main" id="{26F08577-03EC-4870-942E-0508D33F7F82}"/>
                </a:ext>
              </a:extLst>
            </p:cNvPr>
            <p:cNvSpPr>
              <a:spLocks/>
            </p:cNvSpPr>
            <p:nvPr/>
          </p:nvSpPr>
          <p:spPr bwMode="auto">
            <a:xfrm>
              <a:off x="2642" y="2224"/>
              <a:ext cx="49" cy="147"/>
            </a:xfrm>
            <a:custGeom>
              <a:avLst/>
              <a:gdLst>
                <a:gd name="T0" fmla="*/ 33 w 49"/>
                <a:gd name="T1" fmla="*/ 6 h 147"/>
                <a:gd name="T2" fmla="*/ 49 w 49"/>
                <a:gd name="T3" fmla="*/ 0 h 147"/>
                <a:gd name="T4" fmla="*/ 17 w 49"/>
                <a:gd name="T5" fmla="*/ 136 h 147"/>
                <a:gd name="T6" fmla="*/ 0 w 49"/>
                <a:gd name="T7" fmla="*/ 147 h 147"/>
                <a:gd name="T8" fmla="*/ 33 w 49"/>
                <a:gd name="T9" fmla="*/ 6 h 147"/>
              </a:gdLst>
              <a:ahLst/>
              <a:cxnLst>
                <a:cxn ang="0">
                  <a:pos x="T0" y="T1"/>
                </a:cxn>
                <a:cxn ang="0">
                  <a:pos x="T2" y="T3"/>
                </a:cxn>
                <a:cxn ang="0">
                  <a:pos x="T4" y="T5"/>
                </a:cxn>
                <a:cxn ang="0">
                  <a:pos x="T6" y="T7"/>
                </a:cxn>
                <a:cxn ang="0">
                  <a:pos x="T8" y="T9"/>
                </a:cxn>
              </a:cxnLst>
              <a:rect l="0" t="0" r="r" b="b"/>
              <a:pathLst>
                <a:path w="49" h="147">
                  <a:moveTo>
                    <a:pt x="33" y="6"/>
                  </a:moveTo>
                  <a:lnTo>
                    <a:pt x="49" y="0"/>
                  </a:lnTo>
                  <a:lnTo>
                    <a:pt x="17" y="136"/>
                  </a:lnTo>
                  <a:lnTo>
                    <a:pt x="0" y="147"/>
                  </a:lnTo>
                  <a:lnTo>
                    <a:pt x="33" y="6"/>
                  </a:lnTo>
                  <a:close/>
                </a:path>
              </a:pathLst>
            </a:custGeom>
            <a:solidFill>
              <a:srgbClr val="6D788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48">
              <a:extLst>
                <a:ext uri="{FF2B5EF4-FFF2-40B4-BE49-F238E27FC236}">
                  <a16:creationId xmlns:a16="http://schemas.microsoft.com/office/drawing/2014/main" id="{1B7FE45C-136C-4298-92E3-9DA12F9F0824}"/>
                </a:ext>
              </a:extLst>
            </p:cNvPr>
            <p:cNvSpPr>
              <a:spLocks/>
            </p:cNvSpPr>
            <p:nvPr/>
          </p:nvSpPr>
          <p:spPr bwMode="auto">
            <a:xfrm>
              <a:off x="2610" y="2208"/>
              <a:ext cx="65" cy="163"/>
            </a:xfrm>
            <a:custGeom>
              <a:avLst/>
              <a:gdLst>
                <a:gd name="T0" fmla="*/ 27 w 65"/>
                <a:gd name="T1" fmla="*/ 0 h 163"/>
                <a:gd name="T2" fmla="*/ 65 w 65"/>
                <a:gd name="T3" fmla="*/ 22 h 163"/>
                <a:gd name="T4" fmla="*/ 32 w 65"/>
                <a:gd name="T5" fmla="*/ 163 h 163"/>
                <a:gd name="T6" fmla="*/ 0 w 65"/>
                <a:gd name="T7" fmla="*/ 141 h 163"/>
                <a:gd name="T8" fmla="*/ 27 w 65"/>
                <a:gd name="T9" fmla="*/ 0 h 163"/>
              </a:gdLst>
              <a:ahLst/>
              <a:cxnLst>
                <a:cxn ang="0">
                  <a:pos x="T0" y="T1"/>
                </a:cxn>
                <a:cxn ang="0">
                  <a:pos x="T2" y="T3"/>
                </a:cxn>
                <a:cxn ang="0">
                  <a:pos x="T4" y="T5"/>
                </a:cxn>
                <a:cxn ang="0">
                  <a:pos x="T6" y="T7"/>
                </a:cxn>
                <a:cxn ang="0">
                  <a:pos x="T8" y="T9"/>
                </a:cxn>
              </a:cxnLst>
              <a:rect l="0" t="0" r="r" b="b"/>
              <a:pathLst>
                <a:path w="65" h="163">
                  <a:moveTo>
                    <a:pt x="27" y="0"/>
                  </a:moveTo>
                  <a:lnTo>
                    <a:pt x="65" y="22"/>
                  </a:lnTo>
                  <a:lnTo>
                    <a:pt x="32" y="163"/>
                  </a:lnTo>
                  <a:lnTo>
                    <a:pt x="0" y="141"/>
                  </a:lnTo>
                  <a:lnTo>
                    <a:pt x="27" y="0"/>
                  </a:ln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49">
              <a:extLst>
                <a:ext uri="{FF2B5EF4-FFF2-40B4-BE49-F238E27FC236}">
                  <a16:creationId xmlns:a16="http://schemas.microsoft.com/office/drawing/2014/main" id="{6B42B51D-EF04-4F16-95A1-C200C257C71F}"/>
                </a:ext>
              </a:extLst>
            </p:cNvPr>
            <p:cNvSpPr>
              <a:spLocks/>
            </p:cNvSpPr>
            <p:nvPr/>
          </p:nvSpPr>
          <p:spPr bwMode="auto">
            <a:xfrm>
              <a:off x="3440" y="1839"/>
              <a:ext cx="38" cy="43"/>
            </a:xfrm>
            <a:custGeom>
              <a:avLst/>
              <a:gdLst>
                <a:gd name="T0" fmla="*/ 0 w 38"/>
                <a:gd name="T1" fmla="*/ 21 h 43"/>
                <a:gd name="T2" fmla="*/ 38 w 38"/>
                <a:gd name="T3" fmla="*/ 0 h 43"/>
                <a:gd name="T4" fmla="*/ 38 w 38"/>
                <a:gd name="T5" fmla="*/ 21 h 43"/>
                <a:gd name="T6" fmla="*/ 0 w 38"/>
                <a:gd name="T7" fmla="*/ 43 h 43"/>
                <a:gd name="T8" fmla="*/ 0 w 38"/>
                <a:gd name="T9" fmla="*/ 21 h 43"/>
              </a:gdLst>
              <a:ahLst/>
              <a:cxnLst>
                <a:cxn ang="0">
                  <a:pos x="T0" y="T1"/>
                </a:cxn>
                <a:cxn ang="0">
                  <a:pos x="T2" y="T3"/>
                </a:cxn>
                <a:cxn ang="0">
                  <a:pos x="T4" y="T5"/>
                </a:cxn>
                <a:cxn ang="0">
                  <a:pos x="T6" y="T7"/>
                </a:cxn>
                <a:cxn ang="0">
                  <a:pos x="T8" y="T9"/>
                </a:cxn>
              </a:cxnLst>
              <a:rect l="0" t="0" r="r" b="b"/>
              <a:pathLst>
                <a:path w="38" h="43">
                  <a:moveTo>
                    <a:pt x="0" y="21"/>
                  </a:moveTo>
                  <a:lnTo>
                    <a:pt x="38" y="0"/>
                  </a:lnTo>
                  <a:lnTo>
                    <a:pt x="38" y="21"/>
                  </a:lnTo>
                  <a:lnTo>
                    <a:pt x="0" y="43"/>
                  </a:lnTo>
                  <a:lnTo>
                    <a:pt x="0" y="21"/>
                  </a:lnTo>
                  <a:close/>
                </a:path>
              </a:pathLst>
            </a:custGeom>
            <a:solidFill>
              <a:srgbClr val="5557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50">
              <a:extLst>
                <a:ext uri="{FF2B5EF4-FFF2-40B4-BE49-F238E27FC236}">
                  <a16:creationId xmlns:a16="http://schemas.microsoft.com/office/drawing/2014/main" id="{1610EB6E-4F20-4F5F-917F-B3436130F26F}"/>
                </a:ext>
              </a:extLst>
            </p:cNvPr>
            <p:cNvSpPr>
              <a:spLocks/>
            </p:cNvSpPr>
            <p:nvPr/>
          </p:nvSpPr>
          <p:spPr bwMode="auto">
            <a:xfrm>
              <a:off x="3440" y="1888"/>
              <a:ext cx="21" cy="27"/>
            </a:xfrm>
            <a:custGeom>
              <a:avLst/>
              <a:gdLst>
                <a:gd name="T0" fmla="*/ 3 w 4"/>
                <a:gd name="T1" fmla="*/ 2 h 5"/>
                <a:gd name="T2" fmla="*/ 3 w 4"/>
                <a:gd name="T3" fmla="*/ 2 h 5"/>
                <a:gd name="T4" fmla="*/ 0 w 4"/>
                <a:gd name="T5" fmla="*/ 0 h 5"/>
                <a:gd name="T6" fmla="*/ 0 w 4"/>
                <a:gd name="T7" fmla="*/ 1 h 5"/>
                <a:gd name="T8" fmla="*/ 2 w 4"/>
                <a:gd name="T9" fmla="*/ 4 h 5"/>
                <a:gd name="T10" fmla="*/ 4 w 4"/>
                <a:gd name="T11" fmla="*/ 5 h 5"/>
                <a:gd name="T12" fmla="*/ 3 w 4"/>
                <a:gd name="T13" fmla="*/ 2 h 5"/>
              </a:gdLst>
              <a:ahLst/>
              <a:cxnLst>
                <a:cxn ang="0">
                  <a:pos x="T0" y="T1"/>
                </a:cxn>
                <a:cxn ang="0">
                  <a:pos x="T2" y="T3"/>
                </a:cxn>
                <a:cxn ang="0">
                  <a:pos x="T4" y="T5"/>
                </a:cxn>
                <a:cxn ang="0">
                  <a:pos x="T6" y="T7"/>
                </a:cxn>
                <a:cxn ang="0">
                  <a:pos x="T8" y="T9"/>
                </a:cxn>
                <a:cxn ang="0">
                  <a:pos x="T10" y="T11"/>
                </a:cxn>
                <a:cxn ang="0">
                  <a:pos x="T12" y="T13"/>
                </a:cxn>
              </a:cxnLst>
              <a:rect l="0" t="0" r="r" b="b"/>
              <a:pathLst>
                <a:path w="4" h="5">
                  <a:moveTo>
                    <a:pt x="3" y="2"/>
                  </a:moveTo>
                  <a:cubicBezTo>
                    <a:pt x="3" y="2"/>
                    <a:pt x="3" y="2"/>
                    <a:pt x="3" y="2"/>
                  </a:cubicBezTo>
                  <a:cubicBezTo>
                    <a:pt x="0" y="0"/>
                    <a:pt x="0" y="0"/>
                    <a:pt x="0" y="0"/>
                  </a:cubicBezTo>
                  <a:cubicBezTo>
                    <a:pt x="0" y="1"/>
                    <a:pt x="0" y="1"/>
                    <a:pt x="0" y="1"/>
                  </a:cubicBezTo>
                  <a:cubicBezTo>
                    <a:pt x="0" y="2"/>
                    <a:pt x="1" y="3"/>
                    <a:pt x="2" y="4"/>
                  </a:cubicBezTo>
                  <a:cubicBezTo>
                    <a:pt x="4" y="5"/>
                    <a:pt x="4" y="5"/>
                    <a:pt x="4" y="5"/>
                  </a:cubicBezTo>
                  <a:cubicBezTo>
                    <a:pt x="3" y="5"/>
                    <a:pt x="3" y="4"/>
                    <a:pt x="3" y="2"/>
                  </a:cubicBezTo>
                  <a:close/>
                </a:path>
              </a:pathLst>
            </a:custGeom>
            <a:solidFill>
              <a:srgbClr val="5859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51">
              <a:extLst>
                <a:ext uri="{FF2B5EF4-FFF2-40B4-BE49-F238E27FC236}">
                  <a16:creationId xmlns:a16="http://schemas.microsoft.com/office/drawing/2014/main" id="{8B93A709-17A5-40A0-8B12-4C574F18287B}"/>
                </a:ext>
              </a:extLst>
            </p:cNvPr>
            <p:cNvSpPr>
              <a:spLocks/>
            </p:cNvSpPr>
            <p:nvPr/>
          </p:nvSpPr>
          <p:spPr bwMode="auto">
            <a:xfrm>
              <a:off x="3440" y="1871"/>
              <a:ext cx="21" cy="27"/>
            </a:xfrm>
            <a:custGeom>
              <a:avLst/>
              <a:gdLst>
                <a:gd name="T0" fmla="*/ 5 w 21"/>
                <a:gd name="T1" fmla="*/ 0 h 27"/>
                <a:gd name="T2" fmla="*/ 5 w 21"/>
                <a:gd name="T3" fmla="*/ 6 h 27"/>
                <a:gd name="T4" fmla="*/ 5 w 21"/>
                <a:gd name="T5" fmla="*/ 6 h 27"/>
                <a:gd name="T6" fmla="*/ 5 w 21"/>
                <a:gd name="T7" fmla="*/ 11 h 27"/>
                <a:gd name="T8" fmla="*/ 0 w 21"/>
                <a:gd name="T9" fmla="*/ 11 h 27"/>
                <a:gd name="T10" fmla="*/ 0 w 21"/>
                <a:gd name="T11" fmla="*/ 17 h 27"/>
                <a:gd name="T12" fmla="*/ 16 w 21"/>
                <a:gd name="T13" fmla="*/ 27 h 27"/>
                <a:gd name="T14" fmla="*/ 16 w 21"/>
                <a:gd name="T15" fmla="*/ 22 h 27"/>
                <a:gd name="T16" fmla="*/ 16 w 21"/>
                <a:gd name="T17" fmla="*/ 17 h 27"/>
                <a:gd name="T18" fmla="*/ 16 w 21"/>
                <a:gd name="T19" fmla="*/ 17 h 27"/>
                <a:gd name="T20" fmla="*/ 21 w 21"/>
                <a:gd name="T21" fmla="*/ 11 h 27"/>
                <a:gd name="T22" fmla="*/ 21 w 21"/>
                <a:gd name="T23" fmla="*/ 11 h 27"/>
                <a:gd name="T24" fmla="*/ 5 w 21"/>
                <a:gd name="T25" fmla="*/ 0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1" h="27">
                  <a:moveTo>
                    <a:pt x="5" y="0"/>
                  </a:moveTo>
                  <a:lnTo>
                    <a:pt x="5" y="6"/>
                  </a:lnTo>
                  <a:lnTo>
                    <a:pt x="5" y="6"/>
                  </a:lnTo>
                  <a:lnTo>
                    <a:pt x="5" y="11"/>
                  </a:lnTo>
                  <a:lnTo>
                    <a:pt x="0" y="11"/>
                  </a:lnTo>
                  <a:lnTo>
                    <a:pt x="0" y="17"/>
                  </a:lnTo>
                  <a:lnTo>
                    <a:pt x="16" y="27"/>
                  </a:lnTo>
                  <a:lnTo>
                    <a:pt x="16" y="22"/>
                  </a:lnTo>
                  <a:lnTo>
                    <a:pt x="16" y="17"/>
                  </a:lnTo>
                  <a:lnTo>
                    <a:pt x="16" y="17"/>
                  </a:lnTo>
                  <a:lnTo>
                    <a:pt x="21" y="11"/>
                  </a:lnTo>
                  <a:lnTo>
                    <a:pt x="21" y="11"/>
                  </a:lnTo>
                  <a:lnTo>
                    <a:pt x="5" y="0"/>
                  </a:lnTo>
                  <a:close/>
                </a:path>
              </a:pathLst>
            </a:custGeom>
            <a:solidFill>
              <a:srgbClr val="767B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52">
              <a:extLst>
                <a:ext uri="{FF2B5EF4-FFF2-40B4-BE49-F238E27FC236}">
                  <a16:creationId xmlns:a16="http://schemas.microsoft.com/office/drawing/2014/main" id="{A85DB22B-5834-4A81-8983-C998DBEA153C}"/>
                </a:ext>
              </a:extLst>
            </p:cNvPr>
            <p:cNvSpPr>
              <a:spLocks/>
            </p:cNvSpPr>
            <p:nvPr/>
          </p:nvSpPr>
          <p:spPr bwMode="auto">
            <a:xfrm>
              <a:off x="3445" y="1860"/>
              <a:ext cx="22" cy="22"/>
            </a:xfrm>
            <a:custGeom>
              <a:avLst/>
              <a:gdLst>
                <a:gd name="T0" fmla="*/ 5 w 22"/>
                <a:gd name="T1" fmla="*/ 0 h 22"/>
                <a:gd name="T2" fmla="*/ 5 w 22"/>
                <a:gd name="T3" fmla="*/ 6 h 22"/>
                <a:gd name="T4" fmla="*/ 5 w 22"/>
                <a:gd name="T5" fmla="*/ 6 h 22"/>
                <a:gd name="T6" fmla="*/ 0 w 22"/>
                <a:gd name="T7" fmla="*/ 11 h 22"/>
                <a:gd name="T8" fmla="*/ 0 w 22"/>
                <a:gd name="T9" fmla="*/ 11 h 22"/>
                <a:gd name="T10" fmla="*/ 0 w 22"/>
                <a:gd name="T11" fmla="*/ 11 h 22"/>
                <a:gd name="T12" fmla="*/ 16 w 22"/>
                <a:gd name="T13" fmla="*/ 22 h 22"/>
                <a:gd name="T14" fmla="*/ 16 w 22"/>
                <a:gd name="T15" fmla="*/ 22 h 22"/>
                <a:gd name="T16" fmla="*/ 16 w 22"/>
                <a:gd name="T17" fmla="*/ 17 h 22"/>
                <a:gd name="T18" fmla="*/ 16 w 22"/>
                <a:gd name="T19" fmla="*/ 17 h 22"/>
                <a:gd name="T20" fmla="*/ 22 w 22"/>
                <a:gd name="T21" fmla="*/ 11 h 22"/>
                <a:gd name="T22" fmla="*/ 22 w 22"/>
                <a:gd name="T23" fmla="*/ 11 h 22"/>
                <a:gd name="T24" fmla="*/ 5 w 22"/>
                <a:gd name="T25" fmla="*/ 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2" h="22">
                  <a:moveTo>
                    <a:pt x="5" y="0"/>
                  </a:moveTo>
                  <a:lnTo>
                    <a:pt x="5" y="6"/>
                  </a:lnTo>
                  <a:lnTo>
                    <a:pt x="5" y="6"/>
                  </a:lnTo>
                  <a:lnTo>
                    <a:pt x="0" y="11"/>
                  </a:lnTo>
                  <a:lnTo>
                    <a:pt x="0" y="11"/>
                  </a:lnTo>
                  <a:lnTo>
                    <a:pt x="0" y="11"/>
                  </a:lnTo>
                  <a:lnTo>
                    <a:pt x="16" y="22"/>
                  </a:lnTo>
                  <a:lnTo>
                    <a:pt x="16" y="22"/>
                  </a:lnTo>
                  <a:lnTo>
                    <a:pt x="16" y="17"/>
                  </a:lnTo>
                  <a:lnTo>
                    <a:pt x="16" y="17"/>
                  </a:lnTo>
                  <a:lnTo>
                    <a:pt x="22" y="11"/>
                  </a:lnTo>
                  <a:lnTo>
                    <a:pt x="22" y="11"/>
                  </a:lnTo>
                  <a:lnTo>
                    <a:pt x="5" y="0"/>
                  </a:lnTo>
                  <a:close/>
                </a:path>
              </a:pathLst>
            </a:custGeom>
            <a:solidFill>
              <a:srgbClr val="93999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53">
              <a:extLst>
                <a:ext uri="{FF2B5EF4-FFF2-40B4-BE49-F238E27FC236}">
                  <a16:creationId xmlns:a16="http://schemas.microsoft.com/office/drawing/2014/main" id="{7D15D13C-31DB-474D-88CF-F5080DF10803}"/>
                </a:ext>
              </a:extLst>
            </p:cNvPr>
            <p:cNvSpPr>
              <a:spLocks/>
            </p:cNvSpPr>
            <p:nvPr/>
          </p:nvSpPr>
          <p:spPr bwMode="auto">
            <a:xfrm>
              <a:off x="3450" y="1850"/>
              <a:ext cx="33" cy="21"/>
            </a:xfrm>
            <a:custGeom>
              <a:avLst/>
              <a:gdLst>
                <a:gd name="T0" fmla="*/ 3 w 6"/>
                <a:gd name="T1" fmla="*/ 0 h 4"/>
                <a:gd name="T2" fmla="*/ 1 w 6"/>
                <a:gd name="T3" fmla="*/ 1 h 4"/>
                <a:gd name="T4" fmla="*/ 1 w 6"/>
                <a:gd name="T5" fmla="*/ 2 h 4"/>
                <a:gd name="T6" fmla="*/ 0 w 6"/>
                <a:gd name="T7" fmla="*/ 2 h 4"/>
                <a:gd name="T8" fmla="*/ 0 w 6"/>
                <a:gd name="T9" fmla="*/ 2 h 4"/>
                <a:gd name="T10" fmla="*/ 3 w 6"/>
                <a:gd name="T11" fmla="*/ 4 h 4"/>
                <a:gd name="T12" fmla="*/ 3 w 6"/>
                <a:gd name="T13" fmla="*/ 4 h 4"/>
                <a:gd name="T14" fmla="*/ 4 w 6"/>
                <a:gd name="T15" fmla="*/ 3 h 4"/>
                <a:gd name="T16" fmla="*/ 4 w 6"/>
                <a:gd name="T17" fmla="*/ 3 h 4"/>
                <a:gd name="T18" fmla="*/ 6 w 6"/>
                <a:gd name="T19" fmla="*/ 1 h 4"/>
                <a:gd name="T20" fmla="*/ 3 w 6"/>
                <a:gd name="T21"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 h="4">
                  <a:moveTo>
                    <a:pt x="3" y="0"/>
                  </a:moveTo>
                  <a:cubicBezTo>
                    <a:pt x="2" y="0"/>
                    <a:pt x="2" y="1"/>
                    <a:pt x="1" y="1"/>
                  </a:cubicBezTo>
                  <a:cubicBezTo>
                    <a:pt x="1" y="2"/>
                    <a:pt x="1" y="2"/>
                    <a:pt x="1" y="2"/>
                  </a:cubicBezTo>
                  <a:cubicBezTo>
                    <a:pt x="0" y="2"/>
                    <a:pt x="0" y="2"/>
                    <a:pt x="0" y="2"/>
                  </a:cubicBezTo>
                  <a:cubicBezTo>
                    <a:pt x="0" y="2"/>
                    <a:pt x="0" y="2"/>
                    <a:pt x="0" y="2"/>
                  </a:cubicBezTo>
                  <a:cubicBezTo>
                    <a:pt x="3" y="4"/>
                    <a:pt x="3" y="4"/>
                    <a:pt x="3" y="4"/>
                  </a:cubicBezTo>
                  <a:cubicBezTo>
                    <a:pt x="3" y="4"/>
                    <a:pt x="3" y="4"/>
                    <a:pt x="3" y="4"/>
                  </a:cubicBezTo>
                  <a:cubicBezTo>
                    <a:pt x="4" y="3"/>
                    <a:pt x="4" y="3"/>
                    <a:pt x="4" y="3"/>
                  </a:cubicBezTo>
                  <a:cubicBezTo>
                    <a:pt x="4" y="3"/>
                    <a:pt x="4" y="3"/>
                    <a:pt x="4" y="3"/>
                  </a:cubicBezTo>
                  <a:cubicBezTo>
                    <a:pt x="5" y="2"/>
                    <a:pt x="5" y="2"/>
                    <a:pt x="6" y="1"/>
                  </a:cubicBezTo>
                  <a:lnTo>
                    <a:pt x="3" y="0"/>
                  </a:lnTo>
                  <a:close/>
                </a:path>
              </a:pathLst>
            </a:custGeom>
            <a:solidFill>
              <a:srgbClr val="767B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Freeform 54">
              <a:extLst>
                <a:ext uri="{FF2B5EF4-FFF2-40B4-BE49-F238E27FC236}">
                  <a16:creationId xmlns:a16="http://schemas.microsoft.com/office/drawing/2014/main" id="{6B45686A-23AA-4C74-BFC5-24EBBD098519}"/>
                </a:ext>
              </a:extLst>
            </p:cNvPr>
            <p:cNvSpPr>
              <a:spLocks/>
            </p:cNvSpPr>
            <p:nvPr/>
          </p:nvSpPr>
          <p:spPr bwMode="auto">
            <a:xfrm>
              <a:off x="3467" y="1844"/>
              <a:ext cx="32" cy="11"/>
            </a:xfrm>
            <a:custGeom>
              <a:avLst/>
              <a:gdLst>
                <a:gd name="T0" fmla="*/ 3 w 6"/>
                <a:gd name="T1" fmla="*/ 2 h 2"/>
                <a:gd name="T2" fmla="*/ 4 w 6"/>
                <a:gd name="T3" fmla="*/ 2 h 2"/>
                <a:gd name="T4" fmla="*/ 5 w 6"/>
                <a:gd name="T5" fmla="*/ 2 h 2"/>
                <a:gd name="T6" fmla="*/ 5 w 6"/>
                <a:gd name="T7" fmla="*/ 2 h 2"/>
                <a:gd name="T8" fmla="*/ 6 w 6"/>
                <a:gd name="T9" fmla="*/ 2 h 2"/>
                <a:gd name="T10" fmla="*/ 3 w 6"/>
                <a:gd name="T11" fmla="*/ 0 h 2"/>
                <a:gd name="T12" fmla="*/ 1 w 6"/>
                <a:gd name="T13" fmla="*/ 0 h 2"/>
                <a:gd name="T14" fmla="*/ 0 w 6"/>
                <a:gd name="T15" fmla="*/ 1 h 2"/>
                <a:gd name="T16" fmla="*/ 3 w 6"/>
                <a:gd name="T17" fmla="*/ 2 h 2"/>
                <a:gd name="T18" fmla="*/ 3 w 6"/>
                <a:gd name="T19" fmla="*/ 2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2">
                  <a:moveTo>
                    <a:pt x="3" y="2"/>
                  </a:moveTo>
                  <a:cubicBezTo>
                    <a:pt x="4" y="2"/>
                    <a:pt x="4" y="2"/>
                    <a:pt x="4" y="2"/>
                  </a:cubicBezTo>
                  <a:cubicBezTo>
                    <a:pt x="5" y="2"/>
                    <a:pt x="5" y="2"/>
                    <a:pt x="5" y="2"/>
                  </a:cubicBezTo>
                  <a:cubicBezTo>
                    <a:pt x="5" y="2"/>
                    <a:pt x="5" y="2"/>
                    <a:pt x="5" y="2"/>
                  </a:cubicBezTo>
                  <a:cubicBezTo>
                    <a:pt x="6" y="2"/>
                    <a:pt x="6" y="2"/>
                    <a:pt x="6" y="2"/>
                  </a:cubicBezTo>
                  <a:cubicBezTo>
                    <a:pt x="3" y="0"/>
                    <a:pt x="3" y="0"/>
                    <a:pt x="3" y="0"/>
                  </a:cubicBezTo>
                  <a:cubicBezTo>
                    <a:pt x="1" y="0"/>
                    <a:pt x="1" y="0"/>
                    <a:pt x="1" y="0"/>
                  </a:cubicBezTo>
                  <a:cubicBezTo>
                    <a:pt x="0" y="1"/>
                    <a:pt x="0" y="1"/>
                    <a:pt x="0" y="1"/>
                  </a:cubicBezTo>
                  <a:cubicBezTo>
                    <a:pt x="3" y="2"/>
                    <a:pt x="3" y="2"/>
                    <a:pt x="3" y="2"/>
                  </a:cubicBezTo>
                  <a:cubicBezTo>
                    <a:pt x="3" y="2"/>
                    <a:pt x="3" y="2"/>
                    <a:pt x="3" y="2"/>
                  </a:cubicBezTo>
                  <a:close/>
                </a:path>
              </a:pathLst>
            </a:custGeom>
            <a:solidFill>
              <a:srgbClr val="5859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Freeform 55">
              <a:extLst>
                <a:ext uri="{FF2B5EF4-FFF2-40B4-BE49-F238E27FC236}">
                  <a16:creationId xmlns:a16="http://schemas.microsoft.com/office/drawing/2014/main" id="{183CDD76-F3E4-423E-8C0C-E6CBAEED8CBF}"/>
                </a:ext>
              </a:extLst>
            </p:cNvPr>
            <p:cNvSpPr>
              <a:spLocks/>
            </p:cNvSpPr>
            <p:nvPr/>
          </p:nvSpPr>
          <p:spPr bwMode="auto">
            <a:xfrm>
              <a:off x="3456" y="1850"/>
              <a:ext cx="49" cy="76"/>
            </a:xfrm>
            <a:custGeom>
              <a:avLst/>
              <a:gdLst>
                <a:gd name="T0" fmla="*/ 5 w 9"/>
                <a:gd name="T1" fmla="*/ 1 h 14"/>
                <a:gd name="T2" fmla="*/ 9 w 9"/>
                <a:gd name="T3" fmla="*/ 4 h 14"/>
                <a:gd name="T4" fmla="*/ 5 w 9"/>
                <a:gd name="T5" fmla="*/ 12 h 14"/>
                <a:gd name="T6" fmla="*/ 0 w 9"/>
                <a:gd name="T7" fmla="*/ 9 h 14"/>
                <a:gd name="T8" fmla="*/ 5 w 9"/>
                <a:gd name="T9" fmla="*/ 1 h 14"/>
              </a:gdLst>
              <a:ahLst/>
              <a:cxnLst>
                <a:cxn ang="0">
                  <a:pos x="T0" y="T1"/>
                </a:cxn>
                <a:cxn ang="0">
                  <a:pos x="T2" y="T3"/>
                </a:cxn>
                <a:cxn ang="0">
                  <a:pos x="T4" y="T5"/>
                </a:cxn>
                <a:cxn ang="0">
                  <a:pos x="T6" y="T7"/>
                </a:cxn>
                <a:cxn ang="0">
                  <a:pos x="T8" y="T9"/>
                </a:cxn>
              </a:cxnLst>
              <a:rect l="0" t="0" r="r" b="b"/>
              <a:pathLst>
                <a:path w="9" h="14">
                  <a:moveTo>
                    <a:pt x="5" y="1"/>
                  </a:moveTo>
                  <a:cubicBezTo>
                    <a:pt x="7" y="0"/>
                    <a:pt x="9" y="1"/>
                    <a:pt x="9" y="4"/>
                  </a:cubicBezTo>
                  <a:cubicBezTo>
                    <a:pt x="9" y="7"/>
                    <a:pt x="7" y="11"/>
                    <a:pt x="5" y="12"/>
                  </a:cubicBezTo>
                  <a:cubicBezTo>
                    <a:pt x="2" y="14"/>
                    <a:pt x="0" y="12"/>
                    <a:pt x="0" y="9"/>
                  </a:cubicBezTo>
                  <a:cubicBezTo>
                    <a:pt x="0" y="6"/>
                    <a:pt x="2" y="3"/>
                    <a:pt x="5" y="1"/>
                  </a:cubicBezTo>
                  <a:close/>
                </a:path>
              </a:pathLst>
            </a:custGeom>
            <a:solidFill>
              <a:srgbClr val="4944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56">
              <a:extLst>
                <a:ext uri="{FF2B5EF4-FFF2-40B4-BE49-F238E27FC236}">
                  <a16:creationId xmlns:a16="http://schemas.microsoft.com/office/drawing/2014/main" id="{8941298C-53C8-495A-8324-A7EF2C5A86DD}"/>
                </a:ext>
              </a:extLst>
            </p:cNvPr>
            <p:cNvSpPr>
              <a:spLocks/>
            </p:cNvSpPr>
            <p:nvPr/>
          </p:nvSpPr>
          <p:spPr bwMode="auto">
            <a:xfrm>
              <a:off x="3467" y="1904"/>
              <a:ext cx="21" cy="27"/>
            </a:xfrm>
            <a:custGeom>
              <a:avLst/>
              <a:gdLst>
                <a:gd name="T0" fmla="*/ 3 w 4"/>
                <a:gd name="T1" fmla="*/ 2 h 5"/>
                <a:gd name="T2" fmla="*/ 3 w 4"/>
                <a:gd name="T3" fmla="*/ 1 h 5"/>
                <a:gd name="T4" fmla="*/ 0 w 4"/>
                <a:gd name="T5" fmla="*/ 0 h 5"/>
                <a:gd name="T6" fmla="*/ 0 w 4"/>
                <a:gd name="T7" fmla="*/ 0 h 5"/>
                <a:gd name="T8" fmla="*/ 1 w 4"/>
                <a:gd name="T9" fmla="*/ 3 h 5"/>
                <a:gd name="T10" fmla="*/ 4 w 4"/>
                <a:gd name="T11" fmla="*/ 5 h 5"/>
                <a:gd name="T12" fmla="*/ 3 w 4"/>
                <a:gd name="T13" fmla="*/ 2 h 5"/>
              </a:gdLst>
              <a:ahLst/>
              <a:cxnLst>
                <a:cxn ang="0">
                  <a:pos x="T0" y="T1"/>
                </a:cxn>
                <a:cxn ang="0">
                  <a:pos x="T2" y="T3"/>
                </a:cxn>
                <a:cxn ang="0">
                  <a:pos x="T4" y="T5"/>
                </a:cxn>
                <a:cxn ang="0">
                  <a:pos x="T6" y="T7"/>
                </a:cxn>
                <a:cxn ang="0">
                  <a:pos x="T8" y="T9"/>
                </a:cxn>
                <a:cxn ang="0">
                  <a:pos x="T10" y="T11"/>
                </a:cxn>
                <a:cxn ang="0">
                  <a:pos x="T12" y="T13"/>
                </a:cxn>
              </a:cxnLst>
              <a:rect l="0" t="0" r="r" b="b"/>
              <a:pathLst>
                <a:path w="4" h="5">
                  <a:moveTo>
                    <a:pt x="3" y="2"/>
                  </a:moveTo>
                  <a:cubicBezTo>
                    <a:pt x="3" y="1"/>
                    <a:pt x="3" y="1"/>
                    <a:pt x="3" y="1"/>
                  </a:cubicBezTo>
                  <a:cubicBezTo>
                    <a:pt x="0" y="0"/>
                    <a:pt x="0" y="0"/>
                    <a:pt x="0" y="0"/>
                  </a:cubicBezTo>
                  <a:cubicBezTo>
                    <a:pt x="0" y="0"/>
                    <a:pt x="0" y="0"/>
                    <a:pt x="0" y="0"/>
                  </a:cubicBezTo>
                  <a:cubicBezTo>
                    <a:pt x="0" y="2"/>
                    <a:pt x="0" y="3"/>
                    <a:pt x="1" y="3"/>
                  </a:cubicBezTo>
                  <a:cubicBezTo>
                    <a:pt x="4" y="5"/>
                    <a:pt x="4" y="5"/>
                    <a:pt x="4" y="5"/>
                  </a:cubicBezTo>
                  <a:cubicBezTo>
                    <a:pt x="3" y="5"/>
                    <a:pt x="3" y="4"/>
                    <a:pt x="3" y="2"/>
                  </a:cubicBezTo>
                  <a:close/>
                </a:path>
              </a:pathLst>
            </a:custGeom>
            <a:solidFill>
              <a:srgbClr val="5859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57">
              <a:extLst>
                <a:ext uri="{FF2B5EF4-FFF2-40B4-BE49-F238E27FC236}">
                  <a16:creationId xmlns:a16="http://schemas.microsoft.com/office/drawing/2014/main" id="{A1837CFA-29E6-4FB6-848F-7435C1B2CFC0}"/>
                </a:ext>
              </a:extLst>
            </p:cNvPr>
            <p:cNvSpPr>
              <a:spLocks/>
            </p:cNvSpPr>
            <p:nvPr/>
          </p:nvSpPr>
          <p:spPr bwMode="auto">
            <a:xfrm>
              <a:off x="3467" y="1888"/>
              <a:ext cx="16" cy="21"/>
            </a:xfrm>
            <a:custGeom>
              <a:avLst/>
              <a:gdLst>
                <a:gd name="T0" fmla="*/ 5 w 16"/>
                <a:gd name="T1" fmla="*/ 0 h 21"/>
                <a:gd name="T2" fmla="*/ 0 w 16"/>
                <a:gd name="T3" fmla="*/ 0 h 21"/>
                <a:gd name="T4" fmla="*/ 0 w 16"/>
                <a:gd name="T5" fmla="*/ 5 h 21"/>
                <a:gd name="T6" fmla="*/ 0 w 16"/>
                <a:gd name="T7" fmla="*/ 5 h 21"/>
                <a:gd name="T8" fmla="*/ 0 w 16"/>
                <a:gd name="T9" fmla="*/ 10 h 21"/>
                <a:gd name="T10" fmla="*/ 0 w 16"/>
                <a:gd name="T11" fmla="*/ 16 h 21"/>
                <a:gd name="T12" fmla="*/ 16 w 16"/>
                <a:gd name="T13" fmla="*/ 21 h 21"/>
                <a:gd name="T14" fmla="*/ 16 w 16"/>
                <a:gd name="T15" fmla="*/ 16 h 21"/>
                <a:gd name="T16" fmla="*/ 16 w 16"/>
                <a:gd name="T17" fmla="*/ 16 h 21"/>
                <a:gd name="T18" fmla="*/ 16 w 16"/>
                <a:gd name="T19" fmla="*/ 10 h 21"/>
                <a:gd name="T20" fmla="*/ 16 w 16"/>
                <a:gd name="T21" fmla="*/ 10 h 21"/>
                <a:gd name="T22" fmla="*/ 16 w 16"/>
                <a:gd name="T23" fmla="*/ 10 h 21"/>
                <a:gd name="T24" fmla="*/ 5 w 16"/>
                <a:gd name="T25"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6" h="21">
                  <a:moveTo>
                    <a:pt x="5" y="0"/>
                  </a:moveTo>
                  <a:lnTo>
                    <a:pt x="0" y="0"/>
                  </a:lnTo>
                  <a:lnTo>
                    <a:pt x="0" y="5"/>
                  </a:lnTo>
                  <a:lnTo>
                    <a:pt x="0" y="5"/>
                  </a:lnTo>
                  <a:lnTo>
                    <a:pt x="0" y="10"/>
                  </a:lnTo>
                  <a:lnTo>
                    <a:pt x="0" y="16"/>
                  </a:lnTo>
                  <a:lnTo>
                    <a:pt x="16" y="21"/>
                  </a:lnTo>
                  <a:lnTo>
                    <a:pt x="16" y="16"/>
                  </a:lnTo>
                  <a:lnTo>
                    <a:pt x="16" y="16"/>
                  </a:lnTo>
                  <a:lnTo>
                    <a:pt x="16" y="10"/>
                  </a:lnTo>
                  <a:lnTo>
                    <a:pt x="16" y="10"/>
                  </a:lnTo>
                  <a:lnTo>
                    <a:pt x="16" y="10"/>
                  </a:lnTo>
                  <a:lnTo>
                    <a:pt x="5" y="0"/>
                  </a:lnTo>
                  <a:close/>
                </a:path>
              </a:pathLst>
            </a:custGeom>
            <a:solidFill>
              <a:srgbClr val="767B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58">
              <a:extLst>
                <a:ext uri="{FF2B5EF4-FFF2-40B4-BE49-F238E27FC236}">
                  <a16:creationId xmlns:a16="http://schemas.microsoft.com/office/drawing/2014/main" id="{7C51CE46-DE47-41E6-A79D-7E91DEA8B2A7}"/>
                </a:ext>
              </a:extLst>
            </p:cNvPr>
            <p:cNvSpPr>
              <a:spLocks/>
            </p:cNvSpPr>
            <p:nvPr/>
          </p:nvSpPr>
          <p:spPr bwMode="auto">
            <a:xfrm>
              <a:off x="3472" y="1877"/>
              <a:ext cx="22" cy="21"/>
            </a:xfrm>
            <a:custGeom>
              <a:avLst/>
              <a:gdLst>
                <a:gd name="T0" fmla="*/ 6 w 22"/>
                <a:gd name="T1" fmla="*/ 0 h 21"/>
                <a:gd name="T2" fmla="*/ 0 w 22"/>
                <a:gd name="T3" fmla="*/ 0 h 21"/>
                <a:gd name="T4" fmla="*/ 0 w 22"/>
                <a:gd name="T5" fmla="*/ 5 h 21"/>
                <a:gd name="T6" fmla="*/ 0 w 22"/>
                <a:gd name="T7" fmla="*/ 5 h 21"/>
                <a:gd name="T8" fmla="*/ 0 w 22"/>
                <a:gd name="T9" fmla="*/ 11 h 21"/>
                <a:gd name="T10" fmla="*/ 0 w 22"/>
                <a:gd name="T11" fmla="*/ 11 h 21"/>
                <a:gd name="T12" fmla="*/ 11 w 22"/>
                <a:gd name="T13" fmla="*/ 21 h 21"/>
                <a:gd name="T14" fmla="*/ 16 w 22"/>
                <a:gd name="T15" fmla="*/ 16 h 21"/>
                <a:gd name="T16" fmla="*/ 16 w 22"/>
                <a:gd name="T17" fmla="*/ 16 h 21"/>
                <a:gd name="T18" fmla="*/ 16 w 22"/>
                <a:gd name="T19" fmla="*/ 11 h 21"/>
                <a:gd name="T20" fmla="*/ 16 w 22"/>
                <a:gd name="T21" fmla="*/ 11 h 21"/>
                <a:gd name="T22" fmla="*/ 22 w 22"/>
                <a:gd name="T23" fmla="*/ 11 h 21"/>
                <a:gd name="T24" fmla="*/ 6 w 22"/>
                <a:gd name="T25"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2" h="21">
                  <a:moveTo>
                    <a:pt x="6" y="0"/>
                  </a:moveTo>
                  <a:lnTo>
                    <a:pt x="0" y="0"/>
                  </a:lnTo>
                  <a:lnTo>
                    <a:pt x="0" y="5"/>
                  </a:lnTo>
                  <a:lnTo>
                    <a:pt x="0" y="5"/>
                  </a:lnTo>
                  <a:lnTo>
                    <a:pt x="0" y="11"/>
                  </a:lnTo>
                  <a:lnTo>
                    <a:pt x="0" y="11"/>
                  </a:lnTo>
                  <a:lnTo>
                    <a:pt x="11" y="21"/>
                  </a:lnTo>
                  <a:lnTo>
                    <a:pt x="16" y="16"/>
                  </a:lnTo>
                  <a:lnTo>
                    <a:pt x="16" y="16"/>
                  </a:lnTo>
                  <a:lnTo>
                    <a:pt x="16" y="11"/>
                  </a:lnTo>
                  <a:lnTo>
                    <a:pt x="16" y="11"/>
                  </a:lnTo>
                  <a:lnTo>
                    <a:pt x="22" y="11"/>
                  </a:lnTo>
                  <a:lnTo>
                    <a:pt x="6" y="0"/>
                  </a:lnTo>
                  <a:close/>
                </a:path>
              </a:pathLst>
            </a:custGeom>
            <a:solidFill>
              <a:srgbClr val="93999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Freeform 59">
              <a:extLst>
                <a:ext uri="{FF2B5EF4-FFF2-40B4-BE49-F238E27FC236}">
                  <a16:creationId xmlns:a16="http://schemas.microsoft.com/office/drawing/2014/main" id="{CAC4C90F-323C-4E13-8351-18A7930CD657}"/>
                </a:ext>
              </a:extLst>
            </p:cNvPr>
            <p:cNvSpPr>
              <a:spLocks/>
            </p:cNvSpPr>
            <p:nvPr/>
          </p:nvSpPr>
          <p:spPr bwMode="auto">
            <a:xfrm>
              <a:off x="3478" y="1860"/>
              <a:ext cx="27" cy="28"/>
            </a:xfrm>
            <a:custGeom>
              <a:avLst/>
              <a:gdLst>
                <a:gd name="T0" fmla="*/ 3 w 5"/>
                <a:gd name="T1" fmla="*/ 0 h 5"/>
                <a:gd name="T2" fmla="*/ 1 w 5"/>
                <a:gd name="T3" fmla="*/ 2 h 5"/>
                <a:gd name="T4" fmla="*/ 0 w 5"/>
                <a:gd name="T5" fmla="*/ 2 h 5"/>
                <a:gd name="T6" fmla="*/ 0 w 5"/>
                <a:gd name="T7" fmla="*/ 3 h 5"/>
                <a:gd name="T8" fmla="*/ 0 w 5"/>
                <a:gd name="T9" fmla="*/ 3 h 5"/>
                <a:gd name="T10" fmla="*/ 3 w 5"/>
                <a:gd name="T11" fmla="*/ 5 h 5"/>
                <a:gd name="T12" fmla="*/ 3 w 5"/>
                <a:gd name="T13" fmla="*/ 4 h 5"/>
                <a:gd name="T14" fmla="*/ 3 w 5"/>
                <a:gd name="T15" fmla="*/ 4 h 5"/>
                <a:gd name="T16" fmla="*/ 4 w 5"/>
                <a:gd name="T17" fmla="*/ 3 h 5"/>
                <a:gd name="T18" fmla="*/ 5 w 5"/>
                <a:gd name="T19" fmla="*/ 2 h 5"/>
                <a:gd name="T20" fmla="*/ 3 w 5"/>
                <a:gd name="T21"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 h="5">
                  <a:moveTo>
                    <a:pt x="3" y="0"/>
                  </a:moveTo>
                  <a:cubicBezTo>
                    <a:pt x="2" y="1"/>
                    <a:pt x="1" y="1"/>
                    <a:pt x="1" y="2"/>
                  </a:cubicBezTo>
                  <a:cubicBezTo>
                    <a:pt x="0" y="2"/>
                    <a:pt x="0" y="2"/>
                    <a:pt x="0" y="2"/>
                  </a:cubicBezTo>
                  <a:cubicBezTo>
                    <a:pt x="0" y="3"/>
                    <a:pt x="0" y="3"/>
                    <a:pt x="0" y="3"/>
                  </a:cubicBezTo>
                  <a:cubicBezTo>
                    <a:pt x="0" y="3"/>
                    <a:pt x="0" y="3"/>
                    <a:pt x="0" y="3"/>
                  </a:cubicBezTo>
                  <a:cubicBezTo>
                    <a:pt x="3" y="5"/>
                    <a:pt x="3" y="5"/>
                    <a:pt x="3" y="5"/>
                  </a:cubicBezTo>
                  <a:cubicBezTo>
                    <a:pt x="3" y="4"/>
                    <a:pt x="3" y="4"/>
                    <a:pt x="3" y="4"/>
                  </a:cubicBezTo>
                  <a:cubicBezTo>
                    <a:pt x="3" y="4"/>
                    <a:pt x="3" y="4"/>
                    <a:pt x="3" y="4"/>
                  </a:cubicBezTo>
                  <a:cubicBezTo>
                    <a:pt x="4" y="3"/>
                    <a:pt x="4" y="3"/>
                    <a:pt x="4" y="3"/>
                  </a:cubicBezTo>
                  <a:cubicBezTo>
                    <a:pt x="4" y="3"/>
                    <a:pt x="5" y="2"/>
                    <a:pt x="5" y="2"/>
                  </a:cubicBezTo>
                  <a:lnTo>
                    <a:pt x="3" y="0"/>
                  </a:lnTo>
                  <a:close/>
                </a:path>
              </a:pathLst>
            </a:custGeom>
            <a:solidFill>
              <a:srgbClr val="767B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Freeform 60">
              <a:extLst>
                <a:ext uri="{FF2B5EF4-FFF2-40B4-BE49-F238E27FC236}">
                  <a16:creationId xmlns:a16="http://schemas.microsoft.com/office/drawing/2014/main" id="{48A32324-F581-4DB1-97D5-8947479E5AD7}"/>
                </a:ext>
              </a:extLst>
            </p:cNvPr>
            <p:cNvSpPr>
              <a:spLocks/>
            </p:cNvSpPr>
            <p:nvPr/>
          </p:nvSpPr>
          <p:spPr bwMode="auto">
            <a:xfrm>
              <a:off x="3494" y="1860"/>
              <a:ext cx="32" cy="11"/>
            </a:xfrm>
            <a:custGeom>
              <a:avLst/>
              <a:gdLst>
                <a:gd name="T0" fmla="*/ 3 w 6"/>
                <a:gd name="T1" fmla="*/ 2 h 2"/>
                <a:gd name="T2" fmla="*/ 3 w 6"/>
                <a:gd name="T3" fmla="*/ 2 h 2"/>
                <a:gd name="T4" fmla="*/ 4 w 6"/>
                <a:gd name="T5" fmla="*/ 1 h 2"/>
                <a:gd name="T6" fmla="*/ 5 w 6"/>
                <a:gd name="T7" fmla="*/ 1 h 2"/>
                <a:gd name="T8" fmla="*/ 6 w 6"/>
                <a:gd name="T9" fmla="*/ 2 h 2"/>
                <a:gd name="T10" fmla="*/ 3 w 6"/>
                <a:gd name="T11" fmla="*/ 0 h 2"/>
                <a:gd name="T12" fmla="*/ 0 w 6"/>
                <a:gd name="T13" fmla="*/ 0 h 2"/>
                <a:gd name="T14" fmla="*/ 0 w 6"/>
                <a:gd name="T15" fmla="*/ 0 h 2"/>
                <a:gd name="T16" fmla="*/ 2 w 6"/>
                <a:gd name="T17" fmla="*/ 2 h 2"/>
                <a:gd name="T18" fmla="*/ 3 w 6"/>
                <a:gd name="T19" fmla="*/ 2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2">
                  <a:moveTo>
                    <a:pt x="3" y="2"/>
                  </a:moveTo>
                  <a:cubicBezTo>
                    <a:pt x="3" y="2"/>
                    <a:pt x="3" y="2"/>
                    <a:pt x="3" y="2"/>
                  </a:cubicBezTo>
                  <a:cubicBezTo>
                    <a:pt x="4" y="1"/>
                    <a:pt x="4" y="1"/>
                    <a:pt x="4" y="1"/>
                  </a:cubicBezTo>
                  <a:cubicBezTo>
                    <a:pt x="5" y="1"/>
                    <a:pt x="5" y="1"/>
                    <a:pt x="5" y="1"/>
                  </a:cubicBezTo>
                  <a:cubicBezTo>
                    <a:pt x="5" y="2"/>
                    <a:pt x="5" y="2"/>
                    <a:pt x="6" y="2"/>
                  </a:cubicBezTo>
                  <a:cubicBezTo>
                    <a:pt x="3" y="0"/>
                    <a:pt x="3" y="0"/>
                    <a:pt x="3" y="0"/>
                  </a:cubicBezTo>
                  <a:cubicBezTo>
                    <a:pt x="1" y="0"/>
                    <a:pt x="0" y="0"/>
                    <a:pt x="0" y="0"/>
                  </a:cubicBezTo>
                  <a:cubicBezTo>
                    <a:pt x="0" y="0"/>
                    <a:pt x="0" y="0"/>
                    <a:pt x="0" y="0"/>
                  </a:cubicBezTo>
                  <a:cubicBezTo>
                    <a:pt x="2" y="2"/>
                    <a:pt x="2" y="2"/>
                    <a:pt x="2" y="2"/>
                  </a:cubicBezTo>
                  <a:cubicBezTo>
                    <a:pt x="3" y="2"/>
                    <a:pt x="3" y="2"/>
                    <a:pt x="3" y="2"/>
                  </a:cubicBezTo>
                  <a:close/>
                </a:path>
              </a:pathLst>
            </a:custGeom>
            <a:solidFill>
              <a:srgbClr val="5859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Freeform 61">
              <a:extLst>
                <a:ext uri="{FF2B5EF4-FFF2-40B4-BE49-F238E27FC236}">
                  <a16:creationId xmlns:a16="http://schemas.microsoft.com/office/drawing/2014/main" id="{37A179A6-2A35-41DE-8B38-4A2A8404E916}"/>
                </a:ext>
              </a:extLst>
            </p:cNvPr>
            <p:cNvSpPr>
              <a:spLocks/>
            </p:cNvSpPr>
            <p:nvPr/>
          </p:nvSpPr>
          <p:spPr bwMode="auto">
            <a:xfrm>
              <a:off x="3483" y="1866"/>
              <a:ext cx="49" cy="71"/>
            </a:xfrm>
            <a:custGeom>
              <a:avLst/>
              <a:gdLst>
                <a:gd name="T0" fmla="*/ 4 w 9"/>
                <a:gd name="T1" fmla="*/ 1 h 13"/>
                <a:gd name="T2" fmla="*/ 9 w 9"/>
                <a:gd name="T3" fmla="*/ 4 h 13"/>
                <a:gd name="T4" fmla="*/ 4 w 9"/>
                <a:gd name="T5" fmla="*/ 12 h 13"/>
                <a:gd name="T6" fmla="*/ 0 w 9"/>
                <a:gd name="T7" fmla="*/ 9 h 13"/>
                <a:gd name="T8" fmla="*/ 4 w 9"/>
                <a:gd name="T9" fmla="*/ 1 h 13"/>
              </a:gdLst>
              <a:ahLst/>
              <a:cxnLst>
                <a:cxn ang="0">
                  <a:pos x="T0" y="T1"/>
                </a:cxn>
                <a:cxn ang="0">
                  <a:pos x="T2" y="T3"/>
                </a:cxn>
                <a:cxn ang="0">
                  <a:pos x="T4" y="T5"/>
                </a:cxn>
                <a:cxn ang="0">
                  <a:pos x="T6" y="T7"/>
                </a:cxn>
                <a:cxn ang="0">
                  <a:pos x="T8" y="T9"/>
                </a:cxn>
              </a:cxnLst>
              <a:rect l="0" t="0" r="r" b="b"/>
              <a:pathLst>
                <a:path w="9" h="13">
                  <a:moveTo>
                    <a:pt x="4" y="1"/>
                  </a:moveTo>
                  <a:cubicBezTo>
                    <a:pt x="7" y="0"/>
                    <a:pt x="9" y="1"/>
                    <a:pt x="9" y="4"/>
                  </a:cubicBezTo>
                  <a:cubicBezTo>
                    <a:pt x="9" y="7"/>
                    <a:pt x="7" y="10"/>
                    <a:pt x="4" y="12"/>
                  </a:cubicBezTo>
                  <a:cubicBezTo>
                    <a:pt x="2" y="13"/>
                    <a:pt x="0" y="12"/>
                    <a:pt x="0" y="9"/>
                  </a:cubicBezTo>
                  <a:cubicBezTo>
                    <a:pt x="0" y="6"/>
                    <a:pt x="2" y="2"/>
                    <a:pt x="4" y="1"/>
                  </a:cubicBezTo>
                  <a:close/>
                </a:path>
              </a:pathLst>
            </a:custGeom>
            <a:solidFill>
              <a:srgbClr val="4944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Freeform 62">
              <a:extLst>
                <a:ext uri="{FF2B5EF4-FFF2-40B4-BE49-F238E27FC236}">
                  <a16:creationId xmlns:a16="http://schemas.microsoft.com/office/drawing/2014/main" id="{740DD1CB-13EC-492C-8E7B-4DB5A31087AB}"/>
                </a:ext>
              </a:extLst>
            </p:cNvPr>
            <p:cNvSpPr>
              <a:spLocks/>
            </p:cNvSpPr>
            <p:nvPr/>
          </p:nvSpPr>
          <p:spPr bwMode="auto">
            <a:xfrm>
              <a:off x="3521" y="1866"/>
              <a:ext cx="32" cy="60"/>
            </a:xfrm>
            <a:custGeom>
              <a:avLst/>
              <a:gdLst>
                <a:gd name="T0" fmla="*/ 0 w 32"/>
                <a:gd name="T1" fmla="*/ 22 h 60"/>
                <a:gd name="T2" fmla="*/ 32 w 32"/>
                <a:gd name="T3" fmla="*/ 0 h 60"/>
                <a:gd name="T4" fmla="*/ 32 w 32"/>
                <a:gd name="T5" fmla="*/ 38 h 60"/>
                <a:gd name="T6" fmla="*/ 0 w 32"/>
                <a:gd name="T7" fmla="*/ 60 h 60"/>
                <a:gd name="T8" fmla="*/ 0 w 32"/>
                <a:gd name="T9" fmla="*/ 22 h 60"/>
              </a:gdLst>
              <a:ahLst/>
              <a:cxnLst>
                <a:cxn ang="0">
                  <a:pos x="T0" y="T1"/>
                </a:cxn>
                <a:cxn ang="0">
                  <a:pos x="T2" y="T3"/>
                </a:cxn>
                <a:cxn ang="0">
                  <a:pos x="T4" y="T5"/>
                </a:cxn>
                <a:cxn ang="0">
                  <a:pos x="T6" y="T7"/>
                </a:cxn>
                <a:cxn ang="0">
                  <a:pos x="T8" y="T9"/>
                </a:cxn>
              </a:cxnLst>
              <a:rect l="0" t="0" r="r" b="b"/>
              <a:pathLst>
                <a:path w="32" h="60">
                  <a:moveTo>
                    <a:pt x="0" y="22"/>
                  </a:moveTo>
                  <a:lnTo>
                    <a:pt x="32" y="0"/>
                  </a:lnTo>
                  <a:lnTo>
                    <a:pt x="32" y="38"/>
                  </a:lnTo>
                  <a:lnTo>
                    <a:pt x="0" y="60"/>
                  </a:lnTo>
                  <a:lnTo>
                    <a:pt x="0" y="22"/>
                  </a:lnTo>
                  <a:close/>
                </a:path>
              </a:pathLst>
            </a:custGeom>
            <a:solidFill>
              <a:srgbClr val="6D788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Freeform 63">
              <a:extLst>
                <a:ext uri="{FF2B5EF4-FFF2-40B4-BE49-F238E27FC236}">
                  <a16:creationId xmlns:a16="http://schemas.microsoft.com/office/drawing/2014/main" id="{251787A4-E43A-428D-99C9-409D58E49F2B}"/>
                </a:ext>
              </a:extLst>
            </p:cNvPr>
            <p:cNvSpPr>
              <a:spLocks/>
            </p:cNvSpPr>
            <p:nvPr/>
          </p:nvSpPr>
          <p:spPr bwMode="auto">
            <a:xfrm>
              <a:off x="3429" y="1817"/>
              <a:ext cx="124" cy="71"/>
            </a:xfrm>
            <a:custGeom>
              <a:avLst/>
              <a:gdLst>
                <a:gd name="T0" fmla="*/ 0 w 124"/>
                <a:gd name="T1" fmla="*/ 22 h 71"/>
                <a:gd name="T2" fmla="*/ 38 w 124"/>
                <a:gd name="T3" fmla="*/ 0 h 71"/>
                <a:gd name="T4" fmla="*/ 124 w 124"/>
                <a:gd name="T5" fmla="*/ 49 h 71"/>
                <a:gd name="T6" fmla="*/ 92 w 124"/>
                <a:gd name="T7" fmla="*/ 71 h 71"/>
                <a:gd name="T8" fmla="*/ 0 w 124"/>
                <a:gd name="T9" fmla="*/ 22 h 71"/>
              </a:gdLst>
              <a:ahLst/>
              <a:cxnLst>
                <a:cxn ang="0">
                  <a:pos x="T0" y="T1"/>
                </a:cxn>
                <a:cxn ang="0">
                  <a:pos x="T2" y="T3"/>
                </a:cxn>
                <a:cxn ang="0">
                  <a:pos x="T4" y="T5"/>
                </a:cxn>
                <a:cxn ang="0">
                  <a:pos x="T6" y="T7"/>
                </a:cxn>
                <a:cxn ang="0">
                  <a:pos x="T8" y="T9"/>
                </a:cxn>
              </a:cxnLst>
              <a:rect l="0" t="0" r="r" b="b"/>
              <a:pathLst>
                <a:path w="124" h="71">
                  <a:moveTo>
                    <a:pt x="0" y="22"/>
                  </a:moveTo>
                  <a:lnTo>
                    <a:pt x="38" y="0"/>
                  </a:lnTo>
                  <a:lnTo>
                    <a:pt x="124" y="49"/>
                  </a:lnTo>
                  <a:lnTo>
                    <a:pt x="92" y="71"/>
                  </a:lnTo>
                  <a:lnTo>
                    <a:pt x="0" y="22"/>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Freeform 64">
              <a:extLst>
                <a:ext uri="{FF2B5EF4-FFF2-40B4-BE49-F238E27FC236}">
                  <a16:creationId xmlns:a16="http://schemas.microsoft.com/office/drawing/2014/main" id="{194DFEC1-D3EE-44B1-A830-8AA7D142B6FF}"/>
                </a:ext>
              </a:extLst>
            </p:cNvPr>
            <p:cNvSpPr>
              <a:spLocks/>
            </p:cNvSpPr>
            <p:nvPr/>
          </p:nvSpPr>
          <p:spPr bwMode="auto">
            <a:xfrm>
              <a:off x="3429" y="1839"/>
              <a:ext cx="92" cy="87"/>
            </a:xfrm>
            <a:custGeom>
              <a:avLst/>
              <a:gdLst>
                <a:gd name="T0" fmla="*/ 92 w 92"/>
                <a:gd name="T1" fmla="*/ 49 h 87"/>
                <a:gd name="T2" fmla="*/ 92 w 92"/>
                <a:gd name="T3" fmla="*/ 87 h 87"/>
                <a:gd name="T4" fmla="*/ 76 w 92"/>
                <a:gd name="T5" fmla="*/ 81 h 87"/>
                <a:gd name="T6" fmla="*/ 76 w 92"/>
                <a:gd name="T7" fmla="*/ 59 h 87"/>
                <a:gd name="T8" fmla="*/ 11 w 92"/>
                <a:gd name="T9" fmla="*/ 21 h 87"/>
                <a:gd name="T10" fmla="*/ 11 w 92"/>
                <a:gd name="T11" fmla="*/ 43 h 87"/>
                <a:gd name="T12" fmla="*/ 0 w 92"/>
                <a:gd name="T13" fmla="*/ 38 h 87"/>
                <a:gd name="T14" fmla="*/ 0 w 92"/>
                <a:gd name="T15" fmla="*/ 0 h 87"/>
                <a:gd name="T16" fmla="*/ 92 w 92"/>
                <a:gd name="T17" fmla="*/ 49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2" h="87">
                  <a:moveTo>
                    <a:pt x="92" y="49"/>
                  </a:moveTo>
                  <a:lnTo>
                    <a:pt x="92" y="87"/>
                  </a:lnTo>
                  <a:lnTo>
                    <a:pt x="76" y="81"/>
                  </a:lnTo>
                  <a:lnTo>
                    <a:pt x="76" y="59"/>
                  </a:lnTo>
                  <a:lnTo>
                    <a:pt x="11" y="21"/>
                  </a:lnTo>
                  <a:lnTo>
                    <a:pt x="11" y="43"/>
                  </a:lnTo>
                  <a:lnTo>
                    <a:pt x="0" y="38"/>
                  </a:lnTo>
                  <a:lnTo>
                    <a:pt x="0" y="0"/>
                  </a:lnTo>
                  <a:lnTo>
                    <a:pt x="92" y="49"/>
                  </a:ln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Freeform 65">
              <a:extLst>
                <a:ext uri="{FF2B5EF4-FFF2-40B4-BE49-F238E27FC236}">
                  <a16:creationId xmlns:a16="http://schemas.microsoft.com/office/drawing/2014/main" id="{6BFDA4FB-7034-44AD-97E2-1F14F623B014}"/>
                </a:ext>
              </a:extLst>
            </p:cNvPr>
            <p:cNvSpPr>
              <a:spLocks/>
            </p:cNvSpPr>
            <p:nvPr/>
          </p:nvSpPr>
          <p:spPr bwMode="auto">
            <a:xfrm>
              <a:off x="3499" y="1703"/>
              <a:ext cx="49" cy="33"/>
            </a:xfrm>
            <a:custGeom>
              <a:avLst/>
              <a:gdLst>
                <a:gd name="T0" fmla="*/ 0 w 49"/>
                <a:gd name="T1" fmla="*/ 11 h 33"/>
                <a:gd name="T2" fmla="*/ 11 w 49"/>
                <a:gd name="T3" fmla="*/ 0 h 33"/>
                <a:gd name="T4" fmla="*/ 49 w 49"/>
                <a:gd name="T5" fmla="*/ 22 h 33"/>
                <a:gd name="T6" fmla="*/ 33 w 49"/>
                <a:gd name="T7" fmla="*/ 33 h 33"/>
                <a:gd name="T8" fmla="*/ 0 w 49"/>
                <a:gd name="T9" fmla="*/ 11 h 33"/>
              </a:gdLst>
              <a:ahLst/>
              <a:cxnLst>
                <a:cxn ang="0">
                  <a:pos x="T0" y="T1"/>
                </a:cxn>
                <a:cxn ang="0">
                  <a:pos x="T2" y="T3"/>
                </a:cxn>
                <a:cxn ang="0">
                  <a:pos x="T4" y="T5"/>
                </a:cxn>
                <a:cxn ang="0">
                  <a:pos x="T6" y="T7"/>
                </a:cxn>
                <a:cxn ang="0">
                  <a:pos x="T8" y="T9"/>
                </a:cxn>
              </a:cxnLst>
              <a:rect l="0" t="0" r="r" b="b"/>
              <a:pathLst>
                <a:path w="49" h="33">
                  <a:moveTo>
                    <a:pt x="0" y="11"/>
                  </a:moveTo>
                  <a:lnTo>
                    <a:pt x="11" y="0"/>
                  </a:lnTo>
                  <a:lnTo>
                    <a:pt x="49" y="22"/>
                  </a:lnTo>
                  <a:lnTo>
                    <a:pt x="33" y="33"/>
                  </a:lnTo>
                  <a:lnTo>
                    <a:pt x="0" y="11"/>
                  </a:ln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Freeform 66">
              <a:extLst>
                <a:ext uri="{FF2B5EF4-FFF2-40B4-BE49-F238E27FC236}">
                  <a16:creationId xmlns:a16="http://schemas.microsoft.com/office/drawing/2014/main" id="{3C1C84F5-34AD-401E-ACA3-DFFC791F9BC8}"/>
                </a:ext>
              </a:extLst>
            </p:cNvPr>
            <p:cNvSpPr>
              <a:spLocks/>
            </p:cNvSpPr>
            <p:nvPr/>
          </p:nvSpPr>
          <p:spPr bwMode="auto">
            <a:xfrm>
              <a:off x="3505" y="1725"/>
              <a:ext cx="43" cy="146"/>
            </a:xfrm>
            <a:custGeom>
              <a:avLst/>
              <a:gdLst>
                <a:gd name="T0" fmla="*/ 27 w 43"/>
                <a:gd name="T1" fmla="*/ 11 h 146"/>
                <a:gd name="T2" fmla="*/ 43 w 43"/>
                <a:gd name="T3" fmla="*/ 0 h 146"/>
                <a:gd name="T4" fmla="*/ 16 w 43"/>
                <a:gd name="T5" fmla="*/ 135 h 146"/>
                <a:gd name="T6" fmla="*/ 0 w 43"/>
                <a:gd name="T7" fmla="*/ 146 h 146"/>
                <a:gd name="T8" fmla="*/ 27 w 43"/>
                <a:gd name="T9" fmla="*/ 11 h 146"/>
              </a:gdLst>
              <a:ahLst/>
              <a:cxnLst>
                <a:cxn ang="0">
                  <a:pos x="T0" y="T1"/>
                </a:cxn>
                <a:cxn ang="0">
                  <a:pos x="T2" y="T3"/>
                </a:cxn>
                <a:cxn ang="0">
                  <a:pos x="T4" y="T5"/>
                </a:cxn>
                <a:cxn ang="0">
                  <a:pos x="T6" y="T7"/>
                </a:cxn>
                <a:cxn ang="0">
                  <a:pos x="T8" y="T9"/>
                </a:cxn>
              </a:cxnLst>
              <a:rect l="0" t="0" r="r" b="b"/>
              <a:pathLst>
                <a:path w="43" h="146">
                  <a:moveTo>
                    <a:pt x="27" y="11"/>
                  </a:moveTo>
                  <a:lnTo>
                    <a:pt x="43" y="0"/>
                  </a:lnTo>
                  <a:lnTo>
                    <a:pt x="16" y="135"/>
                  </a:lnTo>
                  <a:lnTo>
                    <a:pt x="0" y="146"/>
                  </a:lnTo>
                  <a:lnTo>
                    <a:pt x="27" y="11"/>
                  </a:lnTo>
                  <a:close/>
                </a:path>
              </a:pathLst>
            </a:custGeom>
            <a:solidFill>
              <a:srgbClr val="6D788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Freeform 67">
              <a:extLst>
                <a:ext uri="{FF2B5EF4-FFF2-40B4-BE49-F238E27FC236}">
                  <a16:creationId xmlns:a16="http://schemas.microsoft.com/office/drawing/2014/main" id="{DF213D43-D683-4834-9142-ABB20B854178}"/>
                </a:ext>
              </a:extLst>
            </p:cNvPr>
            <p:cNvSpPr>
              <a:spLocks/>
            </p:cNvSpPr>
            <p:nvPr/>
          </p:nvSpPr>
          <p:spPr bwMode="auto">
            <a:xfrm>
              <a:off x="3467" y="1714"/>
              <a:ext cx="65" cy="157"/>
            </a:xfrm>
            <a:custGeom>
              <a:avLst/>
              <a:gdLst>
                <a:gd name="T0" fmla="*/ 32 w 65"/>
                <a:gd name="T1" fmla="*/ 0 h 157"/>
                <a:gd name="T2" fmla="*/ 65 w 65"/>
                <a:gd name="T3" fmla="*/ 22 h 157"/>
                <a:gd name="T4" fmla="*/ 38 w 65"/>
                <a:gd name="T5" fmla="*/ 157 h 157"/>
                <a:gd name="T6" fmla="*/ 0 w 65"/>
                <a:gd name="T7" fmla="*/ 136 h 157"/>
                <a:gd name="T8" fmla="*/ 32 w 65"/>
                <a:gd name="T9" fmla="*/ 0 h 157"/>
              </a:gdLst>
              <a:ahLst/>
              <a:cxnLst>
                <a:cxn ang="0">
                  <a:pos x="T0" y="T1"/>
                </a:cxn>
                <a:cxn ang="0">
                  <a:pos x="T2" y="T3"/>
                </a:cxn>
                <a:cxn ang="0">
                  <a:pos x="T4" y="T5"/>
                </a:cxn>
                <a:cxn ang="0">
                  <a:pos x="T6" y="T7"/>
                </a:cxn>
                <a:cxn ang="0">
                  <a:pos x="T8" y="T9"/>
                </a:cxn>
              </a:cxnLst>
              <a:rect l="0" t="0" r="r" b="b"/>
              <a:pathLst>
                <a:path w="65" h="157">
                  <a:moveTo>
                    <a:pt x="32" y="0"/>
                  </a:moveTo>
                  <a:lnTo>
                    <a:pt x="65" y="22"/>
                  </a:lnTo>
                  <a:lnTo>
                    <a:pt x="38" y="157"/>
                  </a:lnTo>
                  <a:lnTo>
                    <a:pt x="0" y="136"/>
                  </a:lnTo>
                  <a:lnTo>
                    <a:pt x="32" y="0"/>
                  </a:lnTo>
                  <a:close/>
                </a:path>
              </a:pathLst>
            </a:custGeom>
            <a:solidFill>
              <a:srgbClr val="8592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Freeform 68">
              <a:extLst>
                <a:ext uri="{FF2B5EF4-FFF2-40B4-BE49-F238E27FC236}">
                  <a16:creationId xmlns:a16="http://schemas.microsoft.com/office/drawing/2014/main" id="{0EF04C42-1F7F-4495-A5E1-B706DEA5890F}"/>
                </a:ext>
              </a:extLst>
            </p:cNvPr>
            <p:cNvSpPr>
              <a:spLocks/>
            </p:cNvSpPr>
            <p:nvPr/>
          </p:nvSpPr>
          <p:spPr bwMode="auto">
            <a:xfrm>
              <a:off x="2165" y="562"/>
              <a:ext cx="2414" cy="1853"/>
            </a:xfrm>
            <a:custGeom>
              <a:avLst/>
              <a:gdLst>
                <a:gd name="T0" fmla="*/ 445 w 445"/>
                <a:gd name="T1" fmla="*/ 15 h 341"/>
                <a:gd name="T2" fmla="*/ 445 w 445"/>
                <a:gd name="T3" fmla="*/ 21 h 341"/>
                <a:gd name="T4" fmla="*/ 444 w 445"/>
                <a:gd name="T5" fmla="*/ 29 h 341"/>
                <a:gd name="T6" fmla="*/ 442 w 445"/>
                <a:gd name="T7" fmla="*/ 47 h 341"/>
                <a:gd name="T8" fmla="*/ 441 w 445"/>
                <a:gd name="T9" fmla="*/ 49 h 341"/>
                <a:gd name="T10" fmla="*/ 439 w 445"/>
                <a:gd name="T11" fmla="*/ 62 h 341"/>
                <a:gd name="T12" fmla="*/ 417 w 445"/>
                <a:gd name="T13" fmla="*/ 105 h 341"/>
                <a:gd name="T14" fmla="*/ 415 w 445"/>
                <a:gd name="T15" fmla="*/ 107 h 341"/>
                <a:gd name="T16" fmla="*/ 413 w 445"/>
                <a:gd name="T17" fmla="*/ 109 h 341"/>
                <a:gd name="T18" fmla="*/ 240 w 445"/>
                <a:gd name="T19" fmla="*/ 237 h 341"/>
                <a:gd name="T20" fmla="*/ 231 w 445"/>
                <a:gd name="T21" fmla="*/ 242 h 341"/>
                <a:gd name="T22" fmla="*/ 228 w 445"/>
                <a:gd name="T23" fmla="*/ 244 h 341"/>
                <a:gd name="T24" fmla="*/ 143 w 445"/>
                <a:gd name="T25" fmla="*/ 292 h 341"/>
                <a:gd name="T26" fmla="*/ 140 w 445"/>
                <a:gd name="T27" fmla="*/ 294 h 341"/>
                <a:gd name="T28" fmla="*/ 90 w 445"/>
                <a:gd name="T29" fmla="*/ 322 h 341"/>
                <a:gd name="T30" fmla="*/ 33 w 445"/>
                <a:gd name="T31" fmla="*/ 339 h 341"/>
                <a:gd name="T32" fmla="*/ 27 w 445"/>
                <a:gd name="T33" fmla="*/ 340 h 341"/>
                <a:gd name="T34" fmla="*/ 3 w 445"/>
                <a:gd name="T35" fmla="*/ 314 h 341"/>
                <a:gd name="T36" fmla="*/ 3 w 445"/>
                <a:gd name="T37" fmla="*/ 313 h 341"/>
                <a:gd name="T38" fmla="*/ 5 w 445"/>
                <a:gd name="T39" fmla="*/ 306 h 341"/>
                <a:gd name="T40" fmla="*/ 6 w 445"/>
                <a:gd name="T41" fmla="*/ 302 h 341"/>
                <a:gd name="T42" fmla="*/ 13 w 445"/>
                <a:gd name="T43" fmla="*/ 286 h 341"/>
                <a:gd name="T44" fmla="*/ 32 w 445"/>
                <a:gd name="T45" fmla="*/ 252 h 341"/>
                <a:gd name="T46" fmla="*/ 39 w 445"/>
                <a:gd name="T47" fmla="*/ 240 h 341"/>
                <a:gd name="T48" fmla="*/ 62 w 445"/>
                <a:gd name="T49" fmla="*/ 218 h 341"/>
                <a:gd name="T50" fmla="*/ 81 w 445"/>
                <a:gd name="T51" fmla="*/ 206 h 341"/>
                <a:gd name="T52" fmla="*/ 84 w 445"/>
                <a:gd name="T53" fmla="*/ 204 h 341"/>
                <a:gd name="T54" fmla="*/ 175 w 445"/>
                <a:gd name="T55" fmla="*/ 152 h 341"/>
                <a:gd name="T56" fmla="*/ 178 w 445"/>
                <a:gd name="T57" fmla="*/ 150 h 341"/>
                <a:gd name="T58" fmla="*/ 296 w 445"/>
                <a:gd name="T59" fmla="*/ 82 h 341"/>
                <a:gd name="T60" fmla="*/ 299 w 445"/>
                <a:gd name="T61" fmla="*/ 80 h 341"/>
                <a:gd name="T62" fmla="*/ 362 w 445"/>
                <a:gd name="T63" fmla="*/ 43 h 341"/>
                <a:gd name="T64" fmla="*/ 365 w 445"/>
                <a:gd name="T65" fmla="*/ 42 h 341"/>
                <a:gd name="T66" fmla="*/ 431 w 445"/>
                <a:gd name="T67" fmla="*/ 4 h 341"/>
                <a:gd name="T68" fmla="*/ 445 w 445"/>
                <a:gd name="T69" fmla="*/ 9 h 341"/>
                <a:gd name="T70" fmla="*/ 445 w 445"/>
                <a:gd name="T71" fmla="*/ 15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45" h="341">
                  <a:moveTo>
                    <a:pt x="445" y="15"/>
                  </a:moveTo>
                  <a:cubicBezTo>
                    <a:pt x="445" y="16"/>
                    <a:pt x="445" y="19"/>
                    <a:pt x="445" y="21"/>
                  </a:cubicBezTo>
                  <a:cubicBezTo>
                    <a:pt x="445" y="23"/>
                    <a:pt x="445" y="26"/>
                    <a:pt x="444" y="29"/>
                  </a:cubicBezTo>
                  <a:cubicBezTo>
                    <a:pt x="444" y="34"/>
                    <a:pt x="443" y="40"/>
                    <a:pt x="442" y="47"/>
                  </a:cubicBezTo>
                  <a:cubicBezTo>
                    <a:pt x="442" y="48"/>
                    <a:pt x="442" y="49"/>
                    <a:pt x="441" y="49"/>
                  </a:cubicBezTo>
                  <a:cubicBezTo>
                    <a:pt x="441" y="53"/>
                    <a:pt x="440" y="57"/>
                    <a:pt x="439" y="62"/>
                  </a:cubicBezTo>
                  <a:cubicBezTo>
                    <a:pt x="434" y="77"/>
                    <a:pt x="428" y="93"/>
                    <a:pt x="417" y="105"/>
                  </a:cubicBezTo>
                  <a:cubicBezTo>
                    <a:pt x="416" y="106"/>
                    <a:pt x="416" y="106"/>
                    <a:pt x="415" y="107"/>
                  </a:cubicBezTo>
                  <a:cubicBezTo>
                    <a:pt x="414" y="108"/>
                    <a:pt x="414" y="108"/>
                    <a:pt x="413" y="109"/>
                  </a:cubicBezTo>
                  <a:cubicBezTo>
                    <a:pt x="397" y="126"/>
                    <a:pt x="288" y="207"/>
                    <a:pt x="240" y="237"/>
                  </a:cubicBezTo>
                  <a:cubicBezTo>
                    <a:pt x="237" y="239"/>
                    <a:pt x="234" y="240"/>
                    <a:pt x="231" y="242"/>
                  </a:cubicBezTo>
                  <a:cubicBezTo>
                    <a:pt x="230" y="242"/>
                    <a:pt x="229" y="243"/>
                    <a:pt x="228" y="244"/>
                  </a:cubicBezTo>
                  <a:cubicBezTo>
                    <a:pt x="200" y="259"/>
                    <a:pt x="170" y="277"/>
                    <a:pt x="143" y="292"/>
                  </a:cubicBezTo>
                  <a:cubicBezTo>
                    <a:pt x="142" y="293"/>
                    <a:pt x="141" y="293"/>
                    <a:pt x="140" y="294"/>
                  </a:cubicBezTo>
                  <a:cubicBezTo>
                    <a:pt x="121" y="305"/>
                    <a:pt x="104" y="314"/>
                    <a:pt x="90" y="322"/>
                  </a:cubicBezTo>
                  <a:cubicBezTo>
                    <a:pt x="72" y="332"/>
                    <a:pt x="51" y="337"/>
                    <a:pt x="33" y="339"/>
                  </a:cubicBezTo>
                  <a:cubicBezTo>
                    <a:pt x="31" y="339"/>
                    <a:pt x="29" y="339"/>
                    <a:pt x="27" y="340"/>
                  </a:cubicBezTo>
                  <a:cubicBezTo>
                    <a:pt x="18" y="340"/>
                    <a:pt x="0" y="341"/>
                    <a:pt x="3" y="314"/>
                  </a:cubicBezTo>
                  <a:cubicBezTo>
                    <a:pt x="3" y="313"/>
                    <a:pt x="3" y="313"/>
                    <a:pt x="3" y="313"/>
                  </a:cubicBezTo>
                  <a:cubicBezTo>
                    <a:pt x="4" y="310"/>
                    <a:pt x="4" y="308"/>
                    <a:pt x="5" y="306"/>
                  </a:cubicBezTo>
                  <a:cubicBezTo>
                    <a:pt x="5" y="305"/>
                    <a:pt x="5" y="303"/>
                    <a:pt x="6" y="302"/>
                  </a:cubicBezTo>
                  <a:cubicBezTo>
                    <a:pt x="7" y="298"/>
                    <a:pt x="10" y="292"/>
                    <a:pt x="13" y="286"/>
                  </a:cubicBezTo>
                  <a:cubicBezTo>
                    <a:pt x="20" y="272"/>
                    <a:pt x="26" y="261"/>
                    <a:pt x="32" y="252"/>
                  </a:cubicBezTo>
                  <a:cubicBezTo>
                    <a:pt x="34" y="247"/>
                    <a:pt x="37" y="244"/>
                    <a:pt x="39" y="240"/>
                  </a:cubicBezTo>
                  <a:cubicBezTo>
                    <a:pt x="47" y="228"/>
                    <a:pt x="53" y="223"/>
                    <a:pt x="62" y="218"/>
                  </a:cubicBezTo>
                  <a:cubicBezTo>
                    <a:pt x="63" y="217"/>
                    <a:pt x="70" y="212"/>
                    <a:pt x="81" y="206"/>
                  </a:cubicBezTo>
                  <a:cubicBezTo>
                    <a:pt x="82" y="206"/>
                    <a:pt x="83" y="205"/>
                    <a:pt x="84" y="204"/>
                  </a:cubicBezTo>
                  <a:cubicBezTo>
                    <a:pt x="105" y="192"/>
                    <a:pt x="137" y="173"/>
                    <a:pt x="175" y="152"/>
                  </a:cubicBezTo>
                  <a:cubicBezTo>
                    <a:pt x="176" y="151"/>
                    <a:pt x="177" y="151"/>
                    <a:pt x="178" y="150"/>
                  </a:cubicBezTo>
                  <a:cubicBezTo>
                    <a:pt x="215" y="128"/>
                    <a:pt x="257" y="104"/>
                    <a:pt x="296" y="82"/>
                  </a:cubicBezTo>
                  <a:cubicBezTo>
                    <a:pt x="297" y="81"/>
                    <a:pt x="298" y="80"/>
                    <a:pt x="299" y="80"/>
                  </a:cubicBezTo>
                  <a:cubicBezTo>
                    <a:pt x="322" y="67"/>
                    <a:pt x="343" y="54"/>
                    <a:pt x="362" y="43"/>
                  </a:cubicBezTo>
                  <a:cubicBezTo>
                    <a:pt x="363" y="43"/>
                    <a:pt x="364" y="42"/>
                    <a:pt x="365" y="42"/>
                  </a:cubicBezTo>
                  <a:cubicBezTo>
                    <a:pt x="403" y="20"/>
                    <a:pt x="430" y="5"/>
                    <a:pt x="431" y="4"/>
                  </a:cubicBezTo>
                  <a:cubicBezTo>
                    <a:pt x="433" y="3"/>
                    <a:pt x="442" y="0"/>
                    <a:pt x="445" y="9"/>
                  </a:cubicBezTo>
                  <a:cubicBezTo>
                    <a:pt x="445" y="10"/>
                    <a:pt x="445" y="12"/>
                    <a:pt x="445" y="15"/>
                  </a:cubicBezTo>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Freeform 69">
              <a:extLst>
                <a:ext uri="{FF2B5EF4-FFF2-40B4-BE49-F238E27FC236}">
                  <a16:creationId xmlns:a16="http://schemas.microsoft.com/office/drawing/2014/main" id="{368C36D9-145D-4B2E-8BFF-2824B0111A01}"/>
                </a:ext>
              </a:extLst>
            </p:cNvPr>
            <p:cNvSpPr>
              <a:spLocks/>
            </p:cNvSpPr>
            <p:nvPr/>
          </p:nvSpPr>
          <p:spPr bwMode="auto">
            <a:xfrm>
              <a:off x="2344" y="2078"/>
              <a:ext cx="591" cy="326"/>
            </a:xfrm>
            <a:custGeom>
              <a:avLst/>
              <a:gdLst>
                <a:gd name="T0" fmla="*/ 3 w 109"/>
                <a:gd name="T1" fmla="*/ 51 h 60"/>
                <a:gd name="T2" fmla="*/ 109 w 109"/>
                <a:gd name="T3" fmla="*/ 0 h 60"/>
                <a:gd name="T4" fmla="*/ 107 w 109"/>
                <a:gd name="T5" fmla="*/ 15 h 60"/>
                <a:gd name="T6" fmla="*/ 57 w 109"/>
                <a:gd name="T7" fmla="*/ 43 h 60"/>
                <a:gd name="T8" fmla="*/ 0 w 109"/>
                <a:gd name="T9" fmla="*/ 60 h 60"/>
                <a:gd name="T10" fmla="*/ 3 w 109"/>
                <a:gd name="T11" fmla="*/ 51 h 60"/>
              </a:gdLst>
              <a:ahLst/>
              <a:cxnLst>
                <a:cxn ang="0">
                  <a:pos x="T0" y="T1"/>
                </a:cxn>
                <a:cxn ang="0">
                  <a:pos x="T2" y="T3"/>
                </a:cxn>
                <a:cxn ang="0">
                  <a:pos x="T4" y="T5"/>
                </a:cxn>
                <a:cxn ang="0">
                  <a:pos x="T6" y="T7"/>
                </a:cxn>
                <a:cxn ang="0">
                  <a:pos x="T8" y="T9"/>
                </a:cxn>
                <a:cxn ang="0">
                  <a:pos x="T10" y="T11"/>
                </a:cxn>
              </a:cxnLst>
              <a:rect l="0" t="0" r="r" b="b"/>
              <a:pathLst>
                <a:path w="109" h="60">
                  <a:moveTo>
                    <a:pt x="3" y="51"/>
                  </a:moveTo>
                  <a:cubicBezTo>
                    <a:pt x="18" y="49"/>
                    <a:pt x="59" y="29"/>
                    <a:pt x="109" y="0"/>
                  </a:cubicBezTo>
                  <a:cubicBezTo>
                    <a:pt x="109" y="5"/>
                    <a:pt x="108" y="10"/>
                    <a:pt x="107" y="15"/>
                  </a:cubicBezTo>
                  <a:cubicBezTo>
                    <a:pt x="88" y="26"/>
                    <a:pt x="71" y="35"/>
                    <a:pt x="57" y="43"/>
                  </a:cubicBezTo>
                  <a:cubicBezTo>
                    <a:pt x="39" y="53"/>
                    <a:pt x="18" y="58"/>
                    <a:pt x="0" y="60"/>
                  </a:cubicBezTo>
                  <a:cubicBezTo>
                    <a:pt x="2" y="58"/>
                    <a:pt x="3" y="55"/>
                    <a:pt x="3" y="51"/>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70">
              <a:extLst>
                <a:ext uri="{FF2B5EF4-FFF2-40B4-BE49-F238E27FC236}">
                  <a16:creationId xmlns:a16="http://schemas.microsoft.com/office/drawing/2014/main" id="{358746A0-9E5F-43FB-8326-F33C54757C1E}"/>
                </a:ext>
              </a:extLst>
            </p:cNvPr>
            <p:cNvSpPr>
              <a:spLocks/>
            </p:cNvSpPr>
            <p:nvPr/>
          </p:nvSpPr>
          <p:spPr bwMode="auto">
            <a:xfrm>
              <a:off x="2941" y="1790"/>
              <a:ext cx="488" cy="358"/>
            </a:xfrm>
            <a:custGeom>
              <a:avLst/>
              <a:gdLst>
                <a:gd name="T0" fmla="*/ 90 w 90"/>
                <a:gd name="T1" fmla="*/ 0 h 66"/>
                <a:gd name="T2" fmla="*/ 87 w 90"/>
                <a:gd name="T3" fmla="*/ 14 h 66"/>
                <a:gd name="T4" fmla="*/ 85 w 90"/>
                <a:gd name="T5" fmla="*/ 18 h 66"/>
                <a:gd name="T6" fmla="*/ 0 w 90"/>
                <a:gd name="T7" fmla="*/ 66 h 66"/>
                <a:gd name="T8" fmla="*/ 2 w 90"/>
                <a:gd name="T9" fmla="*/ 52 h 66"/>
                <a:gd name="T10" fmla="*/ 90 w 90"/>
                <a:gd name="T11" fmla="*/ 0 h 66"/>
              </a:gdLst>
              <a:ahLst/>
              <a:cxnLst>
                <a:cxn ang="0">
                  <a:pos x="T0" y="T1"/>
                </a:cxn>
                <a:cxn ang="0">
                  <a:pos x="T2" y="T3"/>
                </a:cxn>
                <a:cxn ang="0">
                  <a:pos x="T4" y="T5"/>
                </a:cxn>
                <a:cxn ang="0">
                  <a:pos x="T6" y="T7"/>
                </a:cxn>
                <a:cxn ang="0">
                  <a:pos x="T8" y="T9"/>
                </a:cxn>
                <a:cxn ang="0">
                  <a:pos x="T10" y="T11"/>
                </a:cxn>
              </a:cxnLst>
              <a:rect l="0" t="0" r="r" b="b"/>
              <a:pathLst>
                <a:path w="90" h="66">
                  <a:moveTo>
                    <a:pt x="90" y="0"/>
                  </a:moveTo>
                  <a:cubicBezTo>
                    <a:pt x="89" y="5"/>
                    <a:pt x="88" y="10"/>
                    <a:pt x="87" y="14"/>
                  </a:cubicBezTo>
                  <a:cubicBezTo>
                    <a:pt x="86" y="15"/>
                    <a:pt x="86" y="16"/>
                    <a:pt x="85" y="18"/>
                  </a:cubicBezTo>
                  <a:cubicBezTo>
                    <a:pt x="57" y="33"/>
                    <a:pt x="27" y="51"/>
                    <a:pt x="0" y="66"/>
                  </a:cubicBezTo>
                  <a:cubicBezTo>
                    <a:pt x="1" y="62"/>
                    <a:pt x="2" y="57"/>
                    <a:pt x="2" y="52"/>
                  </a:cubicBezTo>
                  <a:cubicBezTo>
                    <a:pt x="29" y="37"/>
                    <a:pt x="59" y="19"/>
                    <a:pt x="90" y="0"/>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71">
              <a:extLst>
                <a:ext uri="{FF2B5EF4-FFF2-40B4-BE49-F238E27FC236}">
                  <a16:creationId xmlns:a16="http://schemas.microsoft.com/office/drawing/2014/main" id="{BB217218-A365-41A0-AD5E-60224792A691}"/>
                </a:ext>
              </a:extLst>
            </p:cNvPr>
            <p:cNvSpPr>
              <a:spLocks/>
            </p:cNvSpPr>
            <p:nvPr/>
          </p:nvSpPr>
          <p:spPr bwMode="auto">
            <a:xfrm>
              <a:off x="3418" y="1372"/>
              <a:ext cx="645" cy="505"/>
            </a:xfrm>
            <a:custGeom>
              <a:avLst/>
              <a:gdLst>
                <a:gd name="T0" fmla="*/ 119 w 119"/>
                <a:gd name="T1" fmla="*/ 0 h 93"/>
                <a:gd name="T2" fmla="*/ 118 w 119"/>
                <a:gd name="T3" fmla="*/ 11 h 93"/>
                <a:gd name="T4" fmla="*/ 9 w 119"/>
                <a:gd name="T5" fmla="*/ 88 h 93"/>
                <a:gd name="T6" fmla="*/ 0 w 119"/>
                <a:gd name="T7" fmla="*/ 93 h 93"/>
                <a:gd name="T8" fmla="*/ 1 w 119"/>
                <a:gd name="T9" fmla="*/ 92 h 93"/>
                <a:gd name="T10" fmla="*/ 4 w 119"/>
                <a:gd name="T11" fmla="*/ 76 h 93"/>
                <a:gd name="T12" fmla="*/ 99 w 119"/>
                <a:gd name="T13" fmla="*/ 14 h 93"/>
                <a:gd name="T14" fmla="*/ 119 w 119"/>
                <a:gd name="T15" fmla="*/ 0 h 9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9" h="93">
                  <a:moveTo>
                    <a:pt x="119" y="0"/>
                  </a:moveTo>
                  <a:cubicBezTo>
                    <a:pt x="119" y="4"/>
                    <a:pt x="119" y="7"/>
                    <a:pt x="118" y="11"/>
                  </a:cubicBezTo>
                  <a:cubicBezTo>
                    <a:pt x="81" y="39"/>
                    <a:pt x="35" y="71"/>
                    <a:pt x="9" y="88"/>
                  </a:cubicBezTo>
                  <a:cubicBezTo>
                    <a:pt x="6" y="90"/>
                    <a:pt x="3" y="91"/>
                    <a:pt x="0" y="93"/>
                  </a:cubicBezTo>
                  <a:cubicBezTo>
                    <a:pt x="1" y="92"/>
                    <a:pt x="1" y="92"/>
                    <a:pt x="1" y="92"/>
                  </a:cubicBezTo>
                  <a:cubicBezTo>
                    <a:pt x="2" y="87"/>
                    <a:pt x="3" y="82"/>
                    <a:pt x="4" y="76"/>
                  </a:cubicBezTo>
                  <a:cubicBezTo>
                    <a:pt x="37" y="55"/>
                    <a:pt x="70" y="34"/>
                    <a:pt x="99" y="14"/>
                  </a:cubicBezTo>
                  <a:cubicBezTo>
                    <a:pt x="106" y="9"/>
                    <a:pt x="113" y="4"/>
                    <a:pt x="119" y="0"/>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72">
              <a:extLst>
                <a:ext uri="{FF2B5EF4-FFF2-40B4-BE49-F238E27FC236}">
                  <a16:creationId xmlns:a16="http://schemas.microsoft.com/office/drawing/2014/main" id="{C4B01DC0-8A81-4F2A-BB83-C10DCB0F266D}"/>
                </a:ext>
              </a:extLst>
            </p:cNvPr>
            <p:cNvSpPr>
              <a:spLocks/>
            </p:cNvSpPr>
            <p:nvPr/>
          </p:nvSpPr>
          <p:spPr bwMode="auto">
            <a:xfrm>
              <a:off x="4074" y="1094"/>
              <a:ext cx="331" cy="326"/>
            </a:xfrm>
            <a:custGeom>
              <a:avLst/>
              <a:gdLst>
                <a:gd name="T0" fmla="*/ 60 w 61"/>
                <a:gd name="T1" fmla="*/ 0 h 60"/>
                <a:gd name="T2" fmla="*/ 61 w 61"/>
                <a:gd name="T3" fmla="*/ 11 h 60"/>
                <a:gd name="T4" fmla="*/ 0 w 61"/>
                <a:gd name="T5" fmla="*/ 60 h 60"/>
                <a:gd name="T6" fmla="*/ 0 w 61"/>
                <a:gd name="T7" fmla="*/ 49 h 60"/>
                <a:gd name="T8" fmla="*/ 60 w 61"/>
                <a:gd name="T9" fmla="*/ 0 h 60"/>
              </a:gdLst>
              <a:ahLst/>
              <a:cxnLst>
                <a:cxn ang="0">
                  <a:pos x="T0" y="T1"/>
                </a:cxn>
                <a:cxn ang="0">
                  <a:pos x="T2" y="T3"/>
                </a:cxn>
                <a:cxn ang="0">
                  <a:pos x="T4" y="T5"/>
                </a:cxn>
                <a:cxn ang="0">
                  <a:pos x="T6" y="T7"/>
                </a:cxn>
                <a:cxn ang="0">
                  <a:pos x="T8" y="T9"/>
                </a:cxn>
              </a:cxnLst>
              <a:rect l="0" t="0" r="r" b="b"/>
              <a:pathLst>
                <a:path w="61" h="60">
                  <a:moveTo>
                    <a:pt x="60" y="0"/>
                  </a:moveTo>
                  <a:cubicBezTo>
                    <a:pt x="60" y="3"/>
                    <a:pt x="61" y="7"/>
                    <a:pt x="61" y="11"/>
                  </a:cubicBezTo>
                  <a:cubicBezTo>
                    <a:pt x="54" y="18"/>
                    <a:pt x="30" y="38"/>
                    <a:pt x="0" y="60"/>
                  </a:cubicBezTo>
                  <a:cubicBezTo>
                    <a:pt x="0" y="57"/>
                    <a:pt x="0" y="53"/>
                    <a:pt x="0" y="49"/>
                  </a:cubicBezTo>
                  <a:cubicBezTo>
                    <a:pt x="28" y="29"/>
                    <a:pt x="47" y="14"/>
                    <a:pt x="60" y="0"/>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Freeform 73">
              <a:extLst>
                <a:ext uri="{FF2B5EF4-FFF2-40B4-BE49-F238E27FC236}">
                  <a16:creationId xmlns:a16="http://schemas.microsoft.com/office/drawing/2014/main" id="{2699C1D1-5675-4387-9EB5-F8F539A25F3D}"/>
                </a:ext>
              </a:extLst>
            </p:cNvPr>
            <p:cNvSpPr>
              <a:spLocks/>
            </p:cNvSpPr>
            <p:nvPr/>
          </p:nvSpPr>
          <p:spPr bwMode="auto">
            <a:xfrm>
              <a:off x="4405" y="817"/>
              <a:ext cx="157" cy="326"/>
            </a:xfrm>
            <a:custGeom>
              <a:avLst/>
              <a:gdLst>
                <a:gd name="T0" fmla="*/ 29 w 29"/>
                <a:gd name="T1" fmla="*/ 0 h 60"/>
                <a:gd name="T2" fmla="*/ 4 w 29"/>
                <a:gd name="T3" fmla="*/ 58 h 60"/>
                <a:gd name="T4" fmla="*/ 2 w 29"/>
                <a:gd name="T5" fmla="*/ 60 h 60"/>
                <a:gd name="T6" fmla="*/ 0 w 29"/>
                <a:gd name="T7" fmla="*/ 49 h 60"/>
                <a:gd name="T8" fmla="*/ 8 w 29"/>
                <a:gd name="T9" fmla="*/ 40 h 60"/>
                <a:gd name="T10" fmla="*/ 29 w 29"/>
                <a:gd name="T11" fmla="*/ 0 h 60"/>
              </a:gdLst>
              <a:ahLst/>
              <a:cxnLst>
                <a:cxn ang="0">
                  <a:pos x="T0" y="T1"/>
                </a:cxn>
                <a:cxn ang="0">
                  <a:pos x="T2" y="T3"/>
                </a:cxn>
                <a:cxn ang="0">
                  <a:pos x="T4" y="T5"/>
                </a:cxn>
                <a:cxn ang="0">
                  <a:pos x="T6" y="T7"/>
                </a:cxn>
                <a:cxn ang="0">
                  <a:pos x="T8" y="T9"/>
                </a:cxn>
                <a:cxn ang="0">
                  <a:pos x="T10" y="T11"/>
                </a:cxn>
              </a:cxnLst>
              <a:rect l="0" t="0" r="r" b="b"/>
              <a:pathLst>
                <a:path w="29" h="60">
                  <a:moveTo>
                    <a:pt x="29" y="0"/>
                  </a:moveTo>
                  <a:cubicBezTo>
                    <a:pt x="25" y="19"/>
                    <a:pt x="18" y="42"/>
                    <a:pt x="4" y="58"/>
                  </a:cubicBezTo>
                  <a:cubicBezTo>
                    <a:pt x="3" y="59"/>
                    <a:pt x="3" y="59"/>
                    <a:pt x="2" y="60"/>
                  </a:cubicBezTo>
                  <a:cubicBezTo>
                    <a:pt x="2" y="56"/>
                    <a:pt x="1" y="52"/>
                    <a:pt x="0" y="49"/>
                  </a:cubicBezTo>
                  <a:cubicBezTo>
                    <a:pt x="3" y="46"/>
                    <a:pt x="6" y="43"/>
                    <a:pt x="8" y="40"/>
                  </a:cubicBezTo>
                  <a:cubicBezTo>
                    <a:pt x="21" y="22"/>
                    <a:pt x="26" y="4"/>
                    <a:pt x="29" y="0"/>
                  </a:cubicBezTo>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Freeform 74">
              <a:extLst>
                <a:ext uri="{FF2B5EF4-FFF2-40B4-BE49-F238E27FC236}">
                  <a16:creationId xmlns:a16="http://schemas.microsoft.com/office/drawing/2014/main" id="{F8FF50BF-FDAF-46AA-955C-0205D256F7B2}"/>
                </a:ext>
              </a:extLst>
            </p:cNvPr>
            <p:cNvSpPr>
              <a:spLocks/>
            </p:cNvSpPr>
            <p:nvPr/>
          </p:nvSpPr>
          <p:spPr bwMode="auto">
            <a:xfrm>
              <a:off x="2154" y="1681"/>
              <a:ext cx="694" cy="712"/>
            </a:xfrm>
            <a:custGeom>
              <a:avLst/>
              <a:gdLst>
                <a:gd name="T0" fmla="*/ 128 w 128"/>
                <a:gd name="T1" fmla="*/ 22 h 131"/>
                <a:gd name="T2" fmla="*/ 115 w 128"/>
                <a:gd name="T3" fmla="*/ 29 h 131"/>
                <a:gd name="T4" fmla="*/ 88 w 128"/>
                <a:gd name="T5" fmla="*/ 55 h 131"/>
                <a:gd name="T6" fmla="*/ 85 w 128"/>
                <a:gd name="T7" fmla="*/ 69 h 131"/>
                <a:gd name="T8" fmla="*/ 31 w 128"/>
                <a:gd name="T9" fmla="*/ 114 h 131"/>
                <a:gd name="T10" fmla="*/ 21 w 128"/>
                <a:gd name="T11" fmla="*/ 131 h 131"/>
                <a:gd name="T12" fmla="*/ 8 w 128"/>
                <a:gd name="T13" fmla="*/ 96 h 131"/>
                <a:gd name="T14" fmla="*/ 15 w 128"/>
                <a:gd name="T15" fmla="*/ 80 h 131"/>
                <a:gd name="T16" fmla="*/ 34 w 128"/>
                <a:gd name="T17" fmla="*/ 46 h 131"/>
                <a:gd name="T18" fmla="*/ 41 w 128"/>
                <a:gd name="T19" fmla="*/ 34 h 131"/>
                <a:gd name="T20" fmla="*/ 64 w 128"/>
                <a:gd name="T21" fmla="*/ 12 h 131"/>
                <a:gd name="T22" fmla="*/ 83 w 128"/>
                <a:gd name="T23" fmla="*/ 0 h 131"/>
                <a:gd name="T24" fmla="*/ 128 w 128"/>
                <a:gd name="T25" fmla="*/ 22 h 1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8" h="131">
                  <a:moveTo>
                    <a:pt x="128" y="22"/>
                  </a:moveTo>
                  <a:cubicBezTo>
                    <a:pt x="119" y="26"/>
                    <a:pt x="115" y="29"/>
                    <a:pt x="115" y="29"/>
                  </a:cubicBezTo>
                  <a:cubicBezTo>
                    <a:pt x="115" y="29"/>
                    <a:pt x="99" y="40"/>
                    <a:pt x="88" y="55"/>
                  </a:cubicBezTo>
                  <a:cubicBezTo>
                    <a:pt x="85" y="58"/>
                    <a:pt x="89" y="64"/>
                    <a:pt x="85" y="69"/>
                  </a:cubicBezTo>
                  <a:cubicBezTo>
                    <a:pt x="71" y="89"/>
                    <a:pt x="42" y="110"/>
                    <a:pt x="31" y="114"/>
                  </a:cubicBezTo>
                  <a:cubicBezTo>
                    <a:pt x="25" y="117"/>
                    <a:pt x="26" y="123"/>
                    <a:pt x="21" y="131"/>
                  </a:cubicBezTo>
                  <a:cubicBezTo>
                    <a:pt x="13" y="127"/>
                    <a:pt x="0" y="121"/>
                    <a:pt x="8" y="96"/>
                  </a:cubicBezTo>
                  <a:cubicBezTo>
                    <a:pt x="9" y="92"/>
                    <a:pt x="12" y="86"/>
                    <a:pt x="15" y="80"/>
                  </a:cubicBezTo>
                  <a:cubicBezTo>
                    <a:pt x="22" y="66"/>
                    <a:pt x="28" y="55"/>
                    <a:pt x="34" y="46"/>
                  </a:cubicBezTo>
                  <a:cubicBezTo>
                    <a:pt x="36" y="41"/>
                    <a:pt x="39" y="38"/>
                    <a:pt x="41" y="34"/>
                  </a:cubicBezTo>
                  <a:cubicBezTo>
                    <a:pt x="49" y="22"/>
                    <a:pt x="55" y="17"/>
                    <a:pt x="64" y="12"/>
                  </a:cubicBezTo>
                  <a:cubicBezTo>
                    <a:pt x="65" y="11"/>
                    <a:pt x="72" y="6"/>
                    <a:pt x="83" y="0"/>
                  </a:cubicBezTo>
                  <a:cubicBezTo>
                    <a:pt x="92" y="1"/>
                    <a:pt x="113" y="5"/>
                    <a:pt x="128" y="22"/>
                  </a:cubicBezTo>
                </a:path>
              </a:pathLst>
            </a:custGeom>
            <a:solidFill>
              <a:srgbClr val="F6F7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Freeform 75">
              <a:extLst>
                <a:ext uri="{FF2B5EF4-FFF2-40B4-BE49-F238E27FC236}">
                  <a16:creationId xmlns:a16="http://schemas.microsoft.com/office/drawing/2014/main" id="{827F3B10-7E46-498E-AAF9-D32C5D089BC3}"/>
                </a:ext>
              </a:extLst>
            </p:cNvPr>
            <p:cNvSpPr>
              <a:spLocks/>
            </p:cNvSpPr>
            <p:nvPr/>
          </p:nvSpPr>
          <p:spPr bwMode="auto">
            <a:xfrm>
              <a:off x="2621" y="1388"/>
              <a:ext cx="726" cy="407"/>
            </a:xfrm>
            <a:custGeom>
              <a:avLst/>
              <a:gdLst>
                <a:gd name="T0" fmla="*/ 134 w 134"/>
                <a:gd name="T1" fmla="*/ 24 h 75"/>
                <a:gd name="T2" fmla="*/ 43 w 134"/>
                <a:gd name="T3" fmla="*/ 75 h 75"/>
                <a:gd name="T4" fmla="*/ 0 w 134"/>
                <a:gd name="T5" fmla="*/ 52 h 75"/>
                <a:gd name="T6" fmla="*/ 91 w 134"/>
                <a:gd name="T7" fmla="*/ 0 h 75"/>
                <a:gd name="T8" fmla="*/ 134 w 134"/>
                <a:gd name="T9" fmla="*/ 24 h 75"/>
              </a:gdLst>
              <a:ahLst/>
              <a:cxnLst>
                <a:cxn ang="0">
                  <a:pos x="T0" y="T1"/>
                </a:cxn>
                <a:cxn ang="0">
                  <a:pos x="T2" y="T3"/>
                </a:cxn>
                <a:cxn ang="0">
                  <a:pos x="T4" y="T5"/>
                </a:cxn>
                <a:cxn ang="0">
                  <a:pos x="T6" y="T7"/>
                </a:cxn>
                <a:cxn ang="0">
                  <a:pos x="T8" y="T9"/>
                </a:cxn>
              </a:cxnLst>
              <a:rect l="0" t="0" r="r" b="b"/>
              <a:pathLst>
                <a:path w="134" h="75">
                  <a:moveTo>
                    <a:pt x="134" y="24"/>
                  </a:moveTo>
                  <a:cubicBezTo>
                    <a:pt x="95" y="46"/>
                    <a:pt x="62" y="65"/>
                    <a:pt x="43" y="75"/>
                  </a:cubicBezTo>
                  <a:cubicBezTo>
                    <a:pt x="30" y="59"/>
                    <a:pt x="10" y="54"/>
                    <a:pt x="0" y="52"/>
                  </a:cubicBezTo>
                  <a:cubicBezTo>
                    <a:pt x="21" y="40"/>
                    <a:pt x="53" y="21"/>
                    <a:pt x="91" y="0"/>
                  </a:cubicBezTo>
                  <a:cubicBezTo>
                    <a:pt x="101" y="1"/>
                    <a:pt x="121" y="6"/>
                    <a:pt x="134" y="24"/>
                  </a:cubicBezTo>
                  <a:close/>
                </a:path>
              </a:pathLst>
            </a:custGeom>
            <a:solidFill>
              <a:srgbClr val="F6F7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Freeform 76">
              <a:extLst>
                <a:ext uri="{FF2B5EF4-FFF2-40B4-BE49-F238E27FC236}">
                  <a16:creationId xmlns:a16="http://schemas.microsoft.com/office/drawing/2014/main" id="{51C6EE15-0D29-41C0-A2FF-A0332984F327}"/>
                </a:ext>
              </a:extLst>
            </p:cNvPr>
            <p:cNvSpPr>
              <a:spLocks/>
            </p:cNvSpPr>
            <p:nvPr/>
          </p:nvSpPr>
          <p:spPr bwMode="auto">
            <a:xfrm>
              <a:off x="3130" y="1008"/>
              <a:ext cx="852" cy="505"/>
            </a:xfrm>
            <a:custGeom>
              <a:avLst/>
              <a:gdLst>
                <a:gd name="T0" fmla="*/ 157 w 157"/>
                <a:gd name="T1" fmla="*/ 23 h 93"/>
                <a:gd name="T2" fmla="*/ 42 w 157"/>
                <a:gd name="T3" fmla="*/ 93 h 93"/>
                <a:gd name="T4" fmla="*/ 0 w 157"/>
                <a:gd name="T5" fmla="*/ 68 h 93"/>
                <a:gd name="T6" fmla="*/ 118 w 157"/>
                <a:gd name="T7" fmla="*/ 0 h 93"/>
                <a:gd name="T8" fmla="*/ 157 w 157"/>
                <a:gd name="T9" fmla="*/ 23 h 93"/>
              </a:gdLst>
              <a:ahLst/>
              <a:cxnLst>
                <a:cxn ang="0">
                  <a:pos x="T0" y="T1"/>
                </a:cxn>
                <a:cxn ang="0">
                  <a:pos x="T2" y="T3"/>
                </a:cxn>
                <a:cxn ang="0">
                  <a:pos x="T4" y="T5"/>
                </a:cxn>
                <a:cxn ang="0">
                  <a:pos x="T6" y="T7"/>
                </a:cxn>
                <a:cxn ang="0">
                  <a:pos x="T8" y="T9"/>
                </a:cxn>
              </a:cxnLst>
              <a:rect l="0" t="0" r="r" b="b"/>
              <a:pathLst>
                <a:path w="157" h="93">
                  <a:moveTo>
                    <a:pt x="157" y="23"/>
                  </a:moveTo>
                  <a:cubicBezTo>
                    <a:pt x="120" y="47"/>
                    <a:pt x="79" y="72"/>
                    <a:pt x="42" y="93"/>
                  </a:cubicBezTo>
                  <a:cubicBezTo>
                    <a:pt x="30" y="76"/>
                    <a:pt x="11" y="70"/>
                    <a:pt x="0" y="68"/>
                  </a:cubicBezTo>
                  <a:cubicBezTo>
                    <a:pt x="37" y="46"/>
                    <a:pt x="79" y="22"/>
                    <a:pt x="118" y="0"/>
                  </a:cubicBezTo>
                  <a:cubicBezTo>
                    <a:pt x="129" y="2"/>
                    <a:pt x="146" y="8"/>
                    <a:pt x="157" y="23"/>
                  </a:cubicBezTo>
                  <a:close/>
                </a:path>
              </a:pathLst>
            </a:custGeom>
            <a:solidFill>
              <a:srgbClr val="F6F7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Freeform 77">
              <a:extLst>
                <a:ext uri="{FF2B5EF4-FFF2-40B4-BE49-F238E27FC236}">
                  <a16:creationId xmlns:a16="http://schemas.microsoft.com/office/drawing/2014/main" id="{20C02EA2-35D1-4CBF-AE6C-9EFC8D0C081E}"/>
                </a:ext>
              </a:extLst>
            </p:cNvPr>
            <p:cNvSpPr>
              <a:spLocks/>
            </p:cNvSpPr>
            <p:nvPr/>
          </p:nvSpPr>
          <p:spPr bwMode="auto">
            <a:xfrm>
              <a:off x="3787" y="796"/>
              <a:ext cx="526" cy="331"/>
            </a:xfrm>
            <a:custGeom>
              <a:avLst/>
              <a:gdLst>
                <a:gd name="T0" fmla="*/ 97 w 97"/>
                <a:gd name="T1" fmla="*/ 20 h 61"/>
                <a:gd name="T2" fmla="*/ 38 w 97"/>
                <a:gd name="T3" fmla="*/ 61 h 61"/>
                <a:gd name="T4" fmla="*/ 0 w 97"/>
                <a:gd name="T5" fmla="*/ 37 h 61"/>
                <a:gd name="T6" fmla="*/ 63 w 97"/>
                <a:gd name="T7" fmla="*/ 0 h 61"/>
                <a:gd name="T8" fmla="*/ 97 w 97"/>
                <a:gd name="T9" fmla="*/ 20 h 61"/>
              </a:gdLst>
              <a:ahLst/>
              <a:cxnLst>
                <a:cxn ang="0">
                  <a:pos x="T0" y="T1"/>
                </a:cxn>
                <a:cxn ang="0">
                  <a:pos x="T2" y="T3"/>
                </a:cxn>
                <a:cxn ang="0">
                  <a:pos x="T4" y="T5"/>
                </a:cxn>
                <a:cxn ang="0">
                  <a:pos x="T6" y="T7"/>
                </a:cxn>
                <a:cxn ang="0">
                  <a:pos x="T8" y="T9"/>
                </a:cxn>
              </a:cxnLst>
              <a:rect l="0" t="0" r="r" b="b"/>
              <a:pathLst>
                <a:path w="97" h="61">
                  <a:moveTo>
                    <a:pt x="97" y="20"/>
                  </a:moveTo>
                  <a:cubicBezTo>
                    <a:pt x="80" y="33"/>
                    <a:pt x="60" y="47"/>
                    <a:pt x="38" y="61"/>
                  </a:cubicBezTo>
                  <a:cubicBezTo>
                    <a:pt x="27" y="46"/>
                    <a:pt x="11" y="40"/>
                    <a:pt x="0" y="37"/>
                  </a:cubicBezTo>
                  <a:cubicBezTo>
                    <a:pt x="23" y="24"/>
                    <a:pt x="44" y="11"/>
                    <a:pt x="63" y="0"/>
                  </a:cubicBezTo>
                  <a:cubicBezTo>
                    <a:pt x="73" y="3"/>
                    <a:pt x="87" y="8"/>
                    <a:pt x="97" y="20"/>
                  </a:cubicBezTo>
                  <a:close/>
                </a:path>
              </a:pathLst>
            </a:custGeom>
            <a:solidFill>
              <a:srgbClr val="F6F7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Freeform 78">
              <a:extLst>
                <a:ext uri="{FF2B5EF4-FFF2-40B4-BE49-F238E27FC236}">
                  <a16:creationId xmlns:a16="http://schemas.microsoft.com/office/drawing/2014/main" id="{6737642F-AAEB-4A05-99BF-C2148BBC61BC}"/>
                </a:ext>
              </a:extLst>
            </p:cNvPr>
            <p:cNvSpPr>
              <a:spLocks/>
            </p:cNvSpPr>
            <p:nvPr/>
          </p:nvSpPr>
          <p:spPr bwMode="auto">
            <a:xfrm>
              <a:off x="4145" y="562"/>
              <a:ext cx="434" cy="331"/>
            </a:xfrm>
            <a:custGeom>
              <a:avLst/>
              <a:gdLst>
                <a:gd name="T0" fmla="*/ 80 w 80"/>
                <a:gd name="T1" fmla="*/ 9 h 61"/>
                <a:gd name="T2" fmla="*/ 33 w 80"/>
                <a:gd name="T3" fmla="*/ 61 h 61"/>
                <a:gd name="T4" fmla="*/ 0 w 80"/>
                <a:gd name="T5" fmla="*/ 42 h 61"/>
                <a:gd name="T6" fmla="*/ 66 w 80"/>
                <a:gd name="T7" fmla="*/ 4 h 61"/>
                <a:gd name="T8" fmla="*/ 80 w 80"/>
                <a:gd name="T9" fmla="*/ 9 h 61"/>
              </a:gdLst>
              <a:ahLst/>
              <a:cxnLst>
                <a:cxn ang="0">
                  <a:pos x="T0" y="T1"/>
                </a:cxn>
                <a:cxn ang="0">
                  <a:pos x="T2" y="T3"/>
                </a:cxn>
                <a:cxn ang="0">
                  <a:pos x="T4" y="T5"/>
                </a:cxn>
                <a:cxn ang="0">
                  <a:pos x="T6" y="T7"/>
                </a:cxn>
                <a:cxn ang="0">
                  <a:pos x="T8" y="T9"/>
                </a:cxn>
              </a:cxnLst>
              <a:rect l="0" t="0" r="r" b="b"/>
              <a:pathLst>
                <a:path w="80" h="61">
                  <a:moveTo>
                    <a:pt x="80" y="9"/>
                  </a:moveTo>
                  <a:cubicBezTo>
                    <a:pt x="80" y="21"/>
                    <a:pt x="61" y="39"/>
                    <a:pt x="33" y="61"/>
                  </a:cubicBezTo>
                  <a:cubicBezTo>
                    <a:pt x="23" y="50"/>
                    <a:pt x="10" y="44"/>
                    <a:pt x="0" y="42"/>
                  </a:cubicBezTo>
                  <a:cubicBezTo>
                    <a:pt x="38" y="20"/>
                    <a:pt x="65" y="5"/>
                    <a:pt x="66" y="4"/>
                  </a:cubicBezTo>
                  <a:cubicBezTo>
                    <a:pt x="68" y="3"/>
                    <a:pt x="77" y="0"/>
                    <a:pt x="80" y="9"/>
                  </a:cubicBezTo>
                </a:path>
              </a:pathLst>
            </a:custGeom>
            <a:solidFill>
              <a:srgbClr val="F6F7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Freeform 79">
              <a:extLst>
                <a:ext uri="{FF2B5EF4-FFF2-40B4-BE49-F238E27FC236}">
                  <a16:creationId xmlns:a16="http://schemas.microsoft.com/office/drawing/2014/main" id="{2B5427A4-2010-4A27-AAEA-5BAB43961700}"/>
                </a:ext>
              </a:extLst>
            </p:cNvPr>
            <p:cNvSpPr>
              <a:spLocks/>
            </p:cNvSpPr>
            <p:nvPr/>
          </p:nvSpPr>
          <p:spPr bwMode="auto">
            <a:xfrm>
              <a:off x="2924" y="2072"/>
              <a:ext cx="27" cy="87"/>
            </a:xfrm>
            <a:custGeom>
              <a:avLst/>
              <a:gdLst>
                <a:gd name="T0" fmla="*/ 5 w 5"/>
                <a:gd name="T1" fmla="*/ 0 h 16"/>
                <a:gd name="T2" fmla="*/ 3 w 5"/>
                <a:gd name="T3" fmla="*/ 14 h 16"/>
                <a:gd name="T4" fmla="*/ 0 w 5"/>
                <a:gd name="T5" fmla="*/ 16 h 16"/>
                <a:gd name="T6" fmla="*/ 2 w 5"/>
                <a:gd name="T7" fmla="*/ 1 h 16"/>
                <a:gd name="T8" fmla="*/ 5 w 5"/>
                <a:gd name="T9" fmla="*/ 0 h 16"/>
              </a:gdLst>
              <a:ahLst/>
              <a:cxnLst>
                <a:cxn ang="0">
                  <a:pos x="T0" y="T1"/>
                </a:cxn>
                <a:cxn ang="0">
                  <a:pos x="T2" y="T3"/>
                </a:cxn>
                <a:cxn ang="0">
                  <a:pos x="T4" y="T5"/>
                </a:cxn>
                <a:cxn ang="0">
                  <a:pos x="T6" y="T7"/>
                </a:cxn>
                <a:cxn ang="0">
                  <a:pos x="T8" y="T9"/>
                </a:cxn>
              </a:cxnLst>
              <a:rect l="0" t="0" r="r" b="b"/>
              <a:pathLst>
                <a:path w="5" h="16">
                  <a:moveTo>
                    <a:pt x="5" y="0"/>
                  </a:moveTo>
                  <a:cubicBezTo>
                    <a:pt x="5" y="5"/>
                    <a:pt x="4" y="10"/>
                    <a:pt x="3" y="14"/>
                  </a:cubicBezTo>
                  <a:cubicBezTo>
                    <a:pt x="2" y="15"/>
                    <a:pt x="1" y="15"/>
                    <a:pt x="0" y="16"/>
                  </a:cubicBezTo>
                  <a:cubicBezTo>
                    <a:pt x="1" y="11"/>
                    <a:pt x="2" y="6"/>
                    <a:pt x="2" y="1"/>
                  </a:cubicBezTo>
                  <a:cubicBezTo>
                    <a:pt x="3" y="1"/>
                    <a:pt x="4" y="1"/>
                    <a:pt x="5" y="0"/>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Freeform 80">
              <a:extLst>
                <a:ext uri="{FF2B5EF4-FFF2-40B4-BE49-F238E27FC236}">
                  <a16:creationId xmlns:a16="http://schemas.microsoft.com/office/drawing/2014/main" id="{8CD7F528-5204-4D45-89E6-14D08DB7E09D}"/>
                </a:ext>
              </a:extLst>
            </p:cNvPr>
            <p:cNvSpPr>
              <a:spLocks/>
            </p:cNvSpPr>
            <p:nvPr/>
          </p:nvSpPr>
          <p:spPr bwMode="auto">
            <a:xfrm>
              <a:off x="2604" y="1670"/>
              <a:ext cx="250" cy="131"/>
            </a:xfrm>
            <a:custGeom>
              <a:avLst/>
              <a:gdLst>
                <a:gd name="T0" fmla="*/ 46 w 46"/>
                <a:gd name="T1" fmla="*/ 23 h 24"/>
                <a:gd name="T2" fmla="*/ 45 w 46"/>
                <a:gd name="T3" fmla="*/ 24 h 24"/>
                <a:gd name="T4" fmla="*/ 0 w 46"/>
                <a:gd name="T5" fmla="*/ 2 h 24"/>
                <a:gd name="T6" fmla="*/ 3 w 46"/>
                <a:gd name="T7" fmla="*/ 0 h 24"/>
                <a:gd name="T8" fmla="*/ 46 w 46"/>
                <a:gd name="T9" fmla="*/ 23 h 24"/>
              </a:gdLst>
              <a:ahLst/>
              <a:cxnLst>
                <a:cxn ang="0">
                  <a:pos x="T0" y="T1"/>
                </a:cxn>
                <a:cxn ang="0">
                  <a:pos x="T2" y="T3"/>
                </a:cxn>
                <a:cxn ang="0">
                  <a:pos x="T4" y="T5"/>
                </a:cxn>
                <a:cxn ang="0">
                  <a:pos x="T6" y="T7"/>
                </a:cxn>
                <a:cxn ang="0">
                  <a:pos x="T8" y="T9"/>
                </a:cxn>
              </a:cxnLst>
              <a:rect l="0" t="0" r="r" b="b"/>
              <a:pathLst>
                <a:path w="46" h="24">
                  <a:moveTo>
                    <a:pt x="46" y="23"/>
                  </a:moveTo>
                  <a:cubicBezTo>
                    <a:pt x="46" y="23"/>
                    <a:pt x="45" y="23"/>
                    <a:pt x="45" y="24"/>
                  </a:cubicBezTo>
                  <a:cubicBezTo>
                    <a:pt x="30" y="7"/>
                    <a:pt x="9" y="3"/>
                    <a:pt x="0" y="2"/>
                  </a:cubicBezTo>
                  <a:cubicBezTo>
                    <a:pt x="1" y="2"/>
                    <a:pt x="2" y="1"/>
                    <a:pt x="3" y="0"/>
                  </a:cubicBezTo>
                  <a:cubicBezTo>
                    <a:pt x="13" y="2"/>
                    <a:pt x="33" y="7"/>
                    <a:pt x="46" y="23"/>
                  </a:cubicBezTo>
                  <a:close/>
                </a:path>
              </a:pathLst>
            </a:custGeom>
            <a:solidFill>
              <a:srgbClr val="E5EA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Freeform 81">
              <a:extLst>
                <a:ext uri="{FF2B5EF4-FFF2-40B4-BE49-F238E27FC236}">
                  <a16:creationId xmlns:a16="http://schemas.microsoft.com/office/drawing/2014/main" id="{CF90D4CD-5018-442D-B694-136BBF641BF9}"/>
                </a:ext>
              </a:extLst>
            </p:cNvPr>
            <p:cNvSpPr>
              <a:spLocks/>
            </p:cNvSpPr>
            <p:nvPr/>
          </p:nvSpPr>
          <p:spPr bwMode="auto">
            <a:xfrm>
              <a:off x="2848" y="1795"/>
              <a:ext cx="103" cy="283"/>
            </a:xfrm>
            <a:custGeom>
              <a:avLst/>
              <a:gdLst>
                <a:gd name="T0" fmla="*/ 16 w 19"/>
                <a:gd name="T1" fmla="*/ 52 h 52"/>
                <a:gd name="T2" fmla="*/ 7 w 19"/>
                <a:gd name="T3" fmla="*/ 12 h 52"/>
                <a:gd name="T4" fmla="*/ 0 w 19"/>
                <a:gd name="T5" fmla="*/ 1 h 52"/>
                <a:gd name="T6" fmla="*/ 1 w 19"/>
                <a:gd name="T7" fmla="*/ 0 h 52"/>
                <a:gd name="T8" fmla="*/ 9 w 19"/>
                <a:gd name="T9" fmla="*/ 11 h 52"/>
                <a:gd name="T10" fmla="*/ 19 w 19"/>
                <a:gd name="T11" fmla="*/ 51 h 52"/>
                <a:gd name="T12" fmla="*/ 16 w 19"/>
                <a:gd name="T13" fmla="*/ 52 h 52"/>
              </a:gdLst>
              <a:ahLst/>
              <a:cxnLst>
                <a:cxn ang="0">
                  <a:pos x="T0" y="T1"/>
                </a:cxn>
                <a:cxn ang="0">
                  <a:pos x="T2" y="T3"/>
                </a:cxn>
                <a:cxn ang="0">
                  <a:pos x="T4" y="T5"/>
                </a:cxn>
                <a:cxn ang="0">
                  <a:pos x="T6" y="T7"/>
                </a:cxn>
                <a:cxn ang="0">
                  <a:pos x="T8" y="T9"/>
                </a:cxn>
                <a:cxn ang="0">
                  <a:pos x="T10" y="T11"/>
                </a:cxn>
                <a:cxn ang="0">
                  <a:pos x="T12" y="T13"/>
                </a:cxn>
              </a:cxnLst>
              <a:rect l="0" t="0" r="r" b="b"/>
              <a:pathLst>
                <a:path w="19" h="52">
                  <a:moveTo>
                    <a:pt x="16" y="52"/>
                  </a:moveTo>
                  <a:cubicBezTo>
                    <a:pt x="17" y="40"/>
                    <a:pt x="14" y="26"/>
                    <a:pt x="7" y="12"/>
                  </a:cubicBezTo>
                  <a:cubicBezTo>
                    <a:pt x="5" y="8"/>
                    <a:pt x="2" y="4"/>
                    <a:pt x="0" y="1"/>
                  </a:cubicBezTo>
                  <a:cubicBezTo>
                    <a:pt x="0" y="0"/>
                    <a:pt x="1" y="0"/>
                    <a:pt x="1" y="0"/>
                  </a:cubicBezTo>
                  <a:cubicBezTo>
                    <a:pt x="4" y="3"/>
                    <a:pt x="7" y="7"/>
                    <a:pt x="9" y="11"/>
                  </a:cubicBezTo>
                  <a:cubicBezTo>
                    <a:pt x="16" y="24"/>
                    <a:pt x="19" y="38"/>
                    <a:pt x="19" y="51"/>
                  </a:cubicBezTo>
                  <a:cubicBezTo>
                    <a:pt x="18" y="52"/>
                    <a:pt x="17" y="52"/>
                    <a:pt x="16" y="52"/>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Freeform 82">
              <a:extLst>
                <a:ext uri="{FF2B5EF4-FFF2-40B4-BE49-F238E27FC236}">
                  <a16:creationId xmlns:a16="http://schemas.microsoft.com/office/drawing/2014/main" id="{63D8A39B-DED2-439B-865C-C10B9631063A}"/>
                </a:ext>
              </a:extLst>
            </p:cNvPr>
            <p:cNvSpPr>
              <a:spLocks/>
            </p:cNvSpPr>
            <p:nvPr/>
          </p:nvSpPr>
          <p:spPr bwMode="auto">
            <a:xfrm>
              <a:off x="3402" y="1784"/>
              <a:ext cx="38" cy="104"/>
            </a:xfrm>
            <a:custGeom>
              <a:avLst/>
              <a:gdLst>
                <a:gd name="T0" fmla="*/ 7 w 7"/>
                <a:gd name="T1" fmla="*/ 0 h 19"/>
                <a:gd name="T2" fmla="*/ 4 w 7"/>
                <a:gd name="T3" fmla="*/ 16 h 19"/>
                <a:gd name="T4" fmla="*/ 3 w 7"/>
                <a:gd name="T5" fmla="*/ 17 h 19"/>
                <a:gd name="T6" fmla="*/ 0 w 7"/>
                <a:gd name="T7" fmla="*/ 19 h 19"/>
                <a:gd name="T8" fmla="*/ 2 w 7"/>
                <a:gd name="T9" fmla="*/ 15 h 19"/>
                <a:gd name="T10" fmla="*/ 5 w 7"/>
                <a:gd name="T11" fmla="*/ 1 h 19"/>
                <a:gd name="T12" fmla="*/ 7 w 7"/>
                <a:gd name="T13" fmla="*/ 0 h 19"/>
              </a:gdLst>
              <a:ahLst/>
              <a:cxnLst>
                <a:cxn ang="0">
                  <a:pos x="T0" y="T1"/>
                </a:cxn>
                <a:cxn ang="0">
                  <a:pos x="T2" y="T3"/>
                </a:cxn>
                <a:cxn ang="0">
                  <a:pos x="T4" y="T5"/>
                </a:cxn>
                <a:cxn ang="0">
                  <a:pos x="T6" y="T7"/>
                </a:cxn>
                <a:cxn ang="0">
                  <a:pos x="T8" y="T9"/>
                </a:cxn>
                <a:cxn ang="0">
                  <a:pos x="T10" y="T11"/>
                </a:cxn>
                <a:cxn ang="0">
                  <a:pos x="T12" y="T13"/>
                </a:cxn>
              </a:cxnLst>
              <a:rect l="0" t="0" r="r" b="b"/>
              <a:pathLst>
                <a:path w="7" h="19">
                  <a:moveTo>
                    <a:pt x="7" y="0"/>
                  </a:moveTo>
                  <a:cubicBezTo>
                    <a:pt x="6" y="6"/>
                    <a:pt x="5" y="11"/>
                    <a:pt x="4" y="16"/>
                  </a:cubicBezTo>
                  <a:cubicBezTo>
                    <a:pt x="3" y="17"/>
                    <a:pt x="3" y="17"/>
                    <a:pt x="3" y="17"/>
                  </a:cubicBezTo>
                  <a:cubicBezTo>
                    <a:pt x="2" y="17"/>
                    <a:pt x="1" y="18"/>
                    <a:pt x="0" y="19"/>
                  </a:cubicBezTo>
                  <a:cubicBezTo>
                    <a:pt x="1" y="17"/>
                    <a:pt x="1" y="16"/>
                    <a:pt x="2" y="15"/>
                  </a:cubicBezTo>
                  <a:cubicBezTo>
                    <a:pt x="3" y="11"/>
                    <a:pt x="4" y="6"/>
                    <a:pt x="5" y="1"/>
                  </a:cubicBezTo>
                  <a:cubicBezTo>
                    <a:pt x="5" y="1"/>
                    <a:pt x="6" y="0"/>
                    <a:pt x="7" y="0"/>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Freeform 83">
              <a:extLst>
                <a:ext uri="{FF2B5EF4-FFF2-40B4-BE49-F238E27FC236}">
                  <a16:creationId xmlns:a16="http://schemas.microsoft.com/office/drawing/2014/main" id="{A81A50AB-9A5D-4D7B-A05E-D2655E94D6ED}"/>
                </a:ext>
              </a:extLst>
            </p:cNvPr>
            <p:cNvSpPr>
              <a:spLocks/>
            </p:cNvSpPr>
            <p:nvPr/>
          </p:nvSpPr>
          <p:spPr bwMode="auto">
            <a:xfrm>
              <a:off x="3114" y="1377"/>
              <a:ext cx="244" cy="141"/>
            </a:xfrm>
            <a:custGeom>
              <a:avLst/>
              <a:gdLst>
                <a:gd name="T0" fmla="*/ 45 w 45"/>
                <a:gd name="T1" fmla="*/ 25 h 26"/>
                <a:gd name="T2" fmla="*/ 43 w 45"/>
                <a:gd name="T3" fmla="*/ 26 h 26"/>
                <a:gd name="T4" fmla="*/ 0 w 45"/>
                <a:gd name="T5" fmla="*/ 2 h 26"/>
                <a:gd name="T6" fmla="*/ 3 w 45"/>
                <a:gd name="T7" fmla="*/ 0 h 26"/>
                <a:gd name="T8" fmla="*/ 45 w 45"/>
                <a:gd name="T9" fmla="*/ 25 h 26"/>
              </a:gdLst>
              <a:ahLst/>
              <a:cxnLst>
                <a:cxn ang="0">
                  <a:pos x="T0" y="T1"/>
                </a:cxn>
                <a:cxn ang="0">
                  <a:pos x="T2" y="T3"/>
                </a:cxn>
                <a:cxn ang="0">
                  <a:pos x="T4" y="T5"/>
                </a:cxn>
                <a:cxn ang="0">
                  <a:pos x="T6" y="T7"/>
                </a:cxn>
                <a:cxn ang="0">
                  <a:pos x="T8" y="T9"/>
                </a:cxn>
              </a:cxnLst>
              <a:rect l="0" t="0" r="r" b="b"/>
              <a:pathLst>
                <a:path w="45" h="26">
                  <a:moveTo>
                    <a:pt x="45" y="25"/>
                  </a:moveTo>
                  <a:cubicBezTo>
                    <a:pt x="44" y="25"/>
                    <a:pt x="44" y="26"/>
                    <a:pt x="43" y="26"/>
                  </a:cubicBezTo>
                  <a:cubicBezTo>
                    <a:pt x="30" y="8"/>
                    <a:pt x="10" y="3"/>
                    <a:pt x="0" y="2"/>
                  </a:cubicBezTo>
                  <a:cubicBezTo>
                    <a:pt x="1" y="1"/>
                    <a:pt x="2" y="1"/>
                    <a:pt x="3" y="0"/>
                  </a:cubicBezTo>
                  <a:cubicBezTo>
                    <a:pt x="14" y="2"/>
                    <a:pt x="33" y="8"/>
                    <a:pt x="45" y="25"/>
                  </a:cubicBezTo>
                  <a:close/>
                </a:path>
              </a:pathLst>
            </a:custGeom>
            <a:solidFill>
              <a:srgbClr val="E5EA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Freeform 84">
              <a:extLst>
                <a:ext uri="{FF2B5EF4-FFF2-40B4-BE49-F238E27FC236}">
                  <a16:creationId xmlns:a16="http://schemas.microsoft.com/office/drawing/2014/main" id="{E01DEF4C-8C58-4E25-9B71-21A98A8C4FAE}"/>
                </a:ext>
              </a:extLst>
            </p:cNvPr>
            <p:cNvSpPr>
              <a:spLocks/>
            </p:cNvSpPr>
            <p:nvPr/>
          </p:nvSpPr>
          <p:spPr bwMode="auto">
            <a:xfrm>
              <a:off x="3347" y="1513"/>
              <a:ext cx="93" cy="277"/>
            </a:xfrm>
            <a:custGeom>
              <a:avLst/>
              <a:gdLst>
                <a:gd name="T0" fmla="*/ 17 w 17"/>
                <a:gd name="T1" fmla="*/ 50 h 51"/>
                <a:gd name="T2" fmla="*/ 15 w 17"/>
                <a:gd name="T3" fmla="*/ 51 h 51"/>
                <a:gd name="T4" fmla="*/ 5 w 17"/>
                <a:gd name="T5" fmla="*/ 9 h 51"/>
                <a:gd name="T6" fmla="*/ 0 w 17"/>
                <a:gd name="T7" fmla="*/ 1 h 51"/>
                <a:gd name="T8" fmla="*/ 2 w 17"/>
                <a:gd name="T9" fmla="*/ 0 h 51"/>
                <a:gd name="T10" fmla="*/ 7 w 17"/>
                <a:gd name="T11" fmla="*/ 8 h 51"/>
                <a:gd name="T12" fmla="*/ 17 w 17"/>
                <a:gd name="T13" fmla="*/ 50 h 51"/>
              </a:gdLst>
              <a:ahLst/>
              <a:cxnLst>
                <a:cxn ang="0">
                  <a:pos x="T0" y="T1"/>
                </a:cxn>
                <a:cxn ang="0">
                  <a:pos x="T2" y="T3"/>
                </a:cxn>
                <a:cxn ang="0">
                  <a:pos x="T4" y="T5"/>
                </a:cxn>
                <a:cxn ang="0">
                  <a:pos x="T6" y="T7"/>
                </a:cxn>
                <a:cxn ang="0">
                  <a:pos x="T8" y="T9"/>
                </a:cxn>
                <a:cxn ang="0">
                  <a:pos x="T10" y="T11"/>
                </a:cxn>
                <a:cxn ang="0">
                  <a:pos x="T12" y="T13"/>
                </a:cxn>
              </a:cxnLst>
              <a:rect l="0" t="0" r="r" b="b"/>
              <a:pathLst>
                <a:path w="17" h="51">
                  <a:moveTo>
                    <a:pt x="17" y="50"/>
                  </a:moveTo>
                  <a:cubicBezTo>
                    <a:pt x="16" y="50"/>
                    <a:pt x="15" y="51"/>
                    <a:pt x="15" y="51"/>
                  </a:cubicBezTo>
                  <a:cubicBezTo>
                    <a:pt x="16" y="38"/>
                    <a:pt x="12" y="23"/>
                    <a:pt x="5" y="9"/>
                  </a:cubicBezTo>
                  <a:cubicBezTo>
                    <a:pt x="4" y="6"/>
                    <a:pt x="2" y="3"/>
                    <a:pt x="0" y="1"/>
                  </a:cubicBezTo>
                  <a:cubicBezTo>
                    <a:pt x="1" y="1"/>
                    <a:pt x="1" y="0"/>
                    <a:pt x="2" y="0"/>
                  </a:cubicBezTo>
                  <a:cubicBezTo>
                    <a:pt x="4" y="2"/>
                    <a:pt x="5" y="5"/>
                    <a:pt x="7" y="8"/>
                  </a:cubicBezTo>
                  <a:cubicBezTo>
                    <a:pt x="14" y="22"/>
                    <a:pt x="17" y="37"/>
                    <a:pt x="17" y="50"/>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Freeform 85">
              <a:extLst>
                <a:ext uri="{FF2B5EF4-FFF2-40B4-BE49-F238E27FC236}">
                  <a16:creationId xmlns:a16="http://schemas.microsoft.com/office/drawing/2014/main" id="{34A1D6C6-22CF-47B9-9607-462BA0378783}"/>
                </a:ext>
              </a:extLst>
            </p:cNvPr>
            <p:cNvSpPr>
              <a:spLocks/>
            </p:cNvSpPr>
            <p:nvPr/>
          </p:nvSpPr>
          <p:spPr bwMode="auto">
            <a:xfrm>
              <a:off x="4058" y="1361"/>
              <a:ext cx="16" cy="70"/>
            </a:xfrm>
            <a:custGeom>
              <a:avLst/>
              <a:gdLst>
                <a:gd name="T0" fmla="*/ 3 w 3"/>
                <a:gd name="T1" fmla="*/ 11 h 13"/>
                <a:gd name="T2" fmla="*/ 0 w 3"/>
                <a:gd name="T3" fmla="*/ 13 h 13"/>
                <a:gd name="T4" fmla="*/ 1 w 3"/>
                <a:gd name="T5" fmla="*/ 2 h 13"/>
                <a:gd name="T6" fmla="*/ 3 w 3"/>
                <a:gd name="T7" fmla="*/ 0 h 13"/>
                <a:gd name="T8" fmla="*/ 3 w 3"/>
                <a:gd name="T9" fmla="*/ 11 h 13"/>
              </a:gdLst>
              <a:ahLst/>
              <a:cxnLst>
                <a:cxn ang="0">
                  <a:pos x="T0" y="T1"/>
                </a:cxn>
                <a:cxn ang="0">
                  <a:pos x="T2" y="T3"/>
                </a:cxn>
                <a:cxn ang="0">
                  <a:pos x="T4" y="T5"/>
                </a:cxn>
                <a:cxn ang="0">
                  <a:pos x="T6" y="T7"/>
                </a:cxn>
                <a:cxn ang="0">
                  <a:pos x="T8" y="T9"/>
                </a:cxn>
              </a:cxnLst>
              <a:rect l="0" t="0" r="r" b="b"/>
              <a:pathLst>
                <a:path w="3" h="13">
                  <a:moveTo>
                    <a:pt x="3" y="11"/>
                  </a:moveTo>
                  <a:cubicBezTo>
                    <a:pt x="2" y="12"/>
                    <a:pt x="1" y="12"/>
                    <a:pt x="0" y="13"/>
                  </a:cubicBezTo>
                  <a:cubicBezTo>
                    <a:pt x="1" y="9"/>
                    <a:pt x="1" y="6"/>
                    <a:pt x="1" y="2"/>
                  </a:cubicBezTo>
                  <a:cubicBezTo>
                    <a:pt x="2" y="1"/>
                    <a:pt x="2" y="1"/>
                    <a:pt x="3" y="0"/>
                  </a:cubicBezTo>
                  <a:cubicBezTo>
                    <a:pt x="3" y="4"/>
                    <a:pt x="3" y="8"/>
                    <a:pt x="3" y="11"/>
                  </a:cubicBezTo>
                  <a:close/>
                </a:path>
              </a:pathLst>
            </a:custGeom>
            <a:solidFill>
              <a:srgbClr val="C74C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Freeform 86">
              <a:extLst>
                <a:ext uri="{FF2B5EF4-FFF2-40B4-BE49-F238E27FC236}">
                  <a16:creationId xmlns:a16="http://schemas.microsoft.com/office/drawing/2014/main" id="{AA683BFD-357F-489B-A2EB-E1BD1718CEC9}"/>
                </a:ext>
              </a:extLst>
            </p:cNvPr>
            <p:cNvSpPr>
              <a:spLocks/>
            </p:cNvSpPr>
            <p:nvPr/>
          </p:nvSpPr>
          <p:spPr bwMode="auto">
            <a:xfrm>
              <a:off x="3770" y="997"/>
              <a:ext cx="223" cy="135"/>
            </a:xfrm>
            <a:custGeom>
              <a:avLst/>
              <a:gdLst>
                <a:gd name="T0" fmla="*/ 41 w 41"/>
                <a:gd name="T1" fmla="*/ 24 h 25"/>
                <a:gd name="T2" fmla="*/ 39 w 41"/>
                <a:gd name="T3" fmla="*/ 25 h 25"/>
                <a:gd name="T4" fmla="*/ 0 w 41"/>
                <a:gd name="T5" fmla="*/ 2 h 25"/>
                <a:gd name="T6" fmla="*/ 3 w 41"/>
                <a:gd name="T7" fmla="*/ 0 h 25"/>
                <a:gd name="T8" fmla="*/ 41 w 41"/>
                <a:gd name="T9" fmla="*/ 24 h 25"/>
              </a:gdLst>
              <a:ahLst/>
              <a:cxnLst>
                <a:cxn ang="0">
                  <a:pos x="T0" y="T1"/>
                </a:cxn>
                <a:cxn ang="0">
                  <a:pos x="T2" y="T3"/>
                </a:cxn>
                <a:cxn ang="0">
                  <a:pos x="T4" y="T5"/>
                </a:cxn>
                <a:cxn ang="0">
                  <a:pos x="T6" y="T7"/>
                </a:cxn>
                <a:cxn ang="0">
                  <a:pos x="T8" y="T9"/>
                </a:cxn>
              </a:cxnLst>
              <a:rect l="0" t="0" r="r" b="b"/>
              <a:pathLst>
                <a:path w="41" h="25">
                  <a:moveTo>
                    <a:pt x="41" y="24"/>
                  </a:moveTo>
                  <a:cubicBezTo>
                    <a:pt x="41" y="24"/>
                    <a:pt x="40" y="24"/>
                    <a:pt x="39" y="25"/>
                  </a:cubicBezTo>
                  <a:cubicBezTo>
                    <a:pt x="28" y="10"/>
                    <a:pt x="11" y="4"/>
                    <a:pt x="0" y="2"/>
                  </a:cubicBezTo>
                  <a:cubicBezTo>
                    <a:pt x="1" y="1"/>
                    <a:pt x="2" y="0"/>
                    <a:pt x="3" y="0"/>
                  </a:cubicBezTo>
                  <a:cubicBezTo>
                    <a:pt x="14" y="3"/>
                    <a:pt x="30" y="9"/>
                    <a:pt x="41" y="24"/>
                  </a:cubicBezTo>
                  <a:close/>
                </a:path>
              </a:pathLst>
            </a:custGeom>
            <a:solidFill>
              <a:srgbClr val="E5EA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Freeform 87">
              <a:extLst>
                <a:ext uri="{FF2B5EF4-FFF2-40B4-BE49-F238E27FC236}">
                  <a16:creationId xmlns:a16="http://schemas.microsoft.com/office/drawing/2014/main" id="{A72E7BC0-9371-44FE-A2EA-74949C10C6A2}"/>
                </a:ext>
              </a:extLst>
            </p:cNvPr>
            <p:cNvSpPr>
              <a:spLocks/>
            </p:cNvSpPr>
            <p:nvPr/>
          </p:nvSpPr>
          <p:spPr bwMode="auto">
            <a:xfrm>
              <a:off x="3982" y="1127"/>
              <a:ext cx="92" cy="245"/>
            </a:xfrm>
            <a:custGeom>
              <a:avLst/>
              <a:gdLst>
                <a:gd name="T0" fmla="*/ 17 w 17"/>
                <a:gd name="T1" fmla="*/ 43 h 45"/>
                <a:gd name="T2" fmla="*/ 15 w 17"/>
                <a:gd name="T3" fmla="*/ 45 h 45"/>
                <a:gd name="T4" fmla="*/ 5 w 17"/>
                <a:gd name="T5" fmla="*/ 9 h 45"/>
                <a:gd name="T6" fmla="*/ 0 w 17"/>
                <a:gd name="T7" fmla="*/ 1 h 45"/>
                <a:gd name="T8" fmla="*/ 2 w 17"/>
                <a:gd name="T9" fmla="*/ 0 h 45"/>
                <a:gd name="T10" fmla="*/ 7 w 17"/>
                <a:gd name="T11" fmla="*/ 8 h 45"/>
                <a:gd name="T12" fmla="*/ 17 w 17"/>
                <a:gd name="T13" fmla="*/ 43 h 45"/>
              </a:gdLst>
              <a:ahLst/>
              <a:cxnLst>
                <a:cxn ang="0">
                  <a:pos x="T0" y="T1"/>
                </a:cxn>
                <a:cxn ang="0">
                  <a:pos x="T2" y="T3"/>
                </a:cxn>
                <a:cxn ang="0">
                  <a:pos x="T4" y="T5"/>
                </a:cxn>
                <a:cxn ang="0">
                  <a:pos x="T6" y="T7"/>
                </a:cxn>
                <a:cxn ang="0">
                  <a:pos x="T8" y="T9"/>
                </a:cxn>
                <a:cxn ang="0">
                  <a:pos x="T10" y="T11"/>
                </a:cxn>
                <a:cxn ang="0">
                  <a:pos x="T12" y="T13"/>
                </a:cxn>
              </a:cxnLst>
              <a:rect l="0" t="0" r="r" b="b"/>
              <a:pathLst>
                <a:path w="17" h="45">
                  <a:moveTo>
                    <a:pt x="17" y="43"/>
                  </a:moveTo>
                  <a:cubicBezTo>
                    <a:pt x="16" y="44"/>
                    <a:pt x="16" y="44"/>
                    <a:pt x="15" y="45"/>
                  </a:cubicBezTo>
                  <a:cubicBezTo>
                    <a:pt x="15" y="33"/>
                    <a:pt x="11" y="21"/>
                    <a:pt x="5" y="9"/>
                  </a:cubicBezTo>
                  <a:cubicBezTo>
                    <a:pt x="4" y="6"/>
                    <a:pt x="2" y="3"/>
                    <a:pt x="0" y="1"/>
                  </a:cubicBezTo>
                  <a:cubicBezTo>
                    <a:pt x="1" y="0"/>
                    <a:pt x="2" y="0"/>
                    <a:pt x="2" y="0"/>
                  </a:cubicBezTo>
                  <a:cubicBezTo>
                    <a:pt x="4" y="2"/>
                    <a:pt x="6" y="5"/>
                    <a:pt x="7" y="8"/>
                  </a:cubicBezTo>
                  <a:cubicBezTo>
                    <a:pt x="13" y="20"/>
                    <a:pt x="17" y="32"/>
                    <a:pt x="17" y="43"/>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Freeform 88">
              <a:extLst>
                <a:ext uri="{FF2B5EF4-FFF2-40B4-BE49-F238E27FC236}">
                  <a16:creationId xmlns:a16="http://schemas.microsoft.com/office/drawing/2014/main" id="{68EAE50D-2FF7-41C3-B77F-2658614E8692}"/>
                </a:ext>
              </a:extLst>
            </p:cNvPr>
            <p:cNvSpPr>
              <a:spLocks/>
            </p:cNvSpPr>
            <p:nvPr/>
          </p:nvSpPr>
          <p:spPr bwMode="auto">
            <a:xfrm>
              <a:off x="4400" y="1084"/>
              <a:ext cx="16" cy="70"/>
            </a:xfrm>
            <a:custGeom>
              <a:avLst/>
              <a:gdLst>
                <a:gd name="T0" fmla="*/ 3 w 3"/>
                <a:gd name="T1" fmla="*/ 11 h 13"/>
                <a:gd name="T2" fmla="*/ 1 w 3"/>
                <a:gd name="T3" fmla="*/ 13 h 13"/>
                <a:gd name="T4" fmla="*/ 0 w 3"/>
                <a:gd name="T5" fmla="*/ 2 h 13"/>
                <a:gd name="T6" fmla="*/ 1 w 3"/>
                <a:gd name="T7" fmla="*/ 0 h 13"/>
                <a:gd name="T8" fmla="*/ 3 w 3"/>
                <a:gd name="T9" fmla="*/ 11 h 13"/>
              </a:gdLst>
              <a:ahLst/>
              <a:cxnLst>
                <a:cxn ang="0">
                  <a:pos x="T0" y="T1"/>
                </a:cxn>
                <a:cxn ang="0">
                  <a:pos x="T2" y="T3"/>
                </a:cxn>
                <a:cxn ang="0">
                  <a:pos x="T4" y="T5"/>
                </a:cxn>
                <a:cxn ang="0">
                  <a:pos x="T6" y="T7"/>
                </a:cxn>
                <a:cxn ang="0">
                  <a:pos x="T8" y="T9"/>
                </a:cxn>
              </a:cxnLst>
              <a:rect l="0" t="0" r="r" b="b"/>
              <a:pathLst>
                <a:path w="3" h="13">
                  <a:moveTo>
                    <a:pt x="3" y="11"/>
                  </a:moveTo>
                  <a:cubicBezTo>
                    <a:pt x="2" y="12"/>
                    <a:pt x="2" y="12"/>
                    <a:pt x="1" y="13"/>
                  </a:cubicBezTo>
                  <a:cubicBezTo>
                    <a:pt x="1" y="10"/>
                    <a:pt x="0" y="6"/>
                    <a:pt x="0" y="2"/>
                  </a:cubicBezTo>
                  <a:cubicBezTo>
                    <a:pt x="0" y="1"/>
                    <a:pt x="1" y="0"/>
                    <a:pt x="1" y="0"/>
                  </a:cubicBezTo>
                  <a:cubicBezTo>
                    <a:pt x="2" y="3"/>
                    <a:pt x="3" y="7"/>
                    <a:pt x="3" y="11"/>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 name="Freeform 89">
              <a:extLst>
                <a:ext uri="{FF2B5EF4-FFF2-40B4-BE49-F238E27FC236}">
                  <a16:creationId xmlns:a16="http://schemas.microsoft.com/office/drawing/2014/main" id="{71BFE0B0-AF34-469B-A0AF-280E97D08FCB}"/>
                </a:ext>
              </a:extLst>
            </p:cNvPr>
            <p:cNvSpPr>
              <a:spLocks/>
            </p:cNvSpPr>
            <p:nvPr/>
          </p:nvSpPr>
          <p:spPr bwMode="auto">
            <a:xfrm>
              <a:off x="4128" y="790"/>
              <a:ext cx="196" cy="114"/>
            </a:xfrm>
            <a:custGeom>
              <a:avLst/>
              <a:gdLst>
                <a:gd name="T0" fmla="*/ 36 w 36"/>
                <a:gd name="T1" fmla="*/ 19 h 21"/>
                <a:gd name="T2" fmla="*/ 34 w 36"/>
                <a:gd name="T3" fmla="*/ 21 h 21"/>
                <a:gd name="T4" fmla="*/ 0 w 36"/>
                <a:gd name="T5" fmla="*/ 1 h 21"/>
                <a:gd name="T6" fmla="*/ 3 w 36"/>
                <a:gd name="T7" fmla="*/ 0 h 21"/>
                <a:gd name="T8" fmla="*/ 36 w 36"/>
                <a:gd name="T9" fmla="*/ 19 h 21"/>
              </a:gdLst>
              <a:ahLst/>
              <a:cxnLst>
                <a:cxn ang="0">
                  <a:pos x="T0" y="T1"/>
                </a:cxn>
                <a:cxn ang="0">
                  <a:pos x="T2" y="T3"/>
                </a:cxn>
                <a:cxn ang="0">
                  <a:pos x="T4" y="T5"/>
                </a:cxn>
                <a:cxn ang="0">
                  <a:pos x="T6" y="T7"/>
                </a:cxn>
                <a:cxn ang="0">
                  <a:pos x="T8" y="T9"/>
                </a:cxn>
              </a:cxnLst>
              <a:rect l="0" t="0" r="r" b="b"/>
              <a:pathLst>
                <a:path w="36" h="21">
                  <a:moveTo>
                    <a:pt x="36" y="19"/>
                  </a:moveTo>
                  <a:cubicBezTo>
                    <a:pt x="35" y="20"/>
                    <a:pt x="34" y="20"/>
                    <a:pt x="34" y="21"/>
                  </a:cubicBezTo>
                  <a:cubicBezTo>
                    <a:pt x="24" y="9"/>
                    <a:pt x="10" y="4"/>
                    <a:pt x="0" y="1"/>
                  </a:cubicBezTo>
                  <a:cubicBezTo>
                    <a:pt x="1" y="1"/>
                    <a:pt x="2" y="0"/>
                    <a:pt x="3" y="0"/>
                  </a:cubicBezTo>
                  <a:cubicBezTo>
                    <a:pt x="13" y="2"/>
                    <a:pt x="26" y="8"/>
                    <a:pt x="36" y="19"/>
                  </a:cubicBezTo>
                  <a:close/>
                </a:path>
              </a:pathLst>
            </a:custGeom>
            <a:solidFill>
              <a:srgbClr val="E5EA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Freeform 90">
              <a:extLst>
                <a:ext uri="{FF2B5EF4-FFF2-40B4-BE49-F238E27FC236}">
                  <a16:creationId xmlns:a16="http://schemas.microsoft.com/office/drawing/2014/main" id="{B43B1BB3-D3FF-4E2F-8C02-E72BA74DFB32}"/>
                </a:ext>
              </a:extLst>
            </p:cNvPr>
            <p:cNvSpPr>
              <a:spLocks/>
            </p:cNvSpPr>
            <p:nvPr/>
          </p:nvSpPr>
          <p:spPr bwMode="auto">
            <a:xfrm>
              <a:off x="4313" y="893"/>
              <a:ext cx="92" cy="201"/>
            </a:xfrm>
            <a:custGeom>
              <a:avLst/>
              <a:gdLst>
                <a:gd name="T0" fmla="*/ 17 w 17"/>
                <a:gd name="T1" fmla="*/ 35 h 37"/>
                <a:gd name="T2" fmla="*/ 16 w 17"/>
                <a:gd name="T3" fmla="*/ 37 h 37"/>
                <a:gd name="T4" fmla="*/ 7 w 17"/>
                <a:gd name="T5" fmla="*/ 13 h 37"/>
                <a:gd name="T6" fmla="*/ 0 w 17"/>
                <a:gd name="T7" fmla="*/ 2 h 37"/>
                <a:gd name="T8" fmla="*/ 2 w 17"/>
                <a:gd name="T9" fmla="*/ 0 h 37"/>
                <a:gd name="T10" fmla="*/ 9 w 17"/>
                <a:gd name="T11" fmla="*/ 12 h 37"/>
                <a:gd name="T12" fmla="*/ 17 w 17"/>
                <a:gd name="T13" fmla="*/ 35 h 37"/>
              </a:gdLst>
              <a:ahLst/>
              <a:cxnLst>
                <a:cxn ang="0">
                  <a:pos x="T0" y="T1"/>
                </a:cxn>
                <a:cxn ang="0">
                  <a:pos x="T2" y="T3"/>
                </a:cxn>
                <a:cxn ang="0">
                  <a:pos x="T4" y="T5"/>
                </a:cxn>
                <a:cxn ang="0">
                  <a:pos x="T6" y="T7"/>
                </a:cxn>
                <a:cxn ang="0">
                  <a:pos x="T8" y="T9"/>
                </a:cxn>
                <a:cxn ang="0">
                  <a:pos x="T10" y="T11"/>
                </a:cxn>
                <a:cxn ang="0">
                  <a:pos x="T12" y="T13"/>
                </a:cxn>
              </a:cxnLst>
              <a:rect l="0" t="0" r="r" b="b"/>
              <a:pathLst>
                <a:path w="17" h="37">
                  <a:moveTo>
                    <a:pt x="17" y="35"/>
                  </a:moveTo>
                  <a:cubicBezTo>
                    <a:pt x="17" y="35"/>
                    <a:pt x="16" y="36"/>
                    <a:pt x="16" y="37"/>
                  </a:cubicBezTo>
                  <a:cubicBezTo>
                    <a:pt x="14" y="29"/>
                    <a:pt x="11" y="21"/>
                    <a:pt x="7" y="13"/>
                  </a:cubicBezTo>
                  <a:cubicBezTo>
                    <a:pt x="5" y="9"/>
                    <a:pt x="3" y="5"/>
                    <a:pt x="0" y="2"/>
                  </a:cubicBezTo>
                  <a:cubicBezTo>
                    <a:pt x="0" y="1"/>
                    <a:pt x="1" y="1"/>
                    <a:pt x="2" y="0"/>
                  </a:cubicBezTo>
                  <a:cubicBezTo>
                    <a:pt x="4" y="4"/>
                    <a:pt x="7" y="8"/>
                    <a:pt x="9" y="12"/>
                  </a:cubicBezTo>
                  <a:cubicBezTo>
                    <a:pt x="13" y="20"/>
                    <a:pt x="16" y="27"/>
                    <a:pt x="17" y="35"/>
                  </a:cubicBez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Freeform 91">
              <a:extLst>
                <a:ext uri="{FF2B5EF4-FFF2-40B4-BE49-F238E27FC236}">
                  <a16:creationId xmlns:a16="http://schemas.microsoft.com/office/drawing/2014/main" id="{B77AA617-F80C-4BD9-8E14-389DBFDC1ED7}"/>
                </a:ext>
              </a:extLst>
            </p:cNvPr>
            <p:cNvSpPr>
              <a:spLocks/>
            </p:cNvSpPr>
            <p:nvPr/>
          </p:nvSpPr>
          <p:spPr bwMode="auto">
            <a:xfrm>
              <a:off x="2339" y="1866"/>
              <a:ext cx="292" cy="228"/>
            </a:xfrm>
            <a:custGeom>
              <a:avLst/>
              <a:gdLst>
                <a:gd name="T0" fmla="*/ 54 w 54"/>
                <a:gd name="T1" fmla="*/ 25 h 42"/>
                <a:gd name="T2" fmla="*/ 54 w 54"/>
                <a:gd name="T3" fmla="*/ 31 h 42"/>
                <a:gd name="T4" fmla="*/ 51 w 54"/>
                <a:gd name="T5" fmla="*/ 35 h 42"/>
                <a:gd name="T6" fmla="*/ 29 w 54"/>
                <a:gd name="T7" fmla="*/ 42 h 42"/>
                <a:gd name="T8" fmla="*/ 28 w 54"/>
                <a:gd name="T9" fmla="*/ 42 h 42"/>
                <a:gd name="T10" fmla="*/ 27 w 54"/>
                <a:gd name="T11" fmla="*/ 41 h 42"/>
                <a:gd name="T12" fmla="*/ 0 w 54"/>
                <a:gd name="T13" fmla="*/ 27 h 42"/>
                <a:gd name="T14" fmla="*/ 0 w 54"/>
                <a:gd name="T15" fmla="*/ 27 h 42"/>
                <a:gd name="T16" fmla="*/ 0 w 54"/>
                <a:gd name="T17" fmla="*/ 12 h 42"/>
                <a:gd name="T18" fmla="*/ 7 w 54"/>
                <a:gd name="T19" fmla="*/ 0 h 42"/>
                <a:gd name="T20" fmla="*/ 8 w 54"/>
                <a:gd name="T21" fmla="*/ 4 h 42"/>
                <a:gd name="T22" fmla="*/ 9 w 54"/>
                <a:gd name="T23" fmla="*/ 6 h 42"/>
                <a:gd name="T24" fmla="*/ 10 w 54"/>
                <a:gd name="T25" fmla="*/ 6 h 42"/>
                <a:gd name="T26" fmla="*/ 33 w 54"/>
                <a:gd name="T27" fmla="*/ 19 h 42"/>
                <a:gd name="T28" fmla="*/ 34 w 54"/>
                <a:gd name="T29" fmla="*/ 20 h 42"/>
                <a:gd name="T30" fmla="*/ 35 w 54"/>
                <a:gd name="T31" fmla="*/ 20 h 42"/>
                <a:gd name="T32" fmla="*/ 49 w 54"/>
                <a:gd name="T33" fmla="*/ 20 h 42"/>
                <a:gd name="T34" fmla="*/ 54 w 54"/>
                <a:gd name="T35" fmla="*/ 25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4" h="42">
                  <a:moveTo>
                    <a:pt x="54" y="25"/>
                  </a:moveTo>
                  <a:cubicBezTo>
                    <a:pt x="54" y="31"/>
                    <a:pt x="54" y="31"/>
                    <a:pt x="54" y="31"/>
                  </a:cubicBezTo>
                  <a:cubicBezTo>
                    <a:pt x="54" y="33"/>
                    <a:pt x="53" y="34"/>
                    <a:pt x="51" y="35"/>
                  </a:cubicBezTo>
                  <a:cubicBezTo>
                    <a:pt x="29" y="42"/>
                    <a:pt x="29" y="42"/>
                    <a:pt x="29" y="42"/>
                  </a:cubicBezTo>
                  <a:cubicBezTo>
                    <a:pt x="28" y="42"/>
                    <a:pt x="28" y="42"/>
                    <a:pt x="28" y="42"/>
                  </a:cubicBezTo>
                  <a:cubicBezTo>
                    <a:pt x="27" y="41"/>
                    <a:pt x="27" y="41"/>
                    <a:pt x="27" y="41"/>
                  </a:cubicBezTo>
                  <a:cubicBezTo>
                    <a:pt x="0" y="27"/>
                    <a:pt x="0" y="27"/>
                    <a:pt x="0" y="27"/>
                  </a:cubicBezTo>
                  <a:cubicBezTo>
                    <a:pt x="0" y="27"/>
                    <a:pt x="0" y="27"/>
                    <a:pt x="0" y="27"/>
                  </a:cubicBezTo>
                  <a:cubicBezTo>
                    <a:pt x="0" y="12"/>
                    <a:pt x="0" y="12"/>
                    <a:pt x="0" y="12"/>
                  </a:cubicBezTo>
                  <a:cubicBezTo>
                    <a:pt x="2" y="7"/>
                    <a:pt x="5" y="4"/>
                    <a:pt x="7" y="0"/>
                  </a:cubicBezTo>
                  <a:cubicBezTo>
                    <a:pt x="8" y="4"/>
                    <a:pt x="8" y="4"/>
                    <a:pt x="8" y="4"/>
                  </a:cubicBezTo>
                  <a:cubicBezTo>
                    <a:pt x="9" y="6"/>
                    <a:pt x="9" y="6"/>
                    <a:pt x="9" y="6"/>
                  </a:cubicBezTo>
                  <a:cubicBezTo>
                    <a:pt x="10" y="6"/>
                    <a:pt x="10" y="6"/>
                    <a:pt x="10" y="6"/>
                  </a:cubicBezTo>
                  <a:cubicBezTo>
                    <a:pt x="33" y="19"/>
                    <a:pt x="33" y="19"/>
                    <a:pt x="33" y="19"/>
                  </a:cubicBezTo>
                  <a:cubicBezTo>
                    <a:pt x="34" y="20"/>
                    <a:pt x="34" y="20"/>
                    <a:pt x="34" y="20"/>
                  </a:cubicBezTo>
                  <a:cubicBezTo>
                    <a:pt x="35" y="20"/>
                    <a:pt x="35" y="20"/>
                    <a:pt x="35" y="20"/>
                  </a:cubicBezTo>
                  <a:cubicBezTo>
                    <a:pt x="49" y="20"/>
                    <a:pt x="49" y="20"/>
                    <a:pt x="49" y="20"/>
                  </a:cubicBezTo>
                  <a:cubicBezTo>
                    <a:pt x="52" y="20"/>
                    <a:pt x="54" y="22"/>
                    <a:pt x="54" y="25"/>
                  </a:cubicBezTo>
                </a:path>
              </a:pathLst>
            </a:custGeom>
            <a:solidFill>
              <a:srgbClr val="175D7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Freeform 92">
              <a:extLst>
                <a:ext uri="{FF2B5EF4-FFF2-40B4-BE49-F238E27FC236}">
                  <a16:creationId xmlns:a16="http://schemas.microsoft.com/office/drawing/2014/main" id="{E813815F-4470-47BD-B318-80FA43E94BD6}"/>
                </a:ext>
              </a:extLst>
            </p:cNvPr>
            <p:cNvSpPr>
              <a:spLocks/>
            </p:cNvSpPr>
            <p:nvPr/>
          </p:nvSpPr>
          <p:spPr bwMode="auto">
            <a:xfrm>
              <a:off x="2339" y="1937"/>
              <a:ext cx="292" cy="157"/>
            </a:xfrm>
            <a:custGeom>
              <a:avLst/>
              <a:gdLst>
                <a:gd name="T0" fmla="*/ 0 w 54"/>
                <a:gd name="T1" fmla="*/ 0 h 29"/>
                <a:gd name="T2" fmla="*/ 0 w 54"/>
                <a:gd name="T3" fmla="*/ 14 h 29"/>
                <a:gd name="T4" fmla="*/ 0 w 54"/>
                <a:gd name="T5" fmla="*/ 14 h 29"/>
                <a:gd name="T6" fmla="*/ 27 w 54"/>
                <a:gd name="T7" fmla="*/ 28 h 29"/>
                <a:gd name="T8" fmla="*/ 28 w 54"/>
                <a:gd name="T9" fmla="*/ 29 h 29"/>
                <a:gd name="T10" fmla="*/ 29 w 54"/>
                <a:gd name="T11" fmla="*/ 29 h 29"/>
                <a:gd name="T12" fmla="*/ 51 w 54"/>
                <a:gd name="T13" fmla="*/ 22 h 29"/>
                <a:gd name="T14" fmla="*/ 54 w 54"/>
                <a:gd name="T15" fmla="*/ 18 h 29"/>
                <a:gd name="T16" fmla="*/ 54 w 54"/>
                <a:gd name="T17" fmla="*/ 18 h 29"/>
                <a:gd name="T18" fmla="*/ 39 w 54"/>
                <a:gd name="T19" fmla="*/ 21 h 29"/>
                <a:gd name="T20" fmla="*/ 35 w 54"/>
                <a:gd name="T21" fmla="*/ 22 h 29"/>
                <a:gd name="T22" fmla="*/ 15 w 54"/>
                <a:gd name="T23" fmla="*/ 16 h 29"/>
                <a:gd name="T24" fmla="*/ 0 w 54"/>
                <a:gd name="T25" fmla="*/ 0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4" h="29">
                  <a:moveTo>
                    <a:pt x="0" y="0"/>
                  </a:moveTo>
                  <a:cubicBezTo>
                    <a:pt x="0" y="14"/>
                    <a:pt x="0" y="14"/>
                    <a:pt x="0" y="14"/>
                  </a:cubicBezTo>
                  <a:cubicBezTo>
                    <a:pt x="0" y="14"/>
                    <a:pt x="0" y="14"/>
                    <a:pt x="0" y="14"/>
                  </a:cubicBezTo>
                  <a:cubicBezTo>
                    <a:pt x="27" y="28"/>
                    <a:pt x="27" y="28"/>
                    <a:pt x="27" y="28"/>
                  </a:cubicBezTo>
                  <a:cubicBezTo>
                    <a:pt x="28" y="29"/>
                    <a:pt x="28" y="29"/>
                    <a:pt x="28" y="29"/>
                  </a:cubicBezTo>
                  <a:cubicBezTo>
                    <a:pt x="29" y="29"/>
                    <a:pt x="29" y="29"/>
                    <a:pt x="29" y="29"/>
                  </a:cubicBezTo>
                  <a:cubicBezTo>
                    <a:pt x="51" y="22"/>
                    <a:pt x="51" y="22"/>
                    <a:pt x="51" y="22"/>
                  </a:cubicBezTo>
                  <a:cubicBezTo>
                    <a:pt x="53" y="21"/>
                    <a:pt x="54" y="20"/>
                    <a:pt x="54" y="18"/>
                  </a:cubicBezTo>
                  <a:cubicBezTo>
                    <a:pt x="54" y="18"/>
                    <a:pt x="54" y="18"/>
                    <a:pt x="54" y="18"/>
                  </a:cubicBezTo>
                  <a:cubicBezTo>
                    <a:pt x="39" y="21"/>
                    <a:pt x="39" y="21"/>
                    <a:pt x="39" y="21"/>
                  </a:cubicBezTo>
                  <a:cubicBezTo>
                    <a:pt x="39" y="21"/>
                    <a:pt x="38" y="22"/>
                    <a:pt x="35" y="22"/>
                  </a:cubicBezTo>
                  <a:cubicBezTo>
                    <a:pt x="32" y="22"/>
                    <a:pt x="25" y="21"/>
                    <a:pt x="15" y="16"/>
                  </a:cubicBezTo>
                  <a:cubicBezTo>
                    <a:pt x="0" y="8"/>
                    <a:pt x="0" y="2"/>
                    <a:pt x="0" y="0"/>
                  </a:cubicBezTo>
                </a:path>
              </a:pathLst>
            </a:custGeom>
            <a:solidFill>
              <a:srgbClr val="4B869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Freeform 93">
              <a:extLst>
                <a:ext uri="{FF2B5EF4-FFF2-40B4-BE49-F238E27FC236}">
                  <a16:creationId xmlns:a16="http://schemas.microsoft.com/office/drawing/2014/main" id="{0607EAF3-BE30-4BBD-99B0-74579CE01DC7}"/>
                </a:ext>
              </a:extLst>
            </p:cNvPr>
            <p:cNvSpPr>
              <a:spLocks/>
            </p:cNvSpPr>
            <p:nvPr/>
          </p:nvSpPr>
          <p:spPr bwMode="auto">
            <a:xfrm>
              <a:off x="2485" y="1969"/>
              <a:ext cx="43" cy="125"/>
            </a:xfrm>
            <a:custGeom>
              <a:avLst/>
              <a:gdLst>
                <a:gd name="T0" fmla="*/ 43 w 43"/>
                <a:gd name="T1" fmla="*/ 6 h 125"/>
                <a:gd name="T2" fmla="*/ 11 w 43"/>
                <a:gd name="T3" fmla="*/ 125 h 125"/>
                <a:gd name="T4" fmla="*/ 5 w 43"/>
                <a:gd name="T5" fmla="*/ 125 h 125"/>
                <a:gd name="T6" fmla="*/ 0 w 43"/>
                <a:gd name="T7" fmla="*/ 120 h 125"/>
                <a:gd name="T8" fmla="*/ 33 w 43"/>
                <a:gd name="T9" fmla="*/ 0 h 125"/>
                <a:gd name="T10" fmla="*/ 38 w 43"/>
                <a:gd name="T11" fmla="*/ 6 h 125"/>
                <a:gd name="T12" fmla="*/ 43 w 43"/>
                <a:gd name="T13" fmla="*/ 6 h 125"/>
              </a:gdLst>
              <a:ahLst/>
              <a:cxnLst>
                <a:cxn ang="0">
                  <a:pos x="T0" y="T1"/>
                </a:cxn>
                <a:cxn ang="0">
                  <a:pos x="T2" y="T3"/>
                </a:cxn>
                <a:cxn ang="0">
                  <a:pos x="T4" y="T5"/>
                </a:cxn>
                <a:cxn ang="0">
                  <a:pos x="T6" y="T7"/>
                </a:cxn>
                <a:cxn ang="0">
                  <a:pos x="T8" y="T9"/>
                </a:cxn>
                <a:cxn ang="0">
                  <a:pos x="T10" y="T11"/>
                </a:cxn>
                <a:cxn ang="0">
                  <a:pos x="T12" y="T13"/>
                </a:cxn>
              </a:cxnLst>
              <a:rect l="0" t="0" r="r" b="b"/>
              <a:pathLst>
                <a:path w="43" h="125">
                  <a:moveTo>
                    <a:pt x="43" y="6"/>
                  </a:moveTo>
                  <a:lnTo>
                    <a:pt x="11" y="125"/>
                  </a:lnTo>
                  <a:lnTo>
                    <a:pt x="5" y="125"/>
                  </a:lnTo>
                  <a:lnTo>
                    <a:pt x="0" y="120"/>
                  </a:lnTo>
                  <a:lnTo>
                    <a:pt x="33" y="0"/>
                  </a:lnTo>
                  <a:lnTo>
                    <a:pt x="38" y="6"/>
                  </a:lnTo>
                  <a:lnTo>
                    <a:pt x="43" y="6"/>
                  </a:lnTo>
                  <a:close/>
                </a:path>
              </a:pathLst>
            </a:custGeom>
            <a:solidFill>
              <a:srgbClr val="F0F3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Freeform 94">
              <a:extLst>
                <a:ext uri="{FF2B5EF4-FFF2-40B4-BE49-F238E27FC236}">
                  <a16:creationId xmlns:a16="http://schemas.microsoft.com/office/drawing/2014/main" id="{95E9907E-DF71-4B70-A4C6-1D697F9CA194}"/>
                </a:ext>
              </a:extLst>
            </p:cNvPr>
            <p:cNvSpPr>
              <a:spLocks/>
            </p:cNvSpPr>
            <p:nvPr/>
          </p:nvSpPr>
          <p:spPr bwMode="auto">
            <a:xfrm>
              <a:off x="2339" y="1888"/>
              <a:ext cx="54" cy="125"/>
            </a:xfrm>
            <a:custGeom>
              <a:avLst/>
              <a:gdLst>
                <a:gd name="T0" fmla="*/ 54 w 54"/>
                <a:gd name="T1" fmla="*/ 10 h 125"/>
                <a:gd name="T2" fmla="*/ 0 w 54"/>
                <a:gd name="T3" fmla="*/ 125 h 125"/>
                <a:gd name="T4" fmla="*/ 0 w 54"/>
                <a:gd name="T5" fmla="*/ 125 h 125"/>
                <a:gd name="T6" fmla="*/ 0 w 54"/>
                <a:gd name="T7" fmla="*/ 103 h 125"/>
                <a:gd name="T8" fmla="*/ 43 w 54"/>
                <a:gd name="T9" fmla="*/ 0 h 125"/>
                <a:gd name="T10" fmla="*/ 48 w 54"/>
                <a:gd name="T11" fmla="*/ 10 h 125"/>
                <a:gd name="T12" fmla="*/ 54 w 54"/>
                <a:gd name="T13" fmla="*/ 10 h 125"/>
              </a:gdLst>
              <a:ahLst/>
              <a:cxnLst>
                <a:cxn ang="0">
                  <a:pos x="T0" y="T1"/>
                </a:cxn>
                <a:cxn ang="0">
                  <a:pos x="T2" y="T3"/>
                </a:cxn>
                <a:cxn ang="0">
                  <a:pos x="T4" y="T5"/>
                </a:cxn>
                <a:cxn ang="0">
                  <a:pos x="T6" y="T7"/>
                </a:cxn>
                <a:cxn ang="0">
                  <a:pos x="T8" y="T9"/>
                </a:cxn>
                <a:cxn ang="0">
                  <a:pos x="T10" y="T11"/>
                </a:cxn>
                <a:cxn ang="0">
                  <a:pos x="T12" y="T13"/>
                </a:cxn>
              </a:cxnLst>
              <a:rect l="0" t="0" r="r" b="b"/>
              <a:pathLst>
                <a:path w="54" h="125">
                  <a:moveTo>
                    <a:pt x="54" y="10"/>
                  </a:moveTo>
                  <a:lnTo>
                    <a:pt x="0" y="125"/>
                  </a:lnTo>
                  <a:lnTo>
                    <a:pt x="0" y="125"/>
                  </a:lnTo>
                  <a:lnTo>
                    <a:pt x="0" y="103"/>
                  </a:lnTo>
                  <a:lnTo>
                    <a:pt x="43" y="0"/>
                  </a:lnTo>
                  <a:lnTo>
                    <a:pt x="48" y="10"/>
                  </a:lnTo>
                  <a:lnTo>
                    <a:pt x="54" y="10"/>
                  </a:lnTo>
                  <a:close/>
                </a:path>
              </a:pathLst>
            </a:custGeom>
            <a:solidFill>
              <a:srgbClr val="F6F7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Freeform 95">
              <a:extLst>
                <a:ext uri="{FF2B5EF4-FFF2-40B4-BE49-F238E27FC236}">
                  <a16:creationId xmlns:a16="http://schemas.microsoft.com/office/drawing/2014/main" id="{8D34A945-293A-4C4B-BAB1-AD523B522D9A}"/>
                </a:ext>
              </a:extLst>
            </p:cNvPr>
            <p:cNvSpPr>
              <a:spLocks/>
            </p:cNvSpPr>
            <p:nvPr/>
          </p:nvSpPr>
          <p:spPr bwMode="auto">
            <a:xfrm>
              <a:off x="4335" y="703"/>
              <a:ext cx="477" cy="212"/>
            </a:xfrm>
            <a:custGeom>
              <a:avLst/>
              <a:gdLst>
                <a:gd name="T0" fmla="*/ 88 w 88"/>
                <a:gd name="T1" fmla="*/ 31 h 39"/>
                <a:gd name="T2" fmla="*/ 88 w 88"/>
                <a:gd name="T3" fmla="*/ 33 h 39"/>
                <a:gd name="T4" fmla="*/ 86 w 88"/>
                <a:gd name="T5" fmla="*/ 35 h 39"/>
                <a:gd name="T6" fmla="*/ 84 w 88"/>
                <a:gd name="T7" fmla="*/ 38 h 39"/>
                <a:gd name="T8" fmla="*/ 80 w 88"/>
                <a:gd name="T9" fmla="*/ 39 h 39"/>
                <a:gd name="T10" fmla="*/ 39 w 88"/>
                <a:gd name="T11" fmla="*/ 36 h 39"/>
                <a:gd name="T12" fmla="*/ 3 w 88"/>
                <a:gd name="T13" fmla="*/ 32 h 39"/>
                <a:gd name="T14" fmla="*/ 2 w 88"/>
                <a:gd name="T15" fmla="*/ 25 h 39"/>
                <a:gd name="T16" fmla="*/ 3 w 88"/>
                <a:gd name="T17" fmla="*/ 24 h 39"/>
                <a:gd name="T18" fmla="*/ 6 w 88"/>
                <a:gd name="T19" fmla="*/ 22 h 39"/>
                <a:gd name="T20" fmla="*/ 40 w 88"/>
                <a:gd name="T21" fmla="*/ 0 h 39"/>
                <a:gd name="T22" fmla="*/ 44 w 88"/>
                <a:gd name="T23" fmla="*/ 3 h 39"/>
                <a:gd name="T24" fmla="*/ 73 w 88"/>
                <a:gd name="T25" fmla="*/ 21 h 39"/>
                <a:gd name="T26" fmla="*/ 88 w 88"/>
                <a:gd name="T27" fmla="*/ 31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8" h="39">
                  <a:moveTo>
                    <a:pt x="88" y="31"/>
                  </a:moveTo>
                  <a:cubicBezTo>
                    <a:pt x="88" y="33"/>
                    <a:pt x="88" y="33"/>
                    <a:pt x="88" y="33"/>
                  </a:cubicBezTo>
                  <a:cubicBezTo>
                    <a:pt x="88" y="34"/>
                    <a:pt x="87" y="35"/>
                    <a:pt x="86" y="35"/>
                  </a:cubicBezTo>
                  <a:cubicBezTo>
                    <a:pt x="84" y="38"/>
                    <a:pt x="84" y="38"/>
                    <a:pt x="84" y="38"/>
                  </a:cubicBezTo>
                  <a:cubicBezTo>
                    <a:pt x="83" y="39"/>
                    <a:pt x="81" y="39"/>
                    <a:pt x="80" y="39"/>
                  </a:cubicBezTo>
                  <a:cubicBezTo>
                    <a:pt x="39" y="36"/>
                    <a:pt x="39" y="36"/>
                    <a:pt x="39" y="36"/>
                  </a:cubicBezTo>
                  <a:cubicBezTo>
                    <a:pt x="3" y="32"/>
                    <a:pt x="3" y="32"/>
                    <a:pt x="3" y="32"/>
                  </a:cubicBezTo>
                  <a:cubicBezTo>
                    <a:pt x="3" y="32"/>
                    <a:pt x="0" y="28"/>
                    <a:pt x="2" y="25"/>
                  </a:cubicBezTo>
                  <a:cubicBezTo>
                    <a:pt x="3" y="24"/>
                    <a:pt x="3" y="24"/>
                    <a:pt x="3" y="24"/>
                  </a:cubicBezTo>
                  <a:cubicBezTo>
                    <a:pt x="6" y="22"/>
                    <a:pt x="6" y="22"/>
                    <a:pt x="6" y="22"/>
                  </a:cubicBezTo>
                  <a:cubicBezTo>
                    <a:pt x="40" y="0"/>
                    <a:pt x="40" y="0"/>
                    <a:pt x="40" y="0"/>
                  </a:cubicBezTo>
                  <a:cubicBezTo>
                    <a:pt x="44" y="3"/>
                    <a:pt x="44" y="3"/>
                    <a:pt x="44" y="3"/>
                  </a:cubicBezTo>
                  <a:cubicBezTo>
                    <a:pt x="73" y="21"/>
                    <a:pt x="73" y="21"/>
                    <a:pt x="73" y="21"/>
                  </a:cubicBezTo>
                  <a:cubicBezTo>
                    <a:pt x="88" y="31"/>
                    <a:pt x="88" y="31"/>
                    <a:pt x="88" y="31"/>
                  </a:cubicBezTo>
                </a:path>
              </a:pathLst>
            </a:custGeom>
            <a:solidFill>
              <a:srgbClr val="FFA6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Freeform 96">
              <a:extLst>
                <a:ext uri="{FF2B5EF4-FFF2-40B4-BE49-F238E27FC236}">
                  <a16:creationId xmlns:a16="http://schemas.microsoft.com/office/drawing/2014/main" id="{354B3CD5-AE08-4F63-95E8-7AFED6C4B035}"/>
                </a:ext>
              </a:extLst>
            </p:cNvPr>
            <p:cNvSpPr>
              <a:spLocks/>
            </p:cNvSpPr>
            <p:nvPr/>
          </p:nvSpPr>
          <p:spPr bwMode="auto">
            <a:xfrm>
              <a:off x="2176" y="2186"/>
              <a:ext cx="184" cy="223"/>
            </a:xfrm>
            <a:custGeom>
              <a:avLst/>
              <a:gdLst>
                <a:gd name="T0" fmla="*/ 34 w 34"/>
                <a:gd name="T1" fmla="*/ 31 h 41"/>
                <a:gd name="T2" fmla="*/ 31 w 34"/>
                <a:gd name="T3" fmla="*/ 40 h 41"/>
                <a:gd name="T4" fmla="*/ 25 w 34"/>
                <a:gd name="T5" fmla="*/ 41 h 41"/>
                <a:gd name="T6" fmla="*/ 7 w 34"/>
                <a:gd name="T7" fmla="*/ 37 h 41"/>
                <a:gd name="T8" fmla="*/ 1 w 34"/>
                <a:gd name="T9" fmla="*/ 15 h 41"/>
                <a:gd name="T10" fmla="*/ 1 w 34"/>
                <a:gd name="T11" fmla="*/ 14 h 41"/>
                <a:gd name="T12" fmla="*/ 3 w 34"/>
                <a:gd name="T13" fmla="*/ 7 h 41"/>
                <a:gd name="T14" fmla="*/ 33 w 34"/>
                <a:gd name="T15" fmla="*/ 26 h 41"/>
                <a:gd name="T16" fmla="*/ 34 w 34"/>
                <a:gd name="T17" fmla="*/ 31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4" h="41">
                  <a:moveTo>
                    <a:pt x="34" y="31"/>
                  </a:moveTo>
                  <a:cubicBezTo>
                    <a:pt x="34" y="35"/>
                    <a:pt x="33" y="38"/>
                    <a:pt x="31" y="40"/>
                  </a:cubicBezTo>
                  <a:cubicBezTo>
                    <a:pt x="29" y="40"/>
                    <a:pt x="27" y="40"/>
                    <a:pt x="25" y="41"/>
                  </a:cubicBezTo>
                  <a:cubicBezTo>
                    <a:pt x="20" y="41"/>
                    <a:pt x="13" y="41"/>
                    <a:pt x="7" y="37"/>
                  </a:cubicBezTo>
                  <a:cubicBezTo>
                    <a:pt x="3" y="34"/>
                    <a:pt x="0" y="27"/>
                    <a:pt x="1" y="15"/>
                  </a:cubicBezTo>
                  <a:cubicBezTo>
                    <a:pt x="1" y="14"/>
                    <a:pt x="1" y="14"/>
                    <a:pt x="1" y="14"/>
                  </a:cubicBezTo>
                  <a:cubicBezTo>
                    <a:pt x="2" y="11"/>
                    <a:pt x="2" y="9"/>
                    <a:pt x="3" y="7"/>
                  </a:cubicBezTo>
                  <a:cubicBezTo>
                    <a:pt x="3" y="7"/>
                    <a:pt x="24" y="0"/>
                    <a:pt x="33" y="26"/>
                  </a:cubicBezTo>
                  <a:cubicBezTo>
                    <a:pt x="34" y="28"/>
                    <a:pt x="34" y="29"/>
                    <a:pt x="34" y="31"/>
                  </a:cubicBezTo>
                  <a:close/>
                </a:path>
              </a:pathLst>
            </a:custGeom>
            <a:solidFill>
              <a:srgbClr val="FF8C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Freeform 97">
              <a:extLst>
                <a:ext uri="{FF2B5EF4-FFF2-40B4-BE49-F238E27FC236}">
                  <a16:creationId xmlns:a16="http://schemas.microsoft.com/office/drawing/2014/main" id="{9056C375-55B3-40C0-934F-941B2AC7C521}"/>
                </a:ext>
              </a:extLst>
            </p:cNvPr>
            <p:cNvSpPr>
              <a:spLocks/>
            </p:cNvSpPr>
            <p:nvPr/>
          </p:nvSpPr>
          <p:spPr bwMode="auto">
            <a:xfrm>
              <a:off x="2214" y="2355"/>
              <a:ext cx="146" cy="60"/>
            </a:xfrm>
            <a:custGeom>
              <a:avLst/>
              <a:gdLst>
                <a:gd name="T0" fmla="*/ 27 w 27"/>
                <a:gd name="T1" fmla="*/ 0 h 11"/>
                <a:gd name="T2" fmla="*/ 24 w 27"/>
                <a:gd name="T3" fmla="*/ 9 h 11"/>
                <a:gd name="T4" fmla="*/ 18 w 27"/>
                <a:gd name="T5" fmla="*/ 10 h 11"/>
                <a:gd name="T6" fmla="*/ 0 w 27"/>
                <a:gd name="T7" fmla="*/ 6 h 11"/>
                <a:gd name="T8" fmla="*/ 27 w 27"/>
                <a:gd name="T9" fmla="*/ 0 h 11"/>
              </a:gdLst>
              <a:ahLst/>
              <a:cxnLst>
                <a:cxn ang="0">
                  <a:pos x="T0" y="T1"/>
                </a:cxn>
                <a:cxn ang="0">
                  <a:pos x="T2" y="T3"/>
                </a:cxn>
                <a:cxn ang="0">
                  <a:pos x="T4" y="T5"/>
                </a:cxn>
                <a:cxn ang="0">
                  <a:pos x="T6" y="T7"/>
                </a:cxn>
                <a:cxn ang="0">
                  <a:pos x="T8" y="T9"/>
                </a:cxn>
              </a:cxnLst>
              <a:rect l="0" t="0" r="r" b="b"/>
              <a:pathLst>
                <a:path w="27" h="11">
                  <a:moveTo>
                    <a:pt x="27" y="0"/>
                  </a:moveTo>
                  <a:cubicBezTo>
                    <a:pt x="27" y="4"/>
                    <a:pt x="26" y="7"/>
                    <a:pt x="24" y="9"/>
                  </a:cubicBezTo>
                  <a:cubicBezTo>
                    <a:pt x="22" y="9"/>
                    <a:pt x="20" y="9"/>
                    <a:pt x="18" y="10"/>
                  </a:cubicBezTo>
                  <a:cubicBezTo>
                    <a:pt x="13" y="10"/>
                    <a:pt x="6" y="10"/>
                    <a:pt x="0" y="6"/>
                  </a:cubicBezTo>
                  <a:cubicBezTo>
                    <a:pt x="15" y="11"/>
                    <a:pt x="27" y="0"/>
                    <a:pt x="27" y="0"/>
                  </a:cubicBezTo>
                  <a:close/>
                </a:path>
              </a:pathLst>
            </a:custGeom>
            <a:solidFill>
              <a:srgbClr val="E859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Freeform 98">
              <a:extLst>
                <a:ext uri="{FF2B5EF4-FFF2-40B4-BE49-F238E27FC236}">
                  <a16:creationId xmlns:a16="http://schemas.microsoft.com/office/drawing/2014/main" id="{86C91BB5-8F24-4DF0-A4BE-9555C07E8151}"/>
                </a:ext>
              </a:extLst>
            </p:cNvPr>
            <p:cNvSpPr>
              <a:spLocks/>
            </p:cNvSpPr>
            <p:nvPr/>
          </p:nvSpPr>
          <p:spPr bwMode="auto">
            <a:xfrm>
              <a:off x="2979" y="1828"/>
              <a:ext cx="38" cy="65"/>
            </a:xfrm>
            <a:custGeom>
              <a:avLst/>
              <a:gdLst>
                <a:gd name="T0" fmla="*/ 5 w 7"/>
                <a:gd name="T1" fmla="*/ 0 h 12"/>
                <a:gd name="T2" fmla="*/ 6 w 7"/>
                <a:gd name="T3" fmla="*/ 0 h 12"/>
                <a:gd name="T4" fmla="*/ 6 w 7"/>
                <a:gd name="T5" fmla="*/ 0 h 12"/>
                <a:gd name="T6" fmla="*/ 7 w 7"/>
                <a:gd name="T7" fmla="*/ 7 h 12"/>
                <a:gd name="T8" fmla="*/ 5 w 7"/>
                <a:gd name="T9" fmla="*/ 10 h 12"/>
                <a:gd name="T10" fmla="*/ 2 w 7"/>
                <a:gd name="T11" fmla="*/ 12 h 12"/>
                <a:gd name="T12" fmla="*/ 1 w 7"/>
                <a:gd name="T13" fmla="*/ 12 h 12"/>
                <a:gd name="T14" fmla="*/ 1 w 7"/>
                <a:gd name="T15" fmla="*/ 12 h 12"/>
                <a:gd name="T16" fmla="*/ 0 w 7"/>
                <a:gd name="T17" fmla="*/ 5 h 12"/>
                <a:gd name="T18" fmla="*/ 1 w 7"/>
                <a:gd name="T19" fmla="*/ 2 h 12"/>
                <a:gd name="T20" fmla="*/ 5 w 7"/>
                <a:gd name="T21"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 h="12">
                  <a:moveTo>
                    <a:pt x="5" y="0"/>
                  </a:moveTo>
                  <a:cubicBezTo>
                    <a:pt x="6" y="0"/>
                    <a:pt x="6" y="0"/>
                    <a:pt x="6" y="0"/>
                  </a:cubicBezTo>
                  <a:cubicBezTo>
                    <a:pt x="6" y="0"/>
                    <a:pt x="6" y="0"/>
                    <a:pt x="6" y="0"/>
                  </a:cubicBezTo>
                  <a:cubicBezTo>
                    <a:pt x="7" y="7"/>
                    <a:pt x="7" y="7"/>
                    <a:pt x="7" y="7"/>
                  </a:cubicBezTo>
                  <a:cubicBezTo>
                    <a:pt x="7" y="8"/>
                    <a:pt x="6" y="9"/>
                    <a:pt x="5" y="10"/>
                  </a:cubicBezTo>
                  <a:cubicBezTo>
                    <a:pt x="2" y="12"/>
                    <a:pt x="2" y="12"/>
                    <a:pt x="2" y="12"/>
                  </a:cubicBezTo>
                  <a:cubicBezTo>
                    <a:pt x="1" y="12"/>
                    <a:pt x="1" y="12"/>
                    <a:pt x="1" y="12"/>
                  </a:cubicBezTo>
                  <a:cubicBezTo>
                    <a:pt x="1" y="12"/>
                    <a:pt x="1" y="12"/>
                    <a:pt x="1" y="12"/>
                  </a:cubicBezTo>
                  <a:cubicBezTo>
                    <a:pt x="0" y="5"/>
                    <a:pt x="0" y="5"/>
                    <a:pt x="0" y="5"/>
                  </a:cubicBezTo>
                  <a:cubicBezTo>
                    <a:pt x="0" y="4"/>
                    <a:pt x="0" y="2"/>
                    <a:pt x="1" y="2"/>
                  </a:cubicBezTo>
                  <a:lnTo>
                    <a:pt x="5" y="0"/>
                  </a:lnTo>
                  <a:close/>
                </a:path>
              </a:pathLst>
            </a:custGeom>
            <a:solidFill>
              <a:srgbClr val="265F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 name="Freeform 99">
              <a:extLst>
                <a:ext uri="{FF2B5EF4-FFF2-40B4-BE49-F238E27FC236}">
                  <a16:creationId xmlns:a16="http://schemas.microsoft.com/office/drawing/2014/main" id="{F4014BCD-7AC0-4EF2-B6F4-0792806D3B0D}"/>
                </a:ext>
              </a:extLst>
            </p:cNvPr>
            <p:cNvSpPr>
              <a:spLocks/>
            </p:cNvSpPr>
            <p:nvPr/>
          </p:nvSpPr>
          <p:spPr bwMode="auto">
            <a:xfrm>
              <a:off x="2979" y="1828"/>
              <a:ext cx="43" cy="70"/>
            </a:xfrm>
            <a:custGeom>
              <a:avLst/>
              <a:gdLst>
                <a:gd name="T0" fmla="*/ 6 w 8"/>
                <a:gd name="T1" fmla="*/ 0 h 13"/>
                <a:gd name="T2" fmla="*/ 7 w 8"/>
                <a:gd name="T3" fmla="*/ 1 h 13"/>
                <a:gd name="T4" fmla="*/ 8 w 8"/>
                <a:gd name="T5" fmla="*/ 7 h 13"/>
                <a:gd name="T6" fmla="*/ 6 w 8"/>
                <a:gd name="T7" fmla="*/ 11 h 13"/>
                <a:gd name="T8" fmla="*/ 3 w 8"/>
                <a:gd name="T9" fmla="*/ 13 h 13"/>
                <a:gd name="T10" fmla="*/ 1 w 8"/>
                <a:gd name="T11" fmla="*/ 12 h 13"/>
                <a:gd name="T12" fmla="*/ 1 w 8"/>
                <a:gd name="T13" fmla="*/ 12 h 13"/>
                <a:gd name="T14" fmla="*/ 0 w 8"/>
                <a:gd name="T15" fmla="*/ 5 h 13"/>
                <a:gd name="T16" fmla="*/ 1 w 8"/>
                <a:gd name="T17" fmla="*/ 12 h 13"/>
                <a:gd name="T18" fmla="*/ 1 w 8"/>
                <a:gd name="T19" fmla="*/ 12 h 13"/>
                <a:gd name="T20" fmla="*/ 2 w 8"/>
                <a:gd name="T21" fmla="*/ 12 h 13"/>
                <a:gd name="T22" fmla="*/ 5 w 8"/>
                <a:gd name="T23" fmla="*/ 10 h 13"/>
                <a:gd name="T24" fmla="*/ 7 w 8"/>
                <a:gd name="T25" fmla="*/ 7 h 13"/>
                <a:gd name="T26" fmla="*/ 6 w 8"/>
                <a:gd name="T27"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 h="13">
                  <a:moveTo>
                    <a:pt x="6" y="0"/>
                  </a:moveTo>
                  <a:cubicBezTo>
                    <a:pt x="6" y="0"/>
                    <a:pt x="7" y="0"/>
                    <a:pt x="7" y="1"/>
                  </a:cubicBezTo>
                  <a:cubicBezTo>
                    <a:pt x="8" y="7"/>
                    <a:pt x="8" y="7"/>
                    <a:pt x="8" y="7"/>
                  </a:cubicBezTo>
                  <a:cubicBezTo>
                    <a:pt x="8" y="9"/>
                    <a:pt x="7" y="10"/>
                    <a:pt x="6" y="11"/>
                  </a:cubicBezTo>
                  <a:cubicBezTo>
                    <a:pt x="3" y="13"/>
                    <a:pt x="3" y="13"/>
                    <a:pt x="3" y="13"/>
                  </a:cubicBezTo>
                  <a:cubicBezTo>
                    <a:pt x="2" y="13"/>
                    <a:pt x="1" y="13"/>
                    <a:pt x="1" y="12"/>
                  </a:cubicBezTo>
                  <a:cubicBezTo>
                    <a:pt x="1" y="12"/>
                    <a:pt x="1" y="12"/>
                    <a:pt x="1" y="12"/>
                  </a:cubicBezTo>
                  <a:cubicBezTo>
                    <a:pt x="0" y="5"/>
                    <a:pt x="0" y="5"/>
                    <a:pt x="0" y="5"/>
                  </a:cubicBezTo>
                  <a:cubicBezTo>
                    <a:pt x="1" y="12"/>
                    <a:pt x="1" y="12"/>
                    <a:pt x="1" y="12"/>
                  </a:cubicBezTo>
                  <a:cubicBezTo>
                    <a:pt x="1" y="12"/>
                    <a:pt x="1" y="12"/>
                    <a:pt x="1" y="12"/>
                  </a:cubicBezTo>
                  <a:cubicBezTo>
                    <a:pt x="2" y="12"/>
                    <a:pt x="2" y="12"/>
                    <a:pt x="2" y="12"/>
                  </a:cubicBezTo>
                  <a:cubicBezTo>
                    <a:pt x="5" y="10"/>
                    <a:pt x="5" y="10"/>
                    <a:pt x="5" y="10"/>
                  </a:cubicBezTo>
                  <a:cubicBezTo>
                    <a:pt x="6" y="9"/>
                    <a:pt x="7" y="8"/>
                    <a:pt x="7" y="7"/>
                  </a:cubicBezTo>
                  <a:cubicBezTo>
                    <a:pt x="6" y="0"/>
                    <a:pt x="6" y="0"/>
                    <a:pt x="6" y="0"/>
                  </a:cubicBezTo>
                  <a:close/>
                </a:path>
              </a:pathLst>
            </a:custGeom>
            <a:solidFill>
              <a:srgbClr val="5A8DB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 name="Freeform 100">
              <a:extLst>
                <a:ext uri="{FF2B5EF4-FFF2-40B4-BE49-F238E27FC236}">
                  <a16:creationId xmlns:a16="http://schemas.microsoft.com/office/drawing/2014/main" id="{3B0C3D9B-C1E5-4B35-ADB2-6854E5DEB8F2}"/>
                </a:ext>
              </a:extLst>
            </p:cNvPr>
            <p:cNvSpPr>
              <a:spLocks/>
            </p:cNvSpPr>
            <p:nvPr/>
          </p:nvSpPr>
          <p:spPr bwMode="auto">
            <a:xfrm>
              <a:off x="3049" y="1784"/>
              <a:ext cx="38" cy="71"/>
            </a:xfrm>
            <a:custGeom>
              <a:avLst/>
              <a:gdLst>
                <a:gd name="T0" fmla="*/ 5 w 7"/>
                <a:gd name="T1" fmla="*/ 0 h 13"/>
                <a:gd name="T2" fmla="*/ 6 w 7"/>
                <a:gd name="T3" fmla="*/ 0 h 13"/>
                <a:gd name="T4" fmla="*/ 6 w 7"/>
                <a:gd name="T5" fmla="*/ 1 h 13"/>
                <a:gd name="T6" fmla="*/ 7 w 7"/>
                <a:gd name="T7" fmla="*/ 7 h 13"/>
                <a:gd name="T8" fmla="*/ 6 w 7"/>
                <a:gd name="T9" fmla="*/ 10 h 13"/>
                <a:gd name="T10" fmla="*/ 2 w 7"/>
                <a:gd name="T11" fmla="*/ 12 h 13"/>
                <a:gd name="T12" fmla="*/ 1 w 7"/>
                <a:gd name="T13" fmla="*/ 13 h 13"/>
                <a:gd name="T14" fmla="*/ 1 w 7"/>
                <a:gd name="T15" fmla="*/ 12 h 13"/>
                <a:gd name="T16" fmla="*/ 0 w 7"/>
                <a:gd name="T17" fmla="*/ 5 h 13"/>
                <a:gd name="T18" fmla="*/ 1 w 7"/>
                <a:gd name="T19" fmla="*/ 2 h 13"/>
                <a:gd name="T20" fmla="*/ 5 w 7"/>
                <a:gd name="T21"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 h="13">
                  <a:moveTo>
                    <a:pt x="5" y="0"/>
                  </a:moveTo>
                  <a:cubicBezTo>
                    <a:pt x="6" y="0"/>
                    <a:pt x="6" y="0"/>
                    <a:pt x="6" y="0"/>
                  </a:cubicBezTo>
                  <a:cubicBezTo>
                    <a:pt x="6" y="1"/>
                    <a:pt x="6" y="1"/>
                    <a:pt x="6" y="1"/>
                  </a:cubicBezTo>
                  <a:cubicBezTo>
                    <a:pt x="7" y="7"/>
                    <a:pt x="7" y="7"/>
                    <a:pt x="7" y="7"/>
                  </a:cubicBezTo>
                  <a:cubicBezTo>
                    <a:pt x="7" y="8"/>
                    <a:pt x="7" y="10"/>
                    <a:pt x="6" y="10"/>
                  </a:cubicBezTo>
                  <a:cubicBezTo>
                    <a:pt x="2" y="12"/>
                    <a:pt x="2" y="12"/>
                    <a:pt x="2" y="12"/>
                  </a:cubicBezTo>
                  <a:cubicBezTo>
                    <a:pt x="1" y="13"/>
                    <a:pt x="1" y="13"/>
                    <a:pt x="1" y="13"/>
                  </a:cubicBezTo>
                  <a:cubicBezTo>
                    <a:pt x="1" y="12"/>
                    <a:pt x="1" y="12"/>
                    <a:pt x="1" y="12"/>
                  </a:cubicBezTo>
                  <a:cubicBezTo>
                    <a:pt x="0" y="5"/>
                    <a:pt x="0" y="5"/>
                    <a:pt x="0" y="5"/>
                  </a:cubicBezTo>
                  <a:cubicBezTo>
                    <a:pt x="0" y="4"/>
                    <a:pt x="1" y="3"/>
                    <a:pt x="1" y="2"/>
                  </a:cubicBezTo>
                  <a:lnTo>
                    <a:pt x="5" y="0"/>
                  </a:lnTo>
                  <a:close/>
                </a:path>
              </a:pathLst>
            </a:custGeom>
            <a:solidFill>
              <a:srgbClr val="265F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Freeform 101">
              <a:extLst>
                <a:ext uri="{FF2B5EF4-FFF2-40B4-BE49-F238E27FC236}">
                  <a16:creationId xmlns:a16="http://schemas.microsoft.com/office/drawing/2014/main" id="{39AEEC4F-5E01-4718-B699-C400243FC800}"/>
                </a:ext>
              </a:extLst>
            </p:cNvPr>
            <p:cNvSpPr>
              <a:spLocks/>
            </p:cNvSpPr>
            <p:nvPr/>
          </p:nvSpPr>
          <p:spPr bwMode="auto">
            <a:xfrm>
              <a:off x="3049" y="1784"/>
              <a:ext cx="43" cy="71"/>
            </a:xfrm>
            <a:custGeom>
              <a:avLst/>
              <a:gdLst>
                <a:gd name="T0" fmla="*/ 6 w 8"/>
                <a:gd name="T1" fmla="*/ 0 h 13"/>
                <a:gd name="T2" fmla="*/ 7 w 8"/>
                <a:gd name="T3" fmla="*/ 1 h 13"/>
                <a:gd name="T4" fmla="*/ 8 w 8"/>
                <a:gd name="T5" fmla="*/ 8 h 13"/>
                <a:gd name="T6" fmla="*/ 7 w 8"/>
                <a:gd name="T7" fmla="*/ 11 h 13"/>
                <a:gd name="T8" fmla="*/ 3 w 8"/>
                <a:gd name="T9" fmla="*/ 13 h 13"/>
                <a:gd name="T10" fmla="*/ 1 w 8"/>
                <a:gd name="T11" fmla="*/ 13 h 13"/>
                <a:gd name="T12" fmla="*/ 1 w 8"/>
                <a:gd name="T13" fmla="*/ 12 h 13"/>
                <a:gd name="T14" fmla="*/ 0 w 8"/>
                <a:gd name="T15" fmla="*/ 5 h 13"/>
                <a:gd name="T16" fmla="*/ 1 w 8"/>
                <a:gd name="T17" fmla="*/ 12 h 13"/>
                <a:gd name="T18" fmla="*/ 1 w 8"/>
                <a:gd name="T19" fmla="*/ 13 h 13"/>
                <a:gd name="T20" fmla="*/ 2 w 8"/>
                <a:gd name="T21" fmla="*/ 12 h 13"/>
                <a:gd name="T22" fmla="*/ 6 w 8"/>
                <a:gd name="T23" fmla="*/ 10 h 13"/>
                <a:gd name="T24" fmla="*/ 7 w 8"/>
                <a:gd name="T25" fmla="*/ 7 h 13"/>
                <a:gd name="T26" fmla="*/ 6 w 8"/>
                <a:gd name="T27" fmla="*/ 1 h 13"/>
                <a:gd name="T28" fmla="*/ 6 w 8"/>
                <a:gd name="T29"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13">
                  <a:moveTo>
                    <a:pt x="6" y="0"/>
                  </a:moveTo>
                  <a:cubicBezTo>
                    <a:pt x="6" y="0"/>
                    <a:pt x="7" y="0"/>
                    <a:pt x="7" y="1"/>
                  </a:cubicBezTo>
                  <a:cubicBezTo>
                    <a:pt x="8" y="8"/>
                    <a:pt x="8" y="8"/>
                    <a:pt x="8" y="8"/>
                  </a:cubicBezTo>
                  <a:cubicBezTo>
                    <a:pt x="8" y="9"/>
                    <a:pt x="8" y="10"/>
                    <a:pt x="7" y="11"/>
                  </a:cubicBezTo>
                  <a:cubicBezTo>
                    <a:pt x="3" y="13"/>
                    <a:pt x="3" y="13"/>
                    <a:pt x="3" y="13"/>
                  </a:cubicBezTo>
                  <a:cubicBezTo>
                    <a:pt x="2" y="13"/>
                    <a:pt x="2" y="13"/>
                    <a:pt x="1" y="13"/>
                  </a:cubicBezTo>
                  <a:cubicBezTo>
                    <a:pt x="1" y="12"/>
                    <a:pt x="1" y="12"/>
                    <a:pt x="1" y="12"/>
                  </a:cubicBezTo>
                  <a:cubicBezTo>
                    <a:pt x="0" y="5"/>
                    <a:pt x="0" y="5"/>
                    <a:pt x="0" y="5"/>
                  </a:cubicBezTo>
                  <a:cubicBezTo>
                    <a:pt x="1" y="12"/>
                    <a:pt x="1" y="12"/>
                    <a:pt x="1" y="12"/>
                  </a:cubicBezTo>
                  <a:cubicBezTo>
                    <a:pt x="1" y="13"/>
                    <a:pt x="1" y="13"/>
                    <a:pt x="1" y="13"/>
                  </a:cubicBezTo>
                  <a:cubicBezTo>
                    <a:pt x="2" y="12"/>
                    <a:pt x="2" y="12"/>
                    <a:pt x="2" y="12"/>
                  </a:cubicBezTo>
                  <a:cubicBezTo>
                    <a:pt x="6" y="10"/>
                    <a:pt x="6" y="10"/>
                    <a:pt x="6" y="10"/>
                  </a:cubicBezTo>
                  <a:cubicBezTo>
                    <a:pt x="7" y="10"/>
                    <a:pt x="7" y="8"/>
                    <a:pt x="7" y="7"/>
                  </a:cubicBezTo>
                  <a:cubicBezTo>
                    <a:pt x="6" y="1"/>
                    <a:pt x="6" y="1"/>
                    <a:pt x="6" y="1"/>
                  </a:cubicBezTo>
                  <a:lnTo>
                    <a:pt x="6" y="0"/>
                  </a:lnTo>
                  <a:close/>
                </a:path>
              </a:pathLst>
            </a:custGeom>
            <a:solidFill>
              <a:srgbClr val="5A8DB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Freeform 102">
              <a:extLst>
                <a:ext uri="{FF2B5EF4-FFF2-40B4-BE49-F238E27FC236}">
                  <a16:creationId xmlns:a16="http://schemas.microsoft.com/office/drawing/2014/main" id="{A18DD5A0-008D-4270-802E-00E1EFB9E9E0}"/>
                </a:ext>
              </a:extLst>
            </p:cNvPr>
            <p:cNvSpPr>
              <a:spLocks/>
            </p:cNvSpPr>
            <p:nvPr/>
          </p:nvSpPr>
          <p:spPr bwMode="auto">
            <a:xfrm>
              <a:off x="3120" y="1741"/>
              <a:ext cx="38" cy="71"/>
            </a:xfrm>
            <a:custGeom>
              <a:avLst/>
              <a:gdLst>
                <a:gd name="T0" fmla="*/ 5 w 7"/>
                <a:gd name="T1" fmla="*/ 0 h 13"/>
                <a:gd name="T2" fmla="*/ 6 w 7"/>
                <a:gd name="T3" fmla="*/ 0 h 13"/>
                <a:gd name="T4" fmla="*/ 6 w 7"/>
                <a:gd name="T5" fmla="*/ 1 h 13"/>
                <a:gd name="T6" fmla="*/ 7 w 7"/>
                <a:gd name="T7" fmla="*/ 7 h 13"/>
                <a:gd name="T8" fmla="*/ 6 w 7"/>
                <a:gd name="T9" fmla="*/ 11 h 13"/>
                <a:gd name="T10" fmla="*/ 2 w 7"/>
                <a:gd name="T11" fmla="*/ 13 h 13"/>
                <a:gd name="T12" fmla="*/ 2 w 7"/>
                <a:gd name="T13" fmla="*/ 13 h 13"/>
                <a:gd name="T14" fmla="*/ 1 w 7"/>
                <a:gd name="T15" fmla="*/ 12 h 13"/>
                <a:gd name="T16" fmla="*/ 0 w 7"/>
                <a:gd name="T17" fmla="*/ 6 h 13"/>
                <a:gd name="T18" fmla="*/ 2 w 7"/>
                <a:gd name="T19" fmla="*/ 2 h 13"/>
                <a:gd name="T20" fmla="*/ 5 w 7"/>
                <a:gd name="T21"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 h="13">
                  <a:moveTo>
                    <a:pt x="5" y="0"/>
                  </a:moveTo>
                  <a:cubicBezTo>
                    <a:pt x="6" y="0"/>
                    <a:pt x="6" y="0"/>
                    <a:pt x="6" y="0"/>
                  </a:cubicBezTo>
                  <a:cubicBezTo>
                    <a:pt x="6" y="1"/>
                    <a:pt x="6" y="1"/>
                    <a:pt x="6" y="1"/>
                  </a:cubicBezTo>
                  <a:cubicBezTo>
                    <a:pt x="7" y="7"/>
                    <a:pt x="7" y="7"/>
                    <a:pt x="7" y="7"/>
                  </a:cubicBezTo>
                  <a:cubicBezTo>
                    <a:pt x="7" y="9"/>
                    <a:pt x="7" y="10"/>
                    <a:pt x="6" y="11"/>
                  </a:cubicBezTo>
                  <a:cubicBezTo>
                    <a:pt x="2" y="13"/>
                    <a:pt x="2" y="13"/>
                    <a:pt x="2" y="13"/>
                  </a:cubicBezTo>
                  <a:cubicBezTo>
                    <a:pt x="2" y="13"/>
                    <a:pt x="2" y="13"/>
                    <a:pt x="2" y="13"/>
                  </a:cubicBezTo>
                  <a:cubicBezTo>
                    <a:pt x="1" y="12"/>
                    <a:pt x="1" y="12"/>
                    <a:pt x="1" y="12"/>
                  </a:cubicBezTo>
                  <a:cubicBezTo>
                    <a:pt x="0" y="6"/>
                    <a:pt x="0" y="6"/>
                    <a:pt x="0" y="6"/>
                  </a:cubicBezTo>
                  <a:cubicBezTo>
                    <a:pt x="0" y="4"/>
                    <a:pt x="1" y="3"/>
                    <a:pt x="2" y="2"/>
                  </a:cubicBezTo>
                  <a:lnTo>
                    <a:pt x="5" y="0"/>
                  </a:lnTo>
                  <a:close/>
                </a:path>
              </a:pathLst>
            </a:custGeom>
            <a:solidFill>
              <a:srgbClr val="265F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Freeform 103">
              <a:extLst>
                <a:ext uri="{FF2B5EF4-FFF2-40B4-BE49-F238E27FC236}">
                  <a16:creationId xmlns:a16="http://schemas.microsoft.com/office/drawing/2014/main" id="{06F50149-84E9-4D51-B458-678B28243989}"/>
                </a:ext>
              </a:extLst>
            </p:cNvPr>
            <p:cNvSpPr>
              <a:spLocks/>
            </p:cNvSpPr>
            <p:nvPr/>
          </p:nvSpPr>
          <p:spPr bwMode="auto">
            <a:xfrm>
              <a:off x="3120" y="1741"/>
              <a:ext cx="48" cy="76"/>
            </a:xfrm>
            <a:custGeom>
              <a:avLst/>
              <a:gdLst>
                <a:gd name="T0" fmla="*/ 6 w 9"/>
                <a:gd name="T1" fmla="*/ 0 h 14"/>
                <a:gd name="T2" fmla="*/ 7 w 9"/>
                <a:gd name="T3" fmla="*/ 1 h 14"/>
                <a:gd name="T4" fmla="*/ 8 w 9"/>
                <a:gd name="T5" fmla="*/ 8 h 14"/>
                <a:gd name="T6" fmla="*/ 7 w 9"/>
                <a:gd name="T7" fmla="*/ 11 h 14"/>
                <a:gd name="T8" fmla="*/ 3 w 9"/>
                <a:gd name="T9" fmla="*/ 13 h 14"/>
                <a:gd name="T10" fmla="*/ 2 w 9"/>
                <a:gd name="T11" fmla="*/ 13 h 14"/>
                <a:gd name="T12" fmla="*/ 1 w 9"/>
                <a:gd name="T13" fmla="*/ 12 h 14"/>
                <a:gd name="T14" fmla="*/ 0 w 9"/>
                <a:gd name="T15" fmla="*/ 6 h 14"/>
                <a:gd name="T16" fmla="*/ 1 w 9"/>
                <a:gd name="T17" fmla="*/ 12 h 14"/>
                <a:gd name="T18" fmla="*/ 2 w 9"/>
                <a:gd name="T19" fmla="*/ 13 h 14"/>
                <a:gd name="T20" fmla="*/ 2 w 9"/>
                <a:gd name="T21" fmla="*/ 13 h 14"/>
                <a:gd name="T22" fmla="*/ 6 w 9"/>
                <a:gd name="T23" fmla="*/ 11 h 14"/>
                <a:gd name="T24" fmla="*/ 7 w 9"/>
                <a:gd name="T25" fmla="*/ 7 h 14"/>
                <a:gd name="T26" fmla="*/ 6 w 9"/>
                <a:gd name="T27" fmla="*/ 1 h 14"/>
                <a:gd name="T28" fmla="*/ 6 w 9"/>
                <a:gd name="T29" fmla="*/ 0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 h="14">
                  <a:moveTo>
                    <a:pt x="6" y="0"/>
                  </a:moveTo>
                  <a:cubicBezTo>
                    <a:pt x="7" y="0"/>
                    <a:pt x="7" y="1"/>
                    <a:pt x="7" y="1"/>
                  </a:cubicBezTo>
                  <a:cubicBezTo>
                    <a:pt x="8" y="8"/>
                    <a:pt x="8" y="8"/>
                    <a:pt x="8" y="8"/>
                  </a:cubicBezTo>
                  <a:cubicBezTo>
                    <a:pt x="9" y="9"/>
                    <a:pt x="8" y="11"/>
                    <a:pt x="7" y="11"/>
                  </a:cubicBezTo>
                  <a:cubicBezTo>
                    <a:pt x="3" y="13"/>
                    <a:pt x="3" y="13"/>
                    <a:pt x="3" y="13"/>
                  </a:cubicBezTo>
                  <a:cubicBezTo>
                    <a:pt x="3" y="14"/>
                    <a:pt x="2" y="13"/>
                    <a:pt x="2" y="13"/>
                  </a:cubicBezTo>
                  <a:cubicBezTo>
                    <a:pt x="1" y="12"/>
                    <a:pt x="1" y="12"/>
                    <a:pt x="1" y="12"/>
                  </a:cubicBezTo>
                  <a:cubicBezTo>
                    <a:pt x="0" y="6"/>
                    <a:pt x="0" y="6"/>
                    <a:pt x="0" y="6"/>
                  </a:cubicBezTo>
                  <a:cubicBezTo>
                    <a:pt x="1" y="12"/>
                    <a:pt x="1" y="12"/>
                    <a:pt x="1" y="12"/>
                  </a:cubicBezTo>
                  <a:cubicBezTo>
                    <a:pt x="2" y="13"/>
                    <a:pt x="2" y="13"/>
                    <a:pt x="2" y="13"/>
                  </a:cubicBezTo>
                  <a:cubicBezTo>
                    <a:pt x="2" y="13"/>
                    <a:pt x="2" y="13"/>
                    <a:pt x="2" y="13"/>
                  </a:cubicBezTo>
                  <a:cubicBezTo>
                    <a:pt x="6" y="11"/>
                    <a:pt x="6" y="11"/>
                    <a:pt x="6" y="11"/>
                  </a:cubicBezTo>
                  <a:cubicBezTo>
                    <a:pt x="7" y="10"/>
                    <a:pt x="7" y="9"/>
                    <a:pt x="7" y="7"/>
                  </a:cubicBezTo>
                  <a:cubicBezTo>
                    <a:pt x="6" y="1"/>
                    <a:pt x="6" y="1"/>
                    <a:pt x="6" y="1"/>
                  </a:cubicBezTo>
                  <a:lnTo>
                    <a:pt x="6" y="0"/>
                  </a:lnTo>
                  <a:close/>
                </a:path>
              </a:pathLst>
            </a:custGeom>
            <a:solidFill>
              <a:srgbClr val="5A8DB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Freeform 104">
              <a:extLst>
                <a:ext uri="{FF2B5EF4-FFF2-40B4-BE49-F238E27FC236}">
                  <a16:creationId xmlns:a16="http://schemas.microsoft.com/office/drawing/2014/main" id="{608D522C-1C67-4500-8EA1-95DFDA0163B1}"/>
                </a:ext>
              </a:extLst>
            </p:cNvPr>
            <p:cNvSpPr>
              <a:spLocks/>
            </p:cNvSpPr>
            <p:nvPr/>
          </p:nvSpPr>
          <p:spPr bwMode="auto">
            <a:xfrm>
              <a:off x="3190" y="1697"/>
              <a:ext cx="43" cy="71"/>
            </a:xfrm>
            <a:custGeom>
              <a:avLst/>
              <a:gdLst>
                <a:gd name="T0" fmla="*/ 6 w 8"/>
                <a:gd name="T1" fmla="*/ 1 h 13"/>
                <a:gd name="T2" fmla="*/ 6 w 8"/>
                <a:gd name="T3" fmla="*/ 0 h 13"/>
                <a:gd name="T4" fmla="*/ 7 w 8"/>
                <a:gd name="T5" fmla="*/ 1 h 13"/>
                <a:gd name="T6" fmla="*/ 8 w 8"/>
                <a:gd name="T7" fmla="*/ 8 h 13"/>
                <a:gd name="T8" fmla="*/ 6 w 8"/>
                <a:gd name="T9" fmla="*/ 11 h 13"/>
                <a:gd name="T10" fmla="*/ 2 w 8"/>
                <a:gd name="T11" fmla="*/ 13 h 13"/>
                <a:gd name="T12" fmla="*/ 2 w 8"/>
                <a:gd name="T13" fmla="*/ 13 h 13"/>
                <a:gd name="T14" fmla="*/ 2 w 8"/>
                <a:gd name="T15" fmla="*/ 12 h 13"/>
                <a:gd name="T16" fmla="*/ 1 w 8"/>
                <a:gd name="T17" fmla="*/ 6 h 13"/>
                <a:gd name="T18" fmla="*/ 2 w 8"/>
                <a:gd name="T19" fmla="*/ 3 h 13"/>
                <a:gd name="T20" fmla="*/ 6 w 8"/>
                <a:gd name="T21" fmla="*/ 1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 h="13">
                  <a:moveTo>
                    <a:pt x="6" y="1"/>
                  </a:moveTo>
                  <a:cubicBezTo>
                    <a:pt x="6" y="0"/>
                    <a:pt x="6" y="0"/>
                    <a:pt x="6" y="0"/>
                  </a:cubicBezTo>
                  <a:cubicBezTo>
                    <a:pt x="7" y="1"/>
                    <a:pt x="7" y="1"/>
                    <a:pt x="7" y="1"/>
                  </a:cubicBezTo>
                  <a:cubicBezTo>
                    <a:pt x="8" y="8"/>
                    <a:pt x="8" y="8"/>
                    <a:pt x="8" y="8"/>
                  </a:cubicBezTo>
                  <a:cubicBezTo>
                    <a:pt x="8" y="9"/>
                    <a:pt x="7" y="10"/>
                    <a:pt x="6" y="11"/>
                  </a:cubicBezTo>
                  <a:cubicBezTo>
                    <a:pt x="2" y="13"/>
                    <a:pt x="2" y="13"/>
                    <a:pt x="2" y="13"/>
                  </a:cubicBezTo>
                  <a:cubicBezTo>
                    <a:pt x="2" y="13"/>
                    <a:pt x="2" y="13"/>
                    <a:pt x="2" y="13"/>
                  </a:cubicBezTo>
                  <a:cubicBezTo>
                    <a:pt x="2" y="12"/>
                    <a:pt x="2" y="12"/>
                    <a:pt x="2" y="12"/>
                  </a:cubicBezTo>
                  <a:cubicBezTo>
                    <a:pt x="1" y="6"/>
                    <a:pt x="1" y="6"/>
                    <a:pt x="1" y="6"/>
                  </a:cubicBezTo>
                  <a:cubicBezTo>
                    <a:pt x="0" y="5"/>
                    <a:pt x="1" y="3"/>
                    <a:pt x="2" y="3"/>
                  </a:cubicBezTo>
                  <a:lnTo>
                    <a:pt x="6" y="1"/>
                  </a:lnTo>
                  <a:close/>
                </a:path>
              </a:pathLst>
            </a:custGeom>
            <a:solidFill>
              <a:srgbClr val="265F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Freeform 105">
              <a:extLst>
                <a:ext uri="{FF2B5EF4-FFF2-40B4-BE49-F238E27FC236}">
                  <a16:creationId xmlns:a16="http://schemas.microsoft.com/office/drawing/2014/main" id="{82A14480-672B-4227-A670-3B06A1CF2C52}"/>
                </a:ext>
              </a:extLst>
            </p:cNvPr>
            <p:cNvSpPr>
              <a:spLocks/>
            </p:cNvSpPr>
            <p:nvPr/>
          </p:nvSpPr>
          <p:spPr bwMode="auto">
            <a:xfrm>
              <a:off x="3196" y="1697"/>
              <a:ext cx="43" cy="77"/>
            </a:xfrm>
            <a:custGeom>
              <a:avLst/>
              <a:gdLst>
                <a:gd name="T0" fmla="*/ 5 w 8"/>
                <a:gd name="T1" fmla="*/ 0 h 14"/>
                <a:gd name="T2" fmla="*/ 7 w 8"/>
                <a:gd name="T3" fmla="*/ 2 h 14"/>
                <a:gd name="T4" fmla="*/ 8 w 8"/>
                <a:gd name="T5" fmla="*/ 8 h 14"/>
                <a:gd name="T6" fmla="*/ 6 w 8"/>
                <a:gd name="T7" fmla="*/ 11 h 14"/>
                <a:gd name="T8" fmla="*/ 3 w 8"/>
                <a:gd name="T9" fmla="*/ 14 h 14"/>
                <a:gd name="T10" fmla="*/ 1 w 8"/>
                <a:gd name="T11" fmla="*/ 13 h 14"/>
                <a:gd name="T12" fmla="*/ 1 w 8"/>
                <a:gd name="T13" fmla="*/ 12 h 14"/>
                <a:gd name="T14" fmla="*/ 0 w 8"/>
                <a:gd name="T15" fmla="*/ 6 h 14"/>
                <a:gd name="T16" fmla="*/ 1 w 8"/>
                <a:gd name="T17" fmla="*/ 12 h 14"/>
                <a:gd name="T18" fmla="*/ 1 w 8"/>
                <a:gd name="T19" fmla="*/ 13 h 14"/>
                <a:gd name="T20" fmla="*/ 1 w 8"/>
                <a:gd name="T21" fmla="*/ 13 h 14"/>
                <a:gd name="T22" fmla="*/ 5 w 8"/>
                <a:gd name="T23" fmla="*/ 11 h 14"/>
                <a:gd name="T24" fmla="*/ 7 w 8"/>
                <a:gd name="T25" fmla="*/ 8 h 14"/>
                <a:gd name="T26" fmla="*/ 6 w 8"/>
                <a:gd name="T27" fmla="*/ 1 h 14"/>
                <a:gd name="T28" fmla="*/ 5 w 8"/>
                <a:gd name="T29" fmla="*/ 0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14">
                  <a:moveTo>
                    <a:pt x="5" y="0"/>
                  </a:moveTo>
                  <a:cubicBezTo>
                    <a:pt x="6" y="0"/>
                    <a:pt x="7" y="1"/>
                    <a:pt x="7" y="2"/>
                  </a:cubicBezTo>
                  <a:cubicBezTo>
                    <a:pt x="8" y="8"/>
                    <a:pt x="8" y="8"/>
                    <a:pt x="8" y="8"/>
                  </a:cubicBezTo>
                  <a:cubicBezTo>
                    <a:pt x="8" y="9"/>
                    <a:pt x="7" y="11"/>
                    <a:pt x="6" y="11"/>
                  </a:cubicBezTo>
                  <a:cubicBezTo>
                    <a:pt x="3" y="14"/>
                    <a:pt x="3" y="14"/>
                    <a:pt x="3" y="14"/>
                  </a:cubicBezTo>
                  <a:cubicBezTo>
                    <a:pt x="2" y="14"/>
                    <a:pt x="1" y="14"/>
                    <a:pt x="1" y="13"/>
                  </a:cubicBezTo>
                  <a:cubicBezTo>
                    <a:pt x="1" y="12"/>
                    <a:pt x="1" y="12"/>
                    <a:pt x="1" y="12"/>
                  </a:cubicBezTo>
                  <a:cubicBezTo>
                    <a:pt x="0" y="6"/>
                    <a:pt x="0" y="6"/>
                    <a:pt x="0" y="6"/>
                  </a:cubicBezTo>
                  <a:cubicBezTo>
                    <a:pt x="1" y="12"/>
                    <a:pt x="1" y="12"/>
                    <a:pt x="1" y="12"/>
                  </a:cubicBezTo>
                  <a:cubicBezTo>
                    <a:pt x="1" y="13"/>
                    <a:pt x="1" y="13"/>
                    <a:pt x="1" y="13"/>
                  </a:cubicBezTo>
                  <a:cubicBezTo>
                    <a:pt x="1" y="13"/>
                    <a:pt x="1" y="13"/>
                    <a:pt x="1" y="13"/>
                  </a:cubicBezTo>
                  <a:cubicBezTo>
                    <a:pt x="5" y="11"/>
                    <a:pt x="5" y="11"/>
                    <a:pt x="5" y="11"/>
                  </a:cubicBezTo>
                  <a:cubicBezTo>
                    <a:pt x="6" y="10"/>
                    <a:pt x="7" y="9"/>
                    <a:pt x="7" y="8"/>
                  </a:cubicBezTo>
                  <a:cubicBezTo>
                    <a:pt x="6" y="1"/>
                    <a:pt x="6" y="1"/>
                    <a:pt x="6" y="1"/>
                  </a:cubicBezTo>
                  <a:lnTo>
                    <a:pt x="5" y="0"/>
                  </a:lnTo>
                  <a:close/>
                </a:path>
              </a:pathLst>
            </a:custGeom>
            <a:solidFill>
              <a:srgbClr val="5A8DB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Freeform 106">
              <a:extLst>
                <a:ext uri="{FF2B5EF4-FFF2-40B4-BE49-F238E27FC236}">
                  <a16:creationId xmlns:a16="http://schemas.microsoft.com/office/drawing/2014/main" id="{18367C79-D5B2-418D-A2AE-8584C27B1139}"/>
                </a:ext>
              </a:extLst>
            </p:cNvPr>
            <p:cNvSpPr>
              <a:spLocks noEditPoints="1"/>
            </p:cNvSpPr>
            <p:nvPr/>
          </p:nvSpPr>
          <p:spPr bwMode="auto">
            <a:xfrm>
              <a:off x="2957" y="1795"/>
              <a:ext cx="92" cy="212"/>
            </a:xfrm>
            <a:custGeom>
              <a:avLst/>
              <a:gdLst>
                <a:gd name="T0" fmla="*/ 9 w 17"/>
                <a:gd name="T1" fmla="*/ 2 h 39"/>
                <a:gd name="T2" fmla="*/ 14 w 17"/>
                <a:gd name="T3" fmla="*/ 5 h 39"/>
                <a:gd name="T4" fmla="*/ 17 w 17"/>
                <a:gd name="T5" fmla="*/ 27 h 39"/>
                <a:gd name="T6" fmla="*/ 13 w 17"/>
                <a:gd name="T7" fmla="*/ 35 h 39"/>
                <a:gd name="T8" fmla="*/ 9 w 17"/>
                <a:gd name="T9" fmla="*/ 38 h 39"/>
                <a:gd name="T10" fmla="*/ 4 w 17"/>
                <a:gd name="T11" fmla="*/ 35 h 39"/>
                <a:gd name="T12" fmla="*/ 1 w 17"/>
                <a:gd name="T13" fmla="*/ 12 h 39"/>
                <a:gd name="T14" fmla="*/ 4 w 17"/>
                <a:gd name="T15" fmla="*/ 4 h 39"/>
                <a:gd name="T16" fmla="*/ 9 w 17"/>
                <a:gd name="T17" fmla="*/ 2 h 39"/>
                <a:gd name="T18" fmla="*/ 16 w 17"/>
                <a:gd name="T19" fmla="*/ 27 h 39"/>
                <a:gd name="T20" fmla="*/ 13 w 17"/>
                <a:gd name="T21" fmla="*/ 5 h 39"/>
                <a:gd name="T22" fmla="*/ 9 w 17"/>
                <a:gd name="T23" fmla="*/ 3 h 39"/>
                <a:gd name="T24" fmla="*/ 5 w 17"/>
                <a:gd name="T25" fmla="*/ 5 h 39"/>
                <a:gd name="T26" fmla="*/ 1 w 17"/>
                <a:gd name="T27" fmla="*/ 12 h 39"/>
                <a:gd name="T28" fmla="*/ 4 w 17"/>
                <a:gd name="T29" fmla="*/ 34 h 39"/>
                <a:gd name="T30" fmla="*/ 9 w 17"/>
                <a:gd name="T31" fmla="*/ 37 h 39"/>
                <a:gd name="T32" fmla="*/ 13 w 17"/>
                <a:gd name="T33" fmla="*/ 35 h 39"/>
                <a:gd name="T34" fmla="*/ 16 w 17"/>
                <a:gd name="T35" fmla="*/ 27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 h="39">
                  <a:moveTo>
                    <a:pt x="9" y="2"/>
                  </a:moveTo>
                  <a:cubicBezTo>
                    <a:pt x="11" y="0"/>
                    <a:pt x="13" y="2"/>
                    <a:pt x="14" y="5"/>
                  </a:cubicBezTo>
                  <a:cubicBezTo>
                    <a:pt x="17" y="27"/>
                    <a:pt x="17" y="27"/>
                    <a:pt x="17" y="27"/>
                  </a:cubicBezTo>
                  <a:cubicBezTo>
                    <a:pt x="17" y="30"/>
                    <a:pt x="16" y="34"/>
                    <a:pt x="13" y="35"/>
                  </a:cubicBezTo>
                  <a:cubicBezTo>
                    <a:pt x="9" y="38"/>
                    <a:pt x="9" y="38"/>
                    <a:pt x="9" y="38"/>
                  </a:cubicBezTo>
                  <a:cubicBezTo>
                    <a:pt x="7" y="39"/>
                    <a:pt x="4" y="38"/>
                    <a:pt x="4" y="35"/>
                  </a:cubicBezTo>
                  <a:cubicBezTo>
                    <a:pt x="1" y="12"/>
                    <a:pt x="1" y="12"/>
                    <a:pt x="1" y="12"/>
                  </a:cubicBezTo>
                  <a:cubicBezTo>
                    <a:pt x="0" y="9"/>
                    <a:pt x="2" y="6"/>
                    <a:pt x="4" y="4"/>
                  </a:cubicBezTo>
                  <a:lnTo>
                    <a:pt x="9" y="2"/>
                  </a:lnTo>
                  <a:close/>
                  <a:moveTo>
                    <a:pt x="16" y="27"/>
                  </a:moveTo>
                  <a:cubicBezTo>
                    <a:pt x="13" y="5"/>
                    <a:pt x="13" y="5"/>
                    <a:pt x="13" y="5"/>
                  </a:cubicBezTo>
                  <a:cubicBezTo>
                    <a:pt x="13" y="2"/>
                    <a:pt x="11" y="1"/>
                    <a:pt x="9" y="3"/>
                  </a:cubicBezTo>
                  <a:cubicBezTo>
                    <a:pt x="5" y="5"/>
                    <a:pt x="5" y="5"/>
                    <a:pt x="5" y="5"/>
                  </a:cubicBezTo>
                  <a:cubicBezTo>
                    <a:pt x="2" y="6"/>
                    <a:pt x="1" y="9"/>
                    <a:pt x="1" y="12"/>
                  </a:cubicBezTo>
                  <a:cubicBezTo>
                    <a:pt x="4" y="34"/>
                    <a:pt x="4" y="34"/>
                    <a:pt x="4" y="34"/>
                  </a:cubicBezTo>
                  <a:cubicBezTo>
                    <a:pt x="5" y="37"/>
                    <a:pt x="7" y="38"/>
                    <a:pt x="9" y="37"/>
                  </a:cubicBezTo>
                  <a:cubicBezTo>
                    <a:pt x="13" y="35"/>
                    <a:pt x="13" y="35"/>
                    <a:pt x="13" y="35"/>
                  </a:cubicBezTo>
                  <a:cubicBezTo>
                    <a:pt x="15" y="33"/>
                    <a:pt x="17" y="30"/>
                    <a:pt x="16" y="27"/>
                  </a:cubicBezTo>
                  <a:close/>
                </a:path>
              </a:pathLst>
            </a:custGeom>
            <a:solidFill>
              <a:srgbClr val="A2AF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Freeform 107">
              <a:extLst>
                <a:ext uri="{FF2B5EF4-FFF2-40B4-BE49-F238E27FC236}">
                  <a16:creationId xmlns:a16="http://schemas.microsoft.com/office/drawing/2014/main" id="{96BB49AB-EAE1-4685-826D-1601DC25189A}"/>
                </a:ext>
              </a:extLst>
            </p:cNvPr>
            <p:cNvSpPr>
              <a:spLocks noEditPoints="1"/>
            </p:cNvSpPr>
            <p:nvPr/>
          </p:nvSpPr>
          <p:spPr bwMode="auto">
            <a:xfrm>
              <a:off x="2962" y="1801"/>
              <a:ext cx="87" cy="201"/>
            </a:xfrm>
            <a:custGeom>
              <a:avLst/>
              <a:gdLst>
                <a:gd name="T0" fmla="*/ 8 w 16"/>
                <a:gd name="T1" fmla="*/ 2 h 37"/>
                <a:gd name="T2" fmla="*/ 12 w 16"/>
                <a:gd name="T3" fmla="*/ 4 h 37"/>
                <a:gd name="T4" fmla="*/ 15 w 16"/>
                <a:gd name="T5" fmla="*/ 26 h 37"/>
                <a:gd name="T6" fmla="*/ 12 w 16"/>
                <a:gd name="T7" fmla="*/ 34 h 37"/>
                <a:gd name="T8" fmla="*/ 8 w 16"/>
                <a:gd name="T9" fmla="*/ 36 h 37"/>
                <a:gd name="T10" fmla="*/ 3 w 16"/>
                <a:gd name="T11" fmla="*/ 33 h 37"/>
                <a:gd name="T12" fmla="*/ 0 w 16"/>
                <a:gd name="T13" fmla="*/ 11 h 37"/>
                <a:gd name="T14" fmla="*/ 4 w 16"/>
                <a:gd name="T15" fmla="*/ 4 h 37"/>
                <a:gd name="T16" fmla="*/ 8 w 16"/>
                <a:gd name="T17" fmla="*/ 2 h 37"/>
                <a:gd name="T18" fmla="*/ 11 w 16"/>
                <a:gd name="T19" fmla="*/ 12 h 37"/>
                <a:gd name="T20" fmla="*/ 10 w 16"/>
                <a:gd name="T21" fmla="*/ 6 h 37"/>
                <a:gd name="T22" fmla="*/ 9 w 16"/>
                <a:gd name="T23" fmla="*/ 5 h 37"/>
                <a:gd name="T24" fmla="*/ 8 w 16"/>
                <a:gd name="T25" fmla="*/ 5 h 37"/>
                <a:gd name="T26" fmla="*/ 4 w 16"/>
                <a:gd name="T27" fmla="*/ 7 h 37"/>
                <a:gd name="T28" fmla="*/ 3 w 16"/>
                <a:gd name="T29" fmla="*/ 10 h 37"/>
                <a:gd name="T30" fmla="*/ 4 w 16"/>
                <a:gd name="T31" fmla="*/ 17 h 37"/>
                <a:gd name="T32" fmla="*/ 4 w 16"/>
                <a:gd name="T33" fmla="*/ 17 h 37"/>
                <a:gd name="T34" fmla="*/ 6 w 16"/>
                <a:gd name="T35" fmla="*/ 18 h 37"/>
                <a:gd name="T36" fmla="*/ 9 w 16"/>
                <a:gd name="T37" fmla="*/ 16 h 37"/>
                <a:gd name="T38" fmla="*/ 11 w 16"/>
                <a:gd name="T39" fmla="*/ 12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6" h="37">
                  <a:moveTo>
                    <a:pt x="8" y="2"/>
                  </a:moveTo>
                  <a:cubicBezTo>
                    <a:pt x="10" y="0"/>
                    <a:pt x="12" y="1"/>
                    <a:pt x="12" y="4"/>
                  </a:cubicBezTo>
                  <a:cubicBezTo>
                    <a:pt x="15" y="26"/>
                    <a:pt x="15" y="26"/>
                    <a:pt x="15" y="26"/>
                  </a:cubicBezTo>
                  <a:cubicBezTo>
                    <a:pt x="16" y="29"/>
                    <a:pt x="14" y="32"/>
                    <a:pt x="12" y="34"/>
                  </a:cubicBezTo>
                  <a:cubicBezTo>
                    <a:pt x="8" y="36"/>
                    <a:pt x="8" y="36"/>
                    <a:pt x="8" y="36"/>
                  </a:cubicBezTo>
                  <a:cubicBezTo>
                    <a:pt x="6" y="37"/>
                    <a:pt x="4" y="36"/>
                    <a:pt x="3" y="33"/>
                  </a:cubicBezTo>
                  <a:cubicBezTo>
                    <a:pt x="0" y="11"/>
                    <a:pt x="0" y="11"/>
                    <a:pt x="0" y="11"/>
                  </a:cubicBezTo>
                  <a:cubicBezTo>
                    <a:pt x="0" y="8"/>
                    <a:pt x="1" y="5"/>
                    <a:pt x="4" y="4"/>
                  </a:cubicBezTo>
                  <a:lnTo>
                    <a:pt x="8" y="2"/>
                  </a:lnTo>
                  <a:close/>
                  <a:moveTo>
                    <a:pt x="11" y="12"/>
                  </a:moveTo>
                  <a:cubicBezTo>
                    <a:pt x="10" y="6"/>
                    <a:pt x="10" y="6"/>
                    <a:pt x="10" y="6"/>
                  </a:cubicBezTo>
                  <a:cubicBezTo>
                    <a:pt x="10" y="5"/>
                    <a:pt x="9" y="5"/>
                    <a:pt x="9" y="5"/>
                  </a:cubicBezTo>
                  <a:cubicBezTo>
                    <a:pt x="8" y="5"/>
                    <a:pt x="8" y="5"/>
                    <a:pt x="8" y="5"/>
                  </a:cubicBezTo>
                  <a:cubicBezTo>
                    <a:pt x="4" y="7"/>
                    <a:pt x="4" y="7"/>
                    <a:pt x="4" y="7"/>
                  </a:cubicBezTo>
                  <a:cubicBezTo>
                    <a:pt x="3" y="7"/>
                    <a:pt x="3" y="9"/>
                    <a:pt x="3" y="10"/>
                  </a:cubicBezTo>
                  <a:cubicBezTo>
                    <a:pt x="4" y="17"/>
                    <a:pt x="4" y="17"/>
                    <a:pt x="4" y="17"/>
                  </a:cubicBezTo>
                  <a:cubicBezTo>
                    <a:pt x="4" y="17"/>
                    <a:pt x="4" y="17"/>
                    <a:pt x="4" y="17"/>
                  </a:cubicBezTo>
                  <a:cubicBezTo>
                    <a:pt x="4" y="18"/>
                    <a:pt x="5" y="18"/>
                    <a:pt x="6" y="18"/>
                  </a:cubicBezTo>
                  <a:cubicBezTo>
                    <a:pt x="9" y="16"/>
                    <a:pt x="9" y="16"/>
                    <a:pt x="9" y="16"/>
                  </a:cubicBezTo>
                  <a:cubicBezTo>
                    <a:pt x="10" y="15"/>
                    <a:pt x="11" y="14"/>
                    <a:pt x="11" y="12"/>
                  </a:cubicBez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12" name="Freeform 108">
              <a:extLst>
                <a:ext uri="{FF2B5EF4-FFF2-40B4-BE49-F238E27FC236}">
                  <a16:creationId xmlns:a16="http://schemas.microsoft.com/office/drawing/2014/main" id="{292D3EA8-2B52-4CF6-A34D-FC25F2435EA5}"/>
                </a:ext>
              </a:extLst>
            </p:cNvPr>
            <p:cNvSpPr>
              <a:spLocks/>
            </p:cNvSpPr>
            <p:nvPr/>
          </p:nvSpPr>
          <p:spPr bwMode="auto">
            <a:xfrm>
              <a:off x="4101" y="1170"/>
              <a:ext cx="44" cy="71"/>
            </a:xfrm>
            <a:custGeom>
              <a:avLst/>
              <a:gdLst>
                <a:gd name="T0" fmla="*/ 6 w 8"/>
                <a:gd name="T1" fmla="*/ 1 h 13"/>
                <a:gd name="T2" fmla="*/ 6 w 8"/>
                <a:gd name="T3" fmla="*/ 0 h 13"/>
                <a:gd name="T4" fmla="*/ 7 w 8"/>
                <a:gd name="T5" fmla="*/ 1 h 13"/>
                <a:gd name="T6" fmla="*/ 8 w 8"/>
                <a:gd name="T7" fmla="*/ 8 h 13"/>
                <a:gd name="T8" fmla="*/ 6 w 8"/>
                <a:gd name="T9" fmla="*/ 11 h 13"/>
                <a:gd name="T10" fmla="*/ 3 w 8"/>
                <a:gd name="T11" fmla="*/ 13 h 13"/>
                <a:gd name="T12" fmla="*/ 2 w 8"/>
                <a:gd name="T13" fmla="*/ 13 h 13"/>
                <a:gd name="T14" fmla="*/ 2 w 8"/>
                <a:gd name="T15" fmla="*/ 12 h 13"/>
                <a:gd name="T16" fmla="*/ 1 w 8"/>
                <a:gd name="T17" fmla="*/ 6 h 13"/>
                <a:gd name="T18" fmla="*/ 2 w 8"/>
                <a:gd name="T19" fmla="*/ 3 h 13"/>
                <a:gd name="T20" fmla="*/ 6 w 8"/>
                <a:gd name="T21" fmla="*/ 1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 h="13">
                  <a:moveTo>
                    <a:pt x="6" y="1"/>
                  </a:moveTo>
                  <a:cubicBezTo>
                    <a:pt x="6" y="0"/>
                    <a:pt x="6" y="0"/>
                    <a:pt x="6" y="0"/>
                  </a:cubicBezTo>
                  <a:cubicBezTo>
                    <a:pt x="7" y="1"/>
                    <a:pt x="7" y="1"/>
                    <a:pt x="7" y="1"/>
                  </a:cubicBezTo>
                  <a:cubicBezTo>
                    <a:pt x="8" y="8"/>
                    <a:pt x="8" y="8"/>
                    <a:pt x="8" y="8"/>
                  </a:cubicBezTo>
                  <a:cubicBezTo>
                    <a:pt x="8" y="9"/>
                    <a:pt x="7" y="10"/>
                    <a:pt x="6" y="11"/>
                  </a:cubicBezTo>
                  <a:cubicBezTo>
                    <a:pt x="3" y="13"/>
                    <a:pt x="3" y="13"/>
                    <a:pt x="3" y="13"/>
                  </a:cubicBezTo>
                  <a:cubicBezTo>
                    <a:pt x="2" y="13"/>
                    <a:pt x="2" y="13"/>
                    <a:pt x="2" y="13"/>
                  </a:cubicBezTo>
                  <a:cubicBezTo>
                    <a:pt x="2" y="12"/>
                    <a:pt x="2" y="12"/>
                    <a:pt x="2" y="12"/>
                  </a:cubicBezTo>
                  <a:cubicBezTo>
                    <a:pt x="1" y="6"/>
                    <a:pt x="1" y="6"/>
                    <a:pt x="1" y="6"/>
                  </a:cubicBezTo>
                  <a:cubicBezTo>
                    <a:pt x="0" y="5"/>
                    <a:pt x="1" y="3"/>
                    <a:pt x="2" y="3"/>
                  </a:cubicBezTo>
                  <a:lnTo>
                    <a:pt x="6" y="1"/>
                  </a:lnTo>
                  <a:close/>
                </a:path>
              </a:pathLst>
            </a:custGeom>
            <a:solidFill>
              <a:srgbClr val="265F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13" name="Freeform 109">
              <a:extLst>
                <a:ext uri="{FF2B5EF4-FFF2-40B4-BE49-F238E27FC236}">
                  <a16:creationId xmlns:a16="http://schemas.microsoft.com/office/drawing/2014/main" id="{55EBE4ED-53B9-4710-97AE-677172901E39}"/>
                </a:ext>
              </a:extLst>
            </p:cNvPr>
            <p:cNvSpPr>
              <a:spLocks/>
            </p:cNvSpPr>
            <p:nvPr/>
          </p:nvSpPr>
          <p:spPr bwMode="auto">
            <a:xfrm>
              <a:off x="4107" y="1170"/>
              <a:ext cx="43" cy="77"/>
            </a:xfrm>
            <a:custGeom>
              <a:avLst/>
              <a:gdLst>
                <a:gd name="T0" fmla="*/ 5 w 8"/>
                <a:gd name="T1" fmla="*/ 0 h 14"/>
                <a:gd name="T2" fmla="*/ 7 w 8"/>
                <a:gd name="T3" fmla="*/ 2 h 14"/>
                <a:gd name="T4" fmla="*/ 8 w 8"/>
                <a:gd name="T5" fmla="*/ 8 h 14"/>
                <a:gd name="T6" fmla="*/ 6 w 8"/>
                <a:gd name="T7" fmla="*/ 11 h 14"/>
                <a:gd name="T8" fmla="*/ 3 w 8"/>
                <a:gd name="T9" fmla="*/ 14 h 14"/>
                <a:gd name="T10" fmla="*/ 1 w 8"/>
                <a:gd name="T11" fmla="*/ 13 h 14"/>
                <a:gd name="T12" fmla="*/ 1 w 8"/>
                <a:gd name="T13" fmla="*/ 12 h 14"/>
                <a:gd name="T14" fmla="*/ 0 w 8"/>
                <a:gd name="T15" fmla="*/ 6 h 14"/>
                <a:gd name="T16" fmla="*/ 1 w 8"/>
                <a:gd name="T17" fmla="*/ 12 h 14"/>
                <a:gd name="T18" fmla="*/ 1 w 8"/>
                <a:gd name="T19" fmla="*/ 13 h 14"/>
                <a:gd name="T20" fmla="*/ 2 w 8"/>
                <a:gd name="T21" fmla="*/ 13 h 14"/>
                <a:gd name="T22" fmla="*/ 5 w 8"/>
                <a:gd name="T23" fmla="*/ 11 h 14"/>
                <a:gd name="T24" fmla="*/ 7 w 8"/>
                <a:gd name="T25" fmla="*/ 8 h 14"/>
                <a:gd name="T26" fmla="*/ 6 w 8"/>
                <a:gd name="T27" fmla="*/ 1 h 14"/>
                <a:gd name="T28" fmla="*/ 5 w 8"/>
                <a:gd name="T29" fmla="*/ 0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14">
                  <a:moveTo>
                    <a:pt x="5" y="0"/>
                  </a:moveTo>
                  <a:cubicBezTo>
                    <a:pt x="6" y="0"/>
                    <a:pt x="7" y="1"/>
                    <a:pt x="7" y="2"/>
                  </a:cubicBezTo>
                  <a:cubicBezTo>
                    <a:pt x="8" y="8"/>
                    <a:pt x="8" y="8"/>
                    <a:pt x="8" y="8"/>
                  </a:cubicBezTo>
                  <a:cubicBezTo>
                    <a:pt x="8" y="10"/>
                    <a:pt x="7" y="11"/>
                    <a:pt x="6" y="11"/>
                  </a:cubicBezTo>
                  <a:cubicBezTo>
                    <a:pt x="3" y="14"/>
                    <a:pt x="3" y="14"/>
                    <a:pt x="3" y="14"/>
                  </a:cubicBezTo>
                  <a:cubicBezTo>
                    <a:pt x="2" y="14"/>
                    <a:pt x="1" y="14"/>
                    <a:pt x="1" y="13"/>
                  </a:cubicBezTo>
                  <a:cubicBezTo>
                    <a:pt x="1" y="12"/>
                    <a:pt x="1" y="12"/>
                    <a:pt x="1" y="12"/>
                  </a:cubicBezTo>
                  <a:cubicBezTo>
                    <a:pt x="0" y="6"/>
                    <a:pt x="0" y="6"/>
                    <a:pt x="0" y="6"/>
                  </a:cubicBezTo>
                  <a:cubicBezTo>
                    <a:pt x="1" y="12"/>
                    <a:pt x="1" y="12"/>
                    <a:pt x="1" y="12"/>
                  </a:cubicBezTo>
                  <a:cubicBezTo>
                    <a:pt x="1" y="13"/>
                    <a:pt x="1" y="13"/>
                    <a:pt x="1" y="13"/>
                  </a:cubicBezTo>
                  <a:cubicBezTo>
                    <a:pt x="2" y="13"/>
                    <a:pt x="2" y="13"/>
                    <a:pt x="2" y="13"/>
                  </a:cubicBezTo>
                  <a:cubicBezTo>
                    <a:pt x="5" y="11"/>
                    <a:pt x="5" y="11"/>
                    <a:pt x="5" y="11"/>
                  </a:cubicBezTo>
                  <a:cubicBezTo>
                    <a:pt x="6" y="10"/>
                    <a:pt x="7" y="9"/>
                    <a:pt x="7" y="8"/>
                  </a:cubicBezTo>
                  <a:cubicBezTo>
                    <a:pt x="6" y="1"/>
                    <a:pt x="6" y="1"/>
                    <a:pt x="6" y="1"/>
                  </a:cubicBezTo>
                  <a:lnTo>
                    <a:pt x="5" y="0"/>
                  </a:lnTo>
                  <a:close/>
                </a:path>
              </a:pathLst>
            </a:custGeom>
            <a:solidFill>
              <a:srgbClr val="5A8DB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14" name="Freeform 110">
              <a:extLst>
                <a:ext uri="{FF2B5EF4-FFF2-40B4-BE49-F238E27FC236}">
                  <a16:creationId xmlns:a16="http://schemas.microsoft.com/office/drawing/2014/main" id="{5FA6C549-B9A6-487F-9A34-A7167D1C4149}"/>
                </a:ext>
              </a:extLst>
            </p:cNvPr>
            <p:cNvSpPr>
              <a:spLocks/>
            </p:cNvSpPr>
            <p:nvPr/>
          </p:nvSpPr>
          <p:spPr bwMode="auto">
            <a:xfrm>
              <a:off x="4177" y="1132"/>
              <a:ext cx="38" cy="66"/>
            </a:xfrm>
            <a:custGeom>
              <a:avLst/>
              <a:gdLst>
                <a:gd name="T0" fmla="*/ 5 w 7"/>
                <a:gd name="T1" fmla="*/ 0 h 12"/>
                <a:gd name="T2" fmla="*/ 6 w 7"/>
                <a:gd name="T3" fmla="*/ 0 h 12"/>
                <a:gd name="T4" fmla="*/ 6 w 7"/>
                <a:gd name="T5" fmla="*/ 0 h 12"/>
                <a:gd name="T6" fmla="*/ 7 w 7"/>
                <a:gd name="T7" fmla="*/ 7 h 12"/>
                <a:gd name="T8" fmla="*/ 5 w 7"/>
                <a:gd name="T9" fmla="*/ 10 h 12"/>
                <a:gd name="T10" fmla="*/ 2 w 7"/>
                <a:gd name="T11" fmla="*/ 12 h 12"/>
                <a:gd name="T12" fmla="*/ 1 w 7"/>
                <a:gd name="T13" fmla="*/ 12 h 12"/>
                <a:gd name="T14" fmla="*/ 1 w 7"/>
                <a:gd name="T15" fmla="*/ 12 h 12"/>
                <a:gd name="T16" fmla="*/ 0 w 7"/>
                <a:gd name="T17" fmla="*/ 5 h 12"/>
                <a:gd name="T18" fmla="*/ 1 w 7"/>
                <a:gd name="T19" fmla="*/ 2 h 12"/>
                <a:gd name="T20" fmla="*/ 5 w 7"/>
                <a:gd name="T21"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 h="12">
                  <a:moveTo>
                    <a:pt x="5" y="0"/>
                  </a:moveTo>
                  <a:cubicBezTo>
                    <a:pt x="6" y="0"/>
                    <a:pt x="6" y="0"/>
                    <a:pt x="6" y="0"/>
                  </a:cubicBezTo>
                  <a:cubicBezTo>
                    <a:pt x="6" y="0"/>
                    <a:pt x="6" y="0"/>
                    <a:pt x="6" y="0"/>
                  </a:cubicBezTo>
                  <a:cubicBezTo>
                    <a:pt x="7" y="7"/>
                    <a:pt x="7" y="7"/>
                    <a:pt x="7" y="7"/>
                  </a:cubicBezTo>
                  <a:cubicBezTo>
                    <a:pt x="7" y="8"/>
                    <a:pt x="6" y="10"/>
                    <a:pt x="5" y="10"/>
                  </a:cubicBezTo>
                  <a:cubicBezTo>
                    <a:pt x="2" y="12"/>
                    <a:pt x="2" y="12"/>
                    <a:pt x="2" y="12"/>
                  </a:cubicBezTo>
                  <a:cubicBezTo>
                    <a:pt x="1" y="12"/>
                    <a:pt x="1" y="12"/>
                    <a:pt x="1" y="12"/>
                  </a:cubicBezTo>
                  <a:cubicBezTo>
                    <a:pt x="1" y="12"/>
                    <a:pt x="1" y="12"/>
                    <a:pt x="1" y="12"/>
                  </a:cubicBezTo>
                  <a:cubicBezTo>
                    <a:pt x="0" y="5"/>
                    <a:pt x="0" y="5"/>
                    <a:pt x="0" y="5"/>
                  </a:cubicBezTo>
                  <a:cubicBezTo>
                    <a:pt x="0" y="4"/>
                    <a:pt x="0" y="3"/>
                    <a:pt x="1" y="2"/>
                  </a:cubicBezTo>
                  <a:lnTo>
                    <a:pt x="5" y="0"/>
                  </a:lnTo>
                  <a:close/>
                </a:path>
              </a:pathLst>
            </a:custGeom>
            <a:solidFill>
              <a:srgbClr val="265F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15" name="Freeform 111">
              <a:extLst>
                <a:ext uri="{FF2B5EF4-FFF2-40B4-BE49-F238E27FC236}">
                  <a16:creationId xmlns:a16="http://schemas.microsoft.com/office/drawing/2014/main" id="{18EB5A9C-37DF-4931-B1B2-6242898467D4}"/>
                </a:ext>
              </a:extLst>
            </p:cNvPr>
            <p:cNvSpPr>
              <a:spLocks/>
            </p:cNvSpPr>
            <p:nvPr/>
          </p:nvSpPr>
          <p:spPr bwMode="auto">
            <a:xfrm>
              <a:off x="4177" y="1132"/>
              <a:ext cx="44" cy="71"/>
            </a:xfrm>
            <a:custGeom>
              <a:avLst/>
              <a:gdLst>
                <a:gd name="T0" fmla="*/ 6 w 8"/>
                <a:gd name="T1" fmla="*/ 0 h 13"/>
                <a:gd name="T2" fmla="*/ 7 w 8"/>
                <a:gd name="T3" fmla="*/ 1 h 13"/>
                <a:gd name="T4" fmla="*/ 8 w 8"/>
                <a:gd name="T5" fmla="*/ 8 h 13"/>
                <a:gd name="T6" fmla="*/ 7 w 8"/>
                <a:gd name="T7" fmla="*/ 11 h 13"/>
                <a:gd name="T8" fmla="*/ 3 w 8"/>
                <a:gd name="T9" fmla="*/ 13 h 13"/>
                <a:gd name="T10" fmla="*/ 1 w 8"/>
                <a:gd name="T11" fmla="*/ 12 h 13"/>
                <a:gd name="T12" fmla="*/ 1 w 8"/>
                <a:gd name="T13" fmla="*/ 12 h 13"/>
                <a:gd name="T14" fmla="*/ 0 w 8"/>
                <a:gd name="T15" fmla="*/ 5 h 13"/>
                <a:gd name="T16" fmla="*/ 1 w 8"/>
                <a:gd name="T17" fmla="*/ 12 h 13"/>
                <a:gd name="T18" fmla="*/ 1 w 8"/>
                <a:gd name="T19" fmla="*/ 12 h 13"/>
                <a:gd name="T20" fmla="*/ 2 w 8"/>
                <a:gd name="T21" fmla="*/ 12 h 13"/>
                <a:gd name="T22" fmla="*/ 5 w 8"/>
                <a:gd name="T23" fmla="*/ 10 h 13"/>
                <a:gd name="T24" fmla="*/ 7 w 8"/>
                <a:gd name="T25" fmla="*/ 7 h 13"/>
                <a:gd name="T26" fmla="*/ 6 w 8"/>
                <a:gd name="T27"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 h="13">
                  <a:moveTo>
                    <a:pt x="6" y="0"/>
                  </a:moveTo>
                  <a:cubicBezTo>
                    <a:pt x="6" y="0"/>
                    <a:pt x="7" y="0"/>
                    <a:pt x="7" y="1"/>
                  </a:cubicBezTo>
                  <a:cubicBezTo>
                    <a:pt x="8" y="8"/>
                    <a:pt x="8" y="8"/>
                    <a:pt x="8" y="8"/>
                  </a:cubicBezTo>
                  <a:cubicBezTo>
                    <a:pt x="8" y="9"/>
                    <a:pt x="7" y="10"/>
                    <a:pt x="7" y="11"/>
                  </a:cubicBezTo>
                  <a:cubicBezTo>
                    <a:pt x="3" y="13"/>
                    <a:pt x="3" y="13"/>
                    <a:pt x="3" y="13"/>
                  </a:cubicBezTo>
                  <a:cubicBezTo>
                    <a:pt x="2" y="13"/>
                    <a:pt x="1" y="13"/>
                    <a:pt x="1" y="12"/>
                  </a:cubicBezTo>
                  <a:cubicBezTo>
                    <a:pt x="1" y="12"/>
                    <a:pt x="1" y="12"/>
                    <a:pt x="1" y="12"/>
                  </a:cubicBezTo>
                  <a:cubicBezTo>
                    <a:pt x="0" y="5"/>
                    <a:pt x="0" y="5"/>
                    <a:pt x="0" y="5"/>
                  </a:cubicBezTo>
                  <a:cubicBezTo>
                    <a:pt x="1" y="12"/>
                    <a:pt x="1" y="12"/>
                    <a:pt x="1" y="12"/>
                  </a:cubicBezTo>
                  <a:cubicBezTo>
                    <a:pt x="1" y="12"/>
                    <a:pt x="1" y="12"/>
                    <a:pt x="1" y="12"/>
                  </a:cubicBezTo>
                  <a:cubicBezTo>
                    <a:pt x="2" y="12"/>
                    <a:pt x="2" y="12"/>
                    <a:pt x="2" y="12"/>
                  </a:cubicBezTo>
                  <a:cubicBezTo>
                    <a:pt x="5" y="10"/>
                    <a:pt x="5" y="10"/>
                    <a:pt x="5" y="10"/>
                  </a:cubicBezTo>
                  <a:cubicBezTo>
                    <a:pt x="6" y="10"/>
                    <a:pt x="7" y="8"/>
                    <a:pt x="7" y="7"/>
                  </a:cubicBezTo>
                  <a:cubicBezTo>
                    <a:pt x="6" y="0"/>
                    <a:pt x="6" y="0"/>
                    <a:pt x="6" y="0"/>
                  </a:cubicBezTo>
                  <a:close/>
                </a:path>
              </a:pathLst>
            </a:custGeom>
            <a:solidFill>
              <a:srgbClr val="5A8DB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16" name="Freeform 112">
              <a:extLst>
                <a:ext uri="{FF2B5EF4-FFF2-40B4-BE49-F238E27FC236}">
                  <a16:creationId xmlns:a16="http://schemas.microsoft.com/office/drawing/2014/main" id="{B75F035E-FF98-42D2-83B2-302DED29468F}"/>
                </a:ext>
              </a:extLst>
            </p:cNvPr>
            <p:cNvSpPr>
              <a:spLocks/>
            </p:cNvSpPr>
            <p:nvPr/>
          </p:nvSpPr>
          <p:spPr bwMode="auto">
            <a:xfrm>
              <a:off x="4248" y="1089"/>
              <a:ext cx="38" cy="71"/>
            </a:xfrm>
            <a:custGeom>
              <a:avLst/>
              <a:gdLst>
                <a:gd name="T0" fmla="*/ 5 w 7"/>
                <a:gd name="T1" fmla="*/ 0 h 13"/>
                <a:gd name="T2" fmla="*/ 6 w 7"/>
                <a:gd name="T3" fmla="*/ 0 h 13"/>
                <a:gd name="T4" fmla="*/ 6 w 7"/>
                <a:gd name="T5" fmla="*/ 1 h 13"/>
                <a:gd name="T6" fmla="*/ 7 w 7"/>
                <a:gd name="T7" fmla="*/ 7 h 13"/>
                <a:gd name="T8" fmla="*/ 6 w 7"/>
                <a:gd name="T9" fmla="*/ 10 h 13"/>
                <a:gd name="T10" fmla="*/ 2 w 7"/>
                <a:gd name="T11" fmla="*/ 13 h 13"/>
                <a:gd name="T12" fmla="*/ 1 w 7"/>
                <a:gd name="T13" fmla="*/ 13 h 13"/>
                <a:gd name="T14" fmla="*/ 1 w 7"/>
                <a:gd name="T15" fmla="*/ 12 h 13"/>
                <a:gd name="T16" fmla="*/ 0 w 7"/>
                <a:gd name="T17" fmla="*/ 5 h 13"/>
                <a:gd name="T18" fmla="*/ 2 w 7"/>
                <a:gd name="T19" fmla="*/ 2 h 13"/>
                <a:gd name="T20" fmla="*/ 5 w 7"/>
                <a:gd name="T21"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 h="13">
                  <a:moveTo>
                    <a:pt x="5" y="0"/>
                  </a:moveTo>
                  <a:cubicBezTo>
                    <a:pt x="6" y="0"/>
                    <a:pt x="6" y="0"/>
                    <a:pt x="6" y="0"/>
                  </a:cubicBezTo>
                  <a:cubicBezTo>
                    <a:pt x="6" y="1"/>
                    <a:pt x="6" y="1"/>
                    <a:pt x="6" y="1"/>
                  </a:cubicBezTo>
                  <a:cubicBezTo>
                    <a:pt x="7" y="7"/>
                    <a:pt x="7" y="7"/>
                    <a:pt x="7" y="7"/>
                  </a:cubicBezTo>
                  <a:cubicBezTo>
                    <a:pt x="7" y="8"/>
                    <a:pt x="7" y="10"/>
                    <a:pt x="6" y="10"/>
                  </a:cubicBezTo>
                  <a:cubicBezTo>
                    <a:pt x="2" y="13"/>
                    <a:pt x="2" y="13"/>
                    <a:pt x="2" y="13"/>
                  </a:cubicBezTo>
                  <a:cubicBezTo>
                    <a:pt x="1" y="13"/>
                    <a:pt x="1" y="13"/>
                    <a:pt x="1" y="13"/>
                  </a:cubicBezTo>
                  <a:cubicBezTo>
                    <a:pt x="1" y="12"/>
                    <a:pt x="1" y="12"/>
                    <a:pt x="1" y="12"/>
                  </a:cubicBezTo>
                  <a:cubicBezTo>
                    <a:pt x="0" y="5"/>
                    <a:pt x="0" y="5"/>
                    <a:pt x="0" y="5"/>
                  </a:cubicBezTo>
                  <a:cubicBezTo>
                    <a:pt x="0" y="4"/>
                    <a:pt x="1" y="3"/>
                    <a:pt x="2" y="2"/>
                  </a:cubicBezTo>
                  <a:lnTo>
                    <a:pt x="5" y="0"/>
                  </a:lnTo>
                  <a:close/>
                </a:path>
              </a:pathLst>
            </a:custGeom>
            <a:solidFill>
              <a:srgbClr val="265F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17" name="Freeform 113">
              <a:extLst>
                <a:ext uri="{FF2B5EF4-FFF2-40B4-BE49-F238E27FC236}">
                  <a16:creationId xmlns:a16="http://schemas.microsoft.com/office/drawing/2014/main" id="{9DD9379D-3054-451F-850E-6CECEE1B224A}"/>
                </a:ext>
              </a:extLst>
            </p:cNvPr>
            <p:cNvSpPr>
              <a:spLocks/>
            </p:cNvSpPr>
            <p:nvPr/>
          </p:nvSpPr>
          <p:spPr bwMode="auto">
            <a:xfrm>
              <a:off x="4248" y="1089"/>
              <a:ext cx="43" cy="76"/>
            </a:xfrm>
            <a:custGeom>
              <a:avLst/>
              <a:gdLst>
                <a:gd name="T0" fmla="*/ 6 w 8"/>
                <a:gd name="T1" fmla="*/ 0 h 14"/>
                <a:gd name="T2" fmla="*/ 7 w 8"/>
                <a:gd name="T3" fmla="*/ 1 h 14"/>
                <a:gd name="T4" fmla="*/ 8 w 8"/>
                <a:gd name="T5" fmla="*/ 8 h 14"/>
                <a:gd name="T6" fmla="*/ 7 w 8"/>
                <a:gd name="T7" fmla="*/ 11 h 14"/>
                <a:gd name="T8" fmla="*/ 3 w 8"/>
                <a:gd name="T9" fmla="*/ 13 h 14"/>
                <a:gd name="T10" fmla="*/ 1 w 8"/>
                <a:gd name="T11" fmla="*/ 13 h 14"/>
                <a:gd name="T12" fmla="*/ 1 w 8"/>
                <a:gd name="T13" fmla="*/ 12 h 14"/>
                <a:gd name="T14" fmla="*/ 0 w 8"/>
                <a:gd name="T15" fmla="*/ 5 h 14"/>
                <a:gd name="T16" fmla="*/ 1 w 8"/>
                <a:gd name="T17" fmla="*/ 12 h 14"/>
                <a:gd name="T18" fmla="*/ 1 w 8"/>
                <a:gd name="T19" fmla="*/ 13 h 14"/>
                <a:gd name="T20" fmla="*/ 2 w 8"/>
                <a:gd name="T21" fmla="*/ 13 h 14"/>
                <a:gd name="T22" fmla="*/ 6 w 8"/>
                <a:gd name="T23" fmla="*/ 10 h 14"/>
                <a:gd name="T24" fmla="*/ 7 w 8"/>
                <a:gd name="T25" fmla="*/ 7 h 14"/>
                <a:gd name="T26" fmla="*/ 6 w 8"/>
                <a:gd name="T27" fmla="*/ 1 h 14"/>
                <a:gd name="T28" fmla="*/ 6 w 8"/>
                <a:gd name="T29" fmla="*/ 0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14">
                  <a:moveTo>
                    <a:pt x="6" y="0"/>
                  </a:moveTo>
                  <a:cubicBezTo>
                    <a:pt x="7" y="0"/>
                    <a:pt x="7" y="0"/>
                    <a:pt x="7" y="1"/>
                  </a:cubicBezTo>
                  <a:cubicBezTo>
                    <a:pt x="8" y="8"/>
                    <a:pt x="8" y="8"/>
                    <a:pt x="8" y="8"/>
                  </a:cubicBezTo>
                  <a:cubicBezTo>
                    <a:pt x="8" y="9"/>
                    <a:pt x="8" y="10"/>
                    <a:pt x="7" y="11"/>
                  </a:cubicBezTo>
                  <a:cubicBezTo>
                    <a:pt x="3" y="13"/>
                    <a:pt x="3" y="13"/>
                    <a:pt x="3" y="13"/>
                  </a:cubicBezTo>
                  <a:cubicBezTo>
                    <a:pt x="2" y="14"/>
                    <a:pt x="2" y="13"/>
                    <a:pt x="1" y="13"/>
                  </a:cubicBezTo>
                  <a:cubicBezTo>
                    <a:pt x="1" y="12"/>
                    <a:pt x="1" y="12"/>
                    <a:pt x="1" y="12"/>
                  </a:cubicBezTo>
                  <a:cubicBezTo>
                    <a:pt x="0" y="5"/>
                    <a:pt x="0" y="5"/>
                    <a:pt x="0" y="5"/>
                  </a:cubicBezTo>
                  <a:cubicBezTo>
                    <a:pt x="1" y="12"/>
                    <a:pt x="1" y="12"/>
                    <a:pt x="1" y="12"/>
                  </a:cubicBezTo>
                  <a:cubicBezTo>
                    <a:pt x="1" y="13"/>
                    <a:pt x="1" y="13"/>
                    <a:pt x="1" y="13"/>
                  </a:cubicBezTo>
                  <a:cubicBezTo>
                    <a:pt x="2" y="13"/>
                    <a:pt x="2" y="13"/>
                    <a:pt x="2" y="13"/>
                  </a:cubicBezTo>
                  <a:cubicBezTo>
                    <a:pt x="6" y="10"/>
                    <a:pt x="6" y="10"/>
                    <a:pt x="6" y="10"/>
                  </a:cubicBezTo>
                  <a:cubicBezTo>
                    <a:pt x="7" y="10"/>
                    <a:pt x="7" y="8"/>
                    <a:pt x="7" y="7"/>
                  </a:cubicBezTo>
                  <a:cubicBezTo>
                    <a:pt x="6" y="1"/>
                    <a:pt x="6" y="1"/>
                    <a:pt x="6" y="1"/>
                  </a:cubicBezTo>
                  <a:lnTo>
                    <a:pt x="6" y="0"/>
                  </a:lnTo>
                  <a:close/>
                </a:path>
              </a:pathLst>
            </a:custGeom>
            <a:solidFill>
              <a:srgbClr val="5A8DB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20" name="Freeform 114">
              <a:extLst>
                <a:ext uri="{FF2B5EF4-FFF2-40B4-BE49-F238E27FC236}">
                  <a16:creationId xmlns:a16="http://schemas.microsoft.com/office/drawing/2014/main" id="{222E0AAA-FCF3-453B-BBF2-0B6D5D71AD13}"/>
                </a:ext>
              </a:extLst>
            </p:cNvPr>
            <p:cNvSpPr>
              <a:spLocks/>
            </p:cNvSpPr>
            <p:nvPr/>
          </p:nvSpPr>
          <p:spPr bwMode="auto">
            <a:xfrm>
              <a:off x="4335" y="839"/>
              <a:ext cx="477" cy="76"/>
            </a:xfrm>
            <a:custGeom>
              <a:avLst/>
              <a:gdLst>
                <a:gd name="T0" fmla="*/ 86 w 88"/>
                <a:gd name="T1" fmla="*/ 10 h 14"/>
                <a:gd name="T2" fmla="*/ 84 w 88"/>
                <a:gd name="T3" fmla="*/ 13 h 14"/>
                <a:gd name="T4" fmla="*/ 80 w 88"/>
                <a:gd name="T5" fmla="*/ 14 h 14"/>
                <a:gd name="T6" fmla="*/ 3 w 88"/>
                <a:gd name="T7" fmla="*/ 7 h 14"/>
                <a:gd name="T8" fmla="*/ 2 w 88"/>
                <a:gd name="T9" fmla="*/ 0 h 14"/>
                <a:gd name="T10" fmla="*/ 80 w 88"/>
                <a:gd name="T11" fmla="*/ 12 h 14"/>
                <a:gd name="T12" fmla="*/ 83 w 88"/>
                <a:gd name="T13" fmla="*/ 11 h 14"/>
                <a:gd name="T14" fmla="*/ 88 w 88"/>
                <a:gd name="T15" fmla="*/ 6 h 14"/>
                <a:gd name="T16" fmla="*/ 88 w 88"/>
                <a:gd name="T17" fmla="*/ 8 h 14"/>
                <a:gd name="T18" fmla="*/ 86 w 88"/>
                <a:gd name="T19" fmla="*/ 10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8" h="14">
                  <a:moveTo>
                    <a:pt x="86" y="10"/>
                  </a:moveTo>
                  <a:cubicBezTo>
                    <a:pt x="84" y="13"/>
                    <a:pt x="84" y="13"/>
                    <a:pt x="84" y="13"/>
                  </a:cubicBezTo>
                  <a:cubicBezTo>
                    <a:pt x="83" y="14"/>
                    <a:pt x="81" y="14"/>
                    <a:pt x="80" y="14"/>
                  </a:cubicBezTo>
                  <a:cubicBezTo>
                    <a:pt x="3" y="7"/>
                    <a:pt x="3" y="7"/>
                    <a:pt x="3" y="7"/>
                  </a:cubicBezTo>
                  <a:cubicBezTo>
                    <a:pt x="3" y="7"/>
                    <a:pt x="0" y="3"/>
                    <a:pt x="2" y="0"/>
                  </a:cubicBezTo>
                  <a:cubicBezTo>
                    <a:pt x="80" y="12"/>
                    <a:pt x="80" y="12"/>
                    <a:pt x="80" y="12"/>
                  </a:cubicBezTo>
                  <a:cubicBezTo>
                    <a:pt x="81" y="12"/>
                    <a:pt x="82" y="11"/>
                    <a:pt x="83" y="11"/>
                  </a:cubicBezTo>
                  <a:cubicBezTo>
                    <a:pt x="88" y="6"/>
                    <a:pt x="88" y="6"/>
                    <a:pt x="88" y="6"/>
                  </a:cubicBezTo>
                  <a:cubicBezTo>
                    <a:pt x="88" y="8"/>
                    <a:pt x="88" y="8"/>
                    <a:pt x="88" y="8"/>
                  </a:cubicBezTo>
                  <a:cubicBezTo>
                    <a:pt x="88" y="9"/>
                    <a:pt x="87" y="10"/>
                    <a:pt x="86" y="10"/>
                  </a:cubicBezTo>
                  <a:close/>
                </a:path>
              </a:pathLst>
            </a:custGeom>
            <a:solidFill>
              <a:srgbClr val="FF8C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21" name="Freeform 115">
              <a:extLst>
                <a:ext uri="{FF2B5EF4-FFF2-40B4-BE49-F238E27FC236}">
                  <a16:creationId xmlns:a16="http://schemas.microsoft.com/office/drawing/2014/main" id="{93819959-9CD6-4E3F-A679-5911758BCEA2}"/>
                </a:ext>
              </a:extLst>
            </p:cNvPr>
            <p:cNvSpPr>
              <a:spLocks/>
            </p:cNvSpPr>
            <p:nvPr/>
          </p:nvSpPr>
          <p:spPr bwMode="auto">
            <a:xfrm>
              <a:off x="3114" y="823"/>
              <a:ext cx="98" cy="54"/>
            </a:xfrm>
            <a:custGeom>
              <a:avLst/>
              <a:gdLst>
                <a:gd name="T0" fmla="*/ 98 w 98"/>
                <a:gd name="T1" fmla="*/ 0 h 54"/>
                <a:gd name="T2" fmla="*/ 6 w 98"/>
                <a:gd name="T3" fmla="*/ 54 h 54"/>
                <a:gd name="T4" fmla="*/ 0 w 98"/>
                <a:gd name="T5" fmla="*/ 49 h 54"/>
                <a:gd name="T6" fmla="*/ 92 w 98"/>
                <a:gd name="T7" fmla="*/ 0 h 54"/>
                <a:gd name="T8" fmla="*/ 98 w 98"/>
                <a:gd name="T9" fmla="*/ 0 h 54"/>
              </a:gdLst>
              <a:ahLst/>
              <a:cxnLst>
                <a:cxn ang="0">
                  <a:pos x="T0" y="T1"/>
                </a:cxn>
                <a:cxn ang="0">
                  <a:pos x="T2" y="T3"/>
                </a:cxn>
                <a:cxn ang="0">
                  <a:pos x="T4" y="T5"/>
                </a:cxn>
                <a:cxn ang="0">
                  <a:pos x="T6" y="T7"/>
                </a:cxn>
                <a:cxn ang="0">
                  <a:pos x="T8" y="T9"/>
                </a:cxn>
              </a:cxnLst>
              <a:rect l="0" t="0" r="r" b="b"/>
              <a:pathLst>
                <a:path w="98" h="54">
                  <a:moveTo>
                    <a:pt x="98" y="0"/>
                  </a:moveTo>
                  <a:lnTo>
                    <a:pt x="6" y="54"/>
                  </a:lnTo>
                  <a:lnTo>
                    <a:pt x="0" y="49"/>
                  </a:lnTo>
                  <a:lnTo>
                    <a:pt x="92" y="0"/>
                  </a:lnTo>
                  <a:lnTo>
                    <a:pt x="98" y="0"/>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22" name="Freeform 116">
              <a:extLst>
                <a:ext uri="{FF2B5EF4-FFF2-40B4-BE49-F238E27FC236}">
                  <a16:creationId xmlns:a16="http://schemas.microsoft.com/office/drawing/2014/main" id="{8E4F7FEF-4AA6-4A61-BD75-A8446876CF54}"/>
                </a:ext>
              </a:extLst>
            </p:cNvPr>
            <p:cNvSpPr>
              <a:spLocks/>
            </p:cNvSpPr>
            <p:nvPr/>
          </p:nvSpPr>
          <p:spPr bwMode="auto">
            <a:xfrm>
              <a:off x="3315" y="942"/>
              <a:ext cx="103" cy="60"/>
            </a:xfrm>
            <a:custGeom>
              <a:avLst/>
              <a:gdLst>
                <a:gd name="T0" fmla="*/ 103 w 103"/>
                <a:gd name="T1" fmla="*/ 6 h 60"/>
                <a:gd name="T2" fmla="*/ 5 w 103"/>
                <a:gd name="T3" fmla="*/ 60 h 60"/>
                <a:gd name="T4" fmla="*/ 0 w 103"/>
                <a:gd name="T5" fmla="*/ 55 h 60"/>
                <a:gd name="T6" fmla="*/ 97 w 103"/>
                <a:gd name="T7" fmla="*/ 0 h 60"/>
                <a:gd name="T8" fmla="*/ 103 w 103"/>
                <a:gd name="T9" fmla="*/ 6 h 60"/>
              </a:gdLst>
              <a:ahLst/>
              <a:cxnLst>
                <a:cxn ang="0">
                  <a:pos x="T0" y="T1"/>
                </a:cxn>
                <a:cxn ang="0">
                  <a:pos x="T2" y="T3"/>
                </a:cxn>
                <a:cxn ang="0">
                  <a:pos x="T4" y="T5"/>
                </a:cxn>
                <a:cxn ang="0">
                  <a:pos x="T6" y="T7"/>
                </a:cxn>
                <a:cxn ang="0">
                  <a:pos x="T8" y="T9"/>
                </a:cxn>
              </a:cxnLst>
              <a:rect l="0" t="0" r="r" b="b"/>
              <a:pathLst>
                <a:path w="103" h="60">
                  <a:moveTo>
                    <a:pt x="103" y="6"/>
                  </a:moveTo>
                  <a:lnTo>
                    <a:pt x="5" y="60"/>
                  </a:lnTo>
                  <a:lnTo>
                    <a:pt x="0" y="55"/>
                  </a:lnTo>
                  <a:lnTo>
                    <a:pt x="97" y="0"/>
                  </a:lnTo>
                  <a:lnTo>
                    <a:pt x="103" y="6"/>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23" name="Freeform 117">
              <a:extLst>
                <a:ext uri="{FF2B5EF4-FFF2-40B4-BE49-F238E27FC236}">
                  <a16:creationId xmlns:a16="http://schemas.microsoft.com/office/drawing/2014/main" id="{A4F93248-D7C1-4BE6-AA98-F8FA5FF95F4D}"/>
                </a:ext>
              </a:extLst>
            </p:cNvPr>
            <p:cNvSpPr>
              <a:spLocks/>
            </p:cNvSpPr>
            <p:nvPr/>
          </p:nvSpPr>
          <p:spPr bwMode="auto">
            <a:xfrm>
              <a:off x="2919" y="698"/>
              <a:ext cx="92" cy="54"/>
            </a:xfrm>
            <a:custGeom>
              <a:avLst/>
              <a:gdLst>
                <a:gd name="T0" fmla="*/ 92 w 92"/>
                <a:gd name="T1" fmla="*/ 5 h 54"/>
                <a:gd name="T2" fmla="*/ 5 w 92"/>
                <a:gd name="T3" fmla="*/ 54 h 54"/>
                <a:gd name="T4" fmla="*/ 0 w 92"/>
                <a:gd name="T5" fmla="*/ 49 h 54"/>
                <a:gd name="T6" fmla="*/ 87 w 92"/>
                <a:gd name="T7" fmla="*/ 0 h 54"/>
                <a:gd name="T8" fmla="*/ 92 w 92"/>
                <a:gd name="T9" fmla="*/ 5 h 54"/>
              </a:gdLst>
              <a:ahLst/>
              <a:cxnLst>
                <a:cxn ang="0">
                  <a:pos x="T0" y="T1"/>
                </a:cxn>
                <a:cxn ang="0">
                  <a:pos x="T2" y="T3"/>
                </a:cxn>
                <a:cxn ang="0">
                  <a:pos x="T4" y="T5"/>
                </a:cxn>
                <a:cxn ang="0">
                  <a:pos x="T6" y="T7"/>
                </a:cxn>
                <a:cxn ang="0">
                  <a:pos x="T8" y="T9"/>
                </a:cxn>
              </a:cxnLst>
              <a:rect l="0" t="0" r="r" b="b"/>
              <a:pathLst>
                <a:path w="92" h="54">
                  <a:moveTo>
                    <a:pt x="92" y="5"/>
                  </a:moveTo>
                  <a:lnTo>
                    <a:pt x="5" y="54"/>
                  </a:lnTo>
                  <a:lnTo>
                    <a:pt x="0" y="49"/>
                  </a:lnTo>
                  <a:lnTo>
                    <a:pt x="87" y="0"/>
                  </a:lnTo>
                  <a:lnTo>
                    <a:pt x="92" y="5"/>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26" name="Freeform 118">
              <a:extLst>
                <a:ext uri="{FF2B5EF4-FFF2-40B4-BE49-F238E27FC236}">
                  <a16:creationId xmlns:a16="http://schemas.microsoft.com/office/drawing/2014/main" id="{75A4D6F7-22AB-414E-A4C9-F020CF494B02}"/>
                </a:ext>
              </a:extLst>
            </p:cNvPr>
            <p:cNvSpPr>
              <a:spLocks/>
            </p:cNvSpPr>
            <p:nvPr/>
          </p:nvSpPr>
          <p:spPr bwMode="auto">
            <a:xfrm>
              <a:off x="4573" y="720"/>
              <a:ext cx="157" cy="97"/>
            </a:xfrm>
            <a:custGeom>
              <a:avLst/>
              <a:gdLst>
                <a:gd name="T0" fmla="*/ 0 w 29"/>
                <a:gd name="T1" fmla="*/ 0 h 18"/>
                <a:gd name="T2" fmla="*/ 0 w 29"/>
                <a:gd name="T3" fmla="*/ 0 h 18"/>
                <a:gd name="T4" fmla="*/ 29 w 29"/>
                <a:gd name="T5" fmla="*/ 18 h 18"/>
                <a:gd name="T6" fmla="*/ 0 w 29"/>
                <a:gd name="T7" fmla="*/ 0 h 18"/>
                <a:gd name="T8" fmla="*/ 0 w 29"/>
                <a:gd name="T9" fmla="*/ 0 h 18"/>
              </a:gdLst>
              <a:ahLst/>
              <a:cxnLst>
                <a:cxn ang="0">
                  <a:pos x="T0" y="T1"/>
                </a:cxn>
                <a:cxn ang="0">
                  <a:pos x="T2" y="T3"/>
                </a:cxn>
                <a:cxn ang="0">
                  <a:pos x="T4" y="T5"/>
                </a:cxn>
                <a:cxn ang="0">
                  <a:pos x="T6" y="T7"/>
                </a:cxn>
                <a:cxn ang="0">
                  <a:pos x="T8" y="T9"/>
                </a:cxn>
              </a:cxnLst>
              <a:rect l="0" t="0" r="r" b="b"/>
              <a:pathLst>
                <a:path w="29" h="18">
                  <a:moveTo>
                    <a:pt x="0" y="0"/>
                  </a:moveTo>
                  <a:cubicBezTo>
                    <a:pt x="0" y="0"/>
                    <a:pt x="0" y="0"/>
                    <a:pt x="0" y="0"/>
                  </a:cubicBezTo>
                  <a:cubicBezTo>
                    <a:pt x="29" y="18"/>
                    <a:pt x="29" y="18"/>
                    <a:pt x="29" y="18"/>
                  </a:cubicBezTo>
                  <a:cubicBezTo>
                    <a:pt x="0" y="0"/>
                    <a:pt x="0" y="0"/>
                    <a:pt x="0" y="0"/>
                  </a:cubicBezTo>
                  <a:cubicBezTo>
                    <a:pt x="0" y="0"/>
                    <a:pt x="0" y="0"/>
                    <a:pt x="0" y="0"/>
                  </a:cubicBezTo>
                </a:path>
              </a:pathLst>
            </a:custGeom>
            <a:solidFill>
              <a:srgbClr val="E5C5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28" name="Freeform 119">
              <a:extLst>
                <a:ext uri="{FF2B5EF4-FFF2-40B4-BE49-F238E27FC236}">
                  <a16:creationId xmlns:a16="http://schemas.microsoft.com/office/drawing/2014/main" id="{508AAA59-8F1F-42E1-8C55-24F56F00A268}"/>
                </a:ext>
              </a:extLst>
            </p:cNvPr>
            <p:cNvSpPr>
              <a:spLocks/>
            </p:cNvSpPr>
            <p:nvPr/>
          </p:nvSpPr>
          <p:spPr bwMode="auto">
            <a:xfrm>
              <a:off x="4513" y="676"/>
              <a:ext cx="66" cy="49"/>
            </a:xfrm>
            <a:custGeom>
              <a:avLst/>
              <a:gdLst>
                <a:gd name="T0" fmla="*/ 7 w 12"/>
                <a:gd name="T1" fmla="*/ 0 h 9"/>
                <a:gd name="T2" fmla="*/ 0 w 12"/>
                <a:gd name="T3" fmla="*/ 9 h 9"/>
                <a:gd name="T4" fmla="*/ 7 w 12"/>
                <a:gd name="T5" fmla="*/ 5 h 9"/>
                <a:gd name="T6" fmla="*/ 11 w 12"/>
                <a:gd name="T7" fmla="*/ 8 h 9"/>
                <a:gd name="T8" fmla="*/ 11 w 12"/>
                <a:gd name="T9" fmla="*/ 8 h 9"/>
                <a:gd name="T10" fmla="*/ 7 w 12"/>
                <a:gd name="T11" fmla="*/ 0 h 9"/>
              </a:gdLst>
              <a:ahLst/>
              <a:cxnLst>
                <a:cxn ang="0">
                  <a:pos x="T0" y="T1"/>
                </a:cxn>
                <a:cxn ang="0">
                  <a:pos x="T2" y="T3"/>
                </a:cxn>
                <a:cxn ang="0">
                  <a:pos x="T4" y="T5"/>
                </a:cxn>
                <a:cxn ang="0">
                  <a:pos x="T6" y="T7"/>
                </a:cxn>
                <a:cxn ang="0">
                  <a:pos x="T8" y="T9"/>
                </a:cxn>
                <a:cxn ang="0">
                  <a:pos x="T10" y="T11"/>
                </a:cxn>
              </a:cxnLst>
              <a:rect l="0" t="0" r="r" b="b"/>
              <a:pathLst>
                <a:path w="12" h="9">
                  <a:moveTo>
                    <a:pt x="7" y="0"/>
                  </a:moveTo>
                  <a:cubicBezTo>
                    <a:pt x="6" y="2"/>
                    <a:pt x="3" y="6"/>
                    <a:pt x="0" y="9"/>
                  </a:cubicBezTo>
                  <a:cubicBezTo>
                    <a:pt x="7" y="5"/>
                    <a:pt x="7" y="5"/>
                    <a:pt x="7" y="5"/>
                  </a:cubicBezTo>
                  <a:cubicBezTo>
                    <a:pt x="11" y="8"/>
                    <a:pt x="11" y="8"/>
                    <a:pt x="11" y="8"/>
                  </a:cubicBezTo>
                  <a:cubicBezTo>
                    <a:pt x="11" y="8"/>
                    <a:pt x="11" y="8"/>
                    <a:pt x="11" y="8"/>
                  </a:cubicBezTo>
                  <a:cubicBezTo>
                    <a:pt x="12" y="4"/>
                    <a:pt x="10" y="1"/>
                    <a:pt x="7" y="0"/>
                  </a:cubicBezTo>
                </a:path>
              </a:pathLst>
            </a:custGeom>
            <a:solidFill>
              <a:srgbClr val="BEA9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30" name="Freeform 120">
              <a:extLst>
                <a:ext uri="{FF2B5EF4-FFF2-40B4-BE49-F238E27FC236}">
                  <a16:creationId xmlns:a16="http://schemas.microsoft.com/office/drawing/2014/main" id="{BEA8EDEE-963D-4326-AD22-AE745E9A07BB}"/>
                </a:ext>
              </a:extLst>
            </p:cNvPr>
            <p:cNvSpPr>
              <a:spLocks/>
            </p:cNvSpPr>
            <p:nvPr/>
          </p:nvSpPr>
          <p:spPr bwMode="auto">
            <a:xfrm>
              <a:off x="4280" y="660"/>
              <a:ext cx="271" cy="163"/>
            </a:xfrm>
            <a:custGeom>
              <a:avLst/>
              <a:gdLst>
                <a:gd name="T0" fmla="*/ 43 w 50"/>
                <a:gd name="T1" fmla="*/ 0 h 30"/>
                <a:gd name="T2" fmla="*/ 0 w 50"/>
                <a:gd name="T3" fmla="*/ 29 h 30"/>
                <a:gd name="T4" fmla="*/ 16 w 50"/>
                <a:gd name="T5" fmla="*/ 30 h 30"/>
                <a:gd name="T6" fmla="*/ 43 w 50"/>
                <a:gd name="T7" fmla="*/ 12 h 30"/>
                <a:gd name="T8" fmla="*/ 50 w 50"/>
                <a:gd name="T9" fmla="*/ 3 h 30"/>
                <a:gd name="T10" fmla="*/ 48 w 50"/>
                <a:gd name="T11" fmla="*/ 1 h 30"/>
                <a:gd name="T12" fmla="*/ 43 w 50"/>
                <a:gd name="T13" fmla="*/ 0 h 30"/>
              </a:gdLst>
              <a:ahLst/>
              <a:cxnLst>
                <a:cxn ang="0">
                  <a:pos x="T0" y="T1"/>
                </a:cxn>
                <a:cxn ang="0">
                  <a:pos x="T2" y="T3"/>
                </a:cxn>
                <a:cxn ang="0">
                  <a:pos x="T4" y="T5"/>
                </a:cxn>
                <a:cxn ang="0">
                  <a:pos x="T6" y="T7"/>
                </a:cxn>
                <a:cxn ang="0">
                  <a:pos x="T8" y="T9"/>
                </a:cxn>
                <a:cxn ang="0">
                  <a:pos x="T10" y="T11"/>
                </a:cxn>
                <a:cxn ang="0">
                  <a:pos x="T12" y="T13"/>
                </a:cxn>
              </a:cxnLst>
              <a:rect l="0" t="0" r="r" b="b"/>
              <a:pathLst>
                <a:path w="50" h="30">
                  <a:moveTo>
                    <a:pt x="43" y="0"/>
                  </a:moveTo>
                  <a:cubicBezTo>
                    <a:pt x="0" y="29"/>
                    <a:pt x="0" y="29"/>
                    <a:pt x="0" y="29"/>
                  </a:cubicBezTo>
                  <a:cubicBezTo>
                    <a:pt x="16" y="30"/>
                    <a:pt x="16" y="30"/>
                    <a:pt x="16" y="30"/>
                  </a:cubicBezTo>
                  <a:cubicBezTo>
                    <a:pt x="43" y="12"/>
                    <a:pt x="43" y="12"/>
                    <a:pt x="43" y="12"/>
                  </a:cubicBezTo>
                  <a:cubicBezTo>
                    <a:pt x="46" y="9"/>
                    <a:pt x="49" y="5"/>
                    <a:pt x="50" y="3"/>
                  </a:cubicBezTo>
                  <a:cubicBezTo>
                    <a:pt x="50" y="2"/>
                    <a:pt x="49" y="2"/>
                    <a:pt x="48" y="1"/>
                  </a:cubicBezTo>
                  <a:cubicBezTo>
                    <a:pt x="43" y="0"/>
                    <a:pt x="43" y="0"/>
                    <a:pt x="43" y="0"/>
                  </a:cubicBezTo>
                </a:path>
              </a:pathLst>
            </a:custGeom>
            <a:solidFill>
              <a:srgbClr val="DDBFB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37" name="Freeform 121">
              <a:extLst>
                <a:ext uri="{FF2B5EF4-FFF2-40B4-BE49-F238E27FC236}">
                  <a16:creationId xmlns:a16="http://schemas.microsoft.com/office/drawing/2014/main" id="{9F373330-D98F-4E6B-B91E-726586B356F9}"/>
                </a:ext>
              </a:extLst>
            </p:cNvPr>
            <p:cNvSpPr>
              <a:spLocks/>
            </p:cNvSpPr>
            <p:nvPr/>
          </p:nvSpPr>
          <p:spPr bwMode="auto">
            <a:xfrm>
              <a:off x="4367" y="703"/>
              <a:ext cx="363" cy="136"/>
            </a:xfrm>
            <a:custGeom>
              <a:avLst/>
              <a:gdLst>
                <a:gd name="T0" fmla="*/ 184 w 363"/>
                <a:gd name="T1" fmla="*/ 0 h 136"/>
                <a:gd name="T2" fmla="*/ 146 w 363"/>
                <a:gd name="T3" fmla="*/ 22 h 136"/>
                <a:gd name="T4" fmla="*/ 0 w 363"/>
                <a:gd name="T5" fmla="*/ 120 h 136"/>
                <a:gd name="T6" fmla="*/ 190 w 363"/>
                <a:gd name="T7" fmla="*/ 125 h 136"/>
                <a:gd name="T8" fmla="*/ 331 w 363"/>
                <a:gd name="T9" fmla="*/ 136 h 136"/>
                <a:gd name="T10" fmla="*/ 363 w 363"/>
                <a:gd name="T11" fmla="*/ 114 h 136"/>
                <a:gd name="T12" fmla="*/ 206 w 363"/>
                <a:gd name="T13" fmla="*/ 17 h 136"/>
                <a:gd name="T14" fmla="*/ 184 w 363"/>
                <a:gd name="T15" fmla="*/ 0 h 13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3" h="136">
                  <a:moveTo>
                    <a:pt x="184" y="0"/>
                  </a:moveTo>
                  <a:lnTo>
                    <a:pt x="146" y="22"/>
                  </a:lnTo>
                  <a:lnTo>
                    <a:pt x="0" y="120"/>
                  </a:lnTo>
                  <a:lnTo>
                    <a:pt x="190" y="125"/>
                  </a:lnTo>
                  <a:lnTo>
                    <a:pt x="331" y="136"/>
                  </a:lnTo>
                  <a:lnTo>
                    <a:pt x="363" y="114"/>
                  </a:lnTo>
                  <a:lnTo>
                    <a:pt x="206" y="17"/>
                  </a:lnTo>
                  <a:lnTo>
                    <a:pt x="184" y="0"/>
                  </a:lnTo>
                  <a:close/>
                </a:path>
              </a:pathLst>
            </a:custGeom>
            <a:solidFill>
              <a:srgbClr val="E580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41" name="Freeform 122">
              <a:extLst>
                <a:ext uri="{FF2B5EF4-FFF2-40B4-BE49-F238E27FC236}">
                  <a16:creationId xmlns:a16="http://schemas.microsoft.com/office/drawing/2014/main" id="{BBF76787-B105-4A97-9A20-A63B535BBFE9}"/>
                </a:ext>
              </a:extLst>
            </p:cNvPr>
            <p:cNvSpPr>
              <a:spLocks/>
            </p:cNvSpPr>
            <p:nvPr/>
          </p:nvSpPr>
          <p:spPr bwMode="auto">
            <a:xfrm>
              <a:off x="4367" y="703"/>
              <a:ext cx="363" cy="136"/>
            </a:xfrm>
            <a:custGeom>
              <a:avLst/>
              <a:gdLst>
                <a:gd name="T0" fmla="*/ 184 w 363"/>
                <a:gd name="T1" fmla="*/ 0 h 136"/>
                <a:gd name="T2" fmla="*/ 146 w 363"/>
                <a:gd name="T3" fmla="*/ 22 h 136"/>
                <a:gd name="T4" fmla="*/ 0 w 363"/>
                <a:gd name="T5" fmla="*/ 120 h 136"/>
                <a:gd name="T6" fmla="*/ 190 w 363"/>
                <a:gd name="T7" fmla="*/ 125 h 136"/>
                <a:gd name="T8" fmla="*/ 331 w 363"/>
                <a:gd name="T9" fmla="*/ 136 h 136"/>
                <a:gd name="T10" fmla="*/ 363 w 363"/>
                <a:gd name="T11" fmla="*/ 114 h 136"/>
                <a:gd name="T12" fmla="*/ 206 w 363"/>
                <a:gd name="T13" fmla="*/ 17 h 136"/>
                <a:gd name="T14" fmla="*/ 184 w 363"/>
                <a:gd name="T15" fmla="*/ 0 h 13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3" h="136">
                  <a:moveTo>
                    <a:pt x="184" y="0"/>
                  </a:moveTo>
                  <a:lnTo>
                    <a:pt x="146" y="22"/>
                  </a:lnTo>
                  <a:lnTo>
                    <a:pt x="0" y="120"/>
                  </a:lnTo>
                  <a:lnTo>
                    <a:pt x="190" y="125"/>
                  </a:lnTo>
                  <a:lnTo>
                    <a:pt x="331" y="136"/>
                  </a:lnTo>
                  <a:lnTo>
                    <a:pt x="363" y="114"/>
                  </a:lnTo>
                  <a:lnTo>
                    <a:pt x="206" y="17"/>
                  </a:lnTo>
                  <a:lnTo>
                    <a:pt x="18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42" name="Freeform 123">
              <a:extLst>
                <a:ext uri="{FF2B5EF4-FFF2-40B4-BE49-F238E27FC236}">
                  <a16:creationId xmlns:a16="http://schemas.microsoft.com/office/drawing/2014/main" id="{D0D78547-A5B3-4FE3-93D0-E2A86B6412A1}"/>
                </a:ext>
              </a:extLst>
            </p:cNvPr>
            <p:cNvSpPr>
              <a:spLocks/>
            </p:cNvSpPr>
            <p:nvPr/>
          </p:nvSpPr>
          <p:spPr bwMode="auto">
            <a:xfrm>
              <a:off x="4226" y="182"/>
              <a:ext cx="287" cy="641"/>
            </a:xfrm>
            <a:custGeom>
              <a:avLst/>
              <a:gdLst>
                <a:gd name="T0" fmla="*/ 53 w 53"/>
                <a:gd name="T1" fmla="*/ 88 h 118"/>
                <a:gd name="T2" fmla="*/ 10 w 53"/>
                <a:gd name="T3" fmla="*/ 117 h 118"/>
                <a:gd name="T4" fmla="*/ 0 w 53"/>
                <a:gd name="T5" fmla="*/ 111 h 118"/>
                <a:gd name="T6" fmla="*/ 19 w 53"/>
                <a:gd name="T7" fmla="*/ 14 h 118"/>
                <a:gd name="T8" fmla="*/ 46 w 53"/>
                <a:gd name="T9" fmla="*/ 0 h 118"/>
                <a:gd name="T10" fmla="*/ 49 w 53"/>
                <a:gd name="T11" fmla="*/ 1 h 118"/>
                <a:gd name="T12" fmla="*/ 49 w 53"/>
                <a:gd name="T13" fmla="*/ 2 h 118"/>
                <a:gd name="T14" fmla="*/ 53 w 53"/>
                <a:gd name="T15" fmla="*/ 88 h 1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3" h="118">
                  <a:moveTo>
                    <a:pt x="53" y="88"/>
                  </a:moveTo>
                  <a:cubicBezTo>
                    <a:pt x="53" y="88"/>
                    <a:pt x="14" y="116"/>
                    <a:pt x="10" y="117"/>
                  </a:cubicBezTo>
                  <a:cubicBezTo>
                    <a:pt x="3" y="118"/>
                    <a:pt x="0" y="111"/>
                    <a:pt x="0" y="111"/>
                  </a:cubicBezTo>
                  <a:cubicBezTo>
                    <a:pt x="0" y="111"/>
                    <a:pt x="18" y="17"/>
                    <a:pt x="19" y="14"/>
                  </a:cubicBezTo>
                  <a:cubicBezTo>
                    <a:pt x="21" y="10"/>
                    <a:pt x="46" y="0"/>
                    <a:pt x="46" y="0"/>
                  </a:cubicBezTo>
                  <a:cubicBezTo>
                    <a:pt x="49" y="1"/>
                    <a:pt x="49" y="1"/>
                    <a:pt x="49" y="1"/>
                  </a:cubicBezTo>
                  <a:cubicBezTo>
                    <a:pt x="49" y="2"/>
                    <a:pt x="49" y="2"/>
                    <a:pt x="49" y="2"/>
                  </a:cubicBezTo>
                  <a:lnTo>
                    <a:pt x="53" y="88"/>
                  </a:lnTo>
                  <a:close/>
                </a:path>
              </a:pathLst>
            </a:custGeom>
            <a:solidFill>
              <a:srgbClr val="E859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43" name="Freeform 124">
              <a:extLst>
                <a:ext uri="{FF2B5EF4-FFF2-40B4-BE49-F238E27FC236}">
                  <a16:creationId xmlns:a16="http://schemas.microsoft.com/office/drawing/2014/main" id="{3C298489-2272-4787-8078-5FEA7252326C}"/>
                </a:ext>
              </a:extLst>
            </p:cNvPr>
            <p:cNvSpPr>
              <a:spLocks/>
            </p:cNvSpPr>
            <p:nvPr/>
          </p:nvSpPr>
          <p:spPr bwMode="auto">
            <a:xfrm>
              <a:off x="4226" y="182"/>
              <a:ext cx="266" cy="641"/>
            </a:xfrm>
            <a:custGeom>
              <a:avLst/>
              <a:gdLst>
                <a:gd name="T0" fmla="*/ 49 w 49"/>
                <a:gd name="T1" fmla="*/ 2 h 118"/>
                <a:gd name="T2" fmla="*/ 23 w 49"/>
                <a:gd name="T3" fmla="*/ 16 h 118"/>
                <a:gd name="T4" fmla="*/ 10 w 49"/>
                <a:gd name="T5" fmla="*/ 117 h 118"/>
                <a:gd name="T6" fmla="*/ 0 w 49"/>
                <a:gd name="T7" fmla="*/ 111 h 118"/>
                <a:gd name="T8" fmla="*/ 19 w 49"/>
                <a:gd name="T9" fmla="*/ 14 h 118"/>
                <a:gd name="T10" fmla="*/ 46 w 49"/>
                <a:gd name="T11" fmla="*/ 0 h 118"/>
                <a:gd name="T12" fmla="*/ 49 w 49"/>
                <a:gd name="T13" fmla="*/ 1 h 118"/>
                <a:gd name="T14" fmla="*/ 49 w 49"/>
                <a:gd name="T15" fmla="*/ 2 h 1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 h="118">
                  <a:moveTo>
                    <a:pt x="49" y="2"/>
                  </a:moveTo>
                  <a:cubicBezTo>
                    <a:pt x="45" y="4"/>
                    <a:pt x="24" y="13"/>
                    <a:pt x="23" y="16"/>
                  </a:cubicBezTo>
                  <a:cubicBezTo>
                    <a:pt x="22" y="20"/>
                    <a:pt x="12" y="101"/>
                    <a:pt x="10" y="117"/>
                  </a:cubicBezTo>
                  <a:cubicBezTo>
                    <a:pt x="3" y="118"/>
                    <a:pt x="0" y="111"/>
                    <a:pt x="0" y="111"/>
                  </a:cubicBezTo>
                  <a:cubicBezTo>
                    <a:pt x="0" y="111"/>
                    <a:pt x="18" y="17"/>
                    <a:pt x="19" y="14"/>
                  </a:cubicBezTo>
                  <a:cubicBezTo>
                    <a:pt x="21" y="10"/>
                    <a:pt x="46" y="0"/>
                    <a:pt x="46" y="0"/>
                  </a:cubicBezTo>
                  <a:cubicBezTo>
                    <a:pt x="49" y="1"/>
                    <a:pt x="49" y="1"/>
                    <a:pt x="49" y="1"/>
                  </a:cubicBezTo>
                  <a:lnTo>
                    <a:pt x="49" y="2"/>
                  </a:lnTo>
                  <a:close/>
                </a:path>
              </a:pathLst>
            </a:custGeom>
            <a:solidFill>
              <a:srgbClr val="FF8C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44" name="Freeform 125">
              <a:extLst>
                <a:ext uri="{FF2B5EF4-FFF2-40B4-BE49-F238E27FC236}">
                  <a16:creationId xmlns:a16="http://schemas.microsoft.com/office/drawing/2014/main" id="{68A40A52-4042-47F3-A7BE-D9B75844FCA0}"/>
                </a:ext>
              </a:extLst>
            </p:cNvPr>
            <p:cNvSpPr>
              <a:spLocks/>
            </p:cNvSpPr>
            <p:nvPr/>
          </p:nvSpPr>
          <p:spPr bwMode="auto">
            <a:xfrm>
              <a:off x="2680" y="2034"/>
              <a:ext cx="315" cy="212"/>
            </a:xfrm>
            <a:custGeom>
              <a:avLst/>
              <a:gdLst>
                <a:gd name="T0" fmla="*/ 315 w 315"/>
                <a:gd name="T1" fmla="*/ 0 h 212"/>
                <a:gd name="T2" fmla="*/ 288 w 315"/>
                <a:gd name="T3" fmla="*/ 44 h 212"/>
                <a:gd name="T4" fmla="*/ 0 w 315"/>
                <a:gd name="T5" fmla="*/ 212 h 212"/>
                <a:gd name="T6" fmla="*/ 0 w 315"/>
                <a:gd name="T7" fmla="*/ 180 h 212"/>
                <a:gd name="T8" fmla="*/ 315 w 315"/>
                <a:gd name="T9" fmla="*/ 0 h 212"/>
              </a:gdLst>
              <a:ahLst/>
              <a:cxnLst>
                <a:cxn ang="0">
                  <a:pos x="T0" y="T1"/>
                </a:cxn>
                <a:cxn ang="0">
                  <a:pos x="T2" y="T3"/>
                </a:cxn>
                <a:cxn ang="0">
                  <a:pos x="T4" y="T5"/>
                </a:cxn>
                <a:cxn ang="0">
                  <a:pos x="T6" y="T7"/>
                </a:cxn>
                <a:cxn ang="0">
                  <a:pos x="T8" y="T9"/>
                </a:cxn>
              </a:cxnLst>
              <a:rect l="0" t="0" r="r" b="b"/>
              <a:pathLst>
                <a:path w="315" h="212">
                  <a:moveTo>
                    <a:pt x="315" y="0"/>
                  </a:moveTo>
                  <a:lnTo>
                    <a:pt x="288" y="44"/>
                  </a:lnTo>
                  <a:lnTo>
                    <a:pt x="0" y="212"/>
                  </a:lnTo>
                  <a:lnTo>
                    <a:pt x="0" y="180"/>
                  </a:lnTo>
                  <a:lnTo>
                    <a:pt x="315" y="0"/>
                  </a:lnTo>
                  <a:close/>
                </a:path>
              </a:pathLst>
            </a:custGeom>
            <a:solidFill>
              <a:srgbClr val="E859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45" name="Freeform 126">
              <a:extLst>
                <a:ext uri="{FF2B5EF4-FFF2-40B4-BE49-F238E27FC236}">
                  <a16:creationId xmlns:a16="http://schemas.microsoft.com/office/drawing/2014/main" id="{0951DF27-5E68-40C5-A073-9AC6AEA6C3FC}"/>
                </a:ext>
              </a:extLst>
            </p:cNvPr>
            <p:cNvSpPr>
              <a:spLocks/>
            </p:cNvSpPr>
            <p:nvPr/>
          </p:nvSpPr>
          <p:spPr bwMode="auto">
            <a:xfrm>
              <a:off x="3006" y="1991"/>
              <a:ext cx="59" cy="65"/>
            </a:xfrm>
            <a:custGeom>
              <a:avLst/>
              <a:gdLst>
                <a:gd name="T0" fmla="*/ 59 w 59"/>
                <a:gd name="T1" fmla="*/ 0 h 65"/>
                <a:gd name="T2" fmla="*/ 32 w 59"/>
                <a:gd name="T3" fmla="*/ 49 h 65"/>
                <a:gd name="T4" fmla="*/ 0 w 59"/>
                <a:gd name="T5" fmla="*/ 65 h 65"/>
                <a:gd name="T6" fmla="*/ 27 w 59"/>
                <a:gd name="T7" fmla="*/ 22 h 65"/>
                <a:gd name="T8" fmla="*/ 59 w 59"/>
                <a:gd name="T9" fmla="*/ 0 h 65"/>
              </a:gdLst>
              <a:ahLst/>
              <a:cxnLst>
                <a:cxn ang="0">
                  <a:pos x="T0" y="T1"/>
                </a:cxn>
                <a:cxn ang="0">
                  <a:pos x="T2" y="T3"/>
                </a:cxn>
                <a:cxn ang="0">
                  <a:pos x="T4" y="T5"/>
                </a:cxn>
                <a:cxn ang="0">
                  <a:pos x="T6" y="T7"/>
                </a:cxn>
                <a:cxn ang="0">
                  <a:pos x="T8" y="T9"/>
                </a:cxn>
              </a:cxnLst>
              <a:rect l="0" t="0" r="r" b="b"/>
              <a:pathLst>
                <a:path w="59" h="65">
                  <a:moveTo>
                    <a:pt x="59" y="0"/>
                  </a:moveTo>
                  <a:lnTo>
                    <a:pt x="32" y="49"/>
                  </a:lnTo>
                  <a:lnTo>
                    <a:pt x="0" y="65"/>
                  </a:lnTo>
                  <a:lnTo>
                    <a:pt x="27" y="22"/>
                  </a:lnTo>
                  <a:lnTo>
                    <a:pt x="59" y="0"/>
                  </a:lnTo>
                  <a:close/>
                </a:path>
              </a:pathLst>
            </a:custGeom>
            <a:solidFill>
              <a:srgbClr val="E859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46" name="Freeform 127">
              <a:extLst>
                <a:ext uri="{FF2B5EF4-FFF2-40B4-BE49-F238E27FC236}">
                  <a16:creationId xmlns:a16="http://schemas.microsoft.com/office/drawing/2014/main" id="{9FCB5647-94EA-4407-8887-01CBCE04B505}"/>
                </a:ext>
              </a:extLst>
            </p:cNvPr>
            <p:cNvSpPr>
              <a:spLocks/>
            </p:cNvSpPr>
            <p:nvPr/>
          </p:nvSpPr>
          <p:spPr bwMode="auto">
            <a:xfrm>
              <a:off x="3076" y="1953"/>
              <a:ext cx="60" cy="65"/>
            </a:xfrm>
            <a:custGeom>
              <a:avLst/>
              <a:gdLst>
                <a:gd name="T0" fmla="*/ 60 w 60"/>
                <a:gd name="T1" fmla="*/ 0 h 65"/>
                <a:gd name="T2" fmla="*/ 33 w 60"/>
                <a:gd name="T3" fmla="*/ 43 h 65"/>
                <a:gd name="T4" fmla="*/ 0 w 60"/>
                <a:gd name="T5" fmla="*/ 65 h 65"/>
                <a:gd name="T6" fmla="*/ 27 w 60"/>
                <a:gd name="T7" fmla="*/ 16 h 65"/>
                <a:gd name="T8" fmla="*/ 60 w 60"/>
                <a:gd name="T9" fmla="*/ 0 h 65"/>
              </a:gdLst>
              <a:ahLst/>
              <a:cxnLst>
                <a:cxn ang="0">
                  <a:pos x="T0" y="T1"/>
                </a:cxn>
                <a:cxn ang="0">
                  <a:pos x="T2" y="T3"/>
                </a:cxn>
                <a:cxn ang="0">
                  <a:pos x="T4" y="T5"/>
                </a:cxn>
                <a:cxn ang="0">
                  <a:pos x="T6" y="T7"/>
                </a:cxn>
                <a:cxn ang="0">
                  <a:pos x="T8" y="T9"/>
                </a:cxn>
              </a:cxnLst>
              <a:rect l="0" t="0" r="r" b="b"/>
              <a:pathLst>
                <a:path w="60" h="65">
                  <a:moveTo>
                    <a:pt x="60" y="0"/>
                  </a:moveTo>
                  <a:lnTo>
                    <a:pt x="33" y="43"/>
                  </a:lnTo>
                  <a:lnTo>
                    <a:pt x="0" y="65"/>
                  </a:lnTo>
                  <a:lnTo>
                    <a:pt x="27" y="16"/>
                  </a:lnTo>
                  <a:lnTo>
                    <a:pt x="60" y="0"/>
                  </a:lnTo>
                  <a:close/>
                </a:path>
              </a:pathLst>
            </a:custGeom>
            <a:solidFill>
              <a:srgbClr val="E859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47" name="Freeform 128">
              <a:extLst>
                <a:ext uri="{FF2B5EF4-FFF2-40B4-BE49-F238E27FC236}">
                  <a16:creationId xmlns:a16="http://schemas.microsoft.com/office/drawing/2014/main" id="{91DF10CB-B17E-43E7-8958-885453B41841}"/>
                </a:ext>
              </a:extLst>
            </p:cNvPr>
            <p:cNvSpPr>
              <a:spLocks/>
            </p:cNvSpPr>
            <p:nvPr/>
          </p:nvSpPr>
          <p:spPr bwMode="auto">
            <a:xfrm>
              <a:off x="3147" y="1909"/>
              <a:ext cx="59" cy="66"/>
            </a:xfrm>
            <a:custGeom>
              <a:avLst/>
              <a:gdLst>
                <a:gd name="T0" fmla="*/ 59 w 59"/>
                <a:gd name="T1" fmla="*/ 0 h 66"/>
                <a:gd name="T2" fmla="*/ 32 w 59"/>
                <a:gd name="T3" fmla="*/ 49 h 66"/>
                <a:gd name="T4" fmla="*/ 0 w 59"/>
                <a:gd name="T5" fmla="*/ 66 h 66"/>
                <a:gd name="T6" fmla="*/ 27 w 59"/>
                <a:gd name="T7" fmla="*/ 17 h 66"/>
                <a:gd name="T8" fmla="*/ 59 w 59"/>
                <a:gd name="T9" fmla="*/ 0 h 66"/>
              </a:gdLst>
              <a:ahLst/>
              <a:cxnLst>
                <a:cxn ang="0">
                  <a:pos x="T0" y="T1"/>
                </a:cxn>
                <a:cxn ang="0">
                  <a:pos x="T2" y="T3"/>
                </a:cxn>
                <a:cxn ang="0">
                  <a:pos x="T4" y="T5"/>
                </a:cxn>
                <a:cxn ang="0">
                  <a:pos x="T6" y="T7"/>
                </a:cxn>
                <a:cxn ang="0">
                  <a:pos x="T8" y="T9"/>
                </a:cxn>
              </a:cxnLst>
              <a:rect l="0" t="0" r="r" b="b"/>
              <a:pathLst>
                <a:path w="59" h="66">
                  <a:moveTo>
                    <a:pt x="59" y="0"/>
                  </a:moveTo>
                  <a:lnTo>
                    <a:pt x="32" y="49"/>
                  </a:lnTo>
                  <a:lnTo>
                    <a:pt x="0" y="66"/>
                  </a:lnTo>
                  <a:lnTo>
                    <a:pt x="27" y="17"/>
                  </a:lnTo>
                  <a:lnTo>
                    <a:pt x="59" y="0"/>
                  </a:lnTo>
                  <a:close/>
                </a:path>
              </a:pathLst>
            </a:custGeom>
            <a:solidFill>
              <a:srgbClr val="E859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48" name="Freeform 129">
              <a:extLst>
                <a:ext uri="{FF2B5EF4-FFF2-40B4-BE49-F238E27FC236}">
                  <a16:creationId xmlns:a16="http://schemas.microsoft.com/office/drawing/2014/main" id="{ACB5329E-8CC1-4EF9-BFE4-D9C49B51D236}"/>
                </a:ext>
              </a:extLst>
            </p:cNvPr>
            <p:cNvSpPr>
              <a:spLocks/>
            </p:cNvSpPr>
            <p:nvPr/>
          </p:nvSpPr>
          <p:spPr bwMode="auto">
            <a:xfrm>
              <a:off x="3217" y="1714"/>
              <a:ext cx="331" cy="223"/>
            </a:xfrm>
            <a:custGeom>
              <a:avLst/>
              <a:gdLst>
                <a:gd name="T0" fmla="*/ 331 w 331"/>
                <a:gd name="T1" fmla="*/ 0 h 223"/>
                <a:gd name="T2" fmla="*/ 331 w 331"/>
                <a:gd name="T3" fmla="*/ 27 h 223"/>
                <a:gd name="T4" fmla="*/ 0 w 331"/>
                <a:gd name="T5" fmla="*/ 223 h 223"/>
                <a:gd name="T6" fmla="*/ 27 w 331"/>
                <a:gd name="T7" fmla="*/ 174 h 223"/>
                <a:gd name="T8" fmla="*/ 331 w 331"/>
                <a:gd name="T9" fmla="*/ 0 h 223"/>
              </a:gdLst>
              <a:ahLst/>
              <a:cxnLst>
                <a:cxn ang="0">
                  <a:pos x="T0" y="T1"/>
                </a:cxn>
                <a:cxn ang="0">
                  <a:pos x="T2" y="T3"/>
                </a:cxn>
                <a:cxn ang="0">
                  <a:pos x="T4" y="T5"/>
                </a:cxn>
                <a:cxn ang="0">
                  <a:pos x="T6" y="T7"/>
                </a:cxn>
                <a:cxn ang="0">
                  <a:pos x="T8" y="T9"/>
                </a:cxn>
              </a:cxnLst>
              <a:rect l="0" t="0" r="r" b="b"/>
              <a:pathLst>
                <a:path w="331" h="223">
                  <a:moveTo>
                    <a:pt x="331" y="0"/>
                  </a:moveTo>
                  <a:lnTo>
                    <a:pt x="331" y="27"/>
                  </a:lnTo>
                  <a:lnTo>
                    <a:pt x="0" y="223"/>
                  </a:lnTo>
                  <a:lnTo>
                    <a:pt x="27" y="174"/>
                  </a:lnTo>
                  <a:lnTo>
                    <a:pt x="331" y="0"/>
                  </a:lnTo>
                  <a:close/>
                </a:path>
              </a:pathLst>
            </a:custGeom>
            <a:solidFill>
              <a:srgbClr val="E859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49" name="Freeform 130">
              <a:extLst>
                <a:ext uri="{FF2B5EF4-FFF2-40B4-BE49-F238E27FC236}">
                  <a16:creationId xmlns:a16="http://schemas.microsoft.com/office/drawing/2014/main" id="{3A7E7786-9F11-4E7D-9738-89260FF62D31}"/>
                </a:ext>
              </a:extLst>
            </p:cNvPr>
            <p:cNvSpPr>
              <a:spLocks/>
            </p:cNvSpPr>
            <p:nvPr/>
          </p:nvSpPr>
          <p:spPr bwMode="auto">
            <a:xfrm>
              <a:off x="3868" y="1947"/>
              <a:ext cx="564" cy="451"/>
            </a:xfrm>
            <a:custGeom>
              <a:avLst/>
              <a:gdLst>
                <a:gd name="T0" fmla="*/ 104 w 104"/>
                <a:gd name="T1" fmla="*/ 27 h 83"/>
                <a:gd name="T2" fmla="*/ 102 w 104"/>
                <a:gd name="T3" fmla="*/ 35 h 83"/>
                <a:gd name="T4" fmla="*/ 80 w 104"/>
                <a:gd name="T5" fmla="*/ 58 h 83"/>
                <a:gd name="T6" fmla="*/ 36 w 104"/>
                <a:gd name="T7" fmla="*/ 83 h 83"/>
                <a:gd name="T8" fmla="*/ 23 w 104"/>
                <a:gd name="T9" fmla="*/ 69 h 83"/>
                <a:gd name="T10" fmla="*/ 6 w 104"/>
                <a:gd name="T11" fmla="*/ 33 h 83"/>
                <a:gd name="T12" fmla="*/ 35 w 104"/>
                <a:gd name="T13" fmla="*/ 14 h 83"/>
                <a:gd name="T14" fmla="*/ 42 w 104"/>
                <a:gd name="T15" fmla="*/ 10 h 83"/>
                <a:gd name="T16" fmla="*/ 82 w 104"/>
                <a:gd name="T17" fmla="*/ 0 h 83"/>
                <a:gd name="T18" fmla="*/ 89 w 104"/>
                <a:gd name="T19" fmla="*/ 2 h 83"/>
                <a:gd name="T20" fmla="*/ 90 w 104"/>
                <a:gd name="T21" fmla="*/ 2 h 83"/>
                <a:gd name="T22" fmla="*/ 101 w 104"/>
                <a:gd name="T23" fmla="*/ 14 h 83"/>
                <a:gd name="T24" fmla="*/ 104 w 104"/>
                <a:gd name="T25" fmla="*/ 27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4" h="83">
                  <a:moveTo>
                    <a:pt x="104" y="27"/>
                  </a:moveTo>
                  <a:cubicBezTo>
                    <a:pt x="104" y="30"/>
                    <a:pt x="103" y="33"/>
                    <a:pt x="102" y="35"/>
                  </a:cubicBezTo>
                  <a:cubicBezTo>
                    <a:pt x="102" y="35"/>
                    <a:pt x="94" y="46"/>
                    <a:pt x="80" y="58"/>
                  </a:cubicBezTo>
                  <a:cubicBezTo>
                    <a:pt x="69" y="68"/>
                    <a:pt x="54" y="78"/>
                    <a:pt x="36" y="83"/>
                  </a:cubicBezTo>
                  <a:cubicBezTo>
                    <a:pt x="36" y="83"/>
                    <a:pt x="30" y="77"/>
                    <a:pt x="23" y="69"/>
                  </a:cubicBezTo>
                  <a:cubicBezTo>
                    <a:pt x="12" y="56"/>
                    <a:pt x="0" y="39"/>
                    <a:pt x="6" y="33"/>
                  </a:cubicBezTo>
                  <a:cubicBezTo>
                    <a:pt x="12" y="28"/>
                    <a:pt x="22" y="21"/>
                    <a:pt x="35" y="14"/>
                  </a:cubicBezTo>
                  <a:cubicBezTo>
                    <a:pt x="37" y="13"/>
                    <a:pt x="40" y="12"/>
                    <a:pt x="42" y="10"/>
                  </a:cubicBezTo>
                  <a:cubicBezTo>
                    <a:pt x="54" y="5"/>
                    <a:pt x="68" y="1"/>
                    <a:pt x="82" y="0"/>
                  </a:cubicBezTo>
                  <a:cubicBezTo>
                    <a:pt x="84" y="0"/>
                    <a:pt x="87" y="0"/>
                    <a:pt x="89" y="2"/>
                  </a:cubicBezTo>
                  <a:cubicBezTo>
                    <a:pt x="90" y="2"/>
                    <a:pt x="90" y="2"/>
                    <a:pt x="90" y="2"/>
                  </a:cubicBezTo>
                  <a:cubicBezTo>
                    <a:pt x="94" y="5"/>
                    <a:pt x="98" y="9"/>
                    <a:pt x="101" y="14"/>
                  </a:cubicBezTo>
                  <a:cubicBezTo>
                    <a:pt x="103" y="18"/>
                    <a:pt x="104" y="23"/>
                    <a:pt x="104" y="27"/>
                  </a:cubicBezTo>
                </a:path>
              </a:pathLst>
            </a:custGeom>
            <a:solidFill>
              <a:srgbClr val="FF8C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50" name="Freeform 131">
              <a:extLst>
                <a:ext uri="{FF2B5EF4-FFF2-40B4-BE49-F238E27FC236}">
                  <a16:creationId xmlns:a16="http://schemas.microsoft.com/office/drawing/2014/main" id="{B634FA16-10DD-47F7-96A3-F7BA34BD70FC}"/>
                </a:ext>
              </a:extLst>
            </p:cNvPr>
            <p:cNvSpPr>
              <a:spLocks/>
            </p:cNvSpPr>
            <p:nvPr/>
          </p:nvSpPr>
          <p:spPr bwMode="auto">
            <a:xfrm>
              <a:off x="3993" y="2023"/>
              <a:ext cx="439" cy="375"/>
            </a:xfrm>
            <a:custGeom>
              <a:avLst/>
              <a:gdLst>
                <a:gd name="T0" fmla="*/ 81 w 81"/>
                <a:gd name="T1" fmla="*/ 13 h 69"/>
                <a:gd name="T2" fmla="*/ 79 w 81"/>
                <a:gd name="T3" fmla="*/ 21 h 69"/>
                <a:gd name="T4" fmla="*/ 13 w 81"/>
                <a:gd name="T5" fmla="*/ 69 h 69"/>
                <a:gd name="T6" fmla="*/ 0 w 81"/>
                <a:gd name="T7" fmla="*/ 55 h 69"/>
                <a:gd name="T8" fmla="*/ 78 w 81"/>
                <a:gd name="T9" fmla="*/ 0 h 69"/>
                <a:gd name="T10" fmla="*/ 81 w 81"/>
                <a:gd name="T11" fmla="*/ 13 h 69"/>
              </a:gdLst>
              <a:ahLst/>
              <a:cxnLst>
                <a:cxn ang="0">
                  <a:pos x="T0" y="T1"/>
                </a:cxn>
                <a:cxn ang="0">
                  <a:pos x="T2" y="T3"/>
                </a:cxn>
                <a:cxn ang="0">
                  <a:pos x="T4" y="T5"/>
                </a:cxn>
                <a:cxn ang="0">
                  <a:pos x="T6" y="T7"/>
                </a:cxn>
                <a:cxn ang="0">
                  <a:pos x="T8" y="T9"/>
                </a:cxn>
                <a:cxn ang="0">
                  <a:pos x="T10" y="T11"/>
                </a:cxn>
              </a:cxnLst>
              <a:rect l="0" t="0" r="r" b="b"/>
              <a:pathLst>
                <a:path w="81" h="69">
                  <a:moveTo>
                    <a:pt x="81" y="13"/>
                  </a:moveTo>
                  <a:cubicBezTo>
                    <a:pt x="81" y="16"/>
                    <a:pt x="80" y="19"/>
                    <a:pt x="79" y="21"/>
                  </a:cubicBezTo>
                  <a:cubicBezTo>
                    <a:pt x="79" y="21"/>
                    <a:pt x="51" y="58"/>
                    <a:pt x="13" y="69"/>
                  </a:cubicBezTo>
                  <a:cubicBezTo>
                    <a:pt x="13" y="69"/>
                    <a:pt x="7" y="63"/>
                    <a:pt x="0" y="55"/>
                  </a:cubicBezTo>
                  <a:cubicBezTo>
                    <a:pt x="39" y="41"/>
                    <a:pt x="68" y="11"/>
                    <a:pt x="78" y="0"/>
                  </a:cubicBezTo>
                  <a:cubicBezTo>
                    <a:pt x="80" y="4"/>
                    <a:pt x="81" y="9"/>
                    <a:pt x="81" y="13"/>
                  </a:cubicBezTo>
                </a:path>
              </a:pathLst>
            </a:custGeom>
            <a:solidFill>
              <a:srgbClr val="E859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51" name="Freeform 132">
              <a:extLst>
                <a:ext uri="{FF2B5EF4-FFF2-40B4-BE49-F238E27FC236}">
                  <a16:creationId xmlns:a16="http://schemas.microsoft.com/office/drawing/2014/main" id="{F1405A0A-DDEF-467F-8827-379F9C3142F5}"/>
                </a:ext>
              </a:extLst>
            </p:cNvPr>
            <p:cNvSpPr>
              <a:spLocks/>
            </p:cNvSpPr>
            <p:nvPr/>
          </p:nvSpPr>
          <p:spPr bwMode="auto">
            <a:xfrm>
              <a:off x="3884" y="2105"/>
              <a:ext cx="223" cy="304"/>
            </a:xfrm>
            <a:custGeom>
              <a:avLst/>
              <a:gdLst>
                <a:gd name="T0" fmla="*/ 41 w 41"/>
                <a:gd name="T1" fmla="*/ 40 h 56"/>
                <a:gd name="T2" fmla="*/ 36 w 41"/>
                <a:gd name="T3" fmla="*/ 53 h 56"/>
                <a:gd name="T4" fmla="*/ 20 w 41"/>
                <a:gd name="T5" fmla="*/ 52 h 56"/>
                <a:gd name="T6" fmla="*/ 0 w 41"/>
                <a:gd name="T7" fmla="*/ 16 h 56"/>
                <a:gd name="T8" fmla="*/ 7 w 41"/>
                <a:gd name="T9" fmla="*/ 2 h 56"/>
                <a:gd name="T10" fmla="*/ 20 w 41"/>
                <a:gd name="T11" fmla="*/ 4 h 56"/>
                <a:gd name="T12" fmla="*/ 41 w 41"/>
                <a:gd name="T13" fmla="*/ 40 h 56"/>
              </a:gdLst>
              <a:ahLst/>
              <a:cxnLst>
                <a:cxn ang="0">
                  <a:pos x="T0" y="T1"/>
                </a:cxn>
                <a:cxn ang="0">
                  <a:pos x="T2" y="T3"/>
                </a:cxn>
                <a:cxn ang="0">
                  <a:pos x="T4" y="T5"/>
                </a:cxn>
                <a:cxn ang="0">
                  <a:pos x="T6" y="T7"/>
                </a:cxn>
                <a:cxn ang="0">
                  <a:pos x="T8" y="T9"/>
                </a:cxn>
                <a:cxn ang="0">
                  <a:pos x="T10" y="T11"/>
                </a:cxn>
                <a:cxn ang="0">
                  <a:pos x="T12" y="T13"/>
                </a:cxn>
              </a:cxnLst>
              <a:rect l="0" t="0" r="r" b="b"/>
              <a:pathLst>
                <a:path w="41" h="56">
                  <a:moveTo>
                    <a:pt x="41" y="40"/>
                  </a:moveTo>
                  <a:cubicBezTo>
                    <a:pt x="41" y="46"/>
                    <a:pt x="39" y="50"/>
                    <a:pt x="36" y="53"/>
                  </a:cubicBezTo>
                  <a:cubicBezTo>
                    <a:pt x="32" y="56"/>
                    <a:pt x="27" y="56"/>
                    <a:pt x="20" y="52"/>
                  </a:cubicBezTo>
                  <a:cubicBezTo>
                    <a:pt x="9" y="45"/>
                    <a:pt x="0" y="29"/>
                    <a:pt x="0" y="16"/>
                  </a:cubicBezTo>
                  <a:cubicBezTo>
                    <a:pt x="0" y="9"/>
                    <a:pt x="2" y="4"/>
                    <a:pt x="7" y="2"/>
                  </a:cubicBezTo>
                  <a:cubicBezTo>
                    <a:pt x="10" y="0"/>
                    <a:pt x="15" y="1"/>
                    <a:pt x="20" y="4"/>
                  </a:cubicBezTo>
                  <a:cubicBezTo>
                    <a:pt x="32" y="11"/>
                    <a:pt x="41" y="27"/>
                    <a:pt x="41" y="40"/>
                  </a:cubicBezTo>
                </a:path>
              </a:pathLst>
            </a:custGeom>
            <a:solidFill>
              <a:srgbClr val="F6F7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52" name="Freeform 133">
              <a:extLst>
                <a:ext uri="{FF2B5EF4-FFF2-40B4-BE49-F238E27FC236}">
                  <a16:creationId xmlns:a16="http://schemas.microsoft.com/office/drawing/2014/main" id="{7BAADC84-27AF-44B3-9FD0-DE2D2F1736A9}"/>
                </a:ext>
              </a:extLst>
            </p:cNvPr>
            <p:cNvSpPr>
              <a:spLocks/>
            </p:cNvSpPr>
            <p:nvPr/>
          </p:nvSpPr>
          <p:spPr bwMode="auto">
            <a:xfrm>
              <a:off x="3895" y="2121"/>
              <a:ext cx="201" cy="272"/>
            </a:xfrm>
            <a:custGeom>
              <a:avLst/>
              <a:gdLst>
                <a:gd name="T0" fmla="*/ 37 w 37"/>
                <a:gd name="T1" fmla="*/ 37 h 50"/>
                <a:gd name="T2" fmla="*/ 33 w 37"/>
                <a:gd name="T3" fmla="*/ 48 h 50"/>
                <a:gd name="T4" fmla="*/ 32 w 37"/>
                <a:gd name="T5" fmla="*/ 48 h 50"/>
                <a:gd name="T6" fmla="*/ 28 w 37"/>
                <a:gd name="T7" fmla="*/ 50 h 50"/>
                <a:gd name="T8" fmla="*/ 22 w 37"/>
                <a:gd name="T9" fmla="*/ 48 h 50"/>
                <a:gd name="T10" fmla="*/ 27 w 37"/>
                <a:gd name="T11" fmla="*/ 33 h 50"/>
                <a:gd name="T12" fmla="*/ 24 w 37"/>
                <a:gd name="T13" fmla="*/ 32 h 50"/>
                <a:gd name="T14" fmla="*/ 23 w 37"/>
                <a:gd name="T15" fmla="*/ 32 h 50"/>
                <a:gd name="T16" fmla="*/ 19 w 37"/>
                <a:gd name="T17" fmla="*/ 29 h 50"/>
                <a:gd name="T18" fmla="*/ 15 w 37"/>
                <a:gd name="T19" fmla="*/ 22 h 50"/>
                <a:gd name="T20" fmla="*/ 5 w 37"/>
                <a:gd name="T21" fmla="*/ 24 h 50"/>
                <a:gd name="T22" fmla="*/ 2 w 37"/>
                <a:gd name="T23" fmla="*/ 25 h 50"/>
                <a:gd name="T24" fmla="*/ 0 w 37"/>
                <a:gd name="T25" fmla="*/ 13 h 50"/>
                <a:gd name="T26" fmla="*/ 1 w 37"/>
                <a:gd name="T27" fmla="*/ 6 h 50"/>
                <a:gd name="T28" fmla="*/ 6 w 37"/>
                <a:gd name="T29" fmla="*/ 1 h 50"/>
                <a:gd name="T30" fmla="*/ 9 w 37"/>
                <a:gd name="T31" fmla="*/ 0 h 50"/>
                <a:gd name="T32" fmla="*/ 14 w 37"/>
                <a:gd name="T33" fmla="*/ 1 h 50"/>
                <a:gd name="T34" fmla="*/ 17 w 37"/>
                <a:gd name="T35" fmla="*/ 3 h 50"/>
                <a:gd name="T36" fmla="*/ 31 w 37"/>
                <a:gd name="T37" fmla="*/ 17 h 50"/>
                <a:gd name="T38" fmla="*/ 31 w 37"/>
                <a:gd name="T39" fmla="*/ 18 h 50"/>
                <a:gd name="T40" fmla="*/ 32 w 37"/>
                <a:gd name="T41" fmla="*/ 19 h 50"/>
                <a:gd name="T42" fmla="*/ 37 w 37"/>
                <a:gd name="T43" fmla="*/ 37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7" h="50">
                  <a:moveTo>
                    <a:pt x="37" y="37"/>
                  </a:moveTo>
                  <a:cubicBezTo>
                    <a:pt x="37" y="42"/>
                    <a:pt x="35" y="46"/>
                    <a:pt x="33" y="48"/>
                  </a:cubicBezTo>
                  <a:cubicBezTo>
                    <a:pt x="32" y="48"/>
                    <a:pt x="32" y="48"/>
                    <a:pt x="32" y="48"/>
                  </a:cubicBezTo>
                  <a:cubicBezTo>
                    <a:pt x="31" y="49"/>
                    <a:pt x="29" y="50"/>
                    <a:pt x="28" y="50"/>
                  </a:cubicBezTo>
                  <a:cubicBezTo>
                    <a:pt x="26" y="50"/>
                    <a:pt x="24" y="49"/>
                    <a:pt x="22" y="48"/>
                  </a:cubicBezTo>
                  <a:cubicBezTo>
                    <a:pt x="27" y="33"/>
                    <a:pt x="27" y="33"/>
                    <a:pt x="27" y="33"/>
                  </a:cubicBezTo>
                  <a:cubicBezTo>
                    <a:pt x="26" y="33"/>
                    <a:pt x="25" y="33"/>
                    <a:pt x="24" y="32"/>
                  </a:cubicBezTo>
                  <a:cubicBezTo>
                    <a:pt x="23" y="32"/>
                    <a:pt x="23" y="32"/>
                    <a:pt x="23" y="32"/>
                  </a:cubicBezTo>
                  <a:cubicBezTo>
                    <a:pt x="21" y="31"/>
                    <a:pt x="20" y="30"/>
                    <a:pt x="19" y="29"/>
                  </a:cubicBezTo>
                  <a:cubicBezTo>
                    <a:pt x="17" y="27"/>
                    <a:pt x="16" y="24"/>
                    <a:pt x="15" y="22"/>
                  </a:cubicBezTo>
                  <a:cubicBezTo>
                    <a:pt x="5" y="24"/>
                    <a:pt x="5" y="24"/>
                    <a:pt x="5" y="24"/>
                  </a:cubicBezTo>
                  <a:cubicBezTo>
                    <a:pt x="2" y="25"/>
                    <a:pt x="2" y="25"/>
                    <a:pt x="2" y="25"/>
                  </a:cubicBezTo>
                  <a:cubicBezTo>
                    <a:pt x="1" y="21"/>
                    <a:pt x="0" y="17"/>
                    <a:pt x="0" y="13"/>
                  </a:cubicBezTo>
                  <a:cubicBezTo>
                    <a:pt x="0" y="10"/>
                    <a:pt x="0" y="8"/>
                    <a:pt x="1" y="6"/>
                  </a:cubicBezTo>
                  <a:cubicBezTo>
                    <a:pt x="2" y="4"/>
                    <a:pt x="4" y="2"/>
                    <a:pt x="6" y="1"/>
                  </a:cubicBezTo>
                  <a:cubicBezTo>
                    <a:pt x="7" y="1"/>
                    <a:pt x="8" y="0"/>
                    <a:pt x="9" y="0"/>
                  </a:cubicBezTo>
                  <a:cubicBezTo>
                    <a:pt x="11" y="0"/>
                    <a:pt x="12" y="1"/>
                    <a:pt x="14" y="1"/>
                  </a:cubicBezTo>
                  <a:cubicBezTo>
                    <a:pt x="15" y="2"/>
                    <a:pt x="16" y="2"/>
                    <a:pt x="17" y="3"/>
                  </a:cubicBezTo>
                  <a:cubicBezTo>
                    <a:pt x="23" y="6"/>
                    <a:pt x="27" y="11"/>
                    <a:pt x="31" y="17"/>
                  </a:cubicBezTo>
                  <a:cubicBezTo>
                    <a:pt x="31" y="18"/>
                    <a:pt x="31" y="18"/>
                    <a:pt x="31" y="18"/>
                  </a:cubicBezTo>
                  <a:cubicBezTo>
                    <a:pt x="32" y="18"/>
                    <a:pt x="32" y="19"/>
                    <a:pt x="32" y="19"/>
                  </a:cubicBezTo>
                  <a:cubicBezTo>
                    <a:pt x="35" y="25"/>
                    <a:pt x="37" y="31"/>
                    <a:pt x="37" y="37"/>
                  </a:cubicBezTo>
                </a:path>
              </a:pathLst>
            </a:custGeom>
            <a:solidFill>
              <a:srgbClr val="9A98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53" name="Freeform 134">
              <a:extLst>
                <a:ext uri="{FF2B5EF4-FFF2-40B4-BE49-F238E27FC236}">
                  <a16:creationId xmlns:a16="http://schemas.microsoft.com/office/drawing/2014/main" id="{F5214A73-BA80-48BA-A18F-ECDF69DAD229}"/>
                </a:ext>
              </a:extLst>
            </p:cNvPr>
            <p:cNvSpPr>
              <a:spLocks/>
            </p:cNvSpPr>
            <p:nvPr/>
          </p:nvSpPr>
          <p:spPr bwMode="auto">
            <a:xfrm>
              <a:off x="3906" y="2241"/>
              <a:ext cx="92" cy="87"/>
            </a:xfrm>
            <a:custGeom>
              <a:avLst/>
              <a:gdLst>
                <a:gd name="T0" fmla="*/ 17 w 17"/>
                <a:gd name="T1" fmla="*/ 7 h 16"/>
                <a:gd name="T2" fmla="*/ 7 w 17"/>
                <a:gd name="T3" fmla="*/ 16 h 16"/>
                <a:gd name="T4" fmla="*/ 7 w 17"/>
                <a:gd name="T5" fmla="*/ 15 h 16"/>
                <a:gd name="T6" fmla="*/ 0 w 17"/>
                <a:gd name="T7" fmla="*/ 3 h 16"/>
                <a:gd name="T8" fmla="*/ 3 w 17"/>
                <a:gd name="T9" fmla="*/ 2 h 16"/>
                <a:gd name="T10" fmla="*/ 13 w 17"/>
                <a:gd name="T11" fmla="*/ 0 h 16"/>
                <a:gd name="T12" fmla="*/ 17 w 17"/>
                <a:gd name="T13" fmla="*/ 7 h 16"/>
              </a:gdLst>
              <a:ahLst/>
              <a:cxnLst>
                <a:cxn ang="0">
                  <a:pos x="T0" y="T1"/>
                </a:cxn>
                <a:cxn ang="0">
                  <a:pos x="T2" y="T3"/>
                </a:cxn>
                <a:cxn ang="0">
                  <a:pos x="T4" y="T5"/>
                </a:cxn>
                <a:cxn ang="0">
                  <a:pos x="T6" y="T7"/>
                </a:cxn>
                <a:cxn ang="0">
                  <a:pos x="T8" y="T9"/>
                </a:cxn>
                <a:cxn ang="0">
                  <a:pos x="T10" y="T11"/>
                </a:cxn>
                <a:cxn ang="0">
                  <a:pos x="T12" y="T13"/>
                </a:cxn>
              </a:cxnLst>
              <a:rect l="0" t="0" r="r" b="b"/>
              <a:pathLst>
                <a:path w="17" h="16">
                  <a:moveTo>
                    <a:pt x="17" y="7"/>
                  </a:moveTo>
                  <a:cubicBezTo>
                    <a:pt x="7" y="16"/>
                    <a:pt x="7" y="16"/>
                    <a:pt x="7" y="16"/>
                  </a:cubicBezTo>
                  <a:cubicBezTo>
                    <a:pt x="7" y="15"/>
                    <a:pt x="7" y="15"/>
                    <a:pt x="7" y="15"/>
                  </a:cubicBezTo>
                  <a:cubicBezTo>
                    <a:pt x="4" y="12"/>
                    <a:pt x="2" y="7"/>
                    <a:pt x="0" y="3"/>
                  </a:cubicBezTo>
                  <a:cubicBezTo>
                    <a:pt x="3" y="2"/>
                    <a:pt x="3" y="2"/>
                    <a:pt x="3" y="2"/>
                  </a:cubicBezTo>
                  <a:cubicBezTo>
                    <a:pt x="13" y="0"/>
                    <a:pt x="13" y="0"/>
                    <a:pt x="13" y="0"/>
                  </a:cubicBezTo>
                  <a:cubicBezTo>
                    <a:pt x="14" y="2"/>
                    <a:pt x="15" y="5"/>
                    <a:pt x="17" y="7"/>
                  </a:cubicBezTo>
                  <a:close/>
                </a:path>
              </a:pathLst>
            </a:custGeom>
            <a:solidFill>
              <a:srgbClr val="B5B3A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54" name="Freeform 135">
              <a:extLst>
                <a:ext uri="{FF2B5EF4-FFF2-40B4-BE49-F238E27FC236}">
                  <a16:creationId xmlns:a16="http://schemas.microsoft.com/office/drawing/2014/main" id="{D2EEC6D6-EC4A-4C17-861E-356DECC56627}"/>
                </a:ext>
              </a:extLst>
            </p:cNvPr>
            <p:cNvSpPr>
              <a:spLocks/>
            </p:cNvSpPr>
            <p:nvPr/>
          </p:nvSpPr>
          <p:spPr bwMode="auto">
            <a:xfrm>
              <a:off x="3944" y="2279"/>
              <a:ext cx="81" cy="81"/>
            </a:xfrm>
            <a:custGeom>
              <a:avLst/>
              <a:gdLst>
                <a:gd name="T0" fmla="*/ 15 w 15"/>
                <a:gd name="T1" fmla="*/ 3 h 15"/>
                <a:gd name="T2" fmla="*/ 7 w 15"/>
                <a:gd name="T3" fmla="*/ 15 h 15"/>
                <a:gd name="T4" fmla="*/ 0 w 15"/>
                <a:gd name="T5" fmla="*/ 9 h 15"/>
                <a:gd name="T6" fmla="*/ 10 w 15"/>
                <a:gd name="T7" fmla="*/ 0 h 15"/>
                <a:gd name="T8" fmla="*/ 14 w 15"/>
                <a:gd name="T9" fmla="*/ 3 h 15"/>
                <a:gd name="T10" fmla="*/ 15 w 15"/>
                <a:gd name="T11" fmla="*/ 3 h 15"/>
              </a:gdLst>
              <a:ahLst/>
              <a:cxnLst>
                <a:cxn ang="0">
                  <a:pos x="T0" y="T1"/>
                </a:cxn>
                <a:cxn ang="0">
                  <a:pos x="T2" y="T3"/>
                </a:cxn>
                <a:cxn ang="0">
                  <a:pos x="T4" y="T5"/>
                </a:cxn>
                <a:cxn ang="0">
                  <a:pos x="T6" y="T7"/>
                </a:cxn>
                <a:cxn ang="0">
                  <a:pos x="T8" y="T9"/>
                </a:cxn>
                <a:cxn ang="0">
                  <a:pos x="T10" y="T11"/>
                </a:cxn>
              </a:cxnLst>
              <a:rect l="0" t="0" r="r" b="b"/>
              <a:pathLst>
                <a:path w="15" h="15">
                  <a:moveTo>
                    <a:pt x="15" y="3"/>
                  </a:moveTo>
                  <a:cubicBezTo>
                    <a:pt x="7" y="15"/>
                    <a:pt x="7" y="15"/>
                    <a:pt x="7" y="15"/>
                  </a:cubicBezTo>
                  <a:cubicBezTo>
                    <a:pt x="4" y="14"/>
                    <a:pt x="2" y="11"/>
                    <a:pt x="0" y="9"/>
                  </a:cubicBezTo>
                  <a:cubicBezTo>
                    <a:pt x="10" y="0"/>
                    <a:pt x="10" y="0"/>
                    <a:pt x="10" y="0"/>
                  </a:cubicBezTo>
                  <a:cubicBezTo>
                    <a:pt x="11" y="1"/>
                    <a:pt x="12" y="2"/>
                    <a:pt x="14" y="3"/>
                  </a:cubicBezTo>
                  <a:lnTo>
                    <a:pt x="15" y="3"/>
                  </a:lnTo>
                  <a:close/>
                </a:path>
              </a:pathLst>
            </a:custGeom>
            <a:solidFill>
              <a:srgbClr val="C9CD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55" name="Freeform 136">
              <a:extLst>
                <a:ext uri="{FF2B5EF4-FFF2-40B4-BE49-F238E27FC236}">
                  <a16:creationId xmlns:a16="http://schemas.microsoft.com/office/drawing/2014/main" id="{C6097BD5-5F67-4FED-ABCA-9989251DC75B}"/>
                </a:ext>
              </a:extLst>
            </p:cNvPr>
            <p:cNvSpPr>
              <a:spLocks/>
            </p:cNvSpPr>
            <p:nvPr/>
          </p:nvSpPr>
          <p:spPr bwMode="auto">
            <a:xfrm>
              <a:off x="3982" y="2295"/>
              <a:ext cx="60" cy="87"/>
            </a:xfrm>
            <a:custGeom>
              <a:avLst/>
              <a:gdLst>
                <a:gd name="T0" fmla="*/ 11 w 11"/>
                <a:gd name="T1" fmla="*/ 1 h 16"/>
                <a:gd name="T2" fmla="*/ 6 w 11"/>
                <a:gd name="T3" fmla="*/ 16 h 16"/>
                <a:gd name="T4" fmla="*/ 4 w 11"/>
                <a:gd name="T5" fmla="*/ 15 h 16"/>
                <a:gd name="T6" fmla="*/ 0 w 11"/>
                <a:gd name="T7" fmla="*/ 12 h 16"/>
                <a:gd name="T8" fmla="*/ 8 w 11"/>
                <a:gd name="T9" fmla="*/ 0 h 16"/>
                <a:gd name="T10" fmla="*/ 11 w 11"/>
                <a:gd name="T11" fmla="*/ 1 h 16"/>
              </a:gdLst>
              <a:ahLst/>
              <a:cxnLst>
                <a:cxn ang="0">
                  <a:pos x="T0" y="T1"/>
                </a:cxn>
                <a:cxn ang="0">
                  <a:pos x="T2" y="T3"/>
                </a:cxn>
                <a:cxn ang="0">
                  <a:pos x="T4" y="T5"/>
                </a:cxn>
                <a:cxn ang="0">
                  <a:pos x="T6" y="T7"/>
                </a:cxn>
                <a:cxn ang="0">
                  <a:pos x="T8" y="T9"/>
                </a:cxn>
                <a:cxn ang="0">
                  <a:pos x="T10" y="T11"/>
                </a:cxn>
              </a:cxnLst>
              <a:rect l="0" t="0" r="r" b="b"/>
              <a:pathLst>
                <a:path w="11" h="16">
                  <a:moveTo>
                    <a:pt x="11" y="1"/>
                  </a:moveTo>
                  <a:cubicBezTo>
                    <a:pt x="6" y="16"/>
                    <a:pt x="6" y="16"/>
                    <a:pt x="6" y="16"/>
                  </a:cubicBezTo>
                  <a:cubicBezTo>
                    <a:pt x="5" y="16"/>
                    <a:pt x="4" y="16"/>
                    <a:pt x="4" y="15"/>
                  </a:cubicBezTo>
                  <a:cubicBezTo>
                    <a:pt x="2" y="14"/>
                    <a:pt x="1" y="13"/>
                    <a:pt x="0" y="12"/>
                  </a:cubicBezTo>
                  <a:cubicBezTo>
                    <a:pt x="8" y="0"/>
                    <a:pt x="8" y="0"/>
                    <a:pt x="8" y="0"/>
                  </a:cubicBezTo>
                  <a:cubicBezTo>
                    <a:pt x="9" y="1"/>
                    <a:pt x="10" y="1"/>
                    <a:pt x="11" y="1"/>
                  </a:cubicBezTo>
                  <a:close/>
                </a:path>
              </a:pathLst>
            </a:custGeom>
            <a:solidFill>
              <a:srgbClr val="B5B3A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56" name="Freeform 137">
              <a:extLst>
                <a:ext uri="{FF2B5EF4-FFF2-40B4-BE49-F238E27FC236}">
                  <a16:creationId xmlns:a16="http://schemas.microsoft.com/office/drawing/2014/main" id="{E8B51470-55E3-4C43-8624-058DE36AD282}"/>
                </a:ext>
              </a:extLst>
            </p:cNvPr>
            <p:cNvSpPr>
              <a:spLocks/>
            </p:cNvSpPr>
            <p:nvPr/>
          </p:nvSpPr>
          <p:spPr bwMode="auto">
            <a:xfrm>
              <a:off x="3955" y="2192"/>
              <a:ext cx="108" cy="114"/>
            </a:xfrm>
            <a:custGeom>
              <a:avLst/>
              <a:gdLst>
                <a:gd name="T0" fmla="*/ 20 w 20"/>
                <a:gd name="T1" fmla="*/ 15 h 21"/>
                <a:gd name="T2" fmla="*/ 17 w 20"/>
                <a:gd name="T3" fmla="*/ 20 h 21"/>
                <a:gd name="T4" fmla="*/ 16 w 20"/>
                <a:gd name="T5" fmla="*/ 20 h 21"/>
                <a:gd name="T6" fmla="*/ 6 w 20"/>
                <a:gd name="T7" fmla="*/ 19 h 21"/>
                <a:gd name="T8" fmla="*/ 4 w 20"/>
                <a:gd name="T9" fmla="*/ 17 h 21"/>
                <a:gd name="T10" fmla="*/ 5 w 20"/>
                <a:gd name="T11" fmla="*/ 2 h 21"/>
                <a:gd name="T12" fmla="*/ 5 w 20"/>
                <a:gd name="T13" fmla="*/ 2 h 21"/>
                <a:gd name="T14" fmla="*/ 12 w 20"/>
                <a:gd name="T15" fmla="*/ 1 h 21"/>
                <a:gd name="T16" fmla="*/ 16 w 20"/>
                <a:gd name="T17" fmla="*/ 5 h 21"/>
                <a:gd name="T18" fmla="*/ 17 w 20"/>
                <a:gd name="T19" fmla="*/ 6 h 21"/>
                <a:gd name="T20" fmla="*/ 17 w 20"/>
                <a:gd name="T21" fmla="*/ 7 h 21"/>
                <a:gd name="T22" fmla="*/ 19 w 20"/>
                <a:gd name="T23" fmla="*/ 10 h 21"/>
                <a:gd name="T24" fmla="*/ 20 w 20"/>
                <a:gd name="T25" fmla="*/ 15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0" h="21">
                  <a:moveTo>
                    <a:pt x="20" y="15"/>
                  </a:moveTo>
                  <a:cubicBezTo>
                    <a:pt x="20" y="17"/>
                    <a:pt x="19" y="19"/>
                    <a:pt x="17" y="20"/>
                  </a:cubicBezTo>
                  <a:cubicBezTo>
                    <a:pt x="17" y="20"/>
                    <a:pt x="16" y="20"/>
                    <a:pt x="16" y="20"/>
                  </a:cubicBezTo>
                  <a:cubicBezTo>
                    <a:pt x="14" y="21"/>
                    <a:pt x="10" y="21"/>
                    <a:pt x="6" y="19"/>
                  </a:cubicBezTo>
                  <a:cubicBezTo>
                    <a:pt x="5" y="19"/>
                    <a:pt x="5" y="18"/>
                    <a:pt x="4" y="17"/>
                  </a:cubicBezTo>
                  <a:cubicBezTo>
                    <a:pt x="0" y="11"/>
                    <a:pt x="4" y="4"/>
                    <a:pt x="5" y="2"/>
                  </a:cubicBezTo>
                  <a:cubicBezTo>
                    <a:pt x="5" y="2"/>
                    <a:pt x="5" y="2"/>
                    <a:pt x="5" y="2"/>
                  </a:cubicBezTo>
                  <a:cubicBezTo>
                    <a:pt x="7" y="0"/>
                    <a:pt x="9" y="0"/>
                    <a:pt x="12" y="1"/>
                  </a:cubicBezTo>
                  <a:cubicBezTo>
                    <a:pt x="13" y="2"/>
                    <a:pt x="15" y="3"/>
                    <a:pt x="16" y="5"/>
                  </a:cubicBezTo>
                  <a:cubicBezTo>
                    <a:pt x="16" y="5"/>
                    <a:pt x="16" y="5"/>
                    <a:pt x="17" y="6"/>
                  </a:cubicBezTo>
                  <a:cubicBezTo>
                    <a:pt x="17" y="7"/>
                    <a:pt x="17" y="7"/>
                    <a:pt x="17" y="7"/>
                  </a:cubicBezTo>
                  <a:cubicBezTo>
                    <a:pt x="18" y="8"/>
                    <a:pt x="18" y="9"/>
                    <a:pt x="19" y="10"/>
                  </a:cubicBezTo>
                  <a:cubicBezTo>
                    <a:pt x="19" y="11"/>
                    <a:pt x="20" y="13"/>
                    <a:pt x="20" y="15"/>
                  </a:cubicBezTo>
                </a:path>
              </a:pathLst>
            </a:custGeom>
            <a:solidFill>
              <a:srgbClr val="6D6B6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57" name="Freeform 138">
              <a:extLst>
                <a:ext uri="{FF2B5EF4-FFF2-40B4-BE49-F238E27FC236}">
                  <a16:creationId xmlns:a16="http://schemas.microsoft.com/office/drawing/2014/main" id="{E549C638-FBCA-4A27-BB35-ACBCDEF070A0}"/>
                </a:ext>
              </a:extLst>
            </p:cNvPr>
            <p:cNvSpPr>
              <a:spLocks/>
            </p:cNvSpPr>
            <p:nvPr/>
          </p:nvSpPr>
          <p:spPr bwMode="auto">
            <a:xfrm>
              <a:off x="3987" y="2219"/>
              <a:ext cx="76" cy="87"/>
            </a:xfrm>
            <a:custGeom>
              <a:avLst/>
              <a:gdLst>
                <a:gd name="T0" fmla="*/ 14 w 14"/>
                <a:gd name="T1" fmla="*/ 10 h 16"/>
                <a:gd name="T2" fmla="*/ 11 w 14"/>
                <a:gd name="T3" fmla="*/ 15 h 16"/>
                <a:gd name="T4" fmla="*/ 10 w 14"/>
                <a:gd name="T5" fmla="*/ 15 h 16"/>
                <a:gd name="T6" fmla="*/ 0 w 14"/>
                <a:gd name="T7" fmla="*/ 14 h 16"/>
                <a:gd name="T8" fmla="*/ 10 w 14"/>
                <a:gd name="T9" fmla="*/ 0 h 16"/>
                <a:gd name="T10" fmla="*/ 11 w 14"/>
                <a:gd name="T11" fmla="*/ 1 h 16"/>
                <a:gd name="T12" fmla="*/ 11 w 14"/>
                <a:gd name="T13" fmla="*/ 2 h 16"/>
                <a:gd name="T14" fmla="*/ 13 w 14"/>
                <a:gd name="T15" fmla="*/ 5 h 16"/>
                <a:gd name="T16" fmla="*/ 14 w 14"/>
                <a:gd name="T17" fmla="*/ 10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 h="16">
                  <a:moveTo>
                    <a:pt x="14" y="10"/>
                  </a:moveTo>
                  <a:cubicBezTo>
                    <a:pt x="14" y="12"/>
                    <a:pt x="13" y="14"/>
                    <a:pt x="11" y="15"/>
                  </a:cubicBezTo>
                  <a:cubicBezTo>
                    <a:pt x="11" y="15"/>
                    <a:pt x="10" y="15"/>
                    <a:pt x="10" y="15"/>
                  </a:cubicBezTo>
                  <a:cubicBezTo>
                    <a:pt x="8" y="16"/>
                    <a:pt x="4" y="16"/>
                    <a:pt x="0" y="14"/>
                  </a:cubicBezTo>
                  <a:cubicBezTo>
                    <a:pt x="9" y="10"/>
                    <a:pt x="10" y="0"/>
                    <a:pt x="10" y="0"/>
                  </a:cubicBezTo>
                  <a:cubicBezTo>
                    <a:pt x="10" y="0"/>
                    <a:pt x="10" y="0"/>
                    <a:pt x="11" y="1"/>
                  </a:cubicBezTo>
                  <a:cubicBezTo>
                    <a:pt x="11" y="2"/>
                    <a:pt x="11" y="2"/>
                    <a:pt x="11" y="2"/>
                  </a:cubicBezTo>
                  <a:cubicBezTo>
                    <a:pt x="12" y="3"/>
                    <a:pt x="12" y="4"/>
                    <a:pt x="13" y="5"/>
                  </a:cubicBezTo>
                  <a:cubicBezTo>
                    <a:pt x="13" y="6"/>
                    <a:pt x="14" y="8"/>
                    <a:pt x="14" y="10"/>
                  </a:cubicBezTo>
                </a:path>
              </a:pathLst>
            </a:custGeom>
            <a:solidFill>
              <a:srgbClr val="5856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58" name="Freeform 139">
              <a:extLst>
                <a:ext uri="{FF2B5EF4-FFF2-40B4-BE49-F238E27FC236}">
                  <a16:creationId xmlns:a16="http://schemas.microsoft.com/office/drawing/2014/main" id="{9B2EF29A-8926-4861-8C84-49157EF202D2}"/>
                </a:ext>
              </a:extLst>
            </p:cNvPr>
            <p:cNvSpPr>
              <a:spLocks/>
            </p:cNvSpPr>
            <p:nvPr/>
          </p:nvSpPr>
          <p:spPr bwMode="auto">
            <a:xfrm>
              <a:off x="3901" y="2121"/>
              <a:ext cx="195" cy="261"/>
            </a:xfrm>
            <a:custGeom>
              <a:avLst/>
              <a:gdLst>
                <a:gd name="T0" fmla="*/ 8 w 36"/>
                <a:gd name="T1" fmla="*/ 0 h 48"/>
                <a:gd name="T2" fmla="*/ 5 w 36"/>
                <a:gd name="T3" fmla="*/ 1 h 48"/>
                <a:gd name="T4" fmla="*/ 0 w 36"/>
                <a:gd name="T5" fmla="*/ 6 h 48"/>
                <a:gd name="T6" fmla="*/ 17 w 36"/>
                <a:gd name="T7" fmla="*/ 13 h 48"/>
                <a:gd name="T8" fmla="*/ 18 w 36"/>
                <a:gd name="T9" fmla="*/ 13 h 48"/>
                <a:gd name="T10" fmla="*/ 22 w 36"/>
                <a:gd name="T11" fmla="*/ 14 h 48"/>
                <a:gd name="T12" fmla="*/ 26 w 36"/>
                <a:gd name="T13" fmla="*/ 18 h 48"/>
                <a:gd name="T14" fmla="*/ 27 w 36"/>
                <a:gd name="T15" fmla="*/ 19 h 48"/>
                <a:gd name="T16" fmla="*/ 27 w 36"/>
                <a:gd name="T17" fmla="*/ 19 h 48"/>
                <a:gd name="T18" fmla="*/ 27 w 36"/>
                <a:gd name="T19" fmla="*/ 20 h 48"/>
                <a:gd name="T20" fmla="*/ 29 w 36"/>
                <a:gd name="T21" fmla="*/ 23 h 48"/>
                <a:gd name="T22" fmla="*/ 30 w 36"/>
                <a:gd name="T23" fmla="*/ 28 h 48"/>
                <a:gd name="T24" fmla="*/ 30 w 36"/>
                <a:gd name="T25" fmla="*/ 28 h 48"/>
                <a:gd name="T26" fmla="*/ 30 w 36"/>
                <a:gd name="T27" fmla="*/ 28 h 48"/>
                <a:gd name="T28" fmla="*/ 29 w 36"/>
                <a:gd name="T29" fmla="*/ 31 h 48"/>
                <a:gd name="T30" fmla="*/ 31 w 36"/>
                <a:gd name="T31" fmla="*/ 48 h 48"/>
                <a:gd name="T32" fmla="*/ 32 w 36"/>
                <a:gd name="T33" fmla="*/ 48 h 48"/>
                <a:gd name="T34" fmla="*/ 36 w 36"/>
                <a:gd name="T35" fmla="*/ 37 h 48"/>
                <a:gd name="T36" fmla="*/ 31 w 36"/>
                <a:gd name="T37" fmla="*/ 19 h 48"/>
                <a:gd name="T38" fmla="*/ 30 w 36"/>
                <a:gd name="T39" fmla="*/ 18 h 48"/>
                <a:gd name="T40" fmla="*/ 30 w 36"/>
                <a:gd name="T41" fmla="*/ 17 h 48"/>
                <a:gd name="T42" fmla="*/ 16 w 36"/>
                <a:gd name="T43" fmla="*/ 3 h 48"/>
                <a:gd name="T44" fmla="*/ 13 w 36"/>
                <a:gd name="T45" fmla="*/ 1 h 48"/>
                <a:gd name="T46" fmla="*/ 8 w 36"/>
                <a:gd name="T47"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6" h="48">
                  <a:moveTo>
                    <a:pt x="8" y="0"/>
                  </a:moveTo>
                  <a:cubicBezTo>
                    <a:pt x="7" y="0"/>
                    <a:pt x="6" y="1"/>
                    <a:pt x="5" y="1"/>
                  </a:cubicBezTo>
                  <a:cubicBezTo>
                    <a:pt x="3" y="2"/>
                    <a:pt x="1" y="4"/>
                    <a:pt x="0" y="6"/>
                  </a:cubicBezTo>
                  <a:cubicBezTo>
                    <a:pt x="0" y="6"/>
                    <a:pt x="9" y="7"/>
                    <a:pt x="17" y="13"/>
                  </a:cubicBezTo>
                  <a:cubicBezTo>
                    <a:pt x="18" y="13"/>
                    <a:pt x="18" y="13"/>
                    <a:pt x="18" y="13"/>
                  </a:cubicBezTo>
                  <a:cubicBezTo>
                    <a:pt x="19" y="13"/>
                    <a:pt x="21" y="13"/>
                    <a:pt x="22" y="14"/>
                  </a:cubicBezTo>
                  <a:cubicBezTo>
                    <a:pt x="23" y="15"/>
                    <a:pt x="25" y="16"/>
                    <a:pt x="26" y="18"/>
                  </a:cubicBezTo>
                  <a:cubicBezTo>
                    <a:pt x="26" y="18"/>
                    <a:pt x="26" y="18"/>
                    <a:pt x="27" y="19"/>
                  </a:cubicBezTo>
                  <a:cubicBezTo>
                    <a:pt x="27" y="19"/>
                    <a:pt x="27" y="19"/>
                    <a:pt x="27" y="19"/>
                  </a:cubicBezTo>
                  <a:cubicBezTo>
                    <a:pt x="27" y="20"/>
                    <a:pt x="27" y="20"/>
                    <a:pt x="27" y="20"/>
                  </a:cubicBezTo>
                  <a:cubicBezTo>
                    <a:pt x="28" y="21"/>
                    <a:pt x="28" y="22"/>
                    <a:pt x="29" y="23"/>
                  </a:cubicBezTo>
                  <a:cubicBezTo>
                    <a:pt x="29" y="24"/>
                    <a:pt x="30" y="26"/>
                    <a:pt x="30" y="28"/>
                  </a:cubicBezTo>
                  <a:cubicBezTo>
                    <a:pt x="30" y="28"/>
                    <a:pt x="30" y="28"/>
                    <a:pt x="30" y="28"/>
                  </a:cubicBezTo>
                  <a:cubicBezTo>
                    <a:pt x="30" y="28"/>
                    <a:pt x="30" y="28"/>
                    <a:pt x="30" y="28"/>
                  </a:cubicBezTo>
                  <a:cubicBezTo>
                    <a:pt x="30" y="29"/>
                    <a:pt x="29" y="30"/>
                    <a:pt x="29" y="31"/>
                  </a:cubicBezTo>
                  <a:cubicBezTo>
                    <a:pt x="30" y="36"/>
                    <a:pt x="31" y="42"/>
                    <a:pt x="31" y="48"/>
                  </a:cubicBezTo>
                  <a:cubicBezTo>
                    <a:pt x="32" y="48"/>
                    <a:pt x="32" y="48"/>
                    <a:pt x="32" y="48"/>
                  </a:cubicBezTo>
                  <a:cubicBezTo>
                    <a:pt x="34" y="46"/>
                    <a:pt x="36" y="42"/>
                    <a:pt x="36" y="37"/>
                  </a:cubicBezTo>
                  <a:cubicBezTo>
                    <a:pt x="36" y="31"/>
                    <a:pt x="34" y="25"/>
                    <a:pt x="31" y="19"/>
                  </a:cubicBezTo>
                  <a:cubicBezTo>
                    <a:pt x="31" y="19"/>
                    <a:pt x="31" y="18"/>
                    <a:pt x="30" y="18"/>
                  </a:cubicBezTo>
                  <a:cubicBezTo>
                    <a:pt x="30" y="17"/>
                    <a:pt x="30" y="17"/>
                    <a:pt x="30" y="17"/>
                  </a:cubicBezTo>
                  <a:cubicBezTo>
                    <a:pt x="26" y="11"/>
                    <a:pt x="22" y="6"/>
                    <a:pt x="16" y="3"/>
                  </a:cubicBezTo>
                  <a:cubicBezTo>
                    <a:pt x="15" y="2"/>
                    <a:pt x="14" y="2"/>
                    <a:pt x="13" y="1"/>
                  </a:cubicBezTo>
                  <a:cubicBezTo>
                    <a:pt x="11" y="1"/>
                    <a:pt x="10" y="0"/>
                    <a:pt x="8" y="0"/>
                  </a:cubicBezTo>
                </a:path>
              </a:pathLst>
            </a:custGeom>
            <a:solidFill>
              <a:srgbClr val="71767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59" name="Freeform 140">
              <a:extLst>
                <a:ext uri="{FF2B5EF4-FFF2-40B4-BE49-F238E27FC236}">
                  <a16:creationId xmlns:a16="http://schemas.microsoft.com/office/drawing/2014/main" id="{0242C30A-E6AD-4A3A-A2C2-00CEA0C5A95E}"/>
                </a:ext>
              </a:extLst>
            </p:cNvPr>
            <p:cNvSpPr>
              <a:spLocks/>
            </p:cNvSpPr>
            <p:nvPr/>
          </p:nvSpPr>
          <p:spPr bwMode="auto">
            <a:xfrm>
              <a:off x="3993" y="2192"/>
              <a:ext cx="54" cy="49"/>
            </a:xfrm>
            <a:custGeom>
              <a:avLst/>
              <a:gdLst>
                <a:gd name="T0" fmla="*/ 1 w 10"/>
                <a:gd name="T1" fmla="*/ 0 h 9"/>
                <a:gd name="T2" fmla="*/ 0 w 10"/>
                <a:gd name="T3" fmla="*/ 0 h 9"/>
                <a:gd name="T4" fmla="*/ 8 w 10"/>
                <a:gd name="T5" fmla="*/ 9 h 9"/>
                <a:gd name="T6" fmla="*/ 9 w 10"/>
                <a:gd name="T7" fmla="*/ 5 h 9"/>
                <a:gd name="T8" fmla="*/ 10 w 10"/>
                <a:gd name="T9" fmla="*/ 6 h 9"/>
                <a:gd name="T10" fmla="*/ 9 w 10"/>
                <a:gd name="T11" fmla="*/ 5 h 9"/>
                <a:gd name="T12" fmla="*/ 5 w 10"/>
                <a:gd name="T13" fmla="*/ 1 h 9"/>
                <a:gd name="T14" fmla="*/ 1 w 10"/>
                <a:gd name="T15" fmla="*/ 0 h 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 h="9">
                  <a:moveTo>
                    <a:pt x="1" y="0"/>
                  </a:moveTo>
                  <a:cubicBezTo>
                    <a:pt x="1" y="0"/>
                    <a:pt x="1" y="0"/>
                    <a:pt x="0" y="0"/>
                  </a:cubicBezTo>
                  <a:cubicBezTo>
                    <a:pt x="3" y="2"/>
                    <a:pt x="6" y="5"/>
                    <a:pt x="8" y="9"/>
                  </a:cubicBezTo>
                  <a:cubicBezTo>
                    <a:pt x="9" y="7"/>
                    <a:pt x="9" y="5"/>
                    <a:pt x="9" y="5"/>
                  </a:cubicBezTo>
                  <a:cubicBezTo>
                    <a:pt x="9" y="5"/>
                    <a:pt x="9" y="5"/>
                    <a:pt x="10" y="6"/>
                  </a:cubicBezTo>
                  <a:cubicBezTo>
                    <a:pt x="9" y="5"/>
                    <a:pt x="9" y="5"/>
                    <a:pt x="9" y="5"/>
                  </a:cubicBezTo>
                  <a:cubicBezTo>
                    <a:pt x="8" y="3"/>
                    <a:pt x="6" y="2"/>
                    <a:pt x="5" y="1"/>
                  </a:cubicBezTo>
                  <a:cubicBezTo>
                    <a:pt x="4" y="0"/>
                    <a:pt x="2" y="0"/>
                    <a:pt x="1" y="0"/>
                  </a:cubicBezTo>
                </a:path>
              </a:pathLst>
            </a:custGeom>
            <a:solidFill>
              <a:srgbClr val="50535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60" name="Freeform 141">
              <a:extLst>
                <a:ext uri="{FF2B5EF4-FFF2-40B4-BE49-F238E27FC236}">
                  <a16:creationId xmlns:a16="http://schemas.microsoft.com/office/drawing/2014/main" id="{6497748C-7A19-48DD-B51A-875AF788402B}"/>
                </a:ext>
              </a:extLst>
            </p:cNvPr>
            <p:cNvSpPr>
              <a:spLocks/>
            </p:cNvSpPr>
            <p:nvPr/>
          </p:nvSpPr>
          <p:spPr bwMode="auto">
            <a:xfrm>
              <a:off x="4036" y="2219"/>
              <a:ext cx="27" cy="71"/>
            </a:xfrm>
            <a:custGeom>
              <a:avLst/>
              <a:gdLst>
                <a:gd name="T0" fmla="*/ 1 w 5"/>
                <a:gd name="T1" fmla="*/ 0 h 13"/>
                <a:gd name="T2" fmla="*/ 0 w 5"/>
                <a:gd name="T3" fmla="*/ 4 h 13"/>
                <a:gd name="T4" fmla="*/ 4 w 5"/>
                <a:gd name="T5" fmla="*/ 13 h 13"/>
                <a:gd name="T6" fmla="*/ 5 w 5"/>
                <a:gd name="T7" fmla="*/ 10 h 13"/>
                <a:gd name="T8" fmla="*/ 5 w 5"/>
                <a:gd name="T9" fmla="*/ 10 h 13"/>
                <a:gd name="T10" fmla="*/ 4 w 5"/>
                <a:gd name="T11" fmla="*/ 5 h 13"/>
                <a:gd name="T12" fmla="*/ 2 w 5"/>
                <a:gd name="T13" fmla="*/ 2 h 13"/>
                <a:gd name="T14" fmla="*/ 2 w 5"/>
                <a:gd name="T15" fmla="*/ 1 h 13"/>
                <a:gd name="T16" fmla="*/ 2 w 5"/>
                <a:gd name="T17" fmla="*/ 1 h 13"/>
                <a:gd name="T18" fmla="*/ 1 w 5"/>
                <a:gd name="T19"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13">
                  <a:moveTo>
                    <a:pt x="1" y="0"/>
                  </a:moveTo>
                  <a:cubicBezTo>
                    <a:pt x="1" y="0"/>
                    <a:pt x="1" y="2"/>
                    <a:pt x="0" y="4"/>
                  </a:cubicBezTo>
                  <a:cubicBezTo>
                    <a:pt x="1" y="7"/>
                    <a:pt x="3" y="10"/>
                    <a:pt x="4" y="13"/>
                  </a:cubicBezTo>
                  <a:cubicBezTo>
                    <a:pt x="4" y="12"/>
                    <a:pt x="5" y="11"/>
                    <a:pt x="5" y="10"/>
                  </a:cubicBezTo>
                  <a:cubicBezTo>
                    <a:pt x="5" y="10"/>
                    <a:pt x="5" y="10"/>
                    <a:pt x="5" y="10"/>
                  </a:cubicBezTo>
                  <a:cubicBezTo>
                    <a:pt x="5" y="8"/>
                    <a:pt x="4" y="6"/>
                    <a:pt x="4" y="5"/>
                  </a:cubicBezTo>
                  <a:cubicBezTo>
                    <a:pt x="3" y="4"/>
                    <a:pt x="3" y="3"/>
                    <a:pt x="2" y="2"/>
                  </a:cubicBezTo>
                  <a:cubicBezTo>
                    <a:pt x="2" y="1"/>
                    <a:pt x="2" y="1"/>
                    <a:pt x="2" y="1"/>
                  </a:cubicBezTo>
                  <a:cubicBezTo>
                    <a:pt x="2" y="1"/>
                    <a:pt x="2" y="1"/>
                    <a:pt x="2" y="1"/>
                  </a:cubicBezTo>
                  <a:cubicBezTo>
                    <a:pt x="1" y="0"/>
                    <a:pt x="1" y="0"/>
                    <a:pt x="1" y="0"/>
                  </a:cubicBezTo>
                </a:path>
              </a:pathLst>
            </a:custGeom>
            <a:solidFill>
              <a:srgbClr val="4143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61" name="Freeform 142">
              <a:extLst>
                <a:ext uri="{FF2B5EF4-FFF2-40B4-BE49-F238E27FC236}">
                  <a16:creationId xmlns:a16="http://schemas.microsoft.com/office/drawing/2014/main" id="{45F589D8-31B2-452F-846F-F12D3D08777A}"/>
                </a:ext>
              </a:extLst>
            </p:cNvPr>
            <p:cNvSpPr>
              <a:spLocks/>
            </p:cNvSpPr>
            <p:nvPr/>
          </p:nvSpPr>
          <p:spPr bwMode="auto">
            <a:xfrm>
              <a:off x="4036" y="1741"/>
              <a:ext cx="320" cy="369"/>
            </a:xfrm>
            <a:custGeom>
              <a:avLst/>
              <a:gdLst>
                <a:gd name="T0" fmla="*/ 59 w 59"/>
                <a:gd name="T1" fmla="*/ 43 h 68"/>
                <a:gd name="T2" fmla="*/ 34 w 59"/>
                <a:gd name="T3" fmla="*/ 56 h 68"/>
                <a:gd name="T4" fmla="*/ 9 w 59"/>
                <a:gd name="T5" fmla="*/ 67 h 68"/>
                <a:gd name="T6" fmla="*/ 8 w 59"/>
                <a:gd name="T7" fmla="*/ 67 h 68"/>
                <a:gd name="T8" fmla="*/ 0 w 59"/>
                <a:gd name="T9" fmla="*/ 61 h 68"/>
                <a:gd name="T10" fmla="*/ 4 w 59"/>
                <a:gd name="T11" fmla="*/ 52 h 68"/>
                <a:gd name="T12" fmla="*/ 7 w 59"/>
                <a:gd name="T13" fmla="*/ 44 h 68"/>
                <a:gd name="T14" fmla="*/ 16 w 59"/>
                <a:gd name="T15" fmla="*/ 24 h 68"/>
                <a:gd name="T16" fmla="*/ 22 w 59"/>
                <a:gd name="T17" fmla="*/ 20 h 68"/>
                <a:gd name="T18" fmla="*/ 51 w 59"/>
                <a:gd name="T19" fmla="*/ 4 h 68"/>
                <a:gd name="T20" fmla="*/ 58 w 59"/>
                <a:gd name="T21" fmla="*/ 0 h 68"/>
                <a:gd name="T22" fmla="*/ 58 w 59"/>
                <a:gd name="T23" fmla="*/ 8 h 68"/>
                <a:gd name="T24" fmla="*/ 59 w 59"/>
                <a:gd name="T25" fmla="*/ 40 h 68"/>
                <a:gd name="T26" fmla="*/ 59 w 59"/>
                <a:gd name="T27" fmla="*/ 43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9" h="68">
                  <a:moveTo>
                    <a:pt x="59" y="43"/>
                  </a:moveTo>
                  <a:cubicBezTo>
                    <a:pt x="59" y="43"/>
                    <a:pt x="47" y="50"/>
                    <a:pt x="34" y="56"/>
                  </a:cubicBezTo>
                  <a:cubicBezTo>
                    <a:pt x="23" y="61"/>
                    <a:pt x="12" y="66"/>
                    <a:pt x="9" y="67"/>
                  </a:cubicBezTo>
                  <a:cubicBezTo>
                    <a:pt x="8" y="67"/>
                    <a:pt x="8" y="67"/>
                    <a:pt x="8" y="67"/>
                  </a:cubicBezTo>
                  <a:cubicBezTo>
                    <a:pt x="2" y="68"/>
                    <a:pt x="0" y="61"/>
                    <a:pt x="0" y="61"/>
                  </a:cubicBezTo>
                  <a:cubicBezTo>
                    <a:pt x="4" y="52"/>
                    <a:pt x="4" y="52"/>
                    <a:pt x="4" y="52"/>
                  </a:cubicBezTo>
                  <a:cubicBezTo>
                    <a:pt x="7" y="44"/>
                    <a:pt x="7" y="44"/>
                    <a:pt x="7" y="44"/>
                  </a:cubicBezTo>
                  <a:cubicBezTo>
                    <a:pt x="16" y="24"/>
                    <a:pt x="16" y="24"/>
                    <a:pt x="16" y="24"/>
                  </a:cubicBezTo>
                  <a:cubicBezTo>
                    <a:pt x="22" y="20"/>
                    <a:pt x="22" y="20"/>
                    <a:pt x="22" y="20"/>
                  </a:cubicBezTo>
                  <a:cubicBezTo>
                    <a:pt x="51" y="4"/>
                    <a:pt x="51" y="4"/>
                    <a:pt x="51" y="4"/>
                  </a:cubicBezTo>
                  <a:cubicBezTo>
                    <a:pt x="58" y="0"/>
                    <a:pt x="58" y="0"/>
                    <a:pt x="58" y="0"/>
                  </a:cubicBezTo>
                  <a:cubicBezTo>
                    <a:pt x="58" y="8"/>
                    <a:pt x="58" y="8"/>
                    <a:pt x="58" y="8"/>
                  </a:cubicBezTo>
                  <a:cubicBezTo>
                    <a:pt x="59" y="40"/>
                    <a:pt x="59" y="40"/>
                    <a:pt x="59" y="40"/>
                  </a:cubicBezTo>
                  <a:cubicBezTo>
                    <a:pt x="59" y="43"/>
                    <a:pt x="59" y="43"/>
                    <a:pt x="59" y="43"/>
                  </a:cubicBezTo>
                </a:path>
              </a:pathLst>
            </a:custGeom>
            <a:solidFill>
              <a:srgbClr val="F964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62" name="Freeform 143">
              <a:extLst>
                <a:ext uri="{FF2B5EF4-FFF2-40B4-BE49-F238E27FC236}">
                  <a16:creationId xmlns:a16="http://schemas.microsoft.com/office/drawing/2014/main" id="{D11AD196-F582-4BEF-8C03-3DF88D27B8E0}"/>
                </a:ext>
              </a:extLst>
            </p:cNvPr>
            <p:cNvSpPr>
              <a:spLocks/>
            </p:cNvSpPr>
            <p:nvPr/>
          </p:nvSpPr>
          <p:spPr bwMode="auto">
            <a:xfrm>
              <a:off x="4036" y="1850"/>
              <a:ext cx="120" cy="260"/>
            </a:xfrm>
            <a:custGeom>
              <a:avLst/>
              <a:gdLst>
                <a:gd name="T0" fmla="*/ 22 w 22"/>
                <a:gd name="T1" fmla="*/ 0 h 48"/>
                <a:gd name="T2" fmla="*/ 8 w 22"/>
                <a:gd name="T3" fmla="*/ 47 h 48"/>
                <a:gd name="T4" fmla="*/ 0 w 22"/>
                <a:gd name="T5" fmla="*/ 41 h 48"/>
                <a:gd name="T6" fmla="*/ 16 w 22"/>
                <a:gd name="T7" fmla="*/ 4 h 48"/>
                <a:gd name="T8" fmla="*/ 22 w 22"/>
                <a:gd name="T9" fmla="*/ 0 h 48"/>
              </a:gdLst>
              <a:ahLst/>
              <a:cxnLst>
                <a:cxn ang="0">
                  <a:pos x="T0" y="T1"/>
                </a:cxn>
                <a:cxn ang="0">
                  <a:pos x="T2" y="T3"/>
                </a:cxn>
                <a:cxn ang="0">
                  <a:pos x="T4" y="T5"/>
                </a:cxn>
                <a:cxn ang="0">
                  <a:pos x="T6" y="T7"/>
                </a:cxn>
                <a:cxn ang="0">
                  <a:pos x="T8" y="T9"/>
                </a:cxn>
              </a:cxnLst>
              <a:rect l="0" t="0" r="r" b="b"/>
              <a:pathLst>
                <a:path w="22" h="48">
                  <a:moveTo>
                    <a:pt x="22" y="0"/>
                  </a:moveTo>
                  <a:cubicBezTo>
                    <a:pt x="8" y="47"/>
                    <a:pt x="8" y="47"/>
                    <a:pt x="8" y="47"/>
                  </a:cubicBezTo>
                  <a:cubicBezTo>
                    <a:pt x="2" y="48"/>
                    <a:pt x="0" y="41"/>
                    <a:pt x="0" y="41"/>
                  </a:cubicBezTo>
                  <a:cubicBezTo>
                    <a:pt x="16" y="4"/>
                    <a:pt x="16" y="4"/>
                    <a:pt x="16" y="4"/>
                  </a:cubicBezTo>
                  <a:cubicBezTo>
                    <a:pt x="22" y="0"/>
                    <a:pt x="22" y="0"/>
                    <a:pt x="22" y="0"/>
                  </a:cubicBezTo>
                </a:path>
              </a:pathLst>
            </a:custGeom>
            <a:solidFill>
              <a:srgbClr val="FFA6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63" name="Freeform 144">
              <a:extLst>
                <a:ext uri="{FF2B5EF4-FFF2-40B4-BE49-F238E27FC236}">
                  <a16:creationId xmlns:a16="http://schemas.microsoft.com/office/drawing/2014/main" id="{AF46880F-BD1C-4E1A-ACBC-1830962E87C3}"/>
                </a:ext>
              </a:extLst>
            </p:cNvPr>
            <p:cNvSpPr>
              <a:spLocks/>
            </p:cNvSpPr>
            <p:nvPr/>
          </p:nvSpPr>
          <p:spPr bwMode="auto">
            <a:xfrm>
              <a:off x="4221" y="1958"/>
              <a:ext cx="195" cy="180"/>
            </a:xfrm>
            <a:custGeom>
              <a:avLst/>
              <a:gdLst>
                <a:gd name="T0" fmla="*/ 25 w 36"/>
                <a:gd name="T1" fmla="*/ 0 h 33"/>
                <a:gd name="T2" fmla="*/ 25 w 36"/>
                <a:gd name="T3" fmla="*/ 3 h 33"/>
                <a:gd name="T4" fmla="*/ 0 w 36"/>
                <a:gd name="T5" fmla="*/ 16 h 33"/>
                <a:gd name="T6" fmla="*/ 14 w 36"/>
                <a:gd name="T7" fmla="*/ 33 h 33"/>
                <a:gd name="T8" fmla="*/ 36 w 36"/>
                <a:gd name="T9" fmla="*/ 12 h 33"/>
                <a:gd name="T10" fmla="*/ 36 w 36"/>
                <a:gd name="T11" fmla="*/ 12 h 33"/>
                <a:gd name="T12" fmla="*/ 25 w 36"/>
                <a:gd name="T13" fmla="*/ 0 h 33"/>
              </a:gdLst>
              <a:ahLst/>
              <a:cxnLst>
                <a:cxn ang="0">
                  <a:pos x="T0" y="T1"/>
                </a:cxn>
                <a:cxn ang="0">
                  <a:pos x="T2" y="T3"/>
                </a:cxn>
                <a:cxn ang="0">
                  <a:pos x="T4" y="T5"/>
                </a:cxn>
                <a:cxn ang="0">
                  <a:pos x="T6" y="T7"/>
                </a:cxn>
                <a:cxn ang="0">
                  <a:pos x="T8" y="T9"/>
                </a:cxn>
                <a:cxn ang="0">
                  <a:pos x="T10" y="T11"/>
                </a:cxn>
                <a:cxn ang="0">
                  <a:pos x="T12" y="T13"/>
                </a:cxn>
              </a:cxnLst>
              <a:rect l="0" t="0" r="r" b="b"/>
              <a:pathLst>
                <a:path w="36" h="33">
                  <a:moveTo>
                    <a:pt x="25" y="0"/>
                  </a:moveTo>
                  <a:cubicBezTo>
                    <a:pt x="25" y="3"/>
                    <a:pt x="25" y="3"/>
                    <a:pt x="25" y="3"/>
                  </a:cubicBezTo>
                  <a:cubicBezTo>
                    <a:pt x="25" y="3"/>
                    <a:pt x="13" y="10"/>
                    <a:pt x="0" y="16"/>
                  </a:cubicBezTo>
                  <a:cubicBezTo>
                    <a:pt x="0" y="16"/>
                    <a:pt x="10" y="20"/>
                    <a:pt x="14" y="33"/>
                  </a:cubicBezTo>
                  <a:cubicBezTo>
                    <a:pt x="24" y="24"/>
                    <a:pt x="32" y="17"/>
                    <a:pt x="36" y="12"/>
                  </a:cubicBezTo>
                  <a:cubicBezTo>
                    <a:pt x="36" y="12"/>
                    <a:pt x="36" y="12"/>
                    <a:pt x="36" y="12"/>
                  </a:cubicBezTo>
                  <a:cubicBezTo>
                    <a:pt x="33" y="7"/>
                    <a:pt x="29" y="3"/>
                    <a:pt x="25" y="0"/>
                  </a:cubicBezTo>
                </a:path>
              </a:pathLst>
            </a:custGeom>
            <a:solidFill>
              <a:srgbClr val="E56C2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64" name="Freeform 145">
              <a:extLst>
                <a:ext uri="{FF2B5EF4-FFF2-40B4-BE49-F238E27FC236}">
                  <a16:creationId xmlns:a16="http://schemas.microsoft.com/office/drawing/2014/main" id="{4DA8DC59-9FAB-4022-99AC-C92B50BB4061}"/>
                </a:ext>
              </a:extLst>
            </p:cNvPr>
            <p:cNvSpPr>
              <a:spLocks/>
            </p:cNvSpPr>
            <p:nvPr/>
          </p:nvSpPr>
          <p:spPr bwMode="auto">
            <a:xfrm>
              <a:off x="4297" y="2023"/>
              <a:ext cx="135" cy="239"/>
            </a:xfrm>
            <a:custGeom>
              <a:avLst/>
              <a:gdLst>
                <a:gd name="T0" fmla="*/ 22 w 25"/>
                <a:gd name="T1" fmla="*/ 0 h 44"/>
                <a:gd name="T2" fmla="*/ 22 w 25"/>
                <a:gd name="T3" fmla="*/ 0 h 44"/>
                <a:gd name="T4" fmla="*/ 0 w 25"/>
                <a:gd name="T5" fmla="*/ 21 h 44"/>
                <a:gd name="T6" fmla="*/ 1 w 25"/>
                <a:gd name="T7" fmla="*/ 44 h 44"/>
                <a:gd name="T8" fmla="*/ 23 w 25"/>
                <a:gd name="T9" fmla="*/ 21 h 44"/>
                <a:gd name="T10" fmla="*/ 25 w 25"/>
                <a:gd name="T11" fmla="*/ 13 h 44"/>
                <a:gd name="T12" fmla="*/ 22 w 25"/>
                <a:gd name="T13" fmla="*/ 0 h 44"/>
              </a:gdLst>
              <a:ahLst/>
              <a:cxnLst>
                <a:cxn ang="0">
                  <a:pos x="T0" y="T1"/>
                </a:cxn>
                <a:cxn ang="0">
                  <a:pos x="T2" y="T3"/>
                </a:cxn>
                <a:cxn ang="0">
                  <a:pos x="T4" y="T5"/>
                </a:cxn>
                <a:cxn ang="0">
                  <a:pos x="T6" y="T7"/>
                </a:cxn>
                <a:cxn ang="0">
                  <a:pos x="T8" y="T9"/>
                </a:cxn>
                <a:cxn ang="0">
                  <a:pos x="T10" y="T11"/>
                </a:cxn>
                <a:cxn ang="0">
                  <a:pos x="T12" y="T13"/>
                </a:cxn>
              </a:cxnLst>
              <a:rect l="0" t="0" r="r" b="b"/>
              <a:pathLst>
                <a:path w="25" h="44">
                  <a:moveTo>
                    <a:pt x="22" y="0"/>
                  </a:moveTo>
                  <a:cubicBezTo>
                    <a:pt x="22" y="0"/>
                    <a:pt x="22" y="0"/>
                    <a:pt x="22" y="0"/>
                  </a:cubicBezTo>
                  <a:cubicBezTo>
                    <a:pt x="18" y="5"/>
                    <a:pt x="10" y="12"/>
                    <a:pt x="0" y="21"/>
                  </a:cubicBezTo>
                  <a:cubicBezTo>
                    <a:pt x="2" y="27"/>
                    <a:pt x="3" y="34"/>
                    <a:pt x="1" y="44"/>
                  </a:cubicBezTo>
                  <a:cubicBezTo>
                    <a:pt x="15" y="32"/>
                    <a:pt x="23" y="21"/>
                    <a:pt x="23" y="21"/>
                  </a:cubicBezTo>
                  <a:cubicBezTo>
                    <a:pt x="24" y="19"/>
                    <a:pt x="25" y="16"/>
                    <a:pt x="25" y="13"/>
                  </a:cubicBezTo>
                  <a:cubicBezTo>
                    <a:pt x="25" y="9"/>
                    <a:pt x="24" y="4"/>
                    <a:pt x="22" y="0"/>
                  </a:cubicBezTo>
                </a:path>
              </a:pathLst>
            </a:custGeom>
            <a:solidFill>
              <a:srgbClr val="D145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65" name="Freeform 146">
              <a:extLst>
                <a:ext uri="{FF2B5EF4-FFF2-40B4-BE49-F238E27FC236}">
                  <a16:creationId xmlns:a16="http://schemas.microsoft.com/office/drawing/2014/main" id="{8A6D774E-63F6-46CC-B543-8C8B24A9C9CE}"/>
                </a:ext>
              </a:extLst>
            </p:cNvPr>
            <p:cNvSpPr>
              <a:spLocks/>
            </p:cNvSpPr>
            <p:nvPr/>
          </p:nvSpPr>
          <p:spPr bwMode="auto">
            <a:xfrm>
              <a:off x="4107" y="1763"/>
              <a:ext cx="249" cy="282"/>
            </a:xfrm>
            <a:custGeom>
              <a:avLst/>
              <a:gdLst>
                <a:gd name="T0" fmla="*/ 38 w 46"/>
                <a:gd name="T1" fmla="*/ 0 h 52"/>
                <a:gd name="T2" fmla="*/ 38 w 46"/>
                <a:gd name="T3" fmla="*/ 0 h 52"/>
                <a:gd name="T4" fmla="*/ 9 w 46"/>
                <a:gd name="T5" fmla="*/ 16 h 52"/>
                <a:gd name="T6" fmla="*/ 7 w 46"/>
                <a:gd name="T7" fmla="*/ 17 h 52"/>
                <a:gd name="T8" fmla="*/ 9 w 46"/>
                <a:gd name="T9" fmla="*/ 16 h 52"/>
                <a:gd name="T10" fmla="*/ 0 w 46"/>
                <a:gd name="T11" fmla="*/ 45 h 52"/>
                <a:gd name="T12" fmla="*/ 0 w 46"/>
                <a:gd name="T13" fmla="*/ 45 h 52"/>
                <a:gd name="T14" fmla="*/ 21 w 46"/>
                <a:gd name="T15" fmla="*/ 52 h 52"/>
                <a:gd name="T16" fmla="*/ 21 w 46"/>
                <a:gd name="T17" fmla="*/ 52 h 52"/>
                <a:gd name="T18" fmla="*/ 46 w 46"/>
                <a:gd name="T19" fmla="*/ 39 h 52"/>
                <a:gd name="T20" fmla="*/ 46 w 46"/>
                <a:gd name="T21" fmla="*/ 36 h 52"/>
                <a:gd name="T22" fmla="*/ 45 w 46"/>
                <a:gd name="T23" fmla="*/ 4 h 52"/>
                <a:gd name="T24" fmla="*/ 38 w 46"/>
                <a:gd name="T25" fmla="*/ 0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6" h="52">
                  <a:moveTo>
                    <a:pt x="38" y="0"/>
                  </a:moveTo>
                  <a:cubicBezTo>
                    <a:pt x="38" y="0"/>
                    <a:pt x="38" y="0"/>
                    <a:pt x="38" y="0"/>
                  </a:cubicBezTo>
                  <a:cubicBezTo>
                    <a:pt x="9" y="16"/>
                    <a:pt x="9" y="16"/>
                    <a:pt x="9" y="16"/>
                  </a:cubicBezTo>
                  <a:cubicBezTo>
                    <a:pt x="7" y="17"/>
                    <a:pt x="7" y="17"/>
                    <a:pt x="7" y="17"/>
                  </a:cubicBezTo>
                  <a:cubicBezTo>
                    <a:pt x="9" y="16"/>
                    <a:pt x="9" y="16"/>
                    <a:pt x="9" y="16"/>
                  </a:cubicBezTo>
                  <a:cubicBezTo>
                    <a:pt x="0" y="45"/>
                    <a:pt x="0" y="45"/>
                    <a:pt x="0" y="45"/>
                  </a:cubicBezTo>
                  <a:cubicBezTo>
                    <a:pt x="0" y="45"/>
                    <a:pt x="0" y="45"/>
                    <a:pt x="0" y="45"/>
                  </a:cubicBezTo>
                  <a:cubicBezTo>
                    <a:pt x="4" y="45"/>
                    <a:pt x="21" y="52"/>
                    <a:pt x="21" y="52"/>
                  </a:cubicBezTo>
                  <a:cubicBezTo>
                    <a:pt x="21" y="52"/>
                    <a:pt x="21" y="52"/>
                    <a:pt x="21" y="52"/>
                  </a:cubicBezTo>
                  <a:cubicBezTo>
                    <a:pt x="34" y="46"/>
                    <a:pt x="46" y="39"/>
                    <a:pt x="46" y="39"/>
                  </a:cubicBezTo>
                  <a:cubicBezTo>
                    <a:pt x="46" y="36"/>
                    <a:pt x="46" y="36"/>
                    <a:pt x="46" y="36"/>
                  </a:cubicBezTo>
                  <a:cubicBezTo>
                    <a:pt x="45" y="4"/>
                    <a:pt x="45" y="4"/>
                    <a:pt x="45" y="4"/>
                  </a:cubicBezTo>
                  <a:cubicBezTo>
                    <a:pt x="42" y="2"/>
                    <a:pt x="40" y="1"/>
                    <a:pt x="38" y="0"/>
                  </a:cubicBezTo>
                </a:path>
              </a:pathLst>
            </a:custGeom>
            <a:solidFill>
              <a:srgbClr val="E04D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66" name="Freeform 147">
              <a:extLst>
                <a:ext uri="{FF2B5EF4-FFF2-40B4-BE49-F238E27FC236}">
                  <a16:creationId xmlns:a16="http://schemas.microsoft.com/office/drawing/2014/main" id="{92AE0170-F826-4EB4-9649-C21D0D199B40}"/>
                </a:ext>
              </a:extLst>
            </p:cNvPr>
            <p:cNvSpPr>
              <a:spLocks/>
            </p:cNvSpPr>
            <p:nvPr/>
          </p:nvSpPr>
          <p:spPr bwMode="auto">
            <a:xfrm>
              <a:off x="4074" y="1850"/>
              <a:ext cx="82" cy="157"/>
            </a:xfrm>
            <a:custGeom>
              <a:avLst/>
              <a:gdLst>
                <a:gd name="T0" fmla="*/ 15 w 15"/>
                <a:gd name="T1" fmla="*/ 0 h 29"/>
                <a:gd name="T2" fmla="*/ 13 w 15"/>
                <a:gd name="T3" fmla="*/ 1 h 29"/>
                <a:gd name="T4" fmla="*/ 9 w 15"/>
                <a:gd name="T5" fmla="*/ 4 h 29"/>
                <a:gd name="T6" fmla="*/ 0 w 15"/>
                <a:gd name="T7" fmla="*/ 24 h 29"/>
                <a:gd name="T8" fmla="*/ 4 w 15"/>
                <a:gd name="T9" fmla="*/ 28 h 29"/>
                <a:gd name="T10" fmla="*/ 6 w 15"/>
                <a:gd name="T11" fmla="*/ 29 h 29"/>
                <a:gd name="T12" fmla="*/ 6 w 15"/>
                <a:gd name="T13" fmla="*/ 29 h 29"/>
                <a:gd name="T14" fmla="*/ 6 w 15"/>
                <a:gd name="T15" fmla="*/ 29 h 29"/>
                <a:gd name="T16" fmla="*/ 15 w 15"/>
                <a:gd name="T17" fmla="*/ 0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 h="29">
                  <a:moveTo>
                    <a:pt x="15" y="0"/>
                  </a:moveTo>
                  <a:cubicBezTo>
                    <a:pt x="13" y="1"/>
                    <a:pt x="13" y="1"/>
                    <a:pt x="13" y="1"/>
                  </a:cubicBezTo>
                  <a:cubicBezTo>
                    <a:pt x="9" y="4"/>
                    <a:pt x="9" y="4"/>
                    <a:pt x="9" y="4"/>
                  </a:cubicBezTo>
                  <a:cubicBezTo>
                    <a:pt x="0" y="24"/>
                    <a:pt x="0" y="24"/>
                    <a:pt x="0" y="24"/>
                  </a:cubicBezTo>
                  <a:cubicBezTo>
                    <a:pt x="0" y="24"/>
                    <a:pt x="2" y="27"/>
                    <a:pt x="4" y="28"/>
                  </a:cubicBezTo>
                  <a:cubicBezTo>
                    <a:pt x="5" y="29"/>
                    <a:pt x="5" y="29"/>
                    <a:pt x="6" y="29"/>
                  </a:cubicBezTo>
                  <a:cubicBezTo>
                    <a:pt x="6" y="29"/>
                    <a:pt x="6" y="29"/>
                    <a:pt x="6" y="29"/>
                  </a:cubicBezTo>
                  <a:cubicBezTo>
                    <a:pt x="6" y="29"/>
                    <a:pt x="6" y="29"/>
                    <a:pt x="6" y="29"/>
                  </a:cubicBezTo>
                  <a:cubicBezTo>
                    <a:pt x="15" y="0"/>
                    <a:pt x="15" y="0"/>
                    <a:pt x="15" y="0"/>
                  </a:cubicBezTo>
                </a:path>
              </a:pathLst>
            </a:custGeom>
            <a:solidFill>
              <a:srgbClr val="E580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67" name="Freeform 148">
              <a:extLst>
                <a:ext uri="{FF2B5EF4-FFF2-40B4-BE49-F238E27FC236}">
                  <a16:creationId xmlns:a16="http://schemas.microsoft.com/office/drawing/2014/main" id="{F69F4FEA-B63F-4BAF-91E7-66BDD6A4F6FF}"/>
                </a:ext>
              </a:extLst>
            </p:cNvPr>
            <p:cNvSpPr>
              <a:spLocks/>
            </p:cNvSpPr>
            <p:nvPr/>
          </p:nvSpPr>
          <p:spPr bwMode="auto">
            <a:xfrm>
              <a:off x="3445" y="1285"/>
              <a:ext cx="1714" cy="956"/>
            </a:xfrm>
            <a:custGeom>
              <a:avLst/>
              <a:gdLst>
                <a:gd name="T0" fmla="*/ 316 w 316"/>
                <a:gd name="T1" fmla="*/ 139 h 176"/>
                <a:gd name="T2" fmla="*/ 316 w 316"/>
                <a:gd name="T3" fmla="*/ 147 h 176"/>
                <a:gd name="T4" fmla="*/ 269 w 316"/>
                <a:gd name="T5" fmla="*/ 173 h 176"/>
                <a:gd name="T6" fmla="*/ 257 w 316"/>
                <a:gd name="T7" fmla="*/ 174 h 176"/>
                <a:gd name="T8" fmla="*/ 7 w 316"/>
                <a:gd name="T9" fmla="*/ 80 h 176"/>
                <a:gd name="T10" fmla="*/ 7 w 316"/>
                <a:gd name="T11" fmla="*/ 62 h 176"/>
                <a:gd name="T12" fmla="*/ 92 w 316"/>
                <a:gd name="T13" fmla="*/ 8 h 176"/>
                <a:gd name="T14" fmla="*/ 117 w 316"/>
                <a:gd name="T15" fmla="*/ 8 h 176"/>
                <a:gd name="T16" fmla="*/ 130 w 316"/>
                <a:gd name="T17" fmla="*/ 17 h 176"/>
                <a:gd name="T18" fmla="*/ 131 w 316"/>
                <a:gd name="T19" fmla="*/ 17 h 176"/>
                <a:gd name="T20" fmla="*/ 299 w 316"/>
                <a:gd name="T21" fmla="*/ 128 h 176"/>
                <a:gd name="T22" fmla="*/ 300 w 316"/>
                <a:gd name="T23" fmla="*/ 129 h 176"/>
                <a:gd name="T24" fmla="*/ 314 w 316"/>
                <a:gd name="T25" fmla="*/ 138 h 176"/>
                <a:gd name="T26" fmla="*/ 316 w 316"/>
                <a:gd name="T27" fmla="*/ 139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16" h="176">
                  <a:moveTo>
                    <a:pt x="316" y="139"/>
                  </a:moveTo>
                  <a:cubicBezTo>
                    <a:pt x="316" y="147"/>
                    <a:pt x="316" y="147"/>
                    <a:pt x="316" y="147"/>
                  </a:cubicBezTo>
                  <a:cubicBezTo>
                    <a:pt x="269" y="173"/>
                    <a:pt x="269" y="173"/>
                    <a:pt x="269" y="173"/>
                  </a:cubicBezTo>
                  <a:cubicBezTo>
                    <a:pt x="266" y="176"/>
                    <a:pt x="261" y="176"/>
                    <a:pt x="257" y="174"/>
                  </a:cubicBezTo>
                  <a:cubicBezTo>
                    <a:pt x="217" y="160"/>
                    <a:pt x="13" y="82"/>
                    <a:pt x="7" y="80"/>
                  </a:cubicBezTo>
                  <a:cubicBezTo>
                    <a:pt x="0" y="76"/>
                    <a:pt x="7" y="62"/>
                    <a:pt x="7" y="62"/>
                  </a:cubicBezTo>
                  <a:cubicBezTo>
                    <a:pt x="7" y="62"/>
                    <a:pt x="78" y="16"/>
                    <a:pt x="92" y="8"/>
                  </a:cubicBezTo>
                  <a:cubicBezTo>
                    <a:pt x="106" y="0"/>
                    <a:pt x="117" y="8"/>
                    <a:pt x="117" y="8"/>
                  </a:cubicBezTo>
                  <a:cubicBezTo>
                    <a:pt x="130" y="17"/>
                    <a:pt x="130" y="17"/>
                    <a:pt x="130" y="17"/>
                  </a:cubicBezTo>
                  <a:cubicBezTo>
                    <a:pt x="131" y="17"/>
                    <a:pt x="131" y="17"/>
                    <a:pt x="131" y="17"/>
                  </a:cubicBezTo>
                  <a:cubicBezTo>
                    <a:pt x="299" y="128"/>
                    <a:pt x="299" y="128"/>
                    <a:pt x="299" y="128"/>
                  </a:cubicBezTo>
                  <a:cubicBezTo>
                    <a:pt x="300" y="129"/>
                    <a:pt x="300" y="129"/>
                    <a:pt x="300" y="129"/>
                  </a:cubicBezTo>
                  <a:cubicBezTo>
                    <a:pt x="314" y="138"/>
                    <a:pt x="314" y="138"/>
                    <a:pt x="314" y="138"/>
                  </a:cubicBezTo>
                  <a:lnTo>
                    <a:pt x="316" y="139"/>
                  </a:lnTo>
                  <a:close/>
                </a:path>
              </a:pathLst>
            </a:custGeom>
            <a:solidFill>
              <a:srgbClr val="F0F3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68" name="Freeform 149">
              <a:extLst>
                <a:ext uri="{FF2B5EF4-FFF2-40B4-BE49-F238E27FC236}">
                  <a16:creationId xmlns:a16="http://schemas.microsoft.com/office/drawing/2014/main" id="{E9F7A44A-5A1F-4AF2-8CA1-498ED3693404}"/>
                </a:ext>
              </a:extLst>
            </p:cNvPr>
            <p:cNvSpPr>
              <a:spLocks/>
            </p:cNvSpPr>
            <p:nvPr/>
          </p:nvSpPr>
          <p:spPr bwMode="auto">
            <a:xfrm>
              <a:off x="3445" y="1621"/>
              <a:ext cx="1714" cy="620"/>
            </a:xfrm>
            <a:custGeom>
              <a:avLst/>
              <a:gdLst>
                <a:gd name="T0" fmla="*/ 316 w 316"/>
                <a:gd name="T1" fmla="*/ 77 h 114"/>
                <a:gd name="T2" fmla="*/ 316 w 316"/>
                <a:gd name="T3" fmla="*/ 80 h 114"/>
                <a:gd name="T4" fmla="*/ 269 w 316"/>
                <a:gd name="T5" fmla="*/ 111 h 114"/>
                <a:gd name="T6" fmla="*/ 257 w 316"/>
                <a:gd name="T7" fmla="*/ 112 h 114"/>
                <a:gd name="T8" fmla="*/ 7 w 316"/>
                <a:gd name="T9" fmla="*/ 18 h 114"/>
                <a:gd name="T10" fmla="*/ 7 w 316"/>
                <a:gd name="T11" fmla="*/ 0 h 114"/>
                <a:gd name="T12" fmla="*/ 265 w 316"/>
                <a:gd name="T13" fmla="*/ 102 h 114"/>
                <a:gd name="T14" fmla="*/ 314 w 316"/>
                <a:gd name="T15" fmla="*/ 76 h 114"/>
                <a:gd name="T16" fmla="*/ 316 w 316"/>
                <a:gd name="T17" fmla="*/ 77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6" h="114">
                  <a:moveTo>
                    <a:pt x="316" y="77"/>
                  </a:moveTo>
                  <a:cubicBezTo>
                    <a:pt x="316" y="80"/>
                    <a:pt x="316" y="80"/>
                    <a:pt x="316" y="80"/>
                  </a:cubicBezTo>
                  <a:cubicBezTo>
                    <a:pt x="269" y="111"/>
                    <a:pt x="269" y="111"/>
                    <a:pt x="269" y="111"/>
                  </a:cubicBezTo>
                  <a:cubicBezTo>
                    <a:pt x="266" y="114"/>
                    <a:pt x="261" y="114"/>
                    <a:pt x="257" y="112"/>
                  </a:cubicBezTo>
                  <a:cubicBezTo>
                    <a:pt x="220" y="99"/>
                    <a:pt x="15" y="21"/>
                    <a:pt x="7" y="18"/>
                  </a:cubicBezTo>
                  <a:cubicBezTo>
                    <a:pt x="0" y="14"/>
                    <a:pt x="7" y="0"/>
                    <a:pt x="7" y="0"/>
                  </a:cubicBezTo>
                  <a:cubicBezTo>
                    <a:pt x="265" y="102"/>
                    <a:pt x="265" y="102"/>
                    <a:pt x="265" y="102"/>
                  </a:cubicBezTo>
                  <a:cubicBezTo>
                    <a:pt x="314" y="76"/>
                    <a:pt x="314" y="76"/>
                    <a:pt x="314" y="76"/>
                  </a:cubicBezTo>
                  <a:lnTo>
                    <a:pt x="316" y="77"/>
                  </a:lnTo>
                  <a:close/>
                </a:path>
              </a:pathLst>
            </a:custGeom>
            <a:solidFill>
              <a:srgbClr val="D3D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69" name="Freeform 150">
              <a:extLst>
                <a:ext uri="{FF2B5EF4-FFF2-40B4-BE49-F238E27FC236}">
                  <a16:creationId xmlns:a16="http://schemas.microsoft.com/office/drawing/2014/main" id="{ABECAB47-D912-4E8D-B01C-DEC41B41B6E1}"/>
                </a:ext>
              </a:extLst>
            </p:cNvPr>
            <p:cNvSpPr>
              <a:spLocks/>
            </p:cNvSpPr>
            <p:nvPr/>
          </p:nvSpPr>
          <p:spPr bwMode="auto">
            <a:xfrm>
              <a:off x="4020" y="1377"/>
              <a:ext cx="1052" cy="646"/>
            </a:xfrm>
            <a:custGeom>
              <a:avLst/>
              <a:gdLst>
                <a:gd name="T0" fmla="*/ 1052 w 1052"/>
                <a:gd name="T1" fmla="*/ 608 h 646"/>
                <a:gd name="T2" fmla="*/ 982 w 1052"/>
                <a:gd name="T3" fmla="*/ 646 h 646"/>
                <a:gd name="T4" fmla="*/ 678 w 1052"/>
                <a:gd name="T5" fmla="*/ 467 h 646"/>
                <a:gd name="T6" fmla="*/ 672 w 1052"/>
                <a:gd name="T7" fmla="*/ 467 h 646"/>
                <a:gd name="T8" fmla="*/ 466 w 1052"/>
                <a:gd name="T9" fmla="*/ 348 h 646"/>
                <a:gd name="T10" fmla="*/ 461 w 1052"/>
                <a:gd name="T11" fmla="*/ 348 h 646"/>
                <a:gd name="T12" fmla="*/ 260 w 1052"/>
                <a:gd name="T13" fmla="*/ 228 h 646"/>
                <a:gd name="T14" fmla="*/ 255 w 1052"/>
                <a:gd name="T15" fmla="*/ 228 h 646"/>
                <a:gd name="T16" fmla="*/ 0 w 1052"/>
                <a:gd name="T17" fmla="*/ 81 h 646"/>
                <a:gd name="T18" fmla="*/ 130 w 1052"/>
                <a:gd name="T19" fmla="*/ 0 h 646"/>
                <a:gd name="T20" fmla="*/ 136 w 1052"/>
                <a:gd name="T21" fmla="*/ 0 h 646"/>
                <a:gd name="T22" fmla="*/ 374 w 1052"/>
                <a:gd name="T23" fmla="*/ 157 h 646"/>
                <a:gd name="T24" fmla="*/ 380 w 1052"/>
                <a:gd name="T25" fmla="*/ 163 h 646"/>
                <a:gd name="T26" fmla="*/ 569 w 1052"/>
                <a:gd name="T27" fmla="*/ 288 h 646"/>
                <a:gd name="T28" fmla="*/ 575 w 1052"/>
                <a:gd name="T29" fmla="*/ 288 h 646"/>
                <a:gd name="T30" fmla="*/ 759 w 1052"/>
                <a:gd name="T31" fmla="*/ 413 h 646"/>
                <a:gd name="T32" fmla="*/ 765 w 1052"/>
                <a:gd name="T33" fmla="*/ 418 h 646"/>
                <a:gd name="T34" fmla="*/ 1047 w 1052"/>
                <a:gd name="T35" fmla="*/ 603 h 646"/>
                <a:gd name="T36" fmla="*/ 1052 w 1052"/>
                <a:gd name="T37" fmla="*/ 608 h 6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052" h="646">
                  <a:moveTo>
                    <a:pt x="1052" y="608"/>
                  </a:moveTo>
                  <a:lnTo>
                    <a:pt x="982" y="646"/>
                  </a:lnTo>
                  <a:lnTo>
                    <a:pt x="678" y="467"/>
                  </a:lnTo>
                  <a:lnTo>
                    <a:pt x="672" y="467"/>
                  </a:lnTo>
                  <a:lnTo>
                    <a:pt x="466" y="348"/>
                  </a:lnTo>
                  <a:lnTo>
                    <a:pt x="461" y="348"/>
                  </a:lnTo>
                  <a:lnTo>
                    <a:pt x="260" y="228"/>
                  </a:lnTo>
                  <a:lnTo>
                    <a:pt x="255" y="228"/>
                  </a:lnTo>
                  <a:lnTo>
                    <a:pt x="0" y="81"/>
                  </a:lnTo>
                  <a:lnTo>
                    <a:pt x="130" y="0"/>
                  </a:lnTo>
                  <a:lnTo>
                    <a:pt x="136" y="0"/>
                  </a:lnTo>
                  <a:lnTo>
                    <a:pt x="374" y="157"/>
                  </a:lnTo>
                  <a:lnTo>
                    <a:pt x="380" y="163"/>
                  </a:lnTo>
                  <a:lnTo>
                    <a:pt x="569" y="288"/>
                  </a:lnTo>
                  <a:lnTo>
                    <a:pt x="575" y="288"/>
                  </a:lnTo>
                  <a:lnTo>
                    <a:pt x="759" y="413"/>
                  </a:lnTo>
                  <a:lnTo>
                    <a:pt x="765" y="418"/>
                  </a:lnTo>
                  <a:lnTo>
                    <a:pt x="1047" y="603"/>
                  </a:lnTo>
                  <a:lnTo>
                    <a:pt x="1052" y="608"/>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70" name="Freeform 151">
              <a:extLst>
                <a:ext uri="{FF2B5EF4-FFF2-40B4-BE49-F238E27FC236}">
                  <a16:creationId xmlns:a16="http://schemas.microsoft.com/office/drawing/2014/main" id="{ED021188-CD81-4A5B-BB52-EA410D33BE2D}"/>
                </a:ext>
              </a:extLst>
            </p:cNvPr>
            <p:cNvSpPr>
              <a:spLocks/>
            </p:cNvSpPr>
            <p:nvPr/>
          </p:nvSpPr>
          <p:spPr bwMode="auto">
            <a:xfrm>
              <a:off x="4031" y="1377"/>
              <a:ext cx="1036" cy="636"/>
            </a:xfrm>
            <a:custGeom>
              <a:avLst/>
              <a:gdLst>
                <a:gd name="T0" fmla="*/ 1036 w 1036"/>
                <a:gd name="T1" fmla="*/ 603 h 636"/>
                <a:gd name="T2" fmla="*/ 971 w 1036"/>
                <a:gd name="T3" fmla="*/ 636 h 636"/>
                <a:gd name="T4" fmla="*/ 0 w 1036"/>
                <a:gd name="T5" fmla="*/ 81 h 636"/>
                <a:gd name="T6" fmla="*/ 125 w 1036"/>
                <a:gd name="T7" fmla="*/ 0 h 636"/>
                <a:gd name="T8" fmla="*/ 1036 w 1036"/>
                <a:gd name="T9" fmla="*/ 603 h 636"/>
              </a:gdLst>
              <a:ahLst/>
              <a:cxnLst>
                <a:cxn ang="0">
                  <a:pos x="T0" y="T1"/>
                </a:cxn>
                <a:cxn ang="0">
                  <a:pos x="T2" y="T3"/>
                </a:cxn>
                <a:cxn ang="0">
                  <a:pos x="T4" y="T5"/>
                </a:cxn>
                <a:cxn ang="0">
                  <a:pos x="T6" y="T7"/>
                </a:cxn>
                <a:cxn ang="0">
                  <a:pos x="T8" y="T9"/>
                </a:cxn>
              </a:cxnLst>
              <a:rect l="0" t="0" r="r" b="b"/>
              <a:pathLst>
                <a:path w="1036" h="636">
                  <a:moveTo>
                    <a:pt x="1036" y="603"/>
                  </a:moveTo>
                  <a:lnTo>
                    <a:pt x="971" y="636"/>
                  </a:lnTo>
                  <a:lnTo>
                    <a:pt x="0" y="81"/>
                  </a:lnTo>
                  <a:lnTo>
                    <a:pt x="125" y="0"/>
                  </a:lnTo>
                  <a:lnTo>
                    <a:pt x="1036" y="603"/>
                  </a:lnTo>
                  <a:close/>
                </a:path>
              </a:pathLst>
            </a:custGeom>
            <a:solidFill>
              <a:srgbClr val="E5EA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71" name="Freeform 152">
              <a:extLst>
                <a:ext uri="{FF2B5EF4-FFF2-40B4-BE49-F238E27FC236}">
                  <a16:creationId xmlns:a16="http://schemas.microsoft.com/office/drawing/2014/main" id="{A32B0C66-FC49-4243-B404-7DB7D0F9C8FF}"/>
                </a:ext>
              </a:extLst>
            </p:cNvPr>
            <p:cNvSpPr>
              <a:spLocks/>
            </p:cNvSpPr>
            <p:nvPr/>
          </p:nvSpPr>
          <p:spPr bwMode="auto">
            <a:xfrm>
              <a:off x="4481" y="1665"/>
              <a:ext cx="114" cy="60"/>
            </a:xfrm>
            <a:custGeom>
              <a:avLst/>
              <a:gdLst>
                <a:gd name="T0" fmla="*/ 114 w 114"/>
                <a:gd name="T1" fmla="*/ 0 h 60"/>
                <a:gd name="T2" fmla="*/ 5 w 114"/>
                <a:gd name="T3" fmla="*/ 60 h 60"/>
                <a:gd name="T4" fmla="*/ 0 w 114"/>
                <a:gd name="T5" fmla="*/ 60 h 60"/>
                <a:gd name="T6" fmla="*/ 108 w 114"/>
                <a:gd name="T7" fmla="*/ 0 h 60"/>
                <a:gd name="T8" fmla="*/ 114 w 114"/>
                <a:gd name="T9" fmla="*/ 0 h 60"/>
              </a:gdLst>
              <a:ahLst/>
              <a:cxnLst>
                <a:cxn ang="0">
                  <a:pos x="T0" y="T1"/>
                </a:cxn>
                <a:cxn ang="0">
                  <a:pos x="T2" y="T3"/>
                </a:cxn>
                <a:cxn ang="0">
                  <a:pos x="T4" y="T5"/>
                </a:cxn>
                <a:cxn ang="0">
                  <a:pos x="T6" y="T7"/>
                </a:cxn>
                <a:cxn ang="0">
                  <a:pos x="T8" y="T9"/>
                </a:cxn>
              </a:cxnLst>
              <a:rect l="0" t="0" r="r" b="b"/>
              <a:pathLst>
                <a:path w="114" h="60">
                  <a:moveTo>
                    <a:pt x="114" y="0"/>
                  </a:moveTo>
                  <a:lnTo>
                    <a:pt x="5" y="60"/>
                  </a:lnTo>
                  <a:lnTo>
                    <a:pt x="0" y="60"/>
                  </a:lnTo>
                  <a:lnTo>
                    <a:pt x="108" y="0"/>
                  </a:lnTo>
                  <a:lnTo>
                    <a:pt x="114" y="0"/>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72" name="Freeform 153">
              <a:extLst>
                <a:ext uri="{FF2B5EF4-FFF2-40B4-BE49-F238E27FC236}">
                  <a16:creationId xmlns:a16="http://schemas.microsoft.com/office/drawing/2014/main" id="{F2940D43-D9BF-448B-B378-DB5BD9FB8CD5}"/>
                </a:ext>
              </a:extLst>
            </p:cNvPr>
            <p:cNvSpPr>
              <a:spLocks/>
            </p:cNvSpPr>
            <p:nvPr/>
          </p:nvSpPr>
          <p:spPr bwMode="auto">
            <a:xfrm>
              <a:off x="4692" y="1790"/>
              <a:ext cx="93" cy="54"/>
            </a:xfrm>
            <a:custGeom>
              <a:avLst/>
              <a:gdLst>
                <a:gd name="T0" fmla="*/ 93 w 93"/>
                <a:gd name="T1" fmla="*/ 5 h 54"/>
                <a:gd name="T2" fmla="*/ 6 w 93"/>
                <a:gd name="T3" fmla="*/ 54 h 54"/>
                <a:gd name="T4" fmla="*/ 0 w 93"/>
                <a:gd name="T5" fmla="*/ 54 h 54"/>
                <a:gd name="T6" fmla="*/ 87 w 93"/>
                <a:gd name="T7" fmla="*/ 0 h 54"/>
                <a:gd name="T8" fmla="*/ 93 w 93"/>
                <a:gd name="T9" fmla="*/ 5 h 54"/>
              </a:gdLst>
              <a:ahLst/>
              <a:cxnLst>
                <a:cxn ang="0">
                  <a:pos x="T0" y="T1"/>
                </a:cxn>
                <a:cxn ang="0">
                  <a:pos x="T2" y="T3"/>
                </a:cxn>
                <a:cxn ang="0">
                  <a:pos x="T4" y="T5"/>
                </a:cxn>
                <a:cxn ang="0">
                  <a:pos x="T6" y="T7"/>
                </a:cxn>
                <a:cxn ang="0">
                  <a:pos x="T8" y="T9"/>
                </a:cxn>
              </a:cxnLst>
              <a:rect l="0" t="0" r="r" b="b"/>
              <a:pathLst>
                <a:path w="93" h="54">
                  <a:moveTo>
                    <a:pt x="93" y="5"/>
                  </a:moveTo>
                  <a:lnTo>
                    <a:pt x="6" y="54"/>
                  </a:lnTo>
                  <a:lnTo>
                    <a:pt x="0" y="54"/>
                  </a:lnTo>
                  <a:lnTo>
                    <a:pt x="87" y="0"/>
                  </a:lnTo>
                  <a:lnTo>
                    <a:pt x="93" y="5"/>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73" name="Freeform 154">
              <a:extLst>
                <a:ext uri="{FF2B5EF4-FFF2-40B4-BE49-F238E27FC236}">
                  <a16:creationId xmlns:a16="http://schemas.microsoft.com/office/drawing/2014/main" id="{7A2AC862-D02D-4479-81E5-19D541A8C4BF}"/>
                </a:ext>
              </a:extLst>
            </p:cNvPr>
            <p:cNvSpPr>
              <a:spLocks/>
            </p:cNvSpPr>
            <p:nvPr/>
          </p:nvSpPr>
          <p:spPr bwMode="auto">
            <a:xfrm>
              <a:off x="4275" y="1534"/>
              <a:ext cx="125" cy="71"/>
            </a:xfrm>
            <a:custGeom>
              <a:avLst/>
              <a:gdLst>
                <a:gd name="T0" fmla="*/ 125 w 125"/>
                <a:gd name="T1" fmla="*/ 6 h 71"/>
                <a:gd name="T2" fmla="*/ 5 w 125"/>
                <a:gd name="T3" fmla="*/ 71 h 71"/>
                <a:gd name="T4" fmla="*/ 0 w 125"/>
                <a:gd name="T5" fmla="*/ 71 h 71"/>
                <a:gd name="T6" fmla="*/ 119 w 125"/>
                <a:gd name="T7" fmla="*/ 0 h 71"/>
                <a:gd name="T8" fmla="*/ 125 w 125"/>
                <a:gd name="T9" fmla="*/ 6 h 71"/>
              </a:gdLst>
              <a:ahLst/>
              <a:cxnLst>
                <a:cxn ang="0">
                  <a:pos x="T0" y="T1"/>
                </a:cxn>
                <a:cxn ang="0">
                  <a:pos x="T2" y="T3"/>
                </a:cxn>
                <a:cxn ang="0">
                  <a:pos x="T4" y="T5"/>
                </a:cxn>
                <a:cxn ang="0">
                  <a:pos x="T6" y="T7"/>
                </a:cxn>
                <a:cxn ang="0">
                  <a:pos x="T8" y="T9"/>
                </a:cxn>
              </a:cxnLst>
              <a:rect l="0" t="0" r="r" b="b"/>
              <a:pathLst>
                <a:path w="125" h="71">
                  <a:moveTo>
                    <a:pt x="125" y="6"/>
                  </a:moveTo>
                  <a:lnTo>
                    <a:pt x="5" y="71"/>
                  </a:lnTo>
                  <a:lnTo>
                    <a:pt x="0" y="71"/>
                  </a:lnTo>
                  <a:lnTo>
                    <a:pt x="119" y="0"/>
                  </a:lnTo>
                  <a:lnTo>
                    <a:pt x="125" y="6"/>
                  </a:lnTo>
                  <a:close/>
                </a:path>
              </a:pathLst>
            </a:custGeom>
            <a:solidFill>
              <a:srgbClr val="BBC6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74" name="Freeform 155">
              <a:extLst>
                <a:ext uri="{FF2B5EF4-FFF2-40B4-BE49-F238E27FC236}">
                  <a16:creationId xmlns:a16="http://schemas.microsoft.com/office/drawing/2014/main" id="{36ED56F9-9676-4936-95F1-33F5D56B7FC5}"/>
                </a:ext>
              </a:extLst>
            </p:cNvPr>
            <p:cNvSpPr>
              <a:spLocks/>
            </p:cNvSpPr>
            <p:nvPr/>
          </p:nvSpPr>
          <p:spPr bwMode="auto">
            <a:xfrm>
              <a:off x="3147" y="1236"/>
              <a:ext cx="16" cy="5"/>
            </a:xfrm>
            <a:custGeom>
              <a:avLst/>
              <a:gdLst>
                <a:gd name="T0" fmla="*/ 0 w 3"/>
                <a:gd name="T1" fmla="*/ 1 h 1"/>
                <a:gd name="T2" fmla="*/ 3 w 3"/>
                <a:gd name="T3" fmla="*/ 0 h 1"/>
                <a:gd name="T4" fmla="*/ 0 w 3"/>
                <a:gd name="T5" fmla="*/ 1 h 1"/>
              </a:gdLst>
              <a:ahLst/>
              <a:cxnLst>
                <a:cxn ang="0">
                  <a:pos x="T0" y="T1"/>
                </a:cxn>
                <a:cxn ang="0">
                  <a:pos x="T2" y="T3"/>
                </a:cxn>
                <a:cxn ang="0">
                  <a:pos x="T4" y="T5"/>
                </a:cxn>
              </a:cxnLst>
              <a:rect l="0" t="0" r="r" b="b"/>
              <a:pathLst>
                <a:path w="3" h="1">
                  <a:moveTo>
                    <a:pt x="0" y="1"/>
                  </a:moveTo>
                  <a:cubicBezTo>
                    <a:pt x="1" y="1"/>
                    <a:pt x="2" y="0"/>
                    <a:pt x="3" y="0"/>
                  </a:cubicBezTo>
                  <a:cubicBezTo>
                    <a:pt x="2" y="0"/>
                    <a:pt x="1" y="1"/>
                    <a:pt x="0" y="1"/>
                  </a:cubicBezTo>
                  <a:close/>
                </a:path>
              </a:pathLst>
            </a:custGeom>
            <a:solidFill>
              <a:srgbClr val="CC8C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91" name="TextBox 72">
            <a:extLst>
              <a:ext uri="{FF2B5EF4-FFF2-40B4-BE49-F238E27FC236}">
                <a16:creationId xmlns:a16="http://schemas.microsoft.com/office/drawing/2014/main" id="{961122A9-37E8-4BCF-8929-4FF3528071EC}"/>
              </a:ext>
            </a:extLst>
          </p:cNvPr>
          <p:cNvSpPr txBox="1">
            <a:spLocks noChangeArrowheads="1"/>
          </p:cNvSpPr>
          <p:nvPr/>
        </p:nvSpPr>
        <p:spPr bwMode="auto">
          <a:xfrm>
            <a:off x="485257" y="5169725"/>
            <a:ext cx="11221485" cy="1295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800" dirty="0">
                <a:solidFill>
                  <a:schemeClr val="bg1"/>
                </a:solidFill>
                <a:latin typeface="Calibri Light" panose="020F0302020204030204" pitchFamily="34" charset="0"/>
                <a:cs typeface="Calibri Light" panose="020F0302020204030204" pitchFamily="34" charset="0"/>
              </a:rPr>
              <a:t>Lorem ipsum dolor sit amet, consectetur adipiscing elit. Nunc ligula velit, consectetur et ornare non, bibendum at leo. Vestibulum fringilla ex sagittis aliquet. Nulla lorem libero, dignissim id tortor at, porttitor tempor ligula. Mauris faucibus mauris vitae augue commodo luctus. Ut convallis nisi vel magna commodo finibus. Nullam ut lacus . Vivamus nec mi aliquam, maximus massa id, commodo odio.</a:t>
            </a:r>
          </a:p>
        </p:txBody>
      </p:sp>
      <p:sp>
        <p:nvSpPr>
          <p:cNvPr id="192" name="TextBox 191">
            <a:extLst>
              <a:ext uri="{FF2B5EF4-FFF2-40B4-BE49-F238E27FC236}">
                <a16:creationId xmlns:a16="http://schemas.microsoft.com/office/drawing/2014/main" id="{76958A48-23A0-4B15-B7B7-FFB3042962CD}"/>
              </a:ext>
            </a:extLst>
          </p:cNvPr>
          <p:cNvSpPr txBox="1"/>
          <p:nvPr/>
        </p:nvSpPr>
        <p:spPr>
          <a:xfrm>
            <a:off x="2544763" y="4310959"/>
            <a:ext cx="6191249" cy="923330"/>
          </a:xfrm>
          <a:prstGeom prst="rect">
            <a:avLst/>
          </a:prstGeom>
          <a:noFill/>
        </p:spPr>
        <p:txBody>
          <a:bodyPr wrap="square" rtlCol="0">
            <a:spAutoFit/>
          </a:bodyPr>
          <a:lstStyle/>
          <a:p>
            <a:pPr algn="ctr"/>
            <a:r>
              <a:rPr lang="es-CO" sz="5400" dirty="0">
                <a:solidFill>
                  <a:schemeClr val="bg1"/>
                </a:solidFill>
                <a:latin typeface="Impact" panose="020B0806030902050204" pitchFamily="34" charset="0"/>
              </a:rPr>
              <a:t>Escribe tu título aquí</a:t>
            </a:r>
          </a:p>
        </p:txBody>
      </p:sp>
    </p:spTree>
  </p:cSld>
  <p:clrMapOvr>
    <a:masterClrMapping/>
  </p:clrMapOvr>
  <p:transition advClick="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3ACC4C8E-1903-4CB4-9C54-4F2C80EFD641}"/>
              </a:ext>
            </a:extLst>
          </p:cNvPr>
          <p:cNvSpPr/>
          <p:nvPr/>
        </p:nvSpPr>
        <p:spPr>
          <a:xfrm>
            <a:off x="0" y="0"/>
            <a:ext cx="12192000" cy="6857463"/>
          </a:xfrm>
          <a:prstGeom prst="rect">
            <a:avLst/>
          </a:prstGeom>
          <a:solidFill>
            <a:srgbClr val="E7E8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 name="Group 4">
            <a:extLst>
              <a:ext uri="{FF2B5EF4-FFF2-40B4-BE49-F238E27FC236}">
                <a16:creationId xmlns:a16="http://schemas.microsoft.com/office/drawing/2014/main" id="{DD40164C-ACD9-49D9-89E9-DAF3EDAF426D}"/>
              </a:ext>
            </a:extLst>
          </p:cNvPr>
          <p:cNvGrpSpPr>
            <a:grpSpLocks noChangeAspect="1"/>
          </p:cNvGrpSpPr>
          <p:nvPr/>
        </p:nvGrpSpPr>
        <p:grpSpPr bwMode="auto">
          <a:xfrm>
            <a:off x="175200" y="1730375"/>
            <a:ext cx="6110925" cy="3717925"/>
            <a:chOff x="235" y="1270"/>
            <a:chExt cx="3307" cy="2012"/>
          </a:xfrm>
        </p:grpSpPr>
        <p:sp>
          <p:nvSpPr>
            <p:cNvPr id="8" name="Freeform 5">
              <a:extLst>
                <a:ext uri="{FF2B5EF4-FFF2-40B4-BE49-F238E27FC236}">
                  <a16:creationId xmlns:a16="http://schemas.microsoft.com/office/drawing/2014/main" id="{22DEF7EE-424A-4AF7-B412-CFDC16AE0932}"/>
                </a:ext>
              </a:extLst>
            </p:cNvPr>
            <p:cNvSpPr>
              <a:spLocks/>
            </p:cNvSpPr>
            <p:nvPr/>
          </p:nvSpPr>
          <p:spPr bwMode="auto">
            <a:xfrm>
              <a:off x="241" y="1355"/>
              <a:ext cx="3291" cy="1181"/>
            </a:xfrm>
            <a:custGeom>
              <a:avLst/>
              <a:gdLst>
                <a:gd name="T0" fmla="*/ 1 w 1052"/>
                <a:gd name="T1" fmla="*/ 377 h 377"/>
                <a:gd name="T2" fmla="*/ 12 w 1052"/>
                <a:gd name="T3" fmla="*/ 365 h 377"/>
                <a:gd name="T4" fmla="*/ 223 w 1052"/>
                <a:gd name="T5" fmla="*/ 243 h 377"/>
                <a:gd name="T6" fmla="*/ 621 w 1052"/>
                <a:gd name="T7" fmla="*/ 13 h 377"/>
                <a:gd name="T8" fmla="*/ 673 w 1052"/>
                <a:gd name="T9" fmla="*/ 13 h 377"/>
                <a:gd name="T10" fmla="*/ 1040 w 1052"/>
                <a:gd name="T11" fmla="*/ 225 h 377"/>
                <a:gd name="T12" fmla="*/ 1051 w 1052"/>
                <a:gd name="T13" fmla="*/ 237 h 377"/>
                <a:gd name="T14" fmla="*/ 1040 w 1052"/>
                <a:gd name="T15" fmla="*/ 220 h 377"/>
                <a:gd name="T16" fmla="*/ 673 w 1052"/>
                <a:gd name="T17" fmla="*/ 8 h 377"/>
                <a:gd name="T18" fmla="*/ 621 w 1052"/>
                <a:gd name="T19" fmla="*/ 8 h 377"/>
                <a:gd name="T20" fmla="*/ 215 w 1052"/>
                <a:gd name="T21" fmla="*/ 243 h 377"/>
                <a:gd name="T22" fmla="*/ 12 w 1052"/>
                <a:gd name="T23" fmla="*/ 360 h 377"/>
                <a:gd name="T24" fmla="*/ 1 w 1052"/>
                <a:gd name="T25" fmla="*/ 377 h 3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52" h="377">
                  <a:moveTo>
                    <a:pt x="1" y="377"/>
                  </a:moveTo>
                  <a:cubicBezTo>
                    <a:pt x="2" y="373"/>
                    <a:pt x="6" y="368"/>
                    <a:pt x="12" y="365"/>
                  </a:cubicBezTo>
                  <a:cubicBezTo>
                    <a:pt x="223" y="243"/>
                    <a:pt x="223" y="243"/>
                    <a:pt x="223" y="243"/>
                  </a:cubicBezTo>
                  <a:cubicBezTo>
                    <a:pt x="621" y="13"/>
                    <a:pt x="621" y="13"/>
                    <a:pt x="621" y="13"/>
                  </a:cubicBezTo>
                  <a:cubicBezTo>
                    <a:pt x="636" y="4"/>
                    <a:pt x="659" y="4"/>
                    <a:pt x="673" y="13"/>
                  </a:cubicBezTo>
                  <a:cubicBezTo>
                    <a:pt x="1040" y="225"/>
                    <a:pt x="1040" y="225"/>
                    <a:pt x="1040" y="225"/>
                  </a:cubicBezTo>
                  <a:cubicBezTo>
                    <a:pt x="1046" y="228"/>
                    <a:pt x="1050" y="233"/>
                    <a:pt x="1051" y="237"/>
                  </a:cubicBezTo>
                  <a:cubicBezTo>
                    <a:pt x="1052" y="231"/>
                    <a:pt x="1049" y="225"/>
                    <a:pt x="1040" y="220"/>
                  </a:cubicBezTo>
                  <a:cubicBezTo>
                    <a:pt x="673" y="8"/>
                    <a:pt x="673" y="8"/>
                    <a:pt x="673" y="8"/>
                  </a:cubicBezTo>
                  <a:cubicBezTo>
                    <a:pt x="659" y="0"/>
                    <a:pt x="636" y="0"/>
                    <a:pt x="621" y="8"/>
                  </a:cubicBezTo>
                  <a:cubicBezTo>
                    <a:pt x="215" y="243"/>
                    <a:pt x="215" y="243"/>
                    <a:pt x="215" y="243"/>
                  </a:cubicBezTo>
                  <a:cubicBezTo>
                    <a:pt x="12" y="360"/>
                    <a:pt x="12" y="360"/>
                    <a:pt x="12" y="360"/>
                  </a:cubicBezTo>
                  <a:cubicBezTo>
                    <a:pt x="4" y="364"/>
                    <a:pt x="0" y="371"/>
                    <a:pt x="1" y="377"/>
                  </a:cubicBezTo>
                  <a:close/>
                </a:path>
              </a:pathLst>
            </a:custGeom>
            <a:solidFill>
              <a:srgbClr val="AEB8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6">
              <a:extLst>
                <a:ext uri="{FF2B5EF4-FFF2-40B4-BE49-F238E27FC236}">
                  <a16:creationId xmlns:a16="http://schemas.microsoft.com/office/drawing/2014/main" id="{6FDCC396-6463-4ECA-902E-901A97ADD988}"/>
                </a:ext>
              </a:extLst>
            </p:cNvPr>
            <p:cNvSpPr>
              <a:spLocks/>
            </p:cNvSpPr>
            <p:nvPr/>
          </p:nvSpPr>
          <p:spPr bwMode="auto">
            <a:xfrm>
              <a:off x="241" y="1367"/>
              <a:ext cx="3291" cy="1915"/>
            </a:xfrm>
            <a:custGeom>
              <a:avLst/>
              <a:gdLst>
                <a:gd name="T0" fmla="*/ 12 w 1052"/>
                <a:gd name="T1" fmla="*/ 391 h 611"/>
                <a:gd name="T2" fmla="*/ 379 w 1052"/>
                <a:gd name="T3" fmla="*/ 603 h 611"/>
                <a:gd name="T4" fmla="*/ 431 w 1052"/>
                <a:gd name="T5" fmla="*/ 603 h 611"/>
                <a:gd name="T6" fmla="*/ 1040 w 1052"/>
                <a:gd name="T7" fmla="*/ 251 h 611"/>
                <a:gd name="T8" fmla="*/ 1048 w 1052"/>
                <a:gd name="T9" fmla="*/ 245 h 611"/>
                <a:gd name="T10" fmla="*/ 1051 w 1052"/>
                <a:gd name="T11" fmla="*/ 233 h 611"/>
                <a:gd name="T12" fmla="*/ 1040 w 1052"/>
                <a:gd name="T13" fmla="*/ 221 h 611"/>
                <a:gd name="T14" fmla="*/ 673 w 1052"/>
                <a:gd name="T15" fmla="*/ 9 h 611"/>
                <a:gd name="T16" fmla="*/ 621 w 1052"/>
                <a:gd name="T17" fmla="*/ 9 h 611"/>
                <a:gd name="T18" fmla="*/ 223 w 1052"/>
                <a:gd name="T19" fmla="*/ 239 h 611"/>
                <a:gd name="T20" fmla="*/ 12 w 1052"/>
                <a:gd name="T21" fmla="*/ 361 h 611"/>
                <a:gd name="T22" fmla="*/ 1 w 1052"/>
                <a:gd name="T23" fmla="*/ 373 h 611"/>
                <a:gd name="T24" fmla="*/ 12 w 1052"/>
                <a:gd name="T25" fmla="*/ 391 h 6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52" h="611">
                  <a:moveTo>
                    <a:pt x="12" y="391"/>
                  </a:moveTo>
                  <a:cubicBezTo>
                    <a:pt x="379" y="603"/>
                    <a:pt x="379" y="603"/>
                    <a:pt x="379" y="603"/>
                  </a:cubicBezTo>
                  <a:cubicBezTo>
                    <a:pt x="393" y="611"/>
                    <a:pt x="417" y="611"/>
                    <a:pt x="431" y="603"/>
                  </a:cubicBezTo>
                  <a:cubicBezTo>
                    <a:pt x="1040" y="251"/>
                    <a:pt x="1040" y="251"/>
                    <a:pt x="1040" y="251"/>
                  </a:cubicBezTo>
                  <a:cubicBezTo>
                    <a:pt x="1044" y="249"/>
                    <a:pt x="1046" y="247"/>
                    <a:pt x="1048" y="245"/>
                  </a:cubicBezTo>
                  <a:cubicBezTo>
                    <a:pt x="1051" y="241"/>
                    <a:pt x="1052" y="237"/>
                    <a:pt x="1051" y="233"/>
                  </a:cubicBezTo>
                  <a:cubicBezTo>
                    <a:pt x="1050" y="229"/>
                    <a:pt x="1046" y="224"/>
                    <a:pt x="1040" y="221"/>
                  </a:cubicBezTo>
                  <a:cubicBezTo>
                    <a:pt x="673" y="9"/>
                    <a:pt x="673" y="9"/>
                    <a:pt x="673" y="9"/>
                  </a:cubicBezTo>
                  <a:cubicBezTo>
                    <a:pt x="659" y="0"/>
                    <a:pt x="636" y="0"/>
                    <a:pt x="621" y="9"/>
                  </a:cubicBezTo>
                  <a:cubicBezTo>
                    <a:pt x="223" y="239"/>
                    <a:pt x="223" y="239"/>
                    <a:pt x="223" y="239"/>
                  </a:cubicBezTo>
                  <a:cubicBezTo>
                    <a:pt x="12" y="361"/>
                    <a:pt x="12" y="361"/>
                    <a:pt x="12" y="361"/>
                  </a:cubicBezTo>
                  <a:cubicBezTo>
                    <a:pt x="6" y="364"/>
                    <a:pt x="2" y="369"/>
                    <a:pt x="1" y="373"/>
                  </a:cubicBezTo>
                  <a:cubicBezTo>
                    <a:pt x="0" y="379"/>
                    <a:pt x="4" y="386"/>
                    <a:pt x="12" y="391"/>
                  </a:cubicBez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7">
              <a:extLst>
                <a:ext uri="{FF2B5EF4-FFF2-40B4-BE49-F238E27FC236}">
                  <a16:creationId xmlns:a16="http://schemas.microsoft.com/office/drawing/2014/main" id="{CD49959E-5E72-4128-9358-EC56144E251F}"/>
                </a:ext>
              </a:extLst>
            </p:cNvPr>
            <p:cNvSpPr>
              <a:spLocks/>
            </p:cNvSpPr>
            <p:nvPr/>
          </p:nvSpPr>
          <p:spPr bwMode="auto">
            <a:xfrm>
              <a:off x="235" y="2426"/>
              <a:ext cx="550" cy="339"/>
            </a:xfrm>
            <a:custGeom>
              <a:avLst/>
              <a:gdLst>
                <a:gd name="T0" fmla="*/ 52 w 176"/>
                <a:gd name="T1" fmla="*/ 0 h 108"/>
                <a:gd name="T2" fmla="*/ 14 w 176"/>
                <a:gd name="T3" fmla="*/ 23 h 108"/>
                <a:gd name="T4" fmla="*/ 14 w 176"/>
                <a:gd name="T5" fmla="*/ 53 h 108"/>
                <a:gd name="T6" fmla="*/ 111 w 176"/>
                <a:gd name="T7" fmla="*/ 108 h 108"/>
                <a:gd name="T8" fmla="*/ 176 w 176"/>
                <a:gd name="T9" fmla="*/ 68 h 108"/>
                <a:gd name="T10" fmla="*/ 52 w 176"/>
                <a:gd name="T11" fmla="*/ 0 h 108"/>
              </a:gdLst>
              <a:ahLst/>
              <a:cxnLst>
                <a:cxn ang="0">
                  <a:pos x="T0" y="T1"/>
                </a:cxn>
                <a:cxn ang="0">
                  <a:pos x="T2" y="T3"/>
                </a:cxn>
                <a:cxn ang="0">
                  <a:pos x="T4" y="T5"/>
                </a:cxn>
                <a:cxn ang="0">
                  <a:pos x="T6" y="T7"/>
                </a:cxn>
                <a:cxn ang="0">
                  <a:pos x="T8" y="T9"/>
                </a:cxn>
                <a:cxn ang="0">
                  <a:pos x="T10" y="T11"/>
                </a:cxn>
              </a:cxnLst>
              <a:rect l="0" t="0" r="r" b="b"/>
              <a:pathLst>
                <a:path w="176" h="108">
                  <a:moveTo>
                    <a:pt x="52" y="0"/>
                  </a:moveTo>
                  <a:cubicBezTo>
                    <a:pt x="14" y="23"/>
                    <a:pt x="14" y="23"/>
                    <a:pt x="14" y="23"/>
                  </a:cubicBezTo>
                  <a:cubicBezTo>
                    <a:pt x="0" y="31"/>
                    <a:pt x="0" y="44"/>
                    <a:pt x="14" y="53"/>
                  </a:cubicBezTo>
                  <a:cubicBezTo>
                    <a:pt x="111" y="108"/>
                    <a:pt x="111" y="108"/>
                    <a:pt x="111" y="108"/>
                  </a:cubicBezTo>
                  <a:cubicBezTo>
                    <a:pt x="134" y="96"/>
                    <a:pt x="156" y="82"/>
                    <a:pt x="176" y="68"/>
                  </a:cubicBezTo>
                  <a:cubicBezTo>
                    <a:pt x="135" y="46"/>
                    <a:pt x="94" y="23"/>
                    <a:pt x="52" y="0"/>
                  </a:cubicBezTo>
                  <a:close/>
                </a:path>
              </a:pathLst>
            </a:custGeom>
            <a:solidFill>
              <a:srgbClr val="B1CC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8">
              <a:extLst>
                <a:ext uri="{FF2B5EF4-FFF2-40B4-BE49-F238E27FC236}">
                  <a16:creationId xmlns:a16="http://schemas.microsoft.com/office/drawing/2014/main" id="{40CCE5D0-D4A4-4882-8228-76D62916DBCB}"/>
                </a:ext>
              </a:extLst>
            </p:cNvPr>
            <p:cNvSpPr>
              <a:spLocks/>
            </p:cNvSpPr>
            <p:nvPr/>
          </p:nvSpPr>
          <p:spPr bwMode="auto">
            <a:xfrm>
              <a:off x="451" y="2210"/>
              <a:ext cx="625" cy="398"/>
            </a:xfrm>
            <a:custGeom>
              <a:avLst/>
              <a:gdLst>
                <a:gd name="T0" fmla="*/ 103 w 200"/>
                <a:gd name="T1" fmla="*/ 0 h 127"/>
                <a:gd name="T2" fmla="*/ 0 w 200"/>
                <a:gd name="T3" fmla="*/ 60 h 127"/>
                <a:gd name="T4" fmla="*/ 121 w 200"/>
                <a:gd name="T5" fmla="*/ 127 h 127"/>
                <a:gd name="T6" fmla="*/ 200 w 200"/>
                <a:gd name="T7" fmla="*/ 52 h 127"/>
                <a:gd name="T8" fmla="*/ 103 w 200"/>
                <a:gd name="T9" fmla="*/ 0 h 127"/>
              </a:gdLst>
              <a:ahLst/>
              <a:cxnLst>
                <a:cxn ang="0">
                  <a:pos x="T0" y="T1"/>
                </a:cxn>
                <a:cxn ang="0">
                  <a:pos x="T2" y="T3"/>
                </a:cxn>
                <a:cxn ang="0">
                  <a:pos x="T4" y="T5"/>
                </a:cxn>
                <a:cxn ang="0">
                  <a:pos x="T6" y="T7"/>
                </a:cxn>
                <a:cxn ang="0">
                  <a:pos x="T8" y="T9"/>
                </a:cxn>
              </a:cxnLst>
              <a:rect l="0" t="0" r="r" b="b"/>
              <a:pathLst>
                <a:path w="200" h="127">
                  <a:moveTo>
                    <a:pt x="103" y="0"/>
                  </a:moveTo>
                  <a:cubicBezTo>
                    <a:pt x="0" y="60"/>
                    <a:pt x="0" y="60"/>
                    <a:pt x="0" y="60"/>
                  </a:cubicBezTo>
                  <a:cubicBezTo>
                    <a:pt x="40" y="82"/>
                    <a:pt x="81" y="104"/>
                    <a:pt x="121" y="127"/>
                  </a:cubicBezTo>
                  <a:cubicBezTo>
                    <a:pt x="152" y="103"/>
                    <a:pt x="179" y="78"/>
                    <a:pt x="200" y="52"/>
                  </a:cubicBezTo>
                  <a:cubicBezTo>
                    <a:pt x="168" y="34"/>
                    <a:pt x="136" y="17"/>
                    <a:pt x="103" y="0"/>
                  </a:cubicBez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9">
              <a:extLst>
                <a:ext uri="{FF2B5EF4-FFF2-40B4-BE49-F238E27FC236}">
                  <a16:creationId xmlns:a16="http://schemas.microsoft.com/office/drawing/2014/main" id="{7A76020E-91E7-4BBA-829F-30C1EF3A1E66}"/>
                </a:ext>
              </a:extLst>
            </p:cNvPr>
            <p:cNvSpPr>
              <a:spLocks/>
            </p:cNvSpPr>
            <p:nvPr/>
          </p:nvSpPr>
          <p:spPr bwMode="auto">
            <a:xfrm>
              <a:off x="826" y="2066"/>
              <a:ext cx="379" cy="266"/>
            </a:xfrm>
            <a:custGeom>
              <a:avLst/>
              <a:gdLst>
                <a:gd name="T0" fmla="*/ 64 w 121"/>
                <a:gd name="T1" fmla="*/ 0 h 85"/>
                <a:gd name="T2" fmla="*/ 0 w 121"/>
                <a:gd name="T3" fmla="*/ 37 h 85"/>
                <a:gd name="T4" fmla="*/ 90 w 121"/>
                <a:gd name="T5" fmla="*/ 85 h 85"/>
                <a:gd name="T6" fmla="*/ 121 w 121"/>
                <a:gd name="T7" fmla="*/ 36 h 85"/>
                <a:gd name="T8" fmla="*/ 64 w 121"/>
                <a:gd name="T9" fmla="*/ 0 h 85"/>
              </a:gdLst>
              <a:ahLst/>
              <a:cxnLst>
                <a:cxn ang="0">
                  <a:pos x="T0" y="T1"/>
                </a:cxn>
                <a:cxn ang="0">
                  <a:pos x="T2" y="T3"/>
                </a:cxn>
                <a:cxn ang="0">
                  <a:pos x="T4" y="T5"/>
                </a:cxn>
                <a:cxn ang="0">
                  <a:pos x="T6" y="T7"/>
                </a:cxn>
                <a:cxn ang="0">
                  <a:pos x="T8" y="T9"/>
                </a:cxn>
              </a:cxnLst>
              <a:rect l="0" t="0" r="r" b="b"/>
              <a:pathLst>
                <a:path w="121" h="85">
                  <a:moveTo>
                    <a:pt x="64" y="0"/>
                  </a:moveTo>
                  <a:cubicBezTo>
                    <a:pt x="0" y="37"/>
                    <a:pt x="0" y="37"/>
                    <a:pt x="0" y="37"/>
                  </a:cubicBezTo>
                  <a:cubicBezTo>
                    <a:pt x="30" y="53"/>
                    <a:pt x="60" y="69"/>
                    <a:pt x="90" y="85"/>
                  </a:cubicBezTo>
                  <a:cubicBezTo>
                    <a:pt x="102" y="69"/>
                    <a:pt x="112" y="52"/>
                    <a:pt x="121" y="36"/>
                  </a:cubicBezTo>
                  <a:cubicBezTo>
                    <a:pt x="100" y="25"/>
                    <a:pt x="79" y="13"/>
                    <a:pt x="64" y="0"/>
                  </a:cubicBez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0">
              <a:extLst>
                <a:ext uri="{FF2B5EF4-FFF2-40B4-BE49-F238E27FC236}">
                  <a16:creationId xmlns:a16="http://schemas.microsoft.com/office/drawing/2014/main" id="{F1B210AC-25D0-47BD-BDD3-024ADC116064}"/>
                </a:ext>
              </a:extLst>
            </p:cNvPr>
            <p:cNvSpPr>
              <a:spLocks/>
            </p:cNvSpPr>
            <p:nvPr/>
          </p:nvSpPr>
          <p:spPr bwMode="auto">
            <a:xfrm>
              <a:off x="1076" y="1809"/>
              <a:ext cx="1061" cy="536"/>
            </a:xfrm>
            <a:custGeom>
              <a:avLst/>
              <a:gdLst>
                <a:gd name="T0" fmla="*/ 53 w 339"/>
                <a:gd name="T1" fmla="*/ 42 h 171"/>
                <a:gd name="T2" fmla="*/ 0 w 339"/>
                <a:gd name="T3" fmla="*/ 72 h 171"/>
                <a:gd name="T4" fmla="*/ 99 w 339"/>
                <a:gd name="T5" fmla="*/ 129 h 171"/>
                <a:gd name="T6" fmla="*/ 201 w 339"/>
                <a:gd name="T7" fmla="*/ 171 h 171"/>
                <a:gd name="T8" fmla="*/ 240 w 339"/>
                <a:gd name="T9" fmla="*/ 135 h 171"/>
                <a:gd name="T10" fmla="*/ 339 w 339"/>
                <a:gd name="T11" fmla="*/ 48 h 171"/>
                <a:gd name="T12" fmla="*/ 256 w 339"/>
                <a:gd name="T13" fmla="*/ 0 h 171"/>
                <a:gd name="T14" fmla="*/ 100 w 339"/>
                <a:gd name="T15" fmla="*/ 58 h 171"/>
                <a:gd name="T16" fmla="*/ 53 w 339"/>
                <a:gd name="T17" fmla="*/ 42 h 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9" h="171">
                  <a:moveTo>
                    <a:pt x="53" y="42"/>
                  </a:moveTo>
                  <a:cubicBezTo>
                    <a:pt x="0" y="72"/>
                    <a:pt x="0" y="72"/>
                    <a:pt x="0" y="72"/>
                  </a:cubicBezTo>
                  <a:cubicBezTo>
                    <a:pt x="23" y="95"/>
                    <a:pt x="67" y="114"/>
                    <a:pt x="99" y="129"/>
                  </a:cubicBezTo>
                  <a:cubicBezTo>
                    <a:pt x="132" y="144"/>
                    <a:pt x="166" y="158"/>
                    <a:pt x="201" y="171"/>
                  </a:cubicBezTo>
                  <a:cubicBezTo>
                    <a:pt x="214" y="159"/>
                    <a:pt x="227" y="147"/>
                    <a:pt x="240" y="135"/>
                  </a:cubicBezTo>
                  <a:cubicBezTo>
                    <a:pt x="271" y="106"/>
                    <a:pt x="304" y="76"/>
                    <a:pt x="339" y="48"/>
                  </a:cubicBezTo>
                  <a:cubicBezTo>
                    <a:pt x="310" y="34"/>
                    <a:pt x="283" y="17"/>
                    <a:pt x="256" y="0"/>
                  </a:cubicBezTo>
                  <a:cubicBezTo>
                    <a:pt x="228" y="34"/>
                    <a:pt x="175" y="78"/>
                    <a:pt x="100" y="58"/>
                  </a:cubicBezTo>
                  <a:cubicBezTo>
                    <a:pt x="84" y="54"/>
                    <a:pt x="68" y="48"/>
                    <a:pt x="53" y="42"/>
                  </a:cubicBez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1">
              <a:extLst>
                <a:ext uri="{FF2B5EF4-FFF2-40B4-BE49-F238E27FC236}">
                  <a16:creationId xmlns:a16="http://schemas.microsoft.com/office/drawing/2014/main" id="{2C745A7C-95EB-461A-B4BB-5576184091EC}"/>
                </a:ext>
              </a:extLst>
            </p:cNvPr>
            <p:cNvSpPr>
              <a:spLocks/>
            </p:cNvSpPr>
            <p:nvPr/>
          </p:nvSpPr>
          <p:spPr bwMode="auto">
            <a:xfrm>
              <a:off x="1295" y="1687"/>
              <a:ext cx="532" cy="335"/>
            </a:xfrm>
            <a:custGeom>
              <a:avLst/>
              <a:gdLst>
                <a:gd name="T0" fmla="*/ 122 w 170"/>
                <a:gd name="T1" fmla="*/ 0 h 107"/>
                <a:gd name="T2" fmla="*/ 0 w 170"/>
                <a:gd name="T3" fmla="*/ 71 h 107"/>
                <a:gd name="T4" fmla="*/ 18 w 170"/>
                <a:gd name="T5" fmla="*/ 78 h 107"/>
                <a:gd name="T6" fmla="*/ 168 w 170"/>
                <a:gd name="T7" fmla="*/ 30 h 107"/>
                <a:gd name="T8" fmla="*/ 170 w 170"/>
                <a:gd name="T9" fmla="*/ 29 h 107"/>
                <a:gd name="T10" fmla="*/ 122 w 170"/>
                <a:gd name="T11" fmla="*/ 0 h 107"/>
              </a:gdLst>
              <a:ahLst/>
              <a:cxnLst>
                <a:cxn ang="0">
                  <a:pos x="T0" y="T1"/>
                </a:cxn>
                <a:cxn ang="0">
                  <a:pos x="T2" y="T3"/>
                </a:cxn>
                <a:cxn ang="0">
                  <a:pos x="T4" y="T5"/>
                </a:cxn>
                <a:cxn ang="0">
                  <a:pos x="T6" y="T7"/>
                </a:cxn>
                <a:cxn ang="0">
                  <a:pos x="T8" y="T9"/>
                </a:cxn>
                <a:cxn ang="0">
                  <a:pos x="T10" y="T11"/>
                </a:cxn>
              </a:cxnLst>
              <a:rect l="0" t="0" r="r" b="b"/>
              <a:pathLst>
                <a:path w="170" h="107">
                  <a:moveTo>
                    <a:pt x="122" y="0"/>
                  </a:moveTo>
                  <a:cubicBezTo>
                    <a:pt x="0" y="71"/>
                    <a:pt x="0" y="71"/>
                    <a:pt x="0" y="71"/>
                  </a:cubicBezTo>
                  <a:cubicBezTo>
                    <a:pt x="6" y="74"/>
                    <a:pt x="12" y="76"/>
                    <a:pt x="18" y="78"/>
                  </a:cubicBezTo>
                  <a:cubicBezTo>
                    <a:pt x="92" y="107"/>
                    <a:pt x="140" y="65"/>
                    <a:pt x="168" y="30"/>
                  </a:cubicBezTo>
                  <a:cubicBezTo>
                    <a:pt x="169" y="30"/>
                    <a:pt x="169" y="29"/>
                    <a:pt x="170" y="29"/>
                  </a:cubicBezTo>
                  <a:cubicBezTo>
                    <a:pt x="154" y="19"/>
                    <a:pt x="139" y="9"/>
                    <a:pt x="122" y="0"/>
                  </a:cubicBez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2">
              <a:extLst>
                <a:ext uri="{FF2B5EF4-FFF2-40B4-BE49-F238E27FC236}">
                  <a16:creationId xmlns:a16="http://schemas.microsoft.com/office/drawing/2014/main" id="{890FE52B-6CFE-4AA9-83DF-C3CDB41A142C}"/>
                </a:ext>
              </a:extLst>
            </p:cNvPr>
            <p:cNvSpPr>
              <a:spLocks/>
            </p:cNvSpPr>
            <p:nvPr/>
          </p:nvSpPr>
          <p:spPr bwMode="auto">
            <a:xfrm>
              <a:off x="1730" y="1508"/>
              <a:ext cx="701" cy="417"/>
            </a:xfrm>
            <a:custGeom>
              <a:avLst/>
              <a:gdLst>
                <a:gd name="T0" fmla="*/ 82 w 224"/>
                <a:gd name="T1" fmla="*/ 0 h 133"/>
                <a:gd name="T2" fmla="*/ 0 w 224"/>
                <a:gd name="T3" fmla="*/ 48 h 133"/>
                <a:gd name="T4" fmla="*/ 145 w 224"/>
                <a:gd name="T5" fmla="*/ 133 h 133"/>
                <a:gd name="T6" fmla="*/ 224 w 224"/>
                <a:gd name="T7" fmla="*/ 81 h 133"/>
                <a:gd name="T8" fmla="*/ 82 w 224"/>
                <a:gd name="T9" fmla="*/ 0 h 133"/>
              </a:gdLst>
              <a:ahLst/>
              <a:cxnLst>
                <a:cxn ang="0">
                  <a:pos x="T0" y="T1"/>
                </a:cxn>
                <a:cxn ang="0">
                  <a:pos x="T2" y="T3"/>
                </a:cxn>
                <a:cxn ang="0">
                  <a:pos x="T4" y="T5"/>
                </a:cxn>
                <a:cxn ang="0">
                  <a:pos x="T6" y="T7"/>
                </a:cxn>
                <a:cxn ang="0">
                  <a:pos x="T8" y="T9"/>
                </a:cxn>
              </a:cxnLst>
              <a:rect l="0" t="0" r="r" b="b"/>
              <a:pathLst>
                <a:path w="224" h="133">
                  <a:moveTo>
                    <a:pt x="82" y="0"/>
                  </a:moveTo>
                  <a:cubicBezTo>
                    <a:pt x="0" y="48"/>
                    <a:pt x="0" y="48"/>
                    <a:pt x="0" y="48"/>
                  </a:cubicBezTo>
                  <a:cubicBezTo>
                    <a:pt x="49" y="76"/>
                    <a:pt x="93" y="107"/>
                    <a:pt x="145" y="133"/>
                  </a:cubicBezTo>
                  <a:cubicBezTo>
                    <a:pt x="169" y="115"/>
                    <a:pt x="196" y="97"/>
                    <a:pt x="224" y="81"/>
                  </a:cubicBezTo>
                  <a:cubicBezTo>
                    <a:pt x="175" y="55"/>
                    <a:pt x="128" y="28"/>
                    <a:pt x="82" y="0"/>
                  </a:cubicBezTo>
                  <a:close/>
                </a:path>
              </a:pathLst>
            </a:custGeom>
            <a:solidFill>
              <a:srgbClr val="B1CC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3">
              <a:extLst>
                <a:ext uri="{FF2B5EF4-FFF2-40B4-BE49-F238E27FC236}">
                  <a16:creationId xmlns:a16="http://schemas.microsoft.com/office/drawing/2014/main" id="{683D1510-87B8-43D1-9E25-30DE3272CDB2}"/>
                </a:ext>
              </a:extLst>
            </p:cNvPr>
            <p:cNvSpPr>
              <a:spLocks/>
            </p:cNvSpPr>
            <p:nvPr/>
          </p:nvSpPr>
          <p:spPr bwMode="auto">
            <a:xfrm>
              <a:off x="2037" y="1367"/>
              <a:ext cx="704" cy="367"/>
            </a:xfrm>
            <a:custGeom>
              <a:avLst/>
              <a:gdLst>
                <a:gd name="T0" fmla="*/ 47 w 225"/>
                <a:gd name="T1" fmla="*/ 9 h 117"/>
                <a:gd name="T2" fmla="*/ 0 w 225"/>
                <a:gd name="T3" fmla="*/ 36 h 117"/>
                <a:gd name="T4" fmla="*/ 143 w 225"/>
                <a:gd name="T5" fmla="*/ 117 h 117"/>
                <a:gd name="T6" fmla="*/ 225 w 225"/>
                <a:gd name="T7" fmla="*/ 82 h 117"/>
                <a:gd name="T8" fmla="*/ 99 w 225"/>
                <a:gd name="T9" fmla="*/ 9 h 117"/>
                <a:gd name="T10" fmla="*/ 47 w 225"/>
                <a:gd name="T11" fmla="*/ 9 h 117"/>
              </a:gdLst>
              <a:ahLst/>
              <a:cxnLst>
                <a:cxn ang="0">
                  <a:pos x="T0" y="T1"/>
                </a:cxn>
                <a:cxn ang="0">
                  <a:pos x="T2" y="T3"/>
                </a:cxn>
                <a:cxn ang="0">
                  <a:pos x="T4" y="T5"/>
                </a:cxn>
                <a:cxn ang="0">
                  <a:pos x="T6" y="T7"/>
                </a:cxn>
                <a:cxn ang="0">
                  <a:pos x="T8" y="T9"/>
                </a:cxn>
                <a:cxn ang="0">
                  <a:pos x="T10" y="T11"/>
                </a:cxn>
              </a:cxnLst>
              <a:rect l="0" t="0" r="r" b="b"/>
              <a:pathLst>
                <a:path w="225" h="117">
                  <a:moveTo>
                    <a:pt x="47" y="9"/>
                  </a:moveTo>
                  <a:cubicBezTo>
                    <a:pt x="0" y="36"/>
                    <a:pt x="0" y="36"/>
                    <a:pt x="0" y="36"/>
                  </a:cubicBezTo>
                  <a:cubicBezTo>
                    <a:pt x="46" y="64"/>
                    <a:pt x="94" y="91"/>
                    <a:pt x="143" y="117"/>
                  </a:cubicBezTo>
                  <a:cubicBezTo>
                    <a:pt x="169" y="104"/>
                    <a:pt x="196" y="92"/>
                    <a:pt x="225" y="82"/>
                  </a:cubicBezTo>
                  <a:cubicBezTo>
                    <a:pt x="99" y="9"/>
                    <a:pt x="99" y="9"/>
                    <a:pt x="99" y="9"/>
                  </a:cubicBezTo>
                  <a:cubicBezTo>
                    <a:pt x="85" y="0"/>
                    <a:pt x="62" y="0"/>
                    <a:pt x="47" y="9"/>
                  </a:cubicBez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4">
              <a:extLst>
                <a:ext uri="{FF2B5EF4-FFF2-40B4-BE49-F238E27FC236}">
                  <a16:creationId xmlns:a16="http://schemas.microsoft.com/office/drawing/2014/main" id="{30C29D3F-F661-488B-BD93-A88D5638EAB1}"/>
                </a:ext>
              </a:extLst>
            </p:cNvPr>
            <p:cNvSpPr>
              <a:spLocks/>
            </p:cNvSpPr>
            <p:nvPr/>
          </p:nvSpPr>
          <p:spPr bwMode="auto">
            <a:xfrm>
              <a:off x="1164" y="2207"/>
              <a:ext cx="500" cy="320"/>
            </a:xfrm>
            <a:custGeom>
              <a:avLst/>
              <a:gdLst>
                <a:gd name="T0" fmla="*/ 32 w 160"/>
                <a:gd name="T1" fmla="*/ 0 h 102"/>
                <a:gd name="T2" fmla="*/ 0 w 160"/>
                <a:gd name="T3" fmla="*/ 49 h 102"/>
                <a:gd name="T4" fmla="*/ 101 w 160"/>
                <a:gd name="T5" fmla="*/ 102 h 102"/>
                <a:gd name="T6" fmla="*/ 160 w 160"/>
                <a:gd name="T7" fmla="*/ 55 h 102"/>
                <a:gd name="T8" fmla="*/ 32 w 160"/>
                <a:gd name="T9" fmla="*/ 0 h 102"/>
              </a:gdLst>
              <a:ahLst/>
              <a:cxnLst>
                <a:cxn ang="0">
                  <a:pos x="T0" y="T1"/>
                </a:cxn>
                <a:cxn ang="0">
                  <a:pos x="T2" y="T3"/>
                </a:cxn>
                <a:cxn ang="0">
                  <a:pos x="T4" y="T5"/>
                </a:cxn>
                <a:cxn ang="0">
                  <a:pos x="T6" y="T7"/>
                </a:cxn>
                <a:cxn ang="0">
                  <a:pos x="T8" y="T9"/>
                </a:cxn>
              </a:cxnLst>
              <a:rect l="0" t="0" r="r" b="b"/>
              <a:pathLst>
                <a:path w="160" h="102">
                  <a:moveTo>
                    <a:pt x="32" y="0"/>
                  </a:moveTo>
                  <a:cubicBezTo>
                    <a:pt x="23" y="17"/>
                    <a:pt x="12" y="33"/>
                    <a:pt x="0" y="49"/>
                  </a:cubicBezTo>
                  <a:cubicBezTo>
                    <a:pt x="34" y="67"/>
                    <a:pt x="67" y="85"/>
                    <a:pt x="101" y="102"/>
                  </a:cubicBezTo>
                  <a:cubicBezTo>
                    <a:pt x="122" y="87"/>
                    <a:pt x="141" y="71"/>
                    <a:pt x="160" y="55"/>
                  </a:cubicBezTo>
                  <a:cubicBezTo>
                    <a:pt x="115" y="38"/>
                    <a:pt x="72" y="20"/>
                    <a:pt x="32" y="0"/>
                  </a:cubicBezTo>
                  <a:close/>
                </a:path>
              </a:pathLst>
            </a:custGeom>
            <a:solidFill>
              <a:srgbClr val="B1CC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5">
              <a:extLst>
                <a:ext uri="{FF2B5EF4-FFF2-40B4-BE49-F238E27FC236}">
                  <a16:creationId xmlns:a16="http://schemas.microsoft.com/office/drawing/2014/main" id="{4DED25BF-F94C-4A8C-83E3-12341841D9E4}"/>
                </a:ext>
              </a:extLst>
            </p:cNvPr>
            <p:cNvSpPr>
              <a:spLocks/>
            </p:cNvSpPr>
            <p:nvPr/>
          </p:nvSpPr>
          <p:spPr bwMode="auto">
            <a:xfrm>
              <a:off x="882" y="2401"/>
              <a:ext cx="554" cy="355"/>
            </a:xfrm>
            <a:custGeom>
              <a:avLst/>
              <a:gdLst>
                <a:gd name="T0" fmla="*/ 177 w 177"/>
                <a:gd name="T1" fmla="*/ 51 h 113"/>
                <a:gd name="T2" fmla="*/ 80 w 177"/>
                <a:gd name="T3" fmla="*/ 0 h 113"/>
                <a:gd name="T4" fmla="*/ 0 w 177"/>
                <a:gd name="T5" fmla="*/ 75 h 113"/>
                <a:gd name="T6" fmla="*/ 70 w 177"/>
                <a:gd name="T7" fmla="*/ 113 h 113"/>
                <a:gd name="T8" fmla="*/ 177 w 177"/>
                <a:gd name="T9" fmla="*/ 51 h 113"/>
              </a:gdLst>
              <a:ahLst/>
              <a:cxnLst>
                <a:cxn ang="0">
                  <a:pos x="T0" y="T1"/>
                </a:cxn>
                <a:cxn ang="0">
                  <a:pos x="T2" y="T3"/>
                </a:cxn>
                <a:cxn ang="0">
                  <a:pos x="T4" y="T5"/>
                </a:cxn>
                <a:cxn ang="0">
                  <a:pos x="T6" y="T7"/>
                </a:cxn>
                <a:cxn ang="0">
                  <a:pos x="T8" y="T9"/>
                </a:cxn>
              </a:cxnLst>
              <a:rect l="0" t="0" r="r" b="b"/>
              <a:pathLst>
                <a:path w="177" h="113">
                  <a:moveTo>
                    <a:pt x="177" y="51"/>
                  </a:moveTo>
                  <a:cubicBezTo>
                    <a:pt x="144" y="34"/>
                    <a:pt x="112" y="17"/>
                    <a:pt x="80" y="0"/>
                  </a:cubicBezTo>
                  <a:cubicBezTo>
                    <a:pt x="58" y="26"/>
                    <a:pt x="31" y="51"/>
                    <a:pt x="0" y="75"/>
                  </a:cubicBezTo>
                  <a:cubicBezTo>
                    <a:pt x="23" y="87"/>
                    <a:pt x="46" y="100"/>
                    <a:pt x="70" y="113"/>
                  </a:cubicBezTo>
                  <a:cubicBezTo>
                    <a:pt x="109" y="95"/>
                    <a:pt x="144" y="74"/>
                    <a:pt x="177" y="51"/>
                  </a:cubicBez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6">
              <a:extLst>
                <a:ext uri="{FF2B5EF4-FFF2-40B4-BE49-F238E27FC236}">
                  <a16:creationId xmlns:a16="http://schemas.microsoft.com/office/drawing/2014/main" id="{66437A59-9B76-45E6-AE6F-B178BDE274B3}"/>
                </a:ext>
              </a:extLst>
            </p:cNvPr>
            <p:cNvSpPr>
              <a:spLocks/>
            </p:cNvSpPr>
            <p:nvPr/>
          </p:nvSpPr>
          <p:spPr bwMode="auto">
            <a:xfrm>
              <a:off x="632" y="2668"/>
              <a:ext cx="410" cy="204"/>
            </a:xfrm>
            <a:custGeom>
              <a:avLst/>
              <a:gdLst>
                <a:gd name="T0" fmla="*/ 131 w 131"/>
                <a:gd name="T1" fmla="*/ 36 h 65"/>
                <a:gd name="T2" fmla="*/ 66 w 131"/>
                <a:gd name="T3" fmla="*/ 0 h 65"/>
                <a:gd name="T4" fmla="*/ 0 w 131"/>
                <a:gd name="T5" fmla="*/ 41 h 65"/>
                <a:gd name="T6" fmla="*/ 41 w 131"/>
                <a:gd name="T7" fmla="*/ 65 h 65"/>
                <a:gd name="T8" fmla="*/ 131 w 131"/>
                <a:gd name="T9" fmla="*/ 36 h 65"/>
              </a:gdLst>
              <a:ahLst/>
              <a:cxnLst>
                <a:cxn ang="0">
                  <a:pos x="T0" y="T1"/>
                </a:cxn>
                <a:cxn ang="0">
                  <a:pos x="T2" y="T3"/>
                </a:cxn>
                <a:cxn ang="0">
                  <a:pos x="T4" y="T5"/>
                </a:cxn>
                <a:cxn ang="0">
                  <a:pos x="T6" y="T7"/>
                </a:cxn>
                <a:cxn ang="0">
                  <a:pos x="T8" y="T9"/>
                </a:cxn>
              </a:cxnLst>
              <a:rect l="0" t="0" r="r" b="b"/>
              <a:pathLst>
                <a:path w="131" h="65">
                  <a:moveTo>
                    <a:pt x="131" y="36"/>
                  </a:moveTo>
                  <a:cubicBezTo>
                    <a:pt x="109" y="24"/>
                    <a:pt x="87" y="12"/>
                    <a:pt x="66" y="0"/>
                  </a:cubicBezTo>
                  <a:cubicBezTo>
                    <a:pt x="45" y="14"/>
                    <a:pt x="23" y="28"/>
                    <a:pt x="0" y="41"/>
                  </a:cubicBezTo>
                  <a:cubicBezTo>
                    <a:pt x="41" y="65"/>
                    <a:pt x="41" y="65"/>
                    <a:pt x="41" y="65"/>
                  </a:cubicBezTo>
                  <a:cubicBezTo>
                    <a:pt x="73" y="57"/>
                    <a:pt x="103" y="47"/>
                    <a:pt x="131" y="36"/>
                  </a:cubicBez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17">
              <a:extLst>
                <a:ext uri="{FF2B5EF4-FFF2-40B4-BE49-F238E27FC236}">
                  <a16:creationId xmlns:a16="http://schemas.microsoft.com/office/drawing/2014/main" id="{6B6EDB3C-CBE6-4C43-BDAD-269D0C2B2472}"/>
                </a:ext>
              </a:extLst>
            </p:cNvPr>
            <p:cNvSpPr>
              <a:spLocks/>
            </p:cNvSpPr>
            <p:nvPr/>
          </p:nvSpPr>
          <p:spPr bwMode="auto">
            <a:xfrm>
              <a:off x="2234" y="1652"/>
              <a:ext cx="1010" cy="430"/>
            </a:xfrm>
            <a:custGeom>
              <a:avLst/>
              <a:gdLst>
                <a:gd name="T0" fmla="*/ 179 w 323"/>
                <a:gd name="T1" fmla="*/ 0 h 137"/>
                <a:gd name="T2" fmla="*/ 0 w 323"/>
                <a:gd name="T3" fmla="*/ 95 h 137"/>
                <a:gd name="T4" fmla="*/ 65 w 323"/>
                <a:gd name="T5" fmla="*/ 119 h 137"/>
                <a:gd name="T6" fmla="*/ 232 w 323"/>
                <a:gd name="T7" fmla="*/ 124 h 137"/>
                <a:gd name="T8" fmla="*/ 323 w 323"/>
                <a:gd name="T9" fmla="*/ 83 h 137"/>
                <a:gd name="T10" fmla="*/ 179 w 323"/>
                <a:gd name="T11" fmla="*/ 0 h 137"/>
              </a:gdLst>
              <a:ahLst/>
              <a:cxnLst>
                <a:cxn ang="0">
                  <a:pos x="T0" y="T1"/>
                </a:cxn>
                <a:cxn ang="0">
                  <a:pos x="T2" y="T3"/>
                </a:cxn>
                <a:cxn ang="0">
                  <a:pos x="T4" y="T5"/>
                </a:cxn>
                <a:cxn ang="0">
                  <a:pos x="T6" y="T7"/>
                </a:cxn>
                <a:cxn ang="0">
                  <a:pos x="T8" y="T9"/>
                </a:cxn>
                <a:cxn ang="0">
                  <a:pos x="T10" y="T11"/>
                </a:cxn>
              </a:cxnLst>
              <a:rect l="0" t="0" r="r" b="b"/>
              <a:pathLst>
                <a:path w="323" h="137">
                  <a:moveTo>
                    <a:pt x="179" y="0"/>
                  </a:moveTo>
                  <a:cubicBezTo>
                    <a:pt x="107" y="24"/>
                    <a:pt x="51" y="57"/>
                    <a:pt x="0" y="95"/>
                  </a:cubicBezTo>
                  <a:cubicBezTo>
                    <a:pt x="20" y="104"/>
                    <a:pt x="42" y="112"/>
                    <a:pt x="65" y="119"/>
                  </a:cubicBezTo>
                  <a:cubicBezTo>
                    <a:pt x="117" y="134"/>
                    <a:pt x="178" y="137"/>
                    <a:pt x="232" y="124"/>
                  </a:cubicBezTo>
                  <a:cubicBezTo>
                    <a:pt x="268" y="115"/>
                    <a:pt x="297" y="100"/>
                    <a:pt x="323" y="83"/>
                  </a:cubicBezTo>
                  <a:lnTo>
                    <a:pt x="179" y="0"/>
                  </a:ln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18">
              <a:extLst>
                <a:ext uri="{FF2B5EF4-FFF2-40B4-BE49-F238E27FC236}">
                  <a16:creationId xmlns:a16="http://schemas.microsoft.com/office/drawing/2014/main" id="{2F41FEEC-D438-4B51-9972-292F66EADADF}"/>
                </a:ext>
              </a:extLst>
            </p:cNvPr>
            <p:cNvSpPr>
              <a:spLocks/>
            </p:cNvSpPr>
            <p:nvPr/>
          </p:nvSpPr>
          <p:spPr bwMode="auto">
            <a:xfrm>
              <a:off x="2009" y="1985"/>
              <a:ext cx="822" cy="376"/>
            </a:xfrm>
            <a:custGeom>
              <a:avLst/>
              <a:gdLst>
                <a:gd name="T0" fmla="*/ 58 w 263"/>
                <a:gd name="T1" fmla="*/ 0 h 120"/>
                <a:gd name="T2" fmla="*/ 0 w 263"/>
                <a:gd name="T3" fmla="*/ 50 h 120"/>
                <a:gd name="T4" fmla="*/ 175 w 263"/>
                <a:gd name="T5" fmla="*/ 120 h 120"/>
                <a:gd name="T6" fmla="*/ 194 w 263"/>
                <a:gd name="T7" fmla="*/ 107 h 120"/>
                <a:gd name="T8" fmla="*/ 263 w 263"/>
                <a:gd name="T9" fmla="*/ 38 h 120"/>
                <a:gd name="T10" fmla="*/ 161 w 263"/>
                <a:gd name="T11" fmla="*/ 32 h 120"/>
                <a:gd name="T12" fmla="*/ 58 w 263"/>
                <a:gd name="T13" fmla="*/ 0 h 120"/>
              </a:gdLst>
              <a:ahLst/>
              <a:cxnLst>
                <a:cxn ang="0">
                  <a:pos x="T0" y="T1"/>
                </a:cxn>
                <a:cxn ang="0">
                  <a:pos x="T2" y="T3"/>
                </a:cxn>
                <a:cxn ang="0">
                  <a:pos x="T4" y="T5"/>
                </a:cxn>
                <a:cxn ang="0">
                  <a:pos x="T6" y="T7"/>
                </a:cxn>
                <a:cxn ang="0">
                  <a:pos x="T8" y="T9"/>
                </a:cxn>
                <a:cxn ang="0">
                  <a:pos x="T10" y="T11"/>
                </a:cxn>
                <a:cxn ang="0">
                  <a:pos x="T12" y="T13"/>
                </a:cxn>
              </a:cxnLst>
              <a:rect l="0" t="0" r="r" b="b"/>
              <a:pathLst>
                <a:path w="263" h="120">
                  <a:moveTo>
                    <a:pt x="58" y="0"/>
                  </a:moveTo>
                  <a:cubicBezTo>
                    <a:pt x="38" y="16"/>
                    <a:pt x="18" y="33"/>
                    <a:pt x="0" y="50"/>
                  </a:cubicBezTo>
                  <a:cubicBezTo>
                    <a:pt x="54" y="76"/>
                    <a:pt x="113" y="100"/>
                    <a:pt x="175" y="120"/>
                  </a:cubicBezTo>
                  <a:cubicBezTo>
                    <a:pt x="181" y="115"/>
                    <a:pt x="188" y="111"/>
                    <a:pt x="194" y="107"/>
                  </a:cubicBezTo>
                  <a:cubicBezTo>
                    <a:pt x="223" y="86"/>
                    <a:pt x="252" y="65"/>
                    <a:pt x="263" y="38"/>
                  </a:cubicBezTo>
                  <a:cubicBezTo>
                    <a:pt x="229" y="41"/>
                    <a:pt x="194" y="38"/>
                    <a:pt x="161" y="32"/>
                  </a:cubicBezTo>
                  <a:cubicBezTo>
                    <a:pt x="122" y="26"/>
                    <a:pt x="89" y="14"/>
                    <a:pt x="58" y="0"/>
                  </a:cubicBez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19">
              <a:extLst>
                <a:ext uri="{FF2B5EF4-FFF2-40B4-BE49-F238E27FC236}">
                  <a16:creationId xmlns:a16="http://schemas.microsoft.com/office/drawing/2014/main" id="{9898ECED-3C1D-434B-9F07-E62753FD0F88}"/>
                </a:ext>
              </a:extLst>
            </p:cNvPr>
            <p:cNvSpPr>
              <a:spLocks/>
            </p:cNvSpPr>
            <p:nvPr/>
          </p:nvSpPr>
          <p:spPr bwMode="auto">
            <a:xfrm>
              <a:off x="1761" y="2176"/>
              <a:ext cx="751" cy="382"/>
            </a:xfrm>
            <a:custGeom>
              <a:avLst/>
              <a:gdLst>
                <a:gd name="T0" fmla="*/ 66 w 240"/>
                <a:gd name="T1" fmla="*/ 0 h 122"/>
                <a:gd name="T2" fmla="*/ 0 w 240"/>
                <a:gd name="T3" fmla="*/ 60 h 122"/>
                <a:gd name="T4" fmla="*/ 50 w 240"/>
                <a:gd name="T5" fmla="*/ 79 h 122"/>
                <a:gd name="T6" fmla="*/ 165 w 240"/>
                <a:gd name="T7" fmla="*/ 122 h 122"/>
                <a:gd name="T8" fmla="*/ 167 w 240"/>
                <a:gd name="T9" fmla="*/ 120 h 122"/>
                <a:gd name="T10" fmla="*/ 240 w 240"/>
                <a:gd name="T11" fmla="*/ 69 h 122"/>
                <a:gd name="T12" fmla="*/ 66 w 240"/>
                <a:gd name="T13" fmla="*/ 0 h 122"/>
              </a:gdLst>
              <a:ahLst/>
              <a:cxnLst>
                <a:cxn ang="0">
                  <a:pos x="T0" y="T1"/>
                </a:cxn>
                <a:cxn ang="0">
                  <a:pos x="T2" y="T3"/>
                </a:cxn>
                <a:cxn ang="0">
                  <a:pos x="T4" y="T5"/>
                </a:cxn>
                <a:cxn ang="0">
                  <a:pos x="T6" y="T7"/>
                </a:cxn>
                <a:cxn ang="0">
                  <a:pos x="T8" y="T9"/>
                </a:cxn>
                <a:cxn ang="0">
                  <a:pos x="T10" y="T11"/>
                </a:cxn>
                <a:cxn ang="0">
                  <a:pos x="T12" y="T13"/>
                </a:cxn>
              </a:cxnLst>
              <a:rect l="0" t="0" r="r" b="b"/>
              <a:pathLst>
                <a:path w="240" h="122">
                  <a:moveTo>
                    <a:pt x="66" y="0"/>
                  </a:moveTo>
                  <a:cubicBezTo>
                    <a:pt x="44" y="20"/>
                    <a:pt x="22" y="40"/>
                    <a:pt x="0" y="60"/>
                  </a:cubicBezTo>
                  <a:cubicBezTo>
                    <a:pt x="17" y="67"/>
                    <a:pt x="34" y="73"/>
                    <a:pt x="50" y="79"/>
                  </a:cubicBezTo>
                  <a:cubicBezTo>
                    <a:pt x="89" y="93"/>
                    <a:pt x="128" y="107"/>
                    <a:pt x="165" y="122"/>
                  </a:cubicBezTo>
                  <a:cubicBezTo>
                    <a:pt x="166" y="121"/>
                    <a:pt x="166" y="121"/>
                    <a:pt x="167" y="120"/>
                  </a:cubicBezTo>
                  <a:cubicBezTo>
                    <a:pt x="192" y="103"/>
                    <a:pt x="216" y="86"/>
                    <a:pt x="240" y="69"/>
                  </a:cubicBezTo>
                  <a:cubicBezTo>
                    <a:pt x="179" y="49"/>
                    <a:pt x="121" y="26"/>
                    <a:pt x="66" y="0"/>
                  </a:cubicBez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20">
              <a:extLst>
                <a:ext uri="{FF2B5EF4-FFF2-40B4-BE49-F238E27FC236}">
                  <a16:creationId xmlns:a16="http://schemas.microsoft.com/office/drawing/2014/main" id="{C4B71969-E7AD-4D88-B86D-A8AE8775730B}"/>
                </a:ext>
              </a:extLst>
            </p:cNvPr>
            <p:cNvSpPr>
              <a:spLocks/>
            </p:cNvSpPr>
            <p:nvPr/>
          </p:nvSpPr>
          <p:spPr bwMode="auto">
            <a:xfrm>
              <a:off x="817" y="2884"/>
              <a:ext cx="569" cy="282"/>
            </a:xfrm>
            <a:custGeom>
              <a:avLst/>
              <a:gdLst>
                <a:gd name="T0" fmla="*/ 0 w 182"/>
                <a:gd name="T1" fmla="*/ 6 h 90"/>
                <a:gd name="T2" fmla="*/ 145 w 182"/>
                <a:gd name="T3" fmla="*/ 90 h 90"/>
                <a:gd name="T4" fmla="*/ 182 w 182"/>
                <a:gd name="T5" fmla="*/ 76 h 90"/>
                <a:gd name="T6" fmla="*/ 140 w 182"/>
                <a:gd name="T7" fmla="*/ 58 h 90"/>
                <a:gd name="T8" fmla="*/ 106 w 182"/>
                <a:gd name="T9" fmla="*/ 42 h 90"/>
                <a:gd name="T10" fmla="*/ 96 w 182"/>
                <a:gd name="T11" fmla="*/ 37 h 90"/>
                <a:gd name="T12" fmla="*/ 75 w 182"/>
                <a:gd name="T13" fmla="*/ 26 h 90"/>
                <a:gd name="T14" fmla="*/ 62 w 182"/>
                <a:gd name="T15" fmla="*/ 20 h 90"/>
                <a:gd name="T16" fmla="*/ 44 w 182"/>
                <a:gd name="T17" fmla="*/ 11 h 90"/>
                <a:gd name="T18" fmla="*/ 43 w 182"/>
                <a:gd name="T19" fmla="*/ 10 h 90"/>
                <a:gd name="T20" fmla="*/ 24 w 182"/>
                <a:gd name="T21" fmla="*/ 0 h 90"/>
                <a:gd name="T22" fmla="*/ 0 w 182"/>
                <a:gd name="T23" fmla="*/ 6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2" h="90">
                  <a:moveTo>
                    <a:pt x="0" y="6"/>
                  </a:moveTo>
                  <a:cubicBezTo>
                    <a:pt x="145" y="90"/>
                    <a:pt x="145" y="90"/>
                    <a:pt x="145" y="90"/>
                  </a:cubicBezTo>
                  <a:cubicBezTo>
                    <a:pt x="158" y="85"/>
                    <a:pt x="170" y="81"/>
                    <a:pt x="182" y="76"/>
                  </a:cubicBezTo>
                  <a:cubicBezTo>
                    <a:pt x="168" y="70"/>
                    <a:pt x="154" y="64"/>
                    <a:pt x="140" y="58"/>
                  </a:cubicBezTo>
                  <a:cubicBezTo>
                    <a:pt x="129" y="53"/>
                    <a:pt x="117" y="47"/>
                    <a:pt x="106" y="42"/>
                  </a:cubicBezTo>
                  <a:cubicBezTo>
                    <a:pt x="103" y="40"/>
                    <a:pt x="99" y="38"/>
                    <a:pt x="96" y="37"/>
                  </a:cubicBezTo>
                  <a:cubicBezTo>
                    <a:pt x="89" y="33"/>
                    <a:pt x="82" y="30"/>
                    <a:pt x="75" y="26"/>
                  </a:cubicBezTo>
                  <a:cubicBezTo>
                    <a:pt x="70" y="24"/>
                    <a:pt x="66" y="22"/>
                    <a:pt x="62" y="20"/>
                  </a:cubicBezTo>
                  <a:cubicBezTo>
                    <a:pt x="56" y="17"/>
                    <a:pt x="50" y="14"/>
                    <a:pt x="44" y="11"/>
                  </a:cubicBezTo>
                  <a:cubicBezTo>
                    <a:pt x="44" y="10"/>
                    <a:pt x="43" y="10"/>
                    <a:pt x="43" y="10"/>
                  </a:cubicBezTo>
                  <a:cubicBezTo>
                    <a:pt x="36" y="7"/>
                    <a:pt x="30" y="3"/>
                    <a:pt x="24" y="0"/>
                  </a:cubicBezTo>
                  <a:cubicBezTo>
                    <a:pt x="16" y="2"/>
                    <a:pt x="8" y="4"/>
                    <a:pt x="0" y="6"/>
                  </a:cubicBez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21">
              <a:extLst>
                <a:ext uri="{FF2B5EF4-FFF2-40B4-BE49-F238E27FC236}">
                  <a16:creationId xmlns:a16="http://schemas.microsoft.com/office/drawing/2014/main" id="{D07A5A13-7D15-49CB-8A6A-E96920476C50}"/>
                </a:ext>
              </a:extLst>
            </p:cNvPr>
            <p:cNvSpPr>
              <a:spLocks/>
            </p:cNvSpPr>
            <p:nvPr/>
          </p:nvSpPr>
          <p:spPr bwMode="auto">
            <a:xfrm>
              <a:off x="1392" y="2401"/>
              <a:ext cx="1123" cy="574"/>
            </a:xfrm>
            <a:custGeom>
              <a:avLst/>
              <a:gdLst>
                <a:gd name="T0" fmla="*/ 106 w 359"/>
                <a:gd name="T1" fmla="*/ 0 h 183"/>
                <a:gd name="T2" fmla="*/ 0 w 359"/>
                <a:gd name="T3" fmla="*/ 82 h 183"/>
                <a:gd name="T4" fmla="*/ 2 w 359"/>
                <a:gd name="T5" fmla="*/ 83 h 183"/>
                <a:gd name="T6" fmla="*/ 219 w 359"/>
                <a:gd name="T7" fmla="*/ 183 h 183"/>
                <a:gd name="T8" fmla="*/ 359 w 359"/>
                <a:gd name="T9" fmla="*/ 102 h 183"/>
                <a:gd name="T10" fmla="*/ 106 w 359"/>
                <a:gd name="T11" fmla="*/ 0 h 183"/>
              </a:gdLst>
              <a:ahLst/>
              <a:cxnLst>
                <a:cxn ang="0">
                  <a:pos x="T0" y="T1"/>
                </a:cxn>
                <a:cxn ang="0">
                  <a:pos x="T2" y="T3"/>
                </a:cxn>
                <a:cxn ang="0">
                  <a:pos x="T4" y="T5"/>
                </a:cxn>
                <a:cxn ang="0">
                  <a:pos x="T6" y="T7"/>
                </a:cxn>
                <a:cxn ang="0">
                  <a:pos x="T8" y="T9"/>
                </a:cxn>
                <a:cxn ang="0">
                  <a:pos x="T10" y="T11"/>
                </a:cxn>
              </a:cxnLst>
              <a:rect l="0" t="0" r="r" b="b"/>
              <a:pathLst>
                <a:path w="359" h="183">
                  <a:moveTo>
                    <a:pt x="106" y="0"/>
                  </a:moveTo>
                  <a:cubicBezTo>
                    <a:pt x="73" y="29"/>
                    <a:pt x="38" y="57"/>
                    <a:pt x="0" y="82"/>
                  </a:cubicBezTo>
                  <a:cubicBezTo>
                    <a:pt x="0" y="82"/>
                    <a:pt x="1" y="82"/>
                    <a:pt x="2" y="83"/>
                  </a:cubicBezTo>
                  <a:cubicBezTo>
                    <a:pt x="70" y="119"/>
                    <a:pt x="142" y="152"/>
                    <a:pt x="219" y="183"/>
                  </a:cubicBezTo>
                  <a:cubicBezTo>
                    <a:pt x="359" y="102"/>
                    <a:pt x="359" y="102"/>
                    <a:pt x="359" y="102"/>
                  </a:cubicBezTo>
                  <a:cubicBezTo>
                    <a:pt x="283" y="62"/>
                    <a:pt x="192" y="31"/>
                    <a:pt x="106" y="0"/>
                  </a:cubicBez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22">
              <a:extLst>
                <a:ext uri="{FF2B5EF4-FFF2-40B4-BE49-F238E27FC236}">
                  <a16:creationId xmlns:a16="http://schemas.microsoft.com/office/drawing/2014/main" id="{E4DFC13C-3EC8-4158-A42A-E9D0079A3C18}"/>
                </a:ext>
              </a:extLst>
            </p:cNvPr>
            <p:cNvSpPr>
              <a:spLocks/>
            </p:cNvSpPr>
            <p:nvPr/>
          </p:nvSpPr>
          <p:spPr bwMode="auto">
            <a:xfrm>
              <a:off x="961" y="2687"/>
              <a:ext cx="816" cy="407"/>
            </a:xfrm>
            <a:custGeom>
              <a:avLst/>
              <a:gdLst>
                <a:gd name="T0" fmla="*/ 122 w 261"/>
                <a:gd name="T1" fmla="*/ 0 h 130"/>
                <a:gd name="T2" fmla="*/ 0 w 261"/>
                <a:gd name="T3" fmla="*/ 56 h 130"/>
                <a:gd name="T4" fmla="*/ 155 w 261"/>
                <a:gd name="T5" fmla="*/ 130 h 130"/>
                <a:gd name="T6" fmla="*/ 260 w 261"/>
                <a:gd name="T7" fmla="*/ 68 h 130"/>
                <a:gd name="T8" fmla="*/ 261 w 261"/>
                <a:gd name="T9" fmla="*/ 68 h 130"/>
                <a:gd name="T10" fmla="*/ 123 w 261"/>
                <a:gd name="T11" fmla="*/ 1 h 130"/>
                <a:gd name="T12" fmla="*/ 122 w 261"/>
                <a:gd name="T13" fmla="*/ 0 h 130"/>
              </a:gdLst>
              <a:ahLst/>
              <a:cxnLst>
                <a:cxn ang="0">
                  <a:pos x="T0" y="T1"/>
                </a:cxn>
                <a:cxn ang="0">
                  <a:pos x="T2" y="T3"/>
                </a:cxn>
                <a:cxn ang="0">
                  <a:pos x="T4" y="T5"/>
                </a:cxn>
                <a:cxn ang="0">
                  <a:pos x="T6" y="T7"/>
                </a:cxn>
                <a:cxn ang="0">
                  <a:pos x="T8" y="T9"/>
                </a:cxn>
                <a:cxn ang="0">
                  <a:pos x="T10" y="T11"/>
                </a:cxn>
                <a:cxn ang="0">
                  <a:pos x="T12" y="T13"/>
                </a:cxn>
              </a:cxnLst>
              <a:rect l="0" t="0" r="r" b="b"/>
              <a:pathLst>
                <a:path w="261" h="130">
                  <a:moveTo>
                    <a:pt x="122" y="0"/>
                  </a:moveTo>
                  <a:cubicBezTo>
                    <a:pt x="86" y="22"/>
                    <a:pt x="46" y="41"/>
                    <a:pt x="0" y="56"/>
                  </a:cubicBezTo>
                  <a:cubicBezTo>
                    <a:pt x="49" y="83"/>
                    <a:pt x="100" y="108"/>
                    <a:pt x="155" y="130"/>
                  </a:cubicBezTo>
                  <a:cubicBezTo>
                    <a:pt x="194" y="113"/>
                    <a:pt x="230" y="92"/>
                    <a:pt x="260" y="68"/>
                  </a:cubicBezTo>
                  <a:cubicBezTo>
                    <a:pt x="261" y="68"/>
                    <a:pt x="261" y="68"/>
                    <a:pt x="261" y="68"/>
                  </a:cubicBezTo>
                  <a:cubicBezTo>
                    <a:pt x="214" y="47"/>
                    <a:pt x="168" y="24"/>
                    <a:pt x="123" y="1"/>
                  </a:cubicBezTo>
                  <a:cubicBezTo>
                    <a:pt x="123" y="1"/>
                    <a:pt x="123" y="1"/>
                    <a:pt x="122" y="0"/>
                  </a:cubicBezTo>
                  <a:close/>
                </a:path>
              </a:pathLst>
            </a:custGeom>
            <a:solidFill>
              <a:srgbClr val="B1CC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23">
              <a:extLst>
                <a:ext uri="{FF2B5EF4-FFF2-40B4-BE49-F238E27FC236}">
                  <a16:creationId xmlns:a16="http://schemas.microsoft.com/office/drawing/2014/main" id="{86E0CF76-B2F6-45E8-AA8B-4EA5AA6F55CC}"/>
                </a:ext>
              </a:extLst>
            </p:cNvPr>
            <p:cNvSpPr>
              <a:spLocks/>
            </p:cNvSpPr>
            <p:nvPr/>
          </p:nvSpPr>
          <p:spPr bwMode="auto">
            <a:xfrm>
              <a:off x="2622" y="2060"/>
              <a:ext cx="757" cy="410"/>
            </a:xfrm>
            <a:custGeom>
              <a:avLst/>
              <a:gdLst>
                <a:gd name="T0" fmla="*/ 92 w 242"/>
                <a:gd name="T1" fmla="*/ 12 h 131"/>
                <a:gd name="T2" fmla="*/ 91 w 242"/>
                <a:gd name="T3" fmla="*/ 15 h 131"/>
                <a:gd name="T4" fmla="*/ 90 w 242"/>
                <a:gd name="T5" fmla="*/ 17 h 131"/>
                <a:gd name="T6" fmla="*/ 88 w 242"/>
                <a:gd name="T7" fmla="*/ 21 h 131"/>
                <a:gd name="T8" fmla="*/ 87 w 242"/>
                <a:gd name="T9" fmla="*/ 23 h 131"/>
                <a:gd name="T10" fmla="*/ 85 w 242"/>
                <a:gd name="T11" fmla="*/ 28 h 131"/>
                <a:gd name="T12" fmla="*/ 82 w 242"/>
                <a:gd name="T13" fmla="*/ 32 h 131"/>
                <a:gd name="T14" fmla="*/ 79 w 242"/>
                <a:gd name="T15" fmla="*/ 36 h 131"/>
                <a:gd name="T16" fmla="*/ 78 w 242"/>
                <a:gd name="T17" fmla="*/ 37 h 131"/>
                <a:gd name="T18" fmla="*/ 75 w 242"/>
                <a:gd name="T19" fmla="*/ 41 h 131"/>
                <a:gd name="T20" fmla="*/ 71 w 242"/>
                <a:gd name="T21" fmla="*/ 46 h 131"/>
                <a:gd name="T22" fmla="*/ 62 w 242"/>
                <a:gd name="T23" fmla="*/ 55 h 131"/>
                <a:gd name="T24" fmla="*/ 44 w 242"/>
                <a:gd name="T25" fmla="*/ 70 h 131"/>
                <a:gd name="T26" fmla="*/ 39 w 242"/>
                <a:gd name="T27" fmla="*/ 74 h 131"/>
                <a:gd name="T28" fmla="*/ 26 w 242"/>
                <a:gd name="T29" fmla="*/ 84 h 131"/>
                <a:gd name="T30" fmla="*/ 0 w 242"/>
                <a:gd name="T31" fmla="*/ 102 h 131"/>
                <a:gd name="T32" fmla="*/ 104 w 242"/>
                <a:gd name="T33" fmla="*/ 131 h 131"/>
                <a:gd name="T34" fmla="*/ 242 w 242"/>
                <a:gd name="T35" fmla="*/ 51 h 131"/>
                <a:gd name="T36" fmla="*/ 139 w 242"/>
                <a:gd name="T37" fmla="*/ 1 h 131"/>
                <a:gd name="T38" fmla="*/ 138 w 242"/>
                <a:gd name="T39" fmla="*/ 0 h 131"/>
                <a:gd name="T40" fmla="*/ 120 w 242"/>
                <a:gd name="T41" fmla="*/ 6 h 131"/>
                <a:gd name="T42" fmla="*/ 92 w 242"/>
                <a:gd name="T43" fmla="*/ 12 h 1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2" h="131">
                  <a:moveTo>
                    <a:pt x="92" y="12"/>
                  </a:moveTo>
                  <a:cubicBezTo>
                    <a:pt x="91" y="13"/>
                    <a:pt x="91" y="14"/>
                    <a:pt x="91" y="15"/>
                  </a:cubicBezTo>
                  <a:cubicBezTo>
                    <a:pt x="90" y="16"/>
                    <a:pt x="90" y="17"/>
                    <a:pt x="90" y="17"/>
                  </a:cubicBezTo>
                  <a:cubicBezTo>
                    <a:pt x="89" y="18"/>
                    <a:pt x="89" y="19"/>
                    <a:pt x="88" y="21"/>
                  </a:cubicBezTo>
                  <a:cubicBezTo>
                    <a:pt x="88" y="21"/>
                    <a:pt x="88" y="22"/>
                    <a:pt x="87" y="23"/>
                  </a:cubicBezTo>
                  <a:cubicBezTo>
                    <a:pt x="87" y="24"/>
                    <a:pt x="86" y="26"/>
                    <a:pt x="85" y="28"/>
                  </a:cubicBezTo>
                  <a:cubicBezTo>
                    <a:pt x="84" y="29"/>
                    <a:pt x="83" y="30"/>
                    <a:pt x="82" y="32"/>
                  </a:cubicBezTo>
                  <a:cubicBezTo>
                    <a:pt x="81" y="33"/>
                    <a:pt x="80" y="34"/>
                    <a:pt x="79" y="36"/>
                  </a:cubicBezTo>
                  <a:cubicBezTo>
                    <a:pt x="79" y="36"/>
                    <a:pt x="79" y="37"/>
                    <a:pt x="78" y="37"/>
                  </a:cubicBezTo>
                  <a:cubicBezTo>
                    <a:pt x="77" y="38"/>
                    <a:pt x="76" y="40"/>
                    <a:pt x="75" y="41"/>
                  </a:cubicBezTo>
                  <a:cubicBezTo>
                    <a:pt x="74" y="42"/>
                    <a:pt x="72" y="44"/>
                    <a:pt x="71" y="46"/>
                  </a:cubicBezTo>
                  <a:cubicBezTo>
                    <a:pt x="68" y="49"/>
                    <a:pt x="65" y="52"/>
                    <a:pt x="62" y="55"/>
                  </a:cubicBezTo>
                  <a:cubicBezTo>
                    <a:pt x="56" y="60"/>
                    <a:pt x="50" y="65"/>
                    <a:pt x="44" y="70"/>
                  </a:cubicBezTo>
                  <a:cubicBezTo>
                    <a:pt x="42" y="72"/>
                    <a:pt x="41" y="73"/>
                    <a:pt x="39" y="74"/>
                  </a:cubicBezTo>
                  <a:cubicBezTo>
                    <a:pt x="35" y="77"/>
                    <a:pt x="30" y="81"/>
                    <a:pt x="26" y="84"/>
                  </a:cubicBezTo>
                  <a:cubicBezTo>
                    <a:pt x="17" y="90"/>
                    <a:pt x="9" y="96"/>
                    <a:pt x="0" y="102"/>
                  </a:cubicBezTo>
                  <a:cubicBezTo>
                    <a:pt x="34" y="113"/>
                    <a:pt x="69" y="122"/>
                    <a:pt x="104" y="131"/>
                  </a:cubicBezTo>
                  <a:cubicBezTo>
                    <a:pt x="242" y="51"/>
                    <a:pt x="242" y="51"/>
                    <a:pt x="242" y="51"/>
                  </a:cubicBezTo>
                  <a:cubicBezTo>
                    <a:pt x="205" y="36"/>
                    <a:pt x="171" y="20"/>
                    <a:pt x="139" y="1"/>
                  </a:cubicBezTo>
                  <a:cubicBezTo>
                    <a:pt x="138" y="1"/>
                    <a:pt x="138" y="0"/>
                    <a:pt x="138" y="0"/>
                  </a:cubicBezTo>
                  <a:cubicBezTo>
                    <a:pt x="132" y="2"/>
                    <a:pt x="126" y="4"/>
                    <a:pt x="120" y="6"/>
                  </a:cubicBezTo>
                  <a:cubicBezTo>
                    <a:pt x="111" y="8"/>
                    <a:pt x="101" y="10"/>
                    <a:pt x="92" y="12"/>
                  </a:cubicBezTo>
                  <a:close/>
                </a:path>
              </a:pathLst>
            </a:custGeom>
            <a:solidFill>
              <a:srgbClr val="B1CC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24">
              <a:extLst>
                <a:ext uri="{FF2B5EF4-FFF2-40B4-BE49-F238E27FC236}">
                  <a16:creationId xmlns:a16="http://schemas.microsoft.com/office/drawing/2014/main" id="{3A2AFD10-D691-4068-BD79-376CED37BCFD}"/>
                </a:ext>
              </a:extLst>
            </p:cNvPr>
            <p:cNvSpPr>
              <a:spLocks/>
            </p:cNvSpPr>
            <p:nvPr/>
          </p:nvSpPr>
          <p:spPr bwMode="auto">
            <a:xfrm>
              <a:off x="3113" y="1944"/>
              <a:ext cx="429" cy="244"/>
            </a:xfrm>
            <a:custGeom>
              <a:avLst/>
              <a:gdLst>
                <a:gd name="T0" fmla="*/ 0 w 137"/>
                <a:gd name="T1" fmla="*/ 30 h 78"/>
                <a:gd name="T2" fmla="*/ 102 w 137"/>
                <a:gd name="T3" fmla="*/ 78 h 78"/>
                <a:gd name="T4" fmla="*/ 122 w 137"/>
                <a:gd name="T5" fmla="*/ 67 h 78"/>
                <a:gd name="T6" fmla="*/ 122 w 137"/>
                <a:gd name="T7" fmla="*/ 37 h 78"/>
                <a:gd name="T8" fmla="*/ 58 w 137"/>
                <a:gd name="T9" fmla="*/ 0 h 78"/>
                <a:gd name="T10" fmla="*/ 0 w 137"/>
                <a:gd name="T11" fmla="*/ 30 h 78"/>
              </a:gdLst>
              <a:ahLst/>
              <a:cxnLst>
                <a:cxn ang="0">
                  <a:pos x="T0" y="T1"/>
                </a:cxn>
                <a:cxn ang="0">
                  <a:pos x="T2" y="T3"/>
                </a:cxn>
                <a:cxn ang="0">
                  <a:pos x="T4" y="T5"/>
                </a:cxn>
                <a:cxn ang="0">
                  <a:pos x="T6" y="T7"/>
                </a:cxn>
                <a:cxn ang="0">
                  <a:pos x="T8" y="T9"/>
                </a:cxn>
                <a:cxn ang="0">
                  <a:pos x="T10" y="T11"/>
                </a:cxn>
              </a:cxnLst>
              <a:rect l="0" t="0" r="r" b="b"/>
              <a:pathLst>
                <a:path w="137" h="78">
                  <a:moveTo>
                    <a:pt x="0" y="30"/>
                  </a:moveTo>
                  <a:cubicBezTo>
                    <a:pt x="32" y="48"/>
                    <a:pt x="65" y="64"/>
                    <a:pt x="102" y="78"/>
                  </a:cubicBezTo>
                  <a:cubicBezTo>
                    <a:pt x="122" y="67"/>
                    <a:pt x="122" y="67"/>
                    <a:pt x="122" y="67"/>
                  </a:cubicBezTo>
                  <a:cubicBezTo>
                    <a:pt x="137" y="58"/>
                    <a:pt x="137" y="45"/>
                    <a:pt x="122" y="37"/>
                  </a:cubicBezTo>
                  <a:cubicBezTo>
                    <a:pt x="58" y="0"/>
                    <a:pt x="58" y="0"/>
                    <a:pt x="58" y="0"/>
                  </a:cubicBezTo>
                  <a:cubicBezTo>
                    <a:pt x="41" y="11"/>
                    <a:pt x="22" y="21"/>
                    <a:pt x="0" y="30"/>
                  </a:cubicBez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25">
              <a:extLst>
                <a:ext uri="{FF2B5EF4-FFF2-40B4-BE49-F238E27FC236}">
                  <a16:creationId xmlns:a16="http://schemas.microsoft.com/office/drawing/2014/main" id="{30741422-803B-454E-9D3F-7768A0A862C2}"/>
                </a:ext>
              </a:extLst>
            </p:cNvPr>
            <p:cNvSpPr>
              <a:spLocks/>
            </p:cNvSpPr>
            <p:nvPr/>
          </p:nvSpPr>
          <p:spPr bwMode="auto">
            <a:xfrm>
              <a:off x="2337" y="2414"/>
              <a:ext cx="557" cy="276"/>
            </a:xfrm>
            <a:custGeom>
              <a:avLst/>
              <a:gdLst>
                <a:gd name="T0" fmla="*/ 76 w 178"/>
                <a:gd name="T1" fmla="*/ 0 h 88"/>
                <a:gd name="T2" fmla="*/ 0 w 178"/>
                <a:gd name="T3" fmla="*/ 53 h 88"/>
                <a:gd name="T4" fmla="*/ 73 w 178"/>
                <a:gd name="T5" fmla="*/ 88 h 88"/>
                <a:gd name="T6" fmla="*/ 178 w 178"/>
                <a:gd name="T7" fmla="*/ 28 h 88"/>
                <a:gd name="T8" fmla="*/ 76 w 178"/>
                <a:gd name="T9" fmla="*/ 0 h 88"/>
              </a:gdLst>
              <a:ahLst/>
              <a:cxnLst>
                <a:cxn ang="0">
                  <a:pos x="T0" y="T1"/>
                </a:cxn>
                <a:cxn ang="0">
                  <a:pos x="T2" y="T3"/>
                </a:cxn>
                <a:cxn ang="0">
                  <a:pos x="T4" y="T5"/>
                </a:cxn>
                <a:cxn ang="0">
                  <a:pos x="T6" y="T7"/>
                </a:cxn>
                <a:cxn ang="0">
                  <a:pos x="T8" y="T9"/>
                </a:cxn>
              </a:cxnLst>
              <a:rect l="0" t="0" r="r" b="b"/>
              <a:pathLst>
                <a:path w="178" h="88">
                  <a:moveTo>
                    <a:pt x="76" y="0"/>
                  </a:moveTo>
                  <a:cubicBezTo>
                    <a:pt x="51" y="18"/>
                    <a:pt x="25" y="35"/>
                    <a:pt x="0" y="53"/>
                  </a:cubicBezTo>
                  <a:cubicBezTo>
                    <a:pt x="25" y="65"/>
                    <a:pt x="50" y="76"/>
                    <a:pt x="73" y="88"/>
                  </a:cubicBezTo>
                  <a:cubicBezTo>
                    <a:pt x="178" y="28"/>
                    <a:pt x="178" y="28"/>
                    <a:pt x="178" y="28"/>
                  </a:cubicBezTo>
                  <a:cubicBezTo>
                    <a:pt x="143" y="19"/>
                    <a:pt x="109" y="10"/>
                    <a:pt x="76" y="0"/>
                  </a:cubicBez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26">
              <a:extLst>
                <a:ext uri="{FF2B5EF4-FFF2-40B4-BE49-F238E27FC236}">
                  <a16:creationId xmlns:a16="http://schemas.microsoft.com/office/drawing/2014/main" id="{D420CE93-8A0D-44CF-9BDC-58A04841B321}"/>
                </a:ext>
              </a:extLst>
            </p:cNvPr>
            <p:cNvSpPr>
              <a:spLocks/>
            </p:cNvSpPr>
            <p:nvPr/>
          </p:nvSpPr>
          <p:spPr bwMode="auto">
            <a:xfrm>
              <a:off x="1323" y="3110"/>
              <a:ext cx="388" cy="172"/>
            </a:xfrm>
            <a:custGeom>
              <a:avLst/>
              <a:gdLst>
                <a:gd name="T0" fmla="*/ 0 w 124"/>
                <a:gd name="T1" fmla="*/ 28 h 55"/>
                <a:gd name="T2" fmla="*/ 33 w 124"/>
                <a:gd name="T3" fmla="*/ 47 h 55"/>
                <a:gd name="T4" fmla="*/ 85 w 124"/>
                <a:gd name="T5" fmla="*/ 47 h 55"/>
                <a:gd name="T6" fmla="*/ 124 w 124"/>
                <a:gd name="T7" fmla="*/ 24 h 55"/>
                <a:gd name="T8" fmla="*/ 66 w 124"/>
                <a:gd name="T9" fmla="*/ 0 h 55"/>
                <a:gd name="T10" fmla="*/ 0 w 124"/>
                <a:gd name="T11" fmla="*/ 28 h 55"/>
              </a:gdLst>
              <a:ahLst/>
              <a:cxnLst>
                <a:cxn ang="0">
                  <a:pos x="T0" y="T1"/>
                </a:cxn>
                <a:cxn ang="0">
                  <a:pos x="T2" y="T3"/>
                </a:cxn>
                <a:cxn ang="0">
                  <a:pos x="T4" y="T5"/>
                </a:cxn>
                <a:cxn ang="0">
                  <a:pos x="T6" y="T7"/>
                </a:cxn>
                <a:cxn ang="0">
                  <a:pos x="T8" y="T9"/>
                </a:cxn>
                <a:cxn ang="0">
                  <a:pos x="T10" y="T11"/>
                </a:cxn>
              </a:cxnLst>
              <a:rect l="0" t="0" r="r" b="b"/>
              <a:pathLst>
                <a:path w="124" h="55">
                  <a:moveTo>
                    <a:pt x="0" y="28"/>
                  </a:moveTo>
                  <a:cubicBezTo>
                    <a:pt x="33" y="47"/>
                    <a:pt x="33" y="47"/>
                    <a:pt x="33" y="47"/>
                  </a:cubicBezTo>
                  <a:cubicBezTo>
                    <a:pt x="47" y="55"/>
                    <a:pt x="71" y="55"/>
                    <a:pt x="85" y="47"/>
                  </a:cubicBezTo>
                  <a:cubicBezTo>
                    <a:pt x="124" y="24"/>
                    <a:pt x="124" y="24"/>
                    <a:pt x="124" y="24"/>
                  </a:cubicBezTo>
                  <a:cubicBezTo>
                    <a:pt x="105" y="16"/>
                    <a:pt x="85" y="8"/>
                    <a:pt x="66" y="0"/>
                  </a:cubicBezTo>
                  <a:cubicBezTo>
                    <a:pt x="45" y="10"/>
                    <a:pt x="23" y="19"/>
                    <a:pt x="0" y="28"/>
                  </a:cubicBezTo>
                  <a:close/>
                </a:path>
              </a:pathLst>
            </a:custGeom>
            <a:solidFill>
              <a:srgbClr val="B1CC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27">
              <a:extLst>
                <a:ext uri="{FF2B5EF4-FFF2-40B4-BE49-F238E27FC236}">
                  <a16:creationId xmlns:a16="http://schemas.microsoft.com/office/drawing/2014/main" id="{11585376-6696-44AC-A257-A72715DCD680}"/>
                </a:ext>
              </a:extLst>
            </p:cNvPr>
            <p:cNvSpPr>
              <a:spLocks/>
            </p:cNvSpPr>
            <p:nvPr/>
          </p:nvSpPr>
          <p:spPr bwMode="auto">
            <a:xfrm>
              <a:off x="1583" y="2925"/>
              <a:ext cx="441" cy="232"/>
            </a:xfrm>
            <a:custGeom>
              <a:avLst/>
              <a:gdLst>
                <a:gd name="T0" fmla="*/ 0 w 141"/>
                <a:gd name="T1" fmla="*/ 50 h 74"/>
                <a:gd name="T2" fmla="*/ 57 w 141"/>
                <a:gd name="T3" fmla="*/ 74 h 74"/>
                <a:gd name="T4" fmla="*/ 141 w 141"/>
                <a:gd name="T5" fmla="*/ 25 h 74"/>
                <a:gd name="T6" fmla="*/ 80 w 141"/>
                <a:gd name="T7" fmla="*/ 0 h 74"/>
                <a:gd name="T8" fmla="*/ 0 w 141"/>
                <a:gd name="T9" fmla="*/ 50 h 74"/>
              </a:gdLst>
              <a:ahLst/>
              <a:cxnLst>
                <a:cxn ang="0">
                  <a:pos x="T0" y="T1"/>
                </a:cxn>
                <a:cxn ang="0">
                  <a:pos x="T2" y="T3"/>
                </a:cxn>
                <a:cxn ang="0">
                  <a:pos x="T4" y="T5"/>
                </a:cxn>
                <a:cxn ang="0">
                  <a:pos x="T6" y="T7"/>
                </a:cxn>
                <a:cxn ang="0">
                  <a:pos x="T8" y="T9"/>
                </a:cxn>
              </a:cxnLst>
              <a:rect l="0" t="0" r="r" b="b"/>
              <a:pathLst>
                <a:path w="141" h="74">
                  <a:moveTo>
                    <a:pt x="0" y="50"/>
                  </a:moveTo>
                  <a:cubicBezTo>
                    <a:pt x="19" y="58"/>
                    <a:pt x="38" y="66"/>
                    <a:pt x="57" y="74"/>
                  </a:cubicBezTo>
                  <a:cubicBezTo>
                    <a:pt x="141" y="25"/>
                    <a:pt x="141" y="25"/>
                    <a:pt x="141" y="25"/>
                  </a:cubicBezTo>
                  <a:cubicBezTo>
                    <a:pt x="120" y="17"/>
                    <a:pt x="100" y="8"/>
                    <a:pt x="80" y="0"/>
                  </a:cubicBezTo>
                  <a:cubicBezTo>
                    <a:pt x="56" y="18"/>
                    <a:pt x="30" y="35"/>
                    <a:pt x="0" y="50"/>
                  </a:cubicBez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28">
              <a:extLst>
                <a:ext uri="{FF2B5EF4-FFF2-40B4-BE49-F238E27FC236}">
                  <a16:creationId xmlns:a16="http://schemas.microsoft.com/office/drawing/2014/main" id="{C5591453-9E6A-41CA-A32A-B91C7C605230}"/>
                </a:ext>
              </a:extLst>
            </p:cNvPr>
            <p:cNvSpPr>
              <a:spLocks/>
            </p:cNvSpPr>
            <p:nvPr/>
          </p:nvSpPr>
          <p:spPr bwMode="auto">
            <a:xfrm>
              <a:off x="810" y="2323"/>
              <a:ext cx="201" cy="144"/>
            </a:xfrm>
            <a:custGeom>
              <a:avLst/>
              <a:gdLst>
                <a:gd name="T0" fmla="*/ 31 w 64"/>
                <a:gd name="T1" fmla="*/ 0 h 46"/>
                <a:gd name="T2" fmla="*/ 64 w 64"/>
                <a:gd name="T3" fmla="*/ 18 h 46"/>
                <a:gd name="T4" fmla="*/ 38 w 64"/>
                <a:gd name="T5" fmla="*/ 46 h 46"/>
                <a:gd name="T6" fmla="*/ 0 w 64"/>
                <a:gd name="T7" fmla="*/ 24 h 46"/>
                <a:gd name="T8" fmla="*/ 31 w 64"/>
                <a:gd name="T9" fmla="*/ 0 h 46"/>
              </a:gdLst>
              <a:ahLst/>
              <a:cxnLst>
                <a:cxn ang="0">
                  <a:pos x="T0" y="T1"/>
                </a:cxn>
                <a:cxn ang="0">
                  <a:pos x="T2" y="T3"/>
                </a:cxn>
                <a:cxn ang="0">
                  <a:pos x="T4" y="T5"/>
                </a:cxn>
                <a:cxn ang="0">
                  <a:pos x="T6" y="T7"/>
                </a:cxn>
                <a:cxn ang="0">
                  <a:pos x="T8" y="T9"/>
                </a:cxn>
              </a:cxnLst>
              <a:rect l="0" t="0" r="r" b="b"/>
              <a:pathLst>
                <a:path w="64" h="46">
                  <a:moveTo>
                    <a:pt x="31" y="0"/>
                  </a:moveTo>
                  <a:cubicBezTo>
                    <a:pt x="64" y="18"/>
                    <a:pt x="64" y="18"/>
                    <a:pt x="64" y="18"/>
                  </a:cubicBezTo>
                  <a:cubicBezTo>
                    <a:pt x="56" y="27"/>
                    <a:pt x="47" y="37"/>
                    <a:pt x="38" y="46"/>
                  </a:cubicBezTo>
                  <a:cubicBezTo>
                    <a:pt x="0" y="24"/>
                    <a:pt x="0" y="24"/>
                    <a:pt x="0" y="24"/>
                  </a:cubicBezTo>
                  <a:cubicBezTo>
                    <a:pt x="10" y="16"/>
                    <a:pt x="20" y="8"/>
                    <a:pt x="31" y="0"/>
                  </a:cubicBez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29">
              <a:extLst>
                <a:ext uri="{FF2B5EF4-FFF2-40B4-BE49-F238E27FC236}">
                  <a16:creationId xmlns:a16="http://schemas.microsoft.com/office/drawing/2014/main" id="{250C1E41-DCDA-4953-BB47-CD2BD6CB50DA}"/>
                </a:ext>
              </a:extLst>
            </p:cNvPr>
            <p:cNvSpPr>
              <a:spLocks/>
            </p:cNvSpPr>
            <p:nvPr/>
          </p:nvSpPr>
          <p:spPr bwMode="auto">
            <a:xfrm>
              <a:off x="666" y="2254"/>
              <a:ext cx="216" cy="132"/>
            </a:xfrm>
            <a:custGeom>
              <a:avLst/>
              <a:gdLst>
                <a:gd name="T0" fmla="*/ 69 w 69"/>
                <a:gd name="T1" fmla="*/ 18 h 42"/>
                <a:gd name="T2" fmla="*/ 38 w 69"/>
                <a:gd name="T3" fmla="*/ 42 h 42"/>
                <a:gd name="T4" fmla="*/ 0 w 69"/>
                <a:gd name="T5" fmla="*/ 20 h 42"/>
                <a:gd name="T6" fmla="*/ 35 w 69"/>
                <a:gd name="T7" fmla="*/ 0 h 42"/>
                <a:gd name="T8" fmla="*/ 69 w 69"/>
                <a:gd name="T9" fmla="*/ 18 h 42"/>
              </a:gdLst>
              <a:ahLst/>
              <a:cxnLst>
                <a:cxn ang="0">
                  <a:pos x="T0" y="T1"/>
                </a:cxn>
                <a:cxn ang="0">
                  <a:pos x="T2" y="T3"/>
                </a:cxn>
                <a:cxn ang="0">
                  <a:pos x="T4" y="T5"/>
                </a:cxn>
                <a:cxn ang="0">
                  <a:pos x="T6" y="T7"/>
                </a:cxn>
                <a:cxn ang="0">
                  <a:pos x="T8" y="T9"/>
                </a:cxn>
              </a:cxnLst>
              <a:rect l="0" t="0" r="r" b="b"/>
              <a:pathLst>
                <a:path w="69" h="42">
                  <a:moveTo>
                    <a:pt x="69" y="18"/>
                  </a:moveTo>
                  <a:cubicBezTo>
                    <a:pt x="58" y="25"/>
                    <a:pt x="48" y="33"/>
                    <a:pt x="38" y="42"/>
                  </a:cubicBezTo>
                  <a:cubicBezTo>
                    <a:pt x="0" y="20"/>
                    <a:pt x="0" y="20"/>
                    <a:pt x="0" y="20"/>
                  </a:cubicBezTo>
                  <a:cubicBezTo>
                    <a:pt x="35" y="0"/>
                    <a:pt x="35" y="0"/>
                    <a:pt x="35" y="0"/>
                  </a:cubicBezTo>
                  <a:lnTo>
                    <a:pt x="69" y="18"/>
                  </a:ln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30">
              <a:extLst>
                <a:ext uri="{FF2B5EF4-FFF2-40B4-BE49-F238E27FC236}">
                  <a16:creationId xmlns:a16="http://schemas.microsoft.com/office/drawing/2014/main" id="{E3E04782-8649-4A1F-ACDA-506D0E5F6171}"/>
                </a:ext>
              </a:extLst>
            </p:cNvPr>
            <p:cNvSpPr>
              <a:spLocks/>
            </p:cNvSpPr>
            <p:nvPr/>
          </p:nvSpPr>
          <p:spPr bwMode="auto">
            <a:xfrm>
              <a:off x="701" y="2417"/>
              <a:ext cx="210" cy="144"/>
            </a:xfrm>
            <a:custGeom>
              <a:avLst/>
              <a:gdLst>
                <a:gd name="T0" fmla="*/ 29 w 67"/>
                <a:gd name="T1" fmla="*/ 0 h 46"/>
                <a:gd name="T2" fmla="*/ 67 w 67"/>
                <a:gd name="T3" fmla="*/ 22 h 46"/>
                <a:gd name="T4" fmla="*/ 39 w 67"/>
                <a:gd name="T5" fmla="*/ 46 h 46"/>
                <a:gd name="T6" fmla="*/ 0 w 67"/>
                <a:gd name="T7" fmla="*/ 24 h 46"/>
                <a:gd name="T8" fmla="*/ 29 w 67"/>
                <a:gd name="T9" fmla="*/ 0 h 46"/>
              </a:gdLst>
              <a:ahLst/>
              <a:cxnLst>
                <a:cxn ang="0">
                  <a:pos x="T0" y="T1"/>
                </a:cxn>
                <a:cxn ang="0">
                  <a:pos x="T2" y="T3"/>
                </a:cxn>
                <a:cxn ang="0">
                  <a:pos x="T4" y="T5"/>
                </a:cxn>
                <a:cxn ang="0">
                  <a:pos x="T6" y="T7"/>
                </a:cxn>
                <a:cxn ang="0">
                  <a:pos x="T8" y="T9"/>
                </a:cxn>
              </a:cxnLst>
              <a:rect l="0" t="0" r="r" b="b"/>
              <a:pathLst>
                <a:path w="67" h="46">
                  <a:moveTo>
                    <a:pt x="29" y="0"/>
                  </a:moveTo>
                  <a:cubicBezTo>
                    <a:pt x="67" y="22"/>
                    <a:pt x="67" y="22"/>
                    <a:pt x="67" y="22"/>
                  </a:cubicBezTo>
                  <a:cubicBezTo>
                    <a:pt x="58" y="30"/>
                    <a:pt x="49" y="38"/>
                    <a:pt x="39" y="46"/>
                  </a:cubicBezTo>
                  <a:cubicBezTo>
                    <a:pt x="26" y="38"/>
                    <a:pt x="13" y="31"/>
                    <a:pt x="0" y="24"/>
                  </a:cubicBezTo>
                  <a:cubicBezTo>
                    <a:pt x="10" y="16"/>
                    <a:pt x="19" y="8"/>
                    <a:pt x="29" y="0"/>
                  </a:cubicBez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31">
              <a:extLst>
                <a:ext uri="{FF2B5EF4-FFF2-40B4-BE49-F238E27FC236}">
                  <a16:creationId xmlns:a16="http://schemas.microsoft.com/office/drawing/2014/main" id="{8061DC36-DC5D-423F-A552-6E88E3FAE27F}"/>
                </a:ext>
              </a:extLst>
            </p:cNvPr>
            <p:cNvSpPr>
              <a:spLocks/>
            </p:cNvSpPr>
            <p:nvPr/>
          </p:nvSpPr>
          <p:spPr bwMode="auto">
            <a:xfrm>
              <a:off x="529" y="2332"/>
              <a:ext cx="238" cy="148"/>
            </a:xfrm>
            <a:custGeom>
              <a:avLst/>
              <a:gdLst>
                <a:gd name="T0" fmla="*/ 76 w 76"/>
                <a:gd name="T1" fmla="*/ 22 h 47"/>
                <a:gd name="T2" fmla="*/ 47 w 76"/>
                <a:gd name="T3" fmla="*/ 47 h 47"/>
                <a:gd name="T4" fmla="*/ 0 w 76"/>
                <a:gd name="T5" fmla="*/ 21 h 47"/>
                <a:gd name="T6" fmla="*/ 36 w 76"/>
                <a:gd name="T7" fmla="*/ 0 h 47"/>
                <a:gd name="T8" fmla="*/ 76 w 76"/>
                <a:gd name="T9" fmla="*/ 22 h 47"/>
              </a:gdLst>
              <a:ahLst/>
              <a:cxnLst>
                <a:cxn ang="0">
                  <a:pos x="T0" y="T1"/>
                </a:cxn>
                <a:cxn ang="0">
                  <a:pos x="T2" y="T3"/>
                </a:cxn>
                <a:cxn ang="0">
                  <a:pos x="T4" y="T5"/>
                </a:cxn>
                <a:cxn ang="0">
                  <a:pos x="T6" y="T7"/>
                </a:cxn>
                <a:cxn ang="0">
                  <a:pos x="T8" y="T9"/>
                </a:cxn>
              </a:cxnLst>
              <a:rect l="0" t="0" r="r" b="b"/>
              <a:pathLst>
                <a:path w="76" h="47">
                  <a:moveTo>
                    <a:pt x="76" y="22"/>
                  </a:moveTo>
                  <a:cubicBezTo>
                    <a:pt x="66" y="30"/>
                    <a:pt x="57" y="39"/>
                    <a:pt x="47" y="47"/>
                  </a:cubicBezTo>
                  <a:cubicBezTo>
                    <a:pt x="31" y="38"/>
                    <a:pt x="16" y="29"/>
                    <a:pt x="0" y="21"/>
                  </a:cubicBezTo>
                  <a:cubicBezTo>
                    <a:pt x="36" y="0"/>
                    <a:pt x="36" y="0"/>
                    <a:pt x="36" y="0"/>
                  </a:cubicBezTo>
                  <a:lnTo>
                    <a:pt x="76" y="22"/>
                  </a:ln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32">
              <a:extLst>
                <a:ext uri="{FF2B5EF4-FFF2-40B4-BE49-F238E27FC236}">
                  <a16:creationId xmlns:a16="http://schemas.microsoft.com/office/drawing/2014/main" id="{57C5E812-6BBE-4AAE-A1AF-58B31295ED32}"/>
                </a:ext>
              </a:extLst>
            </p:cNvPr>
            <p:cNvSpPr>
              <a:spLocks/>
            </p:cNvSpPr>
            <p:nvPr/>
          </p:nvSpPr>
          <p:spPr bwMode="auto">
            <a:xfrm>
              <a:off x="904" y="2113"/>
              <a:ext cx="238" cy="166"/>
            </a:xfrm>
            <a:custGeom>
              <a:avLst/>
              <a:gdLst>
                <a:gd name="T0" fmla="*/ 59 w 76"/>
                <a:gd name="T1" fmla="*/ 53 h 53"/>
                <a:gd name="T2" fmla="*/ 76 w 76"/>
                <a:gd name="T3" fmla="*/ 24 h 53"/>
                <a:gd name="T4" fmla="*/ 62 w 76"/>
                <a:gd name="T5" fmla="*/ 16 h 53"/>
                <a:gd name="T6" fmla="*/ 37 w 76"/>
                <a:gd name="T7" fmla="*/ 0 h 53"/>
                <a:gd name="T8" fmla="*/ 0 w 76"/>
                <a:gd name="T9" fmla="*/ 21 h 53"/>
                <a:gd name="T10" fmla="*/ 59 w 76"/>
                <a:gd name="T11" fmla="*/ 53 h 53"/>
              </a:gdLst>
              <a:ahLst/>
              <a:cxnLst>
                <a:cxn ang="0">
                  <a:pos x="T0" y="T1"/>
                </a:cxn>
                <a:cxn ang="0">
                  <a:pos x="T2" y="T3"/>
                </a:cxn>
                <a:cxn ang="0">
                  <a:pos x="T4" y="T5"/>
                </a:cxn>
                <a:cxn ang="0">
                  <a:pos x="T6" y="T7"/>
                </a:cxn>
                <a:cxn ang="0">
                  <a:pos x="T8" y="T9"/>
                </a:cxn>
                <a:cxn ang="0">
                  <a:pos x="T10" y="T11"/>
                </a:cxn>
              </a:cxnLst>
              <a:rect l="0" t="0" r="r" b="b"/>
              <a:pathLst>
                <a:path w="76" h="53">
                  <a:moveTo>
                    <a:pt x="59" y="53"/>
                  </a:moveTo>
                  <a:cubicBezTo>
                    <a:pt x="65" y="43"/>
                    <a:pt x="71" y="33"/>
                    <a:pt x="76" y="24"/>
                  </a:cubicBezTo>
                  <a:cubicBezTo>
                    <a:pt x="71" y="21"/>
                    <a:pt x="66" y="18"/>
                    <a:pt x="62" y="16"/>
                  </a:cubicBezTo>
                  <a:cubicBezTo>
                    <a:pt x="52" y="10"/>
                    <a:pt x="44" y="5"/>
                    <a:pt x="37" y="0"/>
                  </a:cubicBezTo>
                  <a:cubicBezTo>
                    <a:pt x="0" y="21"/>
                    <a:pt x="0" y="21"/>
                    <a:pt x="0" y="21"/>
                  </a:cubicBezTo>
                  <a:cubicBezTo>
                    <a:pt x="19" y="32"/>
                    <a:pt x="39" y="42"/>
                    <a:pt x="59" y="53"/>
                  </a:cubicBez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33">
              <a:extLst>
                <a:ext uri="{FF2B5EF4-FFF2-40B4-BE49-F238E27FC236}">
                  <a16:creationId xmlns:a16="http://schemas.microsoft.com/office/drawing/2014/main" id="{DD5B8CDC-8982-415B-A04F-EC7D466FEC99}"/>
                </a:ext>
              </a:extLst>
            </p:cNvPr>
            <p:cNvSpPr>
              <a:spLocks/>
            </p:cNvSpPr>
            <p:nvPr/>
          </p:nvSpPr>
          <p:spPr bwMode="auto">
            <a:xfrm>
              <a:off x="1571" y="1731"/>
              <a:ext cx="190" cy="150"/>
            </a:xfrm>
            <a:custGeom>
              <a:avLst/>
              <a:gdLst>
                <a:gd name="T0" fmla="*/ 0 w 61"/>
                <a:gd name="T1" fmla="*/ 20 h 48"/>
                <a:gd name="T2" fmla="*/ 34 w 61"/>
                <a:gd name="T3" fmla="*/ 0 h 48"/>
                <a:gd name="T4" fmla="*/ 61 w 61"/>
                <a:gd name="T5" fmla="*/ 16 h 48"/>
                <a:gd name="T6" fmla="*/ 27 w 61"/>
                <a:gd name="T7" fmla="*/ 48 h 48"/>
                <a:gd name="T8" fmla="*/ 0 w 61"/>
                <a:gd name="T9" fmla="*/ 20 h 48"/>
              </a:gdLst>
              <a:ahLst/>
              <a:cxnLst>
                <a:cxn ang="0">
                  <a:pos x="T0" y="T1"/>
                </a:cxn>
                <a:cxn ang="0">
                  <a:pos x="T2" y="T3"/>
                </a:cxn>
                <a:cxn ang="0">
                  <a:pos x="T4" y="T5"/>
                </a:cxn>
                <a:cxn ang="0">
                  <a:pos x="T6" y="T7"/>
                </a:cxn>
                <a:cxn ang="0">
                  <a:pos x="T8" y="T9"/>
                </a:cxn>
              </a:cxnLst>
              <a:rect l="0" t="0" r="r" b="b"/>
              <a:pathLst>
                <a:path w="61" h="48">
                  <a:moveTo>
                    <a:pt x="0" y="20"/>
                  </a:moveTo>
                  <a:cubicBezTo>
                    <a:pt x="34" y="0"/>
                    <a:pt x="34" y="0"/>
                    <a:pt x="34" y="0"/>
                  </a:cubicBezTo>
                  <a:cubicBezTo>
                    <a:pt x="43" y="6"/>
                    <a:pt x="52" y="11"/>
                    <a:pt x="61" y="16"/>
                  </a:cubicBezTo>
                  <a:cubicBezTo>
                    <a:pt x="50" y="30"/>
                    <a:pt x="38" y="40"/>
                    <a:pt x="27" y="48"/>
                  </a:cubicBezTo>
                  <a:cubicBezTo>
                    <a:pt x="21" y="38"/>
                    <a:pt x="12" y="29"/>
                    <a:pt x="0" y="20"/>
                  </a:cubicBez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34">
              <a:extLst>
                <a:ext uri="{FF2B5EF4-FFF2-40B4-BE49-F238E27FC236}">
                  <a16:creationId xmlns:a16="http://schemas.microsoft.com/office/drawing/2014/main" id="{59CFABCB-76A2-41B4-9567-4873081B66DD}"/>
                </a:ext>
              </a:extLst>
            </p:cNvPr>
            <p:cNvSpPr>
              <a:spLocks/>
            </p:cNvSpPr>
            <p:nvPr/>
          </p:nvSpPr>
          <p:spPr bwMode="auto">
            <a:xfrm>
              <a:off x="1380" y="1809"/>
              <a:ext cx="247" cy="125"/>
            </a:xfrm>
            <a:custGeom>
              <a:avLst/>
              <a:gdLst>
                <a:gd name="T0" fmla="*/ 79 w 79"/>
                <a:gd name="T1" fmla="*/ 28 h 40"/>
                <a:gd name="T2" fmla="*/ 51 w 79"/>
                <a:gd name="T3" fmla="*/ 38 h 40"/>
                <a:gd name="T4" fmla="*/ 1 w 79"/>
                <a:gd name="T5" fmla="*/ 31 h 40"/>
                <a:gd name="T6" fmla="*/ 0 w 79"/>
                <a:gd name="T7" fmla="*/ 31 h 40"/>
                <a:gd name="T8" fmla="*/ 53 w 79"/>
                <a:gd name="T9" fmla="*/ 0 h 40"/>
                <a:gd name="T10" fmla="*/ 79 w 79"/>
                <a:gd name="T11" fmla="*/ 28 h 40"/>
              </a:gdLst>
              <a:ahLst/>
              <a:cxnLst>
                <a:cxn ang="0">
                  <a:pos x="T0" y="T1"/>
                </a:cxn>
                <a:cxn ang="0">
                  <a:pos x="T2" y="T3"/>
                </a:cxn>
                <a:cxn ang="0">
                  <a:pos x="T4" y="T5"/>
                </a:cxn>
                <a:cxn ang="0">
                  <a:pos x="T6" y="T7"/>
                </a:cxn>
                <a:cxn ang="0">
                  <a:pos x="T8" y="T9"/>
                </a:cxn>
                <a:cxn ang="0">
                  <a:pos x="T10" y="T11"/>
                </a:cxn>
              </a:cxnLst>
              <a:rect l="0" t="0" r="r" b="b"/>
              <a:pathLst>
                <a:path w="79" h="40">
                  <a:moveTo>
                    <a:pt x="79" y="28"/>
                  </a:moveTo>
                  <a:cubicBezTo>
                    <a:pt x="69" y="33"/>
                    <a:pt x="60" y="36"/>
                    <a:pt x="51" y="38"/>
                  </a:cubicBezTo>
                  <a:cubicBezTo>
                    <a:pt x="35" y="40"/>
                    <a:pt x="19" y="38"/>
                    <a:pt x="1" y="31"/>
                  </a:cubicBezTo>
                  <a:cubicBezTo>
                    <a:pt x="1" y="31"/>
                    <a:pt x="0" y="31"/>
                    <a:pt x="0" y="31"/>
                  </a:cubicBezTo>
                  <a:cubicBezTo>
                    <a:pt x="53" y="0"/>
                    <a:pt x="53" y="0"/>
                    <a:pt x="53" y="0"/>
                  </a:cubicBezTo>
                  <a:cubicBezTo>
                    <a:pt x="65" y="9"/>
                    <a:pt x="75" y="18"/>
                    <a:pt x="79" y="28"/>
                  </a:cubicBez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35">
              <a:extLst>
                <a:ext uri="{FF2B5EF4-FFF2-40B4-BE49-F238E27FC236}">
                  <a16:creationId xmlns:a16="http://schemas.microsoft.com/office/drawing/2014/main" id="{D28CB846-5580-45D4-8454-258425C74635}"/>
                </a:ext>
              </a:extLst>
            </p:cNvPr>
            <p:cNvSpPr>
              <a:spLocks/>
            </p:cNvSpPr>
            <p:nvPr/>
          </p:nvSpPr>
          <p:spPr bwMode="auto">
            <a:xfrm>
              <a:off x="2221" y="1455"/>
              <a:ext cx="282" cy="157"/>
            </a:xfrm>
            <a:custGeom>
              <a:avLst/>
              <a:gdLst>
                <a:gd name="T0" fmla="*/ 49 w 90"/>
                <a:gd name="T1" fmla="*/ 0 h 50"/>
                <a:gd name="T2" fmla="*/ 90 w 90"/>
                <a:gd name="T3" fmla="*/ 23 h 50"/>
                <a:gd name="T4" fmla="*/ 38 w 90"/>
                <a:gd name="T5" fmla="*/ 50 h 50"/>
                <a:gd name="T6" fmla="*/ 0 w 90"/>
                <a:gd name="T7" fmla="*/ 28 h 50"/>
                <a:gd name="T8" fmla="*/ 49 w 90"/>
                <a:gd name="T9" fmla="*/ 0 h 50"/>
              </a:gdLst>
              <a:ahLst/>
              <a:cxnLst>
                <a:cxn ang="0">
                  <a:pos x="T0" y="T1"/>
                </a:cxn>
                <a:cxn ang="0">
                  <a:pos x="T2" y="T3"/>
                </a:cxn>
                <a:cxn ang="0">
                  <a:pos x="T4" y="T5"/>
                </a:cxn>
                <a:cxn ang="0">
                  <a:pos x="T6" y="T7"/>
                </a:cxn>
                <a:cxn ang="0">
                  <a:pos x="T8" y="T9"/>
                </a:cxn>
              </a:cxnLst>
              <a:rect l="0" t="0" r="r" b="b"/>
              <a:pathLst>
                <a:path w="90" h="50">
                  <a:moveTo>
                    <a:pt x="49" y="0"/>
                  </a:moveTo>
                  <a:cubicBezTo>
                    <a:pt x="90" y="23"/>
                    <a:pt x="90" y="23"/>
                    <a:pt x="90" y="23"/>
                  </a:cubicBezTo>
                  <a:cubicBezTo>
                    <a:pt x="74" y="33"/>
                    <a:pt x="55" y="41"/>
                    <a:pt x="38" y="50"/>
                  </a:cubicBezTo>
                  <a:cubicBezTo>
                    <a:pt x="25" y="43"/>
                    <a:pt x="13" y="36"/>
                    <a:pt x="0" y="28"/>
                  </a:cubicBezTo>
                  <a:cubicBezTo>
                    <a:pt x="19" y="20"/>
                    <a:pt x="38" y="11"/>
                    <a:pt x="49" y="0"/>
                  </a:cubicBez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36">
              <a:extLst>
                <a:ext uri="{FF2B5EF4-FFF2-40B4-BE49-F238E27FC236}">
                  <a16:creationId xmlns:a16="http://schemas.microsoft.com/office/drawing/2014/main" id="{63C22707-1DE4-4100-ACE3-FCB29D52A450}"/>
                </a:ext>
              </a:extLst>
            </p:cNvPr>
            <p:cNvSpPr>
              <a:spLocks/>
            </p:cNvSpPr>
            <p:nvPr/>
          </p:nvSpPr>
          <p:spPr bwMode="auto">
            <a:xfrm>
              <a:off x="2115" y="1402"/>
              <a:ext cx="235" cy="128"/>
            </a:xfrm>
            <a:custGeom>
              <a:avLst/>
              <a:gdLst>
                <a:gd name="T0" fmla="*/ 62 w 75"/>
                <a:gd name="T1" fmla="*/ 5 h 41"/>
                <a:gd name="T2" fmla="*/ 75 w 75"/>
                <a:gd name="T3" fmla="*/ 12 h 41"/>
                <a:gd name="T4" fmla="*/ 26 w 75"/>
                <a:gd name="T5" fmla="*/ 41 h 41"/>
                <a:gd name="T6" fmla="*/ 0 w 75"/>
                <a:gd name="T7" fmla="*/ 25 h 41"/>
                <a:gd name="T8" fmla="*/ 35 w 75"/>
                <a:gd name="T9" fmla="*/ 5 h 41"/>
                <a:gd name="T10" fmla="*/ 62 w 75"/>
                <a:gd name="T11" fmla="*/ 5 h 41"/>
              </a:gdLst>
              <a:ahLst/>
              <a:cxnLst>
                <a:cxn ang="0">
                  <a:pos x="T0" y="T1"/>
                </a:cxn>
                <a:cxn ang="0">
                  <a:pos x="T2" y="T3"/>
                </a:cxn>
                <a:cxn ang="0">
                  <a:pos x="T4" y="T5"/>
                </a:cxn>
                <a:cxn ang="0">
                  <a:pos x="T6" y="T7"/>
                </a:cxn>
                <a:cxn ang="0">
                  <a:pos x="T8" y="T9"/>
                </a:cxn>
                <a:cxn ang="0">
                  <a:pos x="T10" y="T11"/>
                </a:cxn>
              </a:cxnLst>
              <a:rect l="0" t="0" r="r" b="b"/>
              <a:pathLst>
                <a:path w="75" h="41">
                  <a:moveTo>
                    <a:pt x="62" y="5"/>
                  </a:moveTo>
                  <a:cubicBezTo>
                    <a:pt x="75" y="12"/>
                    <a:pt x="75" y="12"/>
                    <a:pt x="75" y="12"/>
                  </a:cubicBezTo>
                  <a:cubicBezTo>
                    <a:pt x="65" y="24"/>
                    <a:pt x="45" y="33"/>
                    <a:pt x="26" y="41"/>
                  </a:cubicBezTo>
                  <a:cubicBezTo>
                    <a:pt x="17" y="36"/>
                    <a:pt x="8" y="30"/>
                    <a:pt x="0" y="25"/>
                  </a:cubicBezTo>
                  <a:cubicBezTo>
                    <a:pt x="35" y="5"/>
                    <a:pt x="35" y="5"/>
                    <a:pt x="35" y="5"/>
                  </a:cubicBezTo>
                  <a:cubicBezTo>
                    <a:pt x="42" y="0"/>
                    <a:pt x="54" y="0"/>
                    <a:pt x="62" y="5"/>
                  </a:cubicBez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37">
              <a:extLst>
                <a:ext uri="{FF2B5EF4-FFF2-40B4-BE49-F238E27FC236}">
                  <a16:creationId xmlns:a16="http://schemas.microsoft.com/office/drawing/2014/main" id="{E06DE0C8-55B5-4984-90A4-2602BDDA8441}"/>
                </a:ext>
              </a:extLst>
            </p:cNvPr>
            <p:cNvSpPr>
              <a:spLocks/>
            </p:cNvSpPr>
            <p:nvPr/>
          </p:nvSpPr>
          <p:spPr bwMode="auto">
            <a:xfrm>
              <a:off x="2365" y="1543"/>
              <a:ext cx="291" cy="150"/>
            </a:xfrm>
            <a:custGeom>
              <a:avLst/>
              <a:gdLst>
                <a:gd name="T0" fmla="*/ 52 w 93"/>
                <a:gd name="T1" fmla="*/ 0 h 48"/>
                <a:gd name="T2" fmla="*/ 93 w 93"/>
                <a:gd name="T3" fmla="*/ 24 h 48"/>
                <a:gd name="T4" fmla="*/ 38 w 93"/>
                <a:gd name="T5" fmla="*/ 48 h 48"/>
                <a:gd name="T6" fmla="*/ 0 w 93"/>
                <a:gd name="T7" fmla="*/ 26 h 48"/>
                <a:gd name="T8" fmla="*/ 52 w 93"/>
                <a:gd name="T9" fmla="*/ 0 h 48"/>
              </a:gdLst>
              <a:ahLst/>
              <a:cxnLst>
                <a:cxn ang="0">
                  <a:pos x="T0" y="T1"/>
                </a:cxn>
                <a:cxn ang="0">
                  <a:pos x="T2" y="T3"/>
                </a:cxn>
                <a:cxn ang="0">
                  <a:pos x="T4" y="T5"/>
                </a:cxn>
                <a:cxn ang="0">
                  <a:pos x="T6" y="T7"/>
                </a:cxn>
                <a:cxn ang="0">
                  <a:pos x="T8" y="T9"/>
                </a:cxn>
              </a:cxnLst>
              <a:rect l="0" t="0" r="r" b="b"/>
              <a:pathLst>
                <a:path w="93" h="48">
                  <a:moveTo>
                    <a:pt x="52" y="0"/>
                  </a:moveTo>
                  <a:cubicBezTo>
                    <a:pt x="93" y="24"/>
                    <a:pt x="93" y="24"/>
                    <a:pt x="93" y="24"/>
                  </a:cubicBezTo>
                  <a:cubicBezTo>
                    <a:pt x="74" y="31"/>
                    <a:pt x="56" y="39"/>
                    <a:pt x="38" y="48"/>
                  </a:cubicBezTo>
                  <a:cubicBezTo>
                    <a:pt x="26" y="41"/>
                    <a:pt x="13" y="34"/>
                    <a:pt x="0" y="26"/>
                  </a:cubicBezTo>
                  <a:cubicBezTo>
                    <a:pt x="16" y="17"/>
                    <a:pt x="36" y="10"/>
                    <a:pt x="52" y="0"/>
                  </a:cubicBez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38">
              <a:extLst>
                <a:ext uri="{FF2B5EF4-FFF2-40B4-BE49-F238E27FC236}">
                  <a16:creationId xmlns:a16="http://schemas.microsoft.com/office/drawing/2014/main" id="{869385FA-2450-4B15-BE17-55DE5DCD752E}"/>
                </a:ext>
              </a:extLst>
            </p:cNvPr>
            <p:cNvSpPr>
              <a:spLocks/>
            </p:cNvSpPr>
            <p:nvPr/>
          </p:nvSpPr>
          <p:spPr bwMode="auto">
            <a:xfrm>
              <a:off x="1076" y="2452"/>
              <a:ext cx="285" cy="172"/>
            </a:xfrm>
            <a:custGeom>
              <a:avLst/>
              <a:gdLst>
                <a:gd name="T0" fmla="*/ 0 w 91"/>
                <a:gd name="T1" fmla="*/ 24 h 55"/>
                <a:gd name="T2" fmla="*/ 23 w 91"/>
                <a:gd name="T3" fmla="*/ 0 h 55"/>
                <a:gd name="T4" fmla="*/ 91 w 91"/>
                <a:gd name="T5" fmla="*/ 36 h 55"/>
                <a:gd name="T6" fmla="*/ 60 w 91"/>
                <a:gd name="T7" fmla="*/ 55 h 55"/>
                <a:gd name="T8" fmla="*/ 0 w 91"/>
                <a:gd name="T9" fmla="*/ 24 h 55"/>
              </a:gdLst>
              <a:ahLst/>
              <a:cxnLst>
                <a:cxn ang="0">
                  <a:pos x="T0" y="T1"/>
                </a:cxn>
                <a:cxn ang="0">
                  <a:pos x="T2" y="T3"/>
                </a:cxn>
                <a:cxn ang="0">
                  <a:pos x="T4" y="T5"/>
                </a:cxn>
                <a:cxn ang="0">
                  <a:pos x="T6" y="T7"/>
                </a:cxn>
                <a:cxn ang="0">
                  <a:pos x="T8" y="T9"/>
                </a:cxn>
              </a:cxnLst>
              <a:rect l="0" t="0" r="r" b="b"/>
              <a:pathLst>
                <a:path w="91" h="55">
                  <a:moveTo>
                    <a:pt x="0" y="24"/>
                  </a:moveTo>
                  <a:cubicBezTo>
                    <a:pt x="8" y="16"/>
                    <a:pt x="16" y="8"/>
                    <a:pt x="23" y="0"/>
                  </a:cubicBezTo>
                  <a:cubicBezTo>
                    <a:pt x="46" y="12"/>
                    <a:pt x="68" y="24"/>
                    <a:pt x="91" y="36"/>
                  </a:cubicBezTo>
                  <a:cubicBezTo>
                    <a:pt x="80" y="43"/>
                    <a:pt x="70" y="49"/>
                    <a:pt x="60" y="55"/>
                  </a:cubicBezTo>
                  <a:cubicBezTo>
                    <a:pt x="43" y="43"/>
                    <a:pt x="20" y="35"/>
                    <a:pt x="0" y="24"/>
                  </a:cubicBez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39">
              <a:extLst>
                <a:ext uri="{FF2B5EF4-FFF2-40B4-BE49-F238E27FC236}">
                  <a16:creationId xmlns:a16="http://schemas.microsoft.com/office/drawing/2014/main" id="{271BDBD5-0F35-43D1-96F7-3270A3FEB63B}"/>
                </a:ext>
              </a:extLst>
            </p:cNvPr>
            <p:cNvSpPr>
              <a:spLocks/>
            </p:cNvSpPr>
            <p:nvPr/>
          </p:nvSpPr>
          <p:spPr bwMode="auto">
            <a:xfrm>
              <a:off x="954" y="2546"/>
              <a:ext cx="285" cy="166"/>
            </a:xfrm>
            <a:custGeom>
              <a:avLst/>
              <a:gdLst>
                <a:gd name="T0" fmla="*/ 91 w 91"/>
                <a:gd name="T1" fmla="*/ 30 h 53"/>
                <a:gd name="T2" fmla="*/ 48 w 91"/>
                <a:gd name="T3" fmla="*/ 53 h 53"/>
                <a:gd name="T4" fmla="*/ 0 w 91"/>
                <a:gd name="T5" fmla="*/ 28 h 53"/>
                <a:gd name="T6" fmla="*/ 33 w 91"/>
                <a:gd name="T7" fmla="*/ 0 h 53"/>
                <a:gd name="T8" fmla="*/ 91 w 91"/>
                <a:gd name="T9" fmla="*/ 30 h 53"/>
              </a:gdLst>
              <a:ahLst/>
              <a:cxnLst>
                <a:cxn ang="0">
                  <a:pos x="T0" y="T1"/>
                </a:cxn>
                <a:cxn ang="0">
                  <a:pos x="T2" y="T3"/>
                </a:cxn>
                <a:cxn ang="0">
                  <a:pos x="T4" y="T5"/>
                </a:cxn>
                <a:cxn ang="0">
                  <a:pos x="T6" y="T7"/>
                </a:cxn>
                <a:cxn ang="0">
                  <a:pos x="T8" y="T9"/>
                </a:cxn>
              </a:cxnLst>
              <a:rect l="0" t="0" r="r" b="b"/>
              <a:pathLst>
                <a:path w="91" h="53">
                  <a:moveTo>
                    <a:pt x="91" y="30"/>
                  </a:moveTo>
                  <a:cubicBezTo>
                    <a:pt x="77" y="39"/>
                    <a:pt x="62" y="46"/>
                    <a:pt x="48" y="53"/>
                  </a:cubicBezTo>
                  <a:cubicBezTo>
                    <a:pt x="0" y="28"/>
                    <a:pt x="0" y="28"/>
                    <a:pt x="0" y="28"/>
                  </a:cubicBezTo>
                  <a:cubicBezTo>
                    <a:pt x="12" y="19"/>
                    <a:pt x="23" y="9"/>
                    <a:pt x="33" y="0"/>
                  </a:cubicBezTo>
                  <a:cubicBezTo>
                    <a:pt x="53" y="10"/>
                    <a:pt x="75" y="18"/>
                    <a:pt x="91" y="30"/>
                  </a:cubicBez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40">
              <a:extLst>
                <a:ext uri="{FF2B5EF4-FFF2-40B4-BE49-F238E27FC236}">
                  <a16:creationId xmlns:a16="http://schemas.microsoft.com/office/drawing/2014/main" id="{4D6363DA-25E8-449D-AFCA-408CE7F6349A}"/>
                </a:ext>
              </a:extLst>
            </p:cNvPr>
            <p:cNvSpPr>
              <a:spLocks/>
            </p:cNvSpPr>
            <p:nvPr/>
          </p:nvSpPr>
          <p:spPr bwMode="auto">
            <a:xfrm>
              <a:off x="798" y="2715"/>
              <a:ext cx="156" cy="84"/>
            </a:xfrm>
            <a:custGeom>
              <a:avLst/>
              <a:gdLst>
                <a:gd name="T0" fmla="*/ 0 w 50"/>
                <a:gd name="T1" fmla="*/ 9 h 27"/>
                <a:gd name="T2" fmla="*/ 14 w 50"/>
                <a:gd name="T3" fmla="*/ 0 h 27"/>
                <a:gd name="T4" fmla="*/ 50 w 50"/>
                <a:gd name="T5" fmla="*/ 20 h 27"/>
                <a:gd name="T6" fmla="*/ 28 w 50"/>
                <a:gd name="T7" fmla="*/ 27 h 27"/>
                <a:gd name="T8" fmla="*/ 0 w 50"/>
                <a:gd name="T9" fmla="*/ 9 h 27"/>
              </a:gdLst>
              <a:ahLst/>
              <a:cxnLst>
                <a:cxn ang="0">
                  <a:pos x="T0" y="T1"/>
                </a:cxn>
                <a:cxn ang="0">
                  <a:pos x="T2" y="T3"/>
                </a:cxn>
                <a:cxn ang="0">
                  <a:pos x="T4" y="T5"/>
                </a:cxn>
                <a:cxn ang="0">
                  <a:pos x="T6" y="T7"/>
                </a:cxn>
                <a:cxn ang="0">
                  <a:pos x="T8" y="T9"/>
                </a:cxn>
              </a:cxnLst>
              <a:rect l="0" t="0" r="r" b="b"/>
              <a:pathLst>
                <a:path w="50" h="27">
                  <a:moveTo>
                    <a:pt x="0" y="9"/>
                  </a:moveTo>
                  <a:cubicBezTo>
                    <a:pt x="5" y="6"/>
                    <a:pt x="9" y="3"/>
                    <a:pt x="14" y="0"/>
                  </a:cubicBezTo>
                  <a:cubicBezTo>
                    <a:pt x="50" y="20"/>
                    <a:pt x="50" y="20"/>
                    <a:pt x="50" y="20"/>
                  </a:cubicBezTo>
                  <a:cubicBezTo>
                    <a:pt x="43" y="22"/>
                    <a:pt x="35" y="25"/>
                    <a:pt x="28" y="27"/>
                  </a:cubicBezTo>
                  <a:cubicBezTo>
                    <a:pt x="20" y="21"/>
                    <a:pt x="10" y="15"/>
                    <a:pt x="0" y="9"/>
                  </a:cubicBez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41">
              <a:extLst>
                <a:ext uri="{FF2B5EF4-FFF2-40B4-BE49-F238E27FC236}">
                  <a16:creationId xmlns:a16="http://schemas.microsoft.com/office/drawing/2014/main" id="{B833C4BB-9474-40F4-96F4-AAB6B5767845}"/>
                </a:ext>
              </a:extLst>
            </p:cNvPr>
            <p:cNvSpPr>
              <a:spLocks/>
            </p:cNvSpPr>
            <p:nvPr/>
          </p:nvSpPr>
          <p:spPr bwMode="auto">
            <a:xfrm>
              <a:off x="707" y="2759"/>
              <a:ext cx="147" cy="75"/>
            </a:xfrm>
            <a:custGeom>
              <a:avLst/>
              <a:gdLst>
                <a:gd name="T0" fmla="*/ 47 w 47"/>
                <a:gd name="T1" fmla="*/ 16 h 24"/>
                <a:gd name="T2" fmla="*/ 21 w 47"/>
                <a:gd name="T3" fmla="*/ 24 h 24"/>
                <a:gd name="T4" fmla="*/ 0 w 47"/>
                <a:gd name="T5" fmla="*/ 12 h 24"/>
                <a:gd name="T6" fmla="*/ 21 w 47"/>
                <a:gd name="T7" fmla="*/ 0 h 24"/>
                <a:gd name="T8" fmla="*/ 47 w 47"/>
                <a:gd name="T9" fmla="*/ 16 h 24"/>
              </a:gdLst>
              <a:ahLst/>
              <a:cxnLst>
                <a:cxn ang="0">
                  <a:pos x="T0" y="T1"/>
                </a:cxn>
                <a:cxn ang="0">
                  <a:pos x="T2" y="T3"/>
                </a:cxn>
                <a:cxn ang="0">
                  <a:pos x="T4" y="T5"/>
                </a:cxn>
                <a:cxn ang="0">
                  <a:pos x="T6" y="T7"/>
                </a:cxn>
                <a:cxn ang="0">
                  <a:pos x="T8" y="T9"/>
                </a:cxn>
              </a:cxnLst>
              <a:rect l="0" t="0" r="r" b="b"/>
              <a:pathLst>
                <a:path w="47" h="24">
                  <a:moveTo>
                    <a:pt x="47" y="16"/>
                  </a:moveTo>
                  <a:cubicBezTo>
                    <a:pt x="38" y="19"/>
                    <a:pt x="30" y="21"/>
                    <a:pt x="21" y="24"/>
                  </a:cubicBezTo>
                  <a:cubicBezTo>
                    <a:pt x="0" y="12"/>
                    <a:pt x="0" y="12"/>
                    <a:pt x="0" y="12"/>
                  </a:cubicBezTo>
                  <a:cubicBezTo>
                    <a:pt x="8" y="8"/>
                    <a:pt x="14" y="4"/>
                    <a:pt x="21" y="0"/>
                  </a:cubicBezTo>
                  <a:cubicBezTo>
                    <a:pt x="30" y="5"/>
                    <a:pt x="39" y="10"/>
                    <a:pt x="47" y="16"/>
                  </a:cubicBez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42">
              <a:extLst>
                <a:ext uri="{FF2B5EF4-FFF2-40B4-BE49-F238E27FC236}">
                  <a16:creationId xmlns:a16="http://schemas.microsoft.com/office/drawing/2014/main" id="{BEDF9A72-72E5-40F4-94D8-A419DE8E5FF5}"/>
                </a:ext>
              </a:extLst>
            </p:cNvPr>
            <p:cNvSpPr>
              <a:spLocks/>
            </p:cNvSpPr>
            <p:nvPr/>
          </p:nvSpPr>
          <p:spPr bwMode="auto">
            <a:xfrm>
              <a:off x="2503" y="1693"/>
              <a:ext cx="485" cy="172"/>
            </a:xfrm>
            <a:custGeom>
              <a:avLst/>
              <a:gdLst>
                <a:gd name="T0" fmla="*/ 0 w 155"/>
                <a:gd name="T1" fmla="*/ 41 h 55"/>
                <a:gd name="T2" fmla="*/ 90 w 155"/>
                <a:gd name="T3" fmla="*/ 0 h 55"/>
                <a:gd name="T4" fmla="*/ 155 w 155"/>
                <a:gd name="T5" fmla="*/ 37 h 55"/>
                <a:gd name="T6" fmla="*/ 0 w 155"/>
                <a:gd name="T7" fmla="*/ 41 h 55"/>
              </a:gdLst>
              <a:ahLst/>
              <a:cxnLst>
                <a:cxn ang="0">
                  <a:pos x="T0" y="T1"/>
                </a:cxn>
                <a:cxn ang="0">
                  <a:pos x="T2" y="T3"/>
                </a:cxn>
                <a:cxn ang="0">
                  <a:pos x="T4" y="T5"/>
                </a:cxn>
                <a:cxn ang="0">
                  <a:pos x="T6" y="T7"/>
                </a:cxn>
              </a:cxnLst>
              <a:rect l="0" t="0" r="r" b="b"/>
              <a:pathLst>
                <a:path w="155" h="55">
                  <a:moveTo>
                    <a:pt x="0" y="41"/>
                  </a:moveTo>
                  <a:cubicBezTo>
                    <a:pt x="29" y="24"/>
                    <a:pt x="59" y="11"/>
                    <a:pt x="90" y="0"/>
                  </a:cubicBezTo>
                  <a:cubicBezTo>
                    <a:pt x="155" y="37"/>
                    <a:pt x="155" y="37"/>
                    <a:pt x="155" y="37"/>
                  </a:cubicBezTo>
                  <a:cubicBezTo>
                    <a:pt x="114" y="55"/>
                    <a:pt x="50" y="53"/>
                    <a:pt x="0" y="41"/>
                  </a:cubicBez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43">
              <a:extLst>
                <a:ext uri="{FF2B5EF4-FFF2-40B4-BE49-F238E27FC236}">
                  <a16:creationId xmlns:a16="http://schemas.microsoft.com/office/drawing/2014/main" id="{50C2DF57-03FA-4DEE-9A12-F70BAB1EB8EE}"/>
                </a:ext>
              </a:extLst>
            </p:cNvPr>
            <p:cNvSpPr>
              <a:spLocks/>
            </p:cNvSpPr>
            <p:nvPr/>
          </p:nvSpPr>
          <p:spPr bwMode="auto">
            <a:xfrm>
              <a:off x="2825" y="1825"/>
              <a:ext cx="344" cy="200"/>
            </a:xfrm>
            <a:custGeom>
              <a:avLst/>
              <a:gdLst>
                <a:gd name="T0" fmla="*/ 0 w 110"/>
                <a:gd name="T1" fmla="*/ 15 h 64"/>
                <a:gd name="T2" fmla="*/ 0 w 110"/>
                <a:gd name="T3" fmla="*/ 14 h 64"/>
                <a:gd name="T4" fmla="*/ 60 w 110"/>
                <a:gd name="T5" fmla="*/ 0 h 64"/>
                <a:gd name="T6" fmla="*/ 110 w 110"/>
                <a:gd name="T7" fmla="*/ 29 h 64"/>
                <a:gd name="T8" fmla="*/ 37 w 110"/>
                <a:gd name="T9" fmla="*/ 60 h 64"/>
                <a:gd name="T10" fmla="*/ 15 w 110"/>
                <a:gd name="T11" fmla="*/ 64 h 64"/>
                <a:gd name="T12" fmla="*/ 0 w 110"/>
                <a:gd name="T13" fmla="*/ 15 h 64"/>
              </a:gdLst>
              <a:ahLst/>
              <a:cxnLst>
                <a:cxn ang="0">
                  <a:pos x="T0" y="T1"/>
                </a:cxn>
                <a:cxn ang="0">
                  <a:pos x="T2" y="T3"/>
                </a:cxn>
                <a:cxn ang="0">
                  <a:pos x="T4" y="T5"/>
                </a:cxn>
                <a:cxn ang="0">
                  <a:pos x="T6" y="T7"/>
                </a:cxn>
                <a:cxn ang="0">
                  <a:pos x="T8" y="T9"/>
                </a:cxn>
                <a:cxn ang="0">
                  <a:pos x="T10" y="T11"/>
                </a:cxn>
                <a:cxn ang="0">
                  <a:pos x="T12" y="T13"/>
                </a:cxn>
              </a:cxnLst>
              <a:rect l="0" t="0" r="r" b="b"/>
              <a:pathLst>
                <a:path w="110" h="64">
                  <a:moveTo>
                    <a:pt x="0" y="15"/>
                  </a:moveTo>
                  <a:cubicBezTo>
                    <a:pt x="0" y="15"/>
                    <a:pt x="0" y="14"/>
                    <a:pt x="0" y="14"/>
                  </a:cubicBezTo>
                  <a:cubicBezTo>
                    <a:pt x="22" y="12"/>
                    <a:pt x="43" y="8"/>
                    <a:pt x="60" y="0"/>
                  </a:cubicBezTo>
                  <a:cubicBezTo>
                    <a:pt x="110" y="29"/>
                    <a:pt x="110" y="29"/>
                    <a:pt x="110" y="29"/>
                  </a:cubicBezTo>
                  <a:cubicBezTo>
                    <a:pt x="85" y="44"/>
                    <a:pt x="61" y="54"/>
                    <a:pt x="37" y="60"/>
                  </a:cubicBezTo>
                  <a:cubicBezTo>
                    <a:pt x="29" y="61"/>
                    <a:pt x="22" y="63"/>
                    <a:pt x="15" y="64"/>
                  </a:cubicBezTo>
                  <a:cubicBezTo>
                    <a:pt x="13" y="47"/>
                    <a:pt x="5" y="31"/>
                    <a:pt x="0" y="15"/>
                  </a:cubicBez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44">
              <a:extLst>
                <a:ext uri="{FF2B5EF4-FFF2-40B4-BE49-F238E27FC236}">
                  <a16:creationId xmlns:a16="http://schemas.microsoft.com/office/drawing/2014/main" id="{2FEABBED-D5BB-432A-814D-6D3FB81D9795}"/>
                </a:ext>
              </a:extLst>
            </p:cNvPr>
            <p:cNvSpPr>
              <a:spLocks/>
            </p:cNvSpPr>
            <p:nvPr/>
          </p:nvSpPr>
          <p:spPr bwMode="auto">
            <a:xfrm>
              <a:off x="2312" y="1837"/>
              <a:ext cx="282" cy="173"/>
            </a:xfrm>
            <a:custGeom>
              <a:avLst/>
              <a:gdLst>
                <a:gd name="T0" fmla="*/ 90 w 90"/>
                <a:gd name="T1" fmla="*/ 7 h 55"/>
                <a:gd name="T2" fmla="*/ 66 w 90"/>
                <a:gd name="T3" fmla="*/ 55 h 55"/>
                <a:gd name="T4" fmla="*/ 48 w 90"/>
                <a:gd name="T5" fmla="*/ 51 h 55"/>
                <a:gd name="T6" fmla="*/ 0 w 90"/>
                <a:gd name="T7" fmla="*/ 34 h 55"/>
                <a:gd name="T8" fmla="*/ 53 w 90"/>
                <a:gd name="T9" fmla="*/ 0 h 55"/>
                <a:gd name="T10" fmla="*/ 90 w 90"/>
                <a:gd name="T11" fmla="*/ 7 h 55"/>
              </a:gdLst>
              <a:ahLst/>
              <a:cxnLst>
                <a:cxn ang="0">
                  <a:pos x="T0" y="T1"/>
                </a:cxn>
                <a:cxn ang="0">
                  <a:pos x="T2" y="T3"/>
                </a:cxn>
                <a:cxn ang="0">
                  <a:pos x="T4" y="T5"/>
                </a:cxn>
                <a:cxn ang="0">
                  <a:pos x="T6" y="T7"/>
                </a:cxn>
                <a:cxn ang="0">
                  <a:pos x="T8" y="T9"/>
                </a:cxn>
                <a:cxn ang="0">
                  <a:pos x="T10" y="T11"/>
                </a:cxn>
              </a:cxnLst>
              <a:rect l="0" t="0" r="r" b="b"/>
              <a:pathLst>
                <a:path w="90" h="55">
                  <a:moveTo>
                    <a:pt x="90" y="7"/>
                  </a:moveTo>
                  <a:cubicBezTo>
                    <a:pt x="73" y="21"/>
                    <a:pt x="74" y="39"/>
                    <a:pt x="66" y="55"/>
                  </a:cubicBezTo>
                  <a:cubicBezTo>
                    <a:pt x="60" y="54"/>
                    <a:pt x="54" y="52"/>
                    <a:pt x="48" y="51"/>
                  </a:cubicBezTo>
                  <a:cubicBezTo>
                    <a:pt x="32" y="46"/>
                    <a:pt x="16" y="41"/>
                    <a:pt x="0" y="34"/>
                  </a:cubicBezTo>
                  <a:cubicBezTo>
                    <a:pt x="18" y="21"/>
                    <a:pt x="35" y="10"/>
                    <a:pt x="53" y="0"/>
                  </a:cubicBezTo>
                  <a:cubicBezTo>
                    <a:pt x="64" y="3"/>
                    <a:pt x="77" y="5"/>
                    <a:pt x="90" y="7"/>
                  </a:cubicBez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45">
              <a:extLst>
                <a:ext uri="{FF2B5EF4-FFF2-40B4-BE49-F238E27FC236}">
                  <a16:creationId xmlns:a16="http://schemas.microsoft.com/office/drawing/2014/main" id="{A8717CAB-33AE-4F83-9FAC-334E92D2E66F}"/>
                </a:ext>
              </a:extLst>
            </p:cNvPr>
            <p:cNvSpPr>
              <a:spLocks/>
            </p:cNvSpPr>
            <p:nvPr/>
          </p:nvSpPr>
          <p:spPr bwMode="auto">
            <a:xfrm>
              <a:off x="2550" y="1865"/>
              <a:ext cx="288" cy="173"/>
            </a:xfrm>
            <a:custGeom>
              <a:avLst/>
              <a:gdLst>
                <a:gd name="T0" fmla="*/ 25 w 92"/>
                <a:gd name="T1" fmla="*/ 1 h 55"/>
                <a:gd name="T2" fmla="*/ 25 w 92"/>
                <a:gd name="T3" fmla="*/ 0 h 55"/>
                <a:gd name="T4" fmla="*/ 77 w 92"/>
                <a:gd name="T5" fmla="*/ 2 h 55"/>
                <a:gd name="T6" fmla="*/ 77 w 92"/>
                <a:gd name="T7" fmla="*/ 4 h 55"/>
                <a:gd name="T8" fmla="*/ 92 w 92"/>
                <a:gd name="T9" fmla="*/ 52 h 55"/>
                <a:gd name="T10" fmla="*/ 0 w 92"/>
                <a:gd name="T11" fmla="*/ 48 h 55"/>
                <a:gd name="T12" fmla="*/ 25 w 92"/>
                <a:gd name="T13" fmla="*/ 1 h 55"/>
              </a:gdLst>
              <a:ahLst/>
              <a:cxnLst>
                <a:cxn ang="0">
                  <a:pos x="T0" y="T1"/>
                </a:cxn>
                <a:cxn ang="0">
                  <a:pos x="T2" y="T3"/>
                </a:cxn>
                <a:cxn ang="0">
                  <a:pos x="T4" y="T5"/>
                </a:cxn>
                <a:cxn ang="0">
                  <a:pos x="T6" y="T7"/>
                </a:cxn>
                <a:cxn ang="0">
                  <a:pos x="T8" y="T9"/>
                </a:cxn>
                <a:cxn ang="0">
                  <a:pos x="T10" y="T11"/>
                </a:cxn>
                <a:cxn ang="0">
                  <a:pos x="T12" y="T13"/>
                </a:cxn>
              </a:cxnLst>
              <a:rect l="0" t="0" r="r" b="b"/>
              <a:pathLst>
                <a:path w="92" h="55">
                  <a:moveTo>
                    <a:pt x="25" y="1"/>
                  </a:moveTo>
                  <a:cubicBezTo>
                    <a:pt x="25" y="1"/>
                    <a:pt x="25" y="0"/>
                    <a:pt x="25" y="0"/>
                  </a:cubicBezTo>
                  <a:cubicBezTo>
                    <a:pt x="43" y="2"/>
                    <a:pt x="60" y="3"/>
                    <a:pt x="77" y="2"/>
                  </a:cubicBezTo>
                  <a:cubicBezTo>
                    <a:pt x="77" y="2"/>
                    <a:pt x="77" y="3"/>
                    <a:pt x="77" y="4"/>
                  </a:cubicBezTo>
                  <a:cubicBezTo>
                    <a:pt x="82" y="20"/>
                    <a:pt x="90" y="36"/>
                    <a:pt x="92" y="52"/>
                  </a:cubicBezTo>
                  <a:cubicBezTo>
                    <a:pt x="62" y="55"/>
                    <a:pt x="31" y="54"/>
                    <a:pt x="0" y="48"/>
                  </a:cubicBezTo>
                  <a:cubicBezTo>
                    <a:pt x="9" y="33"/>
                    <a:pt x="7" y="15"/>
                    <a:pt x="25" y="1"/>
                  </a:cubicBez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46">
              <a:extLst>
                <a:ext uri="{FF2B5EF4-FFF2-40B4-BE49-F238E27FC236}">
                  <a16:creationId xmlns:a16="http://schemas.microsoft.com/office/drawing/2014/main" id="{261CF92E-21DA-4FCF-975B-9F5B9B823B27}"/>
                </a:ext>
              </a:extLst>
            </p:cNvPr>
            <p:cNvSpPr>
              <a:spLocks/>
            </p:cNvSpPr>
            <p:nvPr/>
          </p:nvSpPr>
          <p:spPr bwMode="auto">
            <a:xfrm>
              <a:off x="2199" y="2361"/>
              <a:ext cx="229" cy="153"/>
            </a:xfrm>
            <a:custGeom>
              <a:avLst/>
              <a:gdLst>
                <a:gd name="T0" fmla="*/ 38 w 73"/>
                <a:gd name="T1" fmla="*/ 0 h 49"/>
                <a:gd name="T2" fmla="*/ 73 w 73"/>
                <a:gd name="T3" fmla="*/ 13 h 49"/>
                <a:gd name="T4" fmla="*/ 21 w 73"/>
                <a:gd name="T5" fmla="*/ 49 h 49"/>
                <a:gd name="T6" fmla="*/ 0 w 73"/>
                <a:gd name="T7" fmla="*/ 41 h 49"/>
                <a:gd name="T8" fmla="*/ 38 w 73"/>
                <a:gd name="T9" fmla="*/ 0 h 49"/>
              </a:gdLst>
              <a:ahLst/>
              <a:cxnLst>
                <a:cxn ang="0">
                  <a:pos x="T0" y="T1"/>
                </a:cxn>
                <a:cxn ang="0">
                  <a:pos x="T2" y="T3"/>
                </a:cxn>
                <a:cxn ang="0">
                  <a:pos x="T4" y="T5"/>
                </a:cxn>
                <a:cxn ang="0">
                  <a:pos x="T6" y="T7"/>
                </a:cxn>
                <a:cxn ang="0">
                  <a:pos x="T8" y="T9"/>
                </a:cxn>
              </a:cxnLst>
              <a:rect l="0" t="0" r="r" b="b"/>
              <a:pathLst>
                <a:path w="73" h="49">
                  <a:moveTo>
                    <a:pt x="38" y="0"/>
                  </a:moveTo>
                  <a:cubicBezTo>
                    <a:pt x="50" y="5"/>
                    <a:pt x="61" y="9"/>
                    <a:pt x="73" y="13"/>
                  </a:cubicBezTo>
                  <a:cubicBezTo>
                    <a:pt x="21" y="49"/>
                    <a:pt x="21" y="49"/>
                    <a:pt x="21" y="49"/>
                  </a:cubicBezTo>
                  <a:cubicBezTo>
                    <a:pt x="14" y="46"/>
                    <a:pt x="7" y="44"/>
                    <a:pt x="0" y="41"/>
                  </a:cubicBezTo>
                  <a:cubicBezTo>
                    <a:pt x="16" y="29"/>
                    <a:pt x="26" y="14"/>
                    <a:pt x="38" y="0"/>
                  </a:cubicBez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47">
              <a:extLst>
                <a:ext uri="{FF2B5EF4-FFF2-40B4-BE49-F238E27FC236}">
                  <a16:creationId xmlns:a16="http://schemas.microsoft.com/office/drawing/2014/main" id="{643688D6-FC36-459B-BDC3-B0C19FDF4C2A}"/>
                </a:ext>
              </a:extLst>
            </p:cNvPr>
            <p:cNvSpPr>
              <a:spLocks/>
            </p:cNvSpPr>
            <p:nvPr/>
          </p:nvSpPr>
          <p:spPr bwMode="auto">
            <a:xfrm>
              <a:off x="2034" y="2292"/>
              <a:ext cx="253" cy="185"/>
            </a:xfrm>
            <a:custGeom>
              <a:avLst/>
              <a:gdLst>
                <a:gd name="T0" fmla="*/ 33 w 81"/>
                <a:gd name="T1" fmla="*/ 0 h 59"/>
                <a:gd name="T2" fmla="*/ 81 w 81"/>
                <a:gd name="T3" fmla="*/ 19 h 59"/>
                <a:gd name="T4" fmla="*/ 44 w 81"/>
                <a:gd name="T5" fmla="*/ 59 h 59"/>
                <a:gd name="T6" fmla="*/ 0 w 81"/>
                <a:gd name="T7" fmla="*/ 43 h 59"/>
                <a:gd name="T8" fmla="*/ 33 w 81"/>
                <a:gd name="T9" fmla="*/ 0 h 59"/>
              </a:gdLst>
              <a:ahLst/>
              <a:cxnLst>
                <a:cxn ang="0">
                  <a:pos x="T0" y="T1"/>
                </a:cxn>
                <a:cxn ang="0">
                  <a:pos x="T2" y="T3"/>
                </a:cxn>
                <a:cxn ang="0">
                  <a:pos x="T4" y="T5"/>
                </a:cxn>
                <a:cxn ang="0">
                  <a:pos x="T6" y="T7"/>
                </a:cxn>
                <a:cxn ang="0">
                  <a:pos x="T8" y="T9"/>
                </a:cxn>
              </a:cxnLst>
              <a:rect l="0" t="0" r="r" b="b"/>
              <a:pathLst>
                <a:path w="81" h="59">
                  <a:moveTo>
                    <a:pt x="33" y="0"/>
                  </a:moveTo>
                  <a:cubicBezTo>
                    <a:pt x="49" y="6"/>
                    <a:pt x="65" y="13"/>
                    <a:pt x="81" y="19"/>
                  </a:cubicBezTo>
                  <a:cubicBezTo>
                    <a:pt x="69" y="33"/>
                    <a:pt x="60" y="47"/>
                    <a:pt x="44" y="59"/>
                  </a:cubicBezTo>
                  <a:cubicBezTo>
                    <a:pt x="29" y="54"/>
                    <a:pt x="14" y="48"/>
                    <a:pt x="0" y="43"/>
                  </a:cubicBezTo>
                  <a:cubicBezTo>
                    <a:pt x="13" y="29"/>
                    <a:pt x="25" y="15"/>
                    <a:pt x="33" y="0"/>
                  </a:cubicBez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48">
              <a:extLst>
                <a:ext uri="{FF2B5EF4-FFF2-40B4-BE49-F238E27FC236}">
                  <a16:creationId xmlns:a16="http://schemas.microsoft.com/office/drawing/2014/main" id="{D177B8D5-555A-4EDB-AE06-6B725BAB4F32}"/>
                </a:ext>
              </a:extLst>
            </p:cNvPr>
            <p:cNvSpPr>
              <a:spLocks/>
            </p:cNvSpPr>
            <p:nvPr/>
          </p:nvSpPr>
          <p:spPr bwMode="auto">
            <a:xfrm>
              <a:off x="1837" y="2223"/>
              <a:ext cx="272" cy="191"/>
            </a:xfrm>
            <a:custGeom>
              <a:avLst/>
              <a:gdLst>
                <a:gd name="T0" fmla="*/ 87 w 87"/>
                <a:gd name="T1" fmla="*/ 18 h 61"/>
                <a:gd name="T2" fmla="*/ 53 w 87"/>
                <a:gd name="T3" fmla="*/ 61 h 61"/>
                <a:gd name="T4" fmla="*/ 36 w 87"/>
                <a:gd name="T5" fmla="*/ 55 h 61"/>
                <a:gd name="T6" fmla="*/ 0 w 87"/>
                <a:gd name="T7" fmla="*/ 42 h 61"/>
                <a:gd name="T8" fmla="*/ 27 w 87"/>
                <a:gd name="T9" fmla="*/ 17 h 61"/>
                <a:gd name="T10" fmla="*/ 46 w 87"/>
                <a:gd name="T11" fmla="*/ 0 h 61"/>
                <a:gd name="T12" fmla="*/ 87 w 87"/>
                <a:gd name="T13" fmla="*/ 18 h 61"/>
              </a:gdLst>
              <a:ahLst/>
              <a:cxnLst>
                <a:cxn ang="0">
                  <a:pos x="T0" y="T1"/>
                </a:cxn>
                <a:cxn ang="0">
                  <a:pos x="T2" y="T3"/>
                </a:cxn>
                <a:cxn ang="0">
                  <a:pos x="T4" y="T5"/>
                </a:cxn>
                <a:cxn ang="0">
                  <a:pos x="T6" y="T7"/>
                </a:cxn>
                <a:cxn ang="0">
                  <a:pos x="T8" y="T9"/>
                </a:cxn>
                <a:cxn ang="0">
                  <a:pos x="T10" y="T11"/>
                </a:cxn>
                <a:cxn ang="0">
                  <a:pos x="T12" y="T13"/>
                </a:cxn>
              </a:cxnLst>
              <a:rect l="0" t="0" r="r" b="b"/>
              <a:pathLst>
                <a:path w="87" h="61">
                  <a:moveTo>
                    <a:pt x="87" y="18"/>
                  </a:moveTo>
                  <a:cubicBezTo>
                    <a:pt x="78" y="33"/>
                    <a:pt x="66" y="47"/>
                    <a:pt x="53" y="61"/>
                  </a:cubicBezTo>
                  <a:cubicBezTo>
                    <a:pt x="47" y="59"/>
                    <a:pt x="41" y="57"/>
                    <a:pt x="36" y="55"/>
                  </a:cubicBezTo>
                  <a:cubicBezTo>
                    <a:pt x="24" y="51"/>
                    <a:pt x="12" y="47"/>
                    <a:pt x="0" y="42"/>
                  </a:cubicBezTo>
                  <a:cubicBezTo>
                    <a:pt x="9" y="34"/>
                    <a:pt x="18" y="26"/>
                    <a:pt x="27" y="17"/>
                  </a:cubicBezTo>
                  <a:cubicBezTo>
                    <a:pt x="34" y="12"/>
                    <a:pt x="40" y="6"/>
                    <a:pt x="46" y="0"/>
                  </a:cubicBezTo>
                  <a:cubicBezTo>
                    <a:pt x="60" y="6"/>
                    <a:pt x="73" y="12"/>
                    <a:pt x="87" y="18"/>
                  </a:cubicBez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49">
              <a:extLst>
                <a:ext uri="{FF2B5EF4-FFF2-40B4-BE49-F238E27FC236}">
                  <a16:creationId xmlns:a16="http://schemas.microsoft.com/office/drawing/2014/main" id="{485A7460-5ED9-4AEA-B97C-1821BA6E48E1}"/>
                </a:ext>
              </a:extLst>
            </p:cNvPr>
            <p:cNvSpPr>
              <a:spLocks/>
            </p:cNvSpPr>
            <p:nvPr/>
          </p:nvSpPr>
          <p:spPr bwMode="auto">
            <a:xfrm>
              <a:off x="3197" y="1988"/>
              <a:ext cx="201" cy="103"/>
            </a:xfrm>
            <a:custGeom>
              <a:avLst/>
              <a:gdLst>
                <a:gd name="T0" fmla="*/ 32 w 64"/>
                <a:gd name="T1" fmla="*/ 33 h 33"/>
                <a:gd name="T2" fmla="*/ 0 w 64"/>
                <a:gd name="T3" fmla="*/ 17 h 33"/>
                <a:gd name="T4" fmla="*/ 32 w 64"/>
                <a:gd name="T5" fmla="*/ 0 h 33"/>
                <a:gd name="T6" fmla="*/ 64 w 64"/>
                <a:gd name="T7" fmla="*/ 19 h 33"/>
                <a:gd name="T8" fmla="*/ 32 w 64"/>
                <a:gd name="T9" fmla="*/ 33 h 33"/>
              </a:gdLst>
              <a:ahLst/>
              <a:cxnLst>
                <a:cxn ang="0">
                  <a:pos x="T0" y="T1"/>
                </a:cxn>
                <a:cxn ang="0">
                  <a:pos x="T2" y="T3"/>
                </a:cxn>
                <a:cxn ang="0">
                  <a:pos x="T4" y="T5"/>
                </a:cxn>
                <a:cxn ang="0">
                  <a:pos x="T6" y="T7"/>
                </a:cxn>
                <a:cxn ang="0">
                  <a:pos x="T8" y="T9"/>
                </a:cxn>
              </a:cxnLst>
              <a:rect l="0" t="0" r="r" b="b"/>
              <a:pathLst>
                <a:path w="64" h="33">
                  <a:moveTo>
                    <a:pt x="32" y="33"/>
                  </a:moveTo>
                  <a:cubicBezTo>
                    <a:pt x="21" y="28"/>
                    <a:pt x="10" y="22"/>
                    <a:pt x="0" y="17"/>
                  </a:cubicBezTo>
                  <a:cubicBezTo>
                    <a:pt x="10" y="12"/>
                    <a:pt x="21" y="6"/>
                    <a:pt x="32" y="0"/>
                  </a:cubicBezTo>
                  <a:cubicBezTo>
                    <a:pt x="64" y="19"/>
                    <a:pt x="64" y="19"/>
                    <a:pt x="64" y="19"/>
                  </a:cubicBezTo>
                  <a:cubicBezTo>
                    <a:pt x="53" y="24"/>
                    <a:pt x="43" y="28"/>
                    <a:pt x="32" y="33"/>
                  </a:cubicBez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50">
              <a:extLst>
                <a:ext uri="{FF2B5EF4-FFF2-40B4-BE49-F238E27FC236}">
                  <a16:creationId xmlns:a16="http://schemas.microsoft.com/office/drawing/2014/main" id="{75161ABA-95F8-45DF-B91D-ED8A23A671F9}"/>
                </a:ext>
              </a:extLst>
            </p:cNvPr>
            <p:cNvSpPr>
              <a:spLocks/>
            </p:cNvSpPr>
            <p:nvPr/>
          </p:nvSpPr>
          <p:spPr bwMode="auto">
            <a:xfrm>
              <a:off x="3326" y="2060"/>
              <a:ext cx="156" cy="88"/>
            </a:xfrm>
            <a:custGeom>
              <a:avLst/>
              <a:gdLst>
                <a:gd name="T0" fmla="*/ 31 w 50"/>
                <a:gd name="T1" fmla="*/ 0 h 28"/>
                <a:gd name="T2" fmla="*/ 42 w 50"/>
                <a:gd name="T3" fmla="*/ 7 h 28"/>
                <a:gd name="T4" fmla="*/ 42 w 50"/>
                <a:gd name="T5" fmla="*/ 23 h 28"/>
                <a:gd name="T6" fmla="*/ 32 w 50"/>
                <a:gd name="T7" fmla="*/ 28 h 28"/>
                <a:gd name="T8" fmla="*/ 0 w 50"/>
                <a:gd name="T9" fmla="*/ 14 h 28"/>
                <a:gd name="T10" fmla="*/ 31 w 50"/>
                <a:gd name="T11" fmla="*/ 0 h 28"/>
              </a:gdLst>
              <a:ahLst/>
              <a:cxnLst>
                <a:cxn ang="0">
                  <a:pos x="T0" y="T1"/>
                </a:cxn>
                <a:cxn ang="0">
                  <a:pos x="T2" y="T3"/>
                </a:cxn>
                <a:cxn ang="0">
                  <a:pos x="T4" y="T5"/>
                </a:cxn>
                <a:cxn ang="0">
                  <a:pos x="T6" y="T7"/>
                </a:cxn>
                <a:cxn ang="0">
                  <a:pos x="T8" y="T9"/>
                </a:cxn>
                <a:cxn ang="0">
                  <a:pos x="T10" y="T11"/>
                </a:cxn>
              </a:cxnLst>
              <a:rect l="0" t="0" r="r" b="b"/>
              <a:pathLst>
                <a:path w="50" h="28">
                  <a:moveTo>
                    <a:pt x="31" y="0"/>
                  </a:moveTo>
                  <a:cubicBezTo>
                    <a:pt x="42" y="7"/>
                    <a:pt x="42" y="7"/>
                    <a:pt x="42" y="7"/>
                  </a:cubicBezTo>
                  <a:cubicBezTo>
                    <a:pt x="50" y="11"/>
                    <a:pt x="50" y="18"/>
                    <a:pt x="42" y="23"/>
                  </a:cubicBezTo>
                  <a:cubicBezTo>
                    <a:pt x="32" y="28"/>
                    <a:pt x="32" y="28"/>
                    <a:pt x="32" y="28"/>
                  </a:cubicBezTo>
                  <a:cubicBezTo>
                    <a:pt x="21" y="24"/>
                    <a:pt x="10" y="19"/>
                    <a:pt x="0" y="14"/>
                  </a:cubicBezTo>
                  <a:cubicBezTo>
                    <a:pt x="10" y="10"/>
                    <a:pt x="21" y="5"/>
                    <a:pt x="31" y="0"/>
                  </a:cubicBez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51">
              <a:extLst>
                <a:ext uri="{FF2B5EF4-FFF2-40B4-BE49-F238E27FC236}">
                  <a16:creationId xmlns:a16="http://schemas.microsoft.com/office/drawing/2014/main" id="{487FA04F-61DD-40A4-82D5-A5E968EE5672}"/>
                </a:ext>
              </a:extLst>
            </p:cNvPr>
            <p:cNvSpPr>
              <a:spLocks/>
            </p:cNvSpPr>
            <p:nvPr/>
          </p:nvSpPr>
          <p:spPr bwMode="auto">
            <a:xfrm>
              <a:off x="2544" y="2452"/>
              <a:ext cx="253" cy="109"/>
            </a:xfrm>
            <a:custGeom>
              <a:avLst/>
              <a:gdLst>
                <a:gd name="T0" fmla="*/ 0 w 81"/>
                <a:gd name="T1" fmla="*/ 11 h 35"/>
                <a:gd name="T2" fmla="*/ 15 w 81"/>
                <a:gd name="T3" fmla="*/ 0 h 35"/>
                <a:gd name="T4" fmla="*/ 81 w 81"/>
                <a:gd name="T5" fmla="*/ 19 h 35"/>
                <a:gd name="T6" fmla="*/ 55 w 81"/>
                <a:gd name="T7" fmla="*/ 35 h 35"/>
                <a:gd name="T8" fmla="*/ 0 w 81"/>
                <a:gd name="T9" fmla="*/ 11 h 35"/>
              </a:gdLst>
              <a:ahLst/>
              <a:cxnLst>
                <a:cxn ang="0">
                  <a:pos x="T0" y="T1"/>
                </a:cxn>
                <a:cxn ang="0">
                  <a:pos x="T2" y="T3"/>
                </a:cxn>
                <a:cxn ang="0">
                  <a:pos x="T4" y="T5"/>
                </a:cxn>
                <a:cxn ang="0">
                  <a:pos x="T6" y="T7"/>
                </a:cxn>
                <a:cxn ang="0">
                  <a:pos x="T8" y="T9"/>
                </a:cxn>
              </a:cxnLst>
              <a:rect l="0" t="0" r="r" b="b"/>
              <a:pathLst>
                <a:path w="81" h="35">
                  <a:moveTo>
                    <a:pt x="0" y="11"/>
                  </a:moveTo>
                  <a:cubicBezTo>
                    <a:pt x="5" y="8"/>
                    <a:pt x="10" y="4"/>
                    <a:pt x="15" y="0"/>
                  </a:cubicBezTo>
                  <a:cubicBezTo>
                    <a:pt x="37" y="7"/>
                    <a:pt x="59" y="13"/>
                    <a:pt x="81" y="19"/>
                  </a:cubicBezTo>
                  <a:cubicBezTo>
                    <a:pt x="55" y="35"/>
                    <a:pt x="55" y="35"/>
                    <a:pt x="55" y="35"/>
                  </a:cubicBezTo>
                  <a:cubicBezTo>
                    <a:pt x="36" y="28"/>
                    <a:pt x="19" y="18"/>
                    <a:pt x="0" y="11"/>
                  </a:cubicBez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52">
              <a:extLst>
                <a:ext uri="{FF2B5EF4-FFF2-40B4-BE49-F238E27FC236}">
                  <a16:creationId xmlns:a16="http://schemas.microsoft.com/office/drawing/2014/main" id="{DA2D4F75-DB47-47A6-A844-9913950DF017}"/>
                </a:ext>
              </a:extLst>
            </p:cNvPr>
            <p:cNvSpPr>
              <a:spLocks/>
            </p:cNvSpPr>
            <p:nvPr/>
          </p:nvSpPr>
          <p:spPr bwMode="auto">
            <a:xfrm>
              <a:off x="2412" y="2502"/>
              <a:ext cx="279" cy="147"/>
            </a:xfrm>
            <a:custGeom>
              <a:avLst/>
              <a:gdLst>
                <a:gd name="T0" fmla="*/ 89 w 89"/>
                <a:gd name="T1" fmla="*/ 23 h 47"/>
                <a:gd name="T2" fmla="*/ 48 w 89"/>
                <a:gd name="T3" fmla="*/ 47 h 47"/>
                <a:gd name="T4" fmla="*/ 0 w 89"/>
                <a:gd name="T5" fmla="*/ 24 h 47"/>
                <a:gd name="T6" fmla="*/ 27 w 89"/>
                <a:gd name="T7" fmla="*/ 5 h 47"/>
                <a:gd name="T8" fmla="*/ 34 w 89"/>
                <a:gd name="T9" fmla="*/ 0 h 47"/>
                <a:gd name="T10" fmla="*/ 89 w 89"/>
                <a:gd name="T11" fmla="*/ 23 h 47"/>
              </a:gdLst>
              <a:ahLst/>
              <a:cxnLst>
                <a:cxn ang="0">
                  <a:pos x="T0" y="T1"/>
                </a:cxn>
                <a:cxn ang="0">
                  <a:pos x="T2" y="T3"/>
                </a:cxn>
                <a:cxn ang="0">
                  <a:pos x="T4" y="T5"/>
                </a:cxn>
                <a:cxn ang="0">
                  <a:pos x="T6" y="T7"/>
                </a:cxn>
                <a:cxn ang="0">
                  <a:pos x="T8" y="T9"/>
                </a:cxn>
                <a:cxn ang="0">
                  <a:pos x="T10" y="T11"/>
                </a:cxn>
              </a:cxnLst>
              <a:rect l="0" t="0" r="r" b="b"/>
              <a:pathLst>
                <a:path w="89" h="47">
                  <a:moveTo>
                    <a:pt x="89" y="23"/>
                  </a:moveTo>
                  <a:cubicBezTo>
                    <a:pt x="48" y="47"/>
                    <a:pt x="48" y="47"/>
                    <a:pt x="48" y="47"/>
                  </a:cubicBezTo>
                  <a:cubicBezTo>
                    <a:pt x="33" y="39"/>
                    <a:pt x="18" y="32"/>
                    <a:pt x="0" y="24"/>
                  </a:cubicBezTo>
                  <a:cubicBezTo>
                    <a:pt x="9" y="18"/>
                    <a:pt x="18" y="12"/>
                    <a:pt x="27" y="5"/>
                  </a:cubicBezTo>
                  <a:cubicBezTo>
                    <a:pt x="29" y="4"/>
                    <a:pt x="32" y="2"/>
                    <a:pt x="34" y="0"/>
                  </a:cubicBezTo>
                  <a:cubicBezTo>
                    <a:pt x="53" y="7"/>
                    <a:pt x="70" y="16"/>
                    <a:pt x="89" y="23"/>
                  </a:cubicBez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792" name="Freeform 53">
              <a:extLst>
                <a:ext uri="{FF2B5EF4-FFF2-40B4-BE49-F238E27FC236}">
                  <a16:creationId xmlns:a16="http://schemas.microsoft.com/office/drawing/2014/main" id="{BF6B248D-D4D1-4A20-8782-21EA425529EA}"/>
                </a:ext>
              </a:extLst>
            </p:cNvPr>
            <p:cNvSpPr>
              <a:spLocks/>
            </p:cNvSpPr>
            <p:nvPr/>
          </p:nvSpPr>
          <p:spPr bwMode="auto">
            <a:xfrm>
              <a:off x="1780" y="2969"/>
              <a:ext cx="160" cy="84"/>
            </a:xfrm>
            <a:custGeom>
              <a:avLst/>
              <a:gdLst>
                <a:gd name="T0" fmla="*/ 0 w 51"/>
                <a:gd name="T1" fmla="*/ 14 h 27"/>
                <a:gd name="T2" fmla="*/ 20 w 51"/>
                <a:gd name="T3" fmla="*/ 0 h 27"/>
                <a:gd name="T4" fmla="*/ 51 w 51"/>
                <a:gd name="T5" fmla="*/ 13 h 27"/>
                <a:gd name="T6" fmla="*/ 26 w 51"/>
                <a:gd name="T7" fmla="*/ 27 h 27"/>
                <a:gd name="T8" fmla="*/ 0 w 51"/>
                <a:gd name="T9" fmla="*/ 14 h 27"/>
              </a:gdLst>
              <a:ahLst/>
              <a:cxnLst>
                <a:cxn ang="0">
                  <a:pos x="T0" y="T1"/>
                </a:cxn>
                <a:cxn ang="0">
                  <a:pos x="T2" y="T3"/>
                </a:cxn>
                <a:cxn ang="0">
                  <a:pos x="T4" y="T5"/>
                </a:cxn>
                <a:cxn ang="0">
                  <a:pos x="T6" y="T7"/>
                </a:cxn>
                <a:cxn ang="0">
                  <a:pos x="T8" y="T9"/>
                </a:cxn>
              </a:cxnLst>
              <a:rect l="0" t="0" r="r" b="b"/>
              <a:pathLst>
                <a:path w="51" h="27">
                  <a:moveTo>
                    <a:pt x="0" y="14"/>
                  </a:moveTo>
                  <a:cubicBezTo>
                    <a:pt x="7" y="9"/>
                    <a:pt x="14" y="5"/>
                    <a:pt x="20" y="0"/>
                  </a:cubicBezTo>
                  <a:cubicBezTo>
                    <a:pt x="31" y="4"/>
                    <a:pt x="41" y="8"/>
                    <a:pt x="51" y="13"/>
                  </a:cubicBezTo>
                  <a:cubicBezTo>
                    <a:pt x="26" y="27"/>
                    <a:pt x="26" y="27"/>
                    <a:pt x="26" y="27"/>
                  </a:cubicBezTo>
                  <a:cubicBezTo>
                    <a:pt x="17" y="23"/>
                    <a:pt x="8" y="18"/>
                    <a:pt x="0" y="14"/>
                  </a:cubicBez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794" name="Freeform 54">
              <a:extLst>
                <a:ext uri="{FF2B5EF4-FFF2-40B4-BE49-F238E27FC236}">
                  <a16:creationId xmlns:a16="http://schemas.microsoft.com/office/drawing/2014/main" id="{A7BA0906-650A-4EBA-8B52-F32EA4FF7C36}"/>
                </a:ext>
              </a:extLst>
            </p:cNvPr>
            <p:cNvSpPr>
              <a:spLocks/>
            </p:cNvSpPr>
            <p:nvPr/>
          </p:nvSpPr>
          <p:spPr bwMode="auto">
            <a:xfrm>
              <a:off x="1671" y="3028"/>
              <a:ext cx="166" cy="85"/>
            </a:xfrm>
            <a:custGeom>
              <a:avLst/>
              <a:gdLst>
                <a:gd name="T0" fmla="*/ 27 w 53"/>
                <a:gd name="T1" fmla="*/ 0 h 27"/>
                <a:gd name="T2" fmla="*/ 53 w 53"/>
                <a:gd name="T3" fmla="*/ 13 h 27"/>
                <a:gd name="T4" fmla="*/ 28 w 53"/>
                <a:gd name="T5" fmla="*/ 27 h 27"/>
                <a:gd name="T6" fmla="*/ 0 w 53"/>
                <a:gd name="T7" fmla="*/ 16 h 27"/>
                <a:gd name="T8" fmla="*/ 27 w 53"/>
                <a:gd name="T9" fmla="*/ 0 h 27"/>
              </a:gdLst>
              <a:ahLst/>
              <a:cxnLst>
                <a:cxn ang="0">
                  <a:pos x="T0" y="T1"/>
                </a:cxn>
                <a:cxn ang="0">
                  <a:pos x="T2" y="T3"/>
                </a:cxn>
                <a:cxn ang="0">
                  <a:pos x="T4" y="T5"/>
                </a:cxn>
                <a:cxn ang="0">
                  <a:pos x="T6" y="T7"/>
                </a:cxn>
                <a:cxn ang="0">
                  <a:pos x="T8" y="T9"/>
                </a:cxn>
              </a:cxnLst>
              <a:rect l="0" t="0" r="r" b="b"/>
              <a:pathLst>
                <a:path w="53" h="27">
                  <a:moveTo>
                    <a:pt x="27" y="0"/>
                  </a:moveTo>
                  <a:cubicBezTo>
                    <a:pt x="36" y="4"/>
                    <a:pt x="44" y="8"/>
                    <a:pt x="53" y="13"/>
                  </a:cubicBezTo>
                  <a:cubicBezTo>
                    <a:pt x="28" y="27"/>
                    <a:pt x="28" y="27"/>
                    <a:pt x="28" y="27"/>
                  </a:cubicBezTo>
                  <a:cubicBezTo>
                    <a:pt x="0" y="16"/>
                    <a:pt x="0" y="16"/>
                    <a:pt x="0" y="16"/>
                  </a:cubicBezTo>
                  <a:cubicBezTo>
                    <a:pt x="9" y="11"/>
                    <a:pt x="18" y="5"/>
                    <a:pt x="27" y="0"/>
                  </a:cubicBezTo>
                  <a:close/>
                </a:path>
              </a:pathLst>
            </a:custGeom>
            <a:solidFill>
              <a:srgbClr val="FFB6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795" name="Freeform 55">
              <a:extLst>
                <a:ext uri="{FF2B5EF4-FFF2-40B4-BE49-F238E27FC236}">
                  <a16:creationId xmlns:a16="http://schemas.microsoft.com/office/drawing/2014/main" id="{A65B8AB4-D2A9-4734-80B8-5E3A55E6C621}"/>
                </a:ext>
              </a:extLst>
            </p:cNvPr>
            <p:cNvSpPr>
              <a:spLocks/>
            </p:cNvSpPr>
            <p:nvPr/>
          </p:nvSpPr>
          <p:spPr bwMode="auto">
            <a:xfrm>
              <a:off x="1061" y="2006"/>
              <a:ext cx="2165" cy="1091"/>
            </a:xfrm>
            <a:custGeom>
              <a:avLst/>
              <a:gdLst>
                <a:gd name="T0" fmla="*/ 154 w 692"/>
                <a:gd name="T1" fmla="*/ 72 h 348"/>
                <a:gd name="T2" fmla="*/ 152 w 692"/>
                <a:gd name="T3" fmla="*/ 87 h 348"/>
                <a:gd name="T4" fmla="*/ 154 w 692"/>
                <a:gd name="T5" fmla="*/ 104 h 348"/>
                <a:gd name="T6" fmla="*/ 165 w 692"/>
                <a:gd name="T7" fmla="*/ 142 h 348"/>
                <a:gd name="T8" fmla="*/ 172 w 692"/>
                <a:gd name="T9" fmla="*/ 160 h 348"/>
                <a:gd name="T10" fmla="*/ 173 w 692"/>
                <a:gd name="T11" fmla="*/ 164 h 348"/>
                <a:gd name="T12" fmla="*/ 163 w 692"/>
                <a:gd name="T13" fmla="*/ 237 h 348"/>
                <a:gd name="T14" fmla="*/ 153 w 692"/>
                <a:gd name="T15" fmla="*/ 249 h 348"/>
                <a:gd name="T16" fmla="*/ 146 w 692"/>
                <a:gd name="T17" fmla="*/ 257 h 348"/>
                <a:gd name="T18" fmla="*/ 49 w 692"/>
                <a:gd name="T19" fmla="*/ 314 h 348"/>
                <a:gd name="T20" fmla="*/ 28 w 692"/>
                <a:gd name="T21" fmla="*/ 322 h 348"/>
                <a:gd name="T22" fmla="*/ 0 w 692"/>
                <a:gd name="T23" fmla="*/ 331 h 348"/>
                <a:gd name="T24" fmla="*/ 30 w 692"/>
                <a:gd name="T25" fmla="*/ 348 h 348"/>
                <a:gd name="T26" fmla="*/ 62 w 692"/>
                <a:gd name="T27" fmla="*/ 338 h 348"/>
                <a:gd name="T28" fmla="*/ 82 w 692"/>
                <a:gd name="T29" fmla="*/ 330 h 348"/>
                <a:gd name="T30" fmla="*/ 153 w 692"/>
                <a:gd name="T31" fmla="*/ 292 h 348"/>
                <a:gd name="T32" fmla="*/ 185 w 692"/>
                <a:gd name="T33" fmla="*/ 265 h 348"/>
                <a:gd name="T34" fmla="*/ 196 w 692"/>
                <a:gd name="T35" fmla="*/ 253 h 348"/>
                <a:gd name="T36" fmla="*/ 214 w 692"/>
                <a:gd name="T37" fmla="*/ 219 h 348"/>
                <a:gd name="T38" fmla="*/ 203 w 692"/>
                <a:gd name="T39" fmla="*/ 133 h 348"/>
                <a:gd name="T40" fmla="*/ 202 w 692"/>
                <a:gd name="T41" fmla="*/ 130 h 348"/>
                <a:gd name="T42" fmla="*/ 194 w 692"/>
                <a:gd name="T43" fmla="*/ 103 h 348"/>
                <a:gd name="T44" fmla="*/ 225 w 692"/>
                <a:gd name="T45" fmla="*/ 36 h 348"/>
                <a:gd name="T46" fmla="*/ 296 w 692"/>
                <a:gd name="T47" fmla="*/ 26 h 348"/>
                <a:gd name="T48" fmla="*/ 318 w 692"/>
                <a:gd name="T49" fmla="*/ 29 h 348"/>
                <a:gd name="T50" fmla="*/ 389 w 692"/>
                <a:gd name="T51" fmla="*/ 49 h 348"/>
                <a:gd name="T52" fmla="*/ 516 w 692"/>
                <a:gd name="T53" fmla="*/ 86 h 348"/>
                <a:gd name="T54" fmla="*/ 538 w 692"/>
                <a:gd name="T55" fmla="*/ 91 h 348"/>
                <a:gd name="T56" fmla="*/ 660 w 692"/>
                <a:gd name="T57" fmla="*/ 115 h 348"/>
                <a:gd name="T58" fmla="*/ 692 w 692"/>
                <a:gd name="T59" fmla="*/ 96 h 348"/>
                <a:gd name="T60" fmla="*/ 561 w 692"/>
                <a:gd name="T61" fmla="*/ 72 h 348"/>
                <a:gd name="T62" fmla="*/ 540 w 692"/>
                <a:gd name="T63" fmla="*/ 67 h 348"/>
                <a:gd name="T64" fmla="*/ 540 w 692"/>
                <a:gd name="T65" fmla="*/ 67 h 348"/>
                <a:gd name="T66" fmla="*/ 372 w 692"/>
                <a:gd name="T67" fmla="*/ 17 h 348"/>
                <a:gd name="T68" fmla="*/ 341 w 692"/>
                <a:gd name="T69" fmla="*/ 9 h 348"/>
                <a:gd name="T70" fmla="*/ 320 w 692"/>
                <a:gd name="T71" fmla="*/ 5 h 348"/>
                <a:gd name="T72" fmla="*/ 231 w 692"/>
                <a:gd name="T73" fmla="*/ 7 h 348"/>
                <a:gd name="T74" fmla="*/ 154 w 692"/>
                <a:gd name="T75" fmla="*/ 72 h 3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92" h="348">
                  <a:moveTo>
                    <a:pt x="154" y="72"/>
                  </a:moveTo>
                  <a:cubicBezTo>
                    <a:pt x="153" y="77"/>
                    <a:pt x="152" y="82"/>
                    <a:pt x="152" y="87"/>
                  </a:cubicBezTo>
                  <a:cubicBezTo>
                    <a:pt x="152" y="92"/>
                    <a:pt x="153" y="98"/>
                    <a:pt x="154" y="104"/>
                  </a:cubicBezTo>
                  <a:cubicBezTo>
                    <a:pt x="156" y="116"/>
                    <a:pt x="161" y="129"/>
                    <a:pt x="165" y="142"/>
                  </a:cubicBezTo>
                  <a:cubicBezTo>
                    <a:pt x="168" y="148"/>
                    <a:pt x="170" y="154"/>
                    <a:pt x="172" y="160"/>
                  </a:cubicBezTo>
                  <a:cubicBezTo>
                    <a:pt x="172" y="161"/>
                    <a:pt x="173" y="163"/>
                    <a:pt x="173" y="164"/>
                  </a:cubicBezTo>
                  <a:cubicBezTo>
                    <a:pt x="180" y="190"/>
                    <a:pt x="178" y="214"/>
                    <a:pt x="163" y="237"/>
                  </a:cubicBezTo>
                  <a:cubicBezTo>
                    <a:pt x="160" y="241"/>
                    <a:pt x="157" y="245"/>
                    <a:pt x="153" y="249"/>
                  </a:cubicBezTo>
                  <a:cubicBezTo>
                    <a:pt x="151" y="252"/>
                    <a:pt x="149" y="254"/>
                    <a:pt x="146" y="257"/>
                  </a:cubicBezTo>
                  <a:cubicBezTo>
                    <a:pt x="121" y="281"/>
                    <a:pt x="87" y="300"/>
                    <a:pt x="49" y="314"/>
                  </a:cubicBezTo>
                  <a:cubicBezTo>
                    <a:pt x="42" y="317"/>
                    <a:pt x="35" y="319"/>
                    <a:pt x="28" y="322"/>
                  </a:cubicBezTo>
                  <a:cubicBezTo>
                    <a:pt x="19" y="325"/>
                    <a:pt x="9" y="328"/>
                    <a:pt x="0" y="331"/>
                  </a:cubicBezTo>
                  <a:cubicBezTo>
                    <a:pt x="30" y="348"/>
                    <a:pt x="30" y="348"/>
                    <a:pt x="30" y="348"/>
                  </a:cubicBezTo>
                  <a:cubicBezTo>
                    <a:pt x="41" y="345"/>
                    <a:pt x="52" y="342"/>
                    <a:pt x="62" y="338"/>
                  </a:cubicBezTo>
                  <a:cubicBezTo>
                    <a:pt x="69" y="335"/>
                    <a:pt x="76" y="333"/>
                    <a:pt x="82" y="330"/>
                  </a:cubicBezTo>
                  <a:cubicBezTo>
                    <a:pt x="109" y="319"/>
                    <a:pt x="133" y="307"/>
                    <a:pt x="153" y="292"/>
                  </a:cubicBezTo>
                  <a:cubicBezTo>
                    <a:pt x="164" y="283"/>
                    <a:pt x="175" y="274"/>
                    <a:pt x="185" y="265"/>
                  </a:cubicBezTo>
                  <a:cubicBezTo>
                    <a:pt x="189" y="261"/>
                    <a:pt x="192" y="257"/>
                    <a:pt x="196" y="253"/>
                  </a:cubicBezTo>
                  <a:cubicBezTo>
                    <a:pt x="204" y="242"/>
                    <a:pt x="211" y="231"/>
                    <a:pt x="214" y="219"/>
                  </a:cubicBezTo>
                  <a:cubicBezTo>
                    <a:pt x="223" y="189"/>
                    <a:pt x="213" y="162"/>
                    <a:pt x="203" y="133"/>
                  </a:cubicBezTo>
                  <a:cubicBezTo>
                    <a:pt x="203" y="132"/>
                    <a:pt x="202" y="131"/>
                    <a:pt x="202" y="130"/>
                  </a:cubicBezTo>
                  <a:cubicBezTo>
                    <a:pt x="199" y="122"/>
                    <a:pt x="196" y="113"/>
                    <a:pt x="194" y="103"/>
                  </a:cubicBezTo>
                  <a:cubicBezTo>
                    <a:pt x="189" y="79"/>
                    <a:pt x="192" y="53"/>
                    <a:pt x="225" y="36"/>
                  </a:cubicBezTo>
                  <a:cubicBezTo>
                    <a:pt x="247" y="26"/>
                    <a:pt x="271" y="23"/>
                    <a:pt x="296" y="26"/>
                  </a:cubicBezTo>
                  <a:cubicBezTo>
                    <a:pt x="303" y="26"/>
                    <a:pt x="311" y="28"/>
                    <a:pt x="318" y="29"/>
                  </a:cubicBezTo>
                  <a:cubicBezTo>
                    <a:pt x="343" y="34"/>
                    <a:pt x="368" y="42"/>
                    <a:pt x="389" y="49"/>
                  </a:cubicBezTo>
                  <a:cubicBezTo>
                    <a:pt x="430" y="63"/>
                    <a:pt x="473" y="75"/>
                    <a:pt x="516" y="86"/>
                  </a:cubicBezTo>
                  <a:cubicBezTo>
                    <a:pt x="523" y="88"/>
                    <a:pt x="531" y="89"/>
                    <a:pt x="538" y="91"/>
                  </a:cubicBezTo>
                  <a:cubicBezTo>
                    <a:pt x="578" y="100"/>
                    <a:pt x="618" y="109"/>
                    <a:pt x="660" y="115"/>
                  </a:cubicBezTo>
                  <a:cubicBezTo>
                    <a:pt x="692" y="96"/>
                    <a:pt x="692" y="96"/>
                    <a:pt x="692" y="96"/>
                  </a:cubicBezTo>
                  <a:cubicBezTo>
                    <a:pt x="648" y="90"/>
                    <a:pt x="604" y="82"/>
                    <a:pt x="561" y="72"/>
                  </a:cubicBezTo>
                  <a:cubicBezTo>
                    <a:pt x="554" y="70"/>
                    <a:pt x="547" y="68"/>
                    <a:pt x="540" y="67"/>
                  </a:cubicBezTo>
                  <a:cubicBezTo>
                    <a:pt x="540" y="67"/>
                    <a:pt x="540" y="67"/>
                    <a:pt x="540" y="67"/>
                  </a:cubicBezTo>
                  <a:cubicBezTo>
                    <a:pt x="482" y="52"/>
                    <a:pt x="429" y="33"/>
                    <a:pt x="372" y="17"/>
                  </a:cubicBezTo>
                  <a:cubicBezTo>
                    <a:pt x="362" y="14"/>
                    <a:pt x="352" y="11"/>
                    <a:pt x="341" y="9"/>
                  </a:cubicBezTo>
                  <a:cubicBezTo>
                    <a:pt x="334" y="8"/>
                    <a:pt x="327" y="6"/>
                    <a:pt x="320" y="5"/>
                  </a:cubicBezTo>
                  <a:cubicBezTo>
                    <a:pt x="290" y="1"/>
                    <a:pt x="260" y="0"/>
                    <a:pt x="231" y="7"/>
                  </a:cubicBezTo>
                  <a:cubicBezTo>
                    <a:pt x="185" y="19"/>
                    <a:pt x="160" y="45"/>
                    <a:pt x="154" y="72"/>
                  </a:cubicBezTo>
                  <a:close/>
                </a:path>
              </a:pathLst>
            </a:custGeom>
            <a:solidFill>
              <a:srgbClr val="85E6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796" name="Freeform 56">
              <a:extLst>
                <a:ext uri="{FF2B5EF4-FFF2-40B4-BE49-F238E27FC236}">
                  <a16:creationId xmlns:a16="http://schemas.microsoft.com/office/drawing/2014/main" id="{01CE9A4F-1AE2-46F4-840E-6704DE3ACA14}"/>
                </a:ext>
              </a:extLst>
            </p:cNvPr>
            <p:cNvSpPr>
              <a:spLocks noEditPoints="1"/>
            </p:cNvSpPr>
            <p:nvPr/>
          </p:nvSpPr>
          <p:spPr bwMode="auto">
            <a:xfrm>
              <a:off x="397" y="1480"/>
              <a:ext cx="3035" cy="1718"/>
            </a:xfrm>
            <a:custGeom>
              <a:avLst/>
              <a:gdLst>
                <a:gd name="T0" fmla="*/ 409 w 970"/>
                <a:gd name="T1" fmla="*/ 66 h 548"/>
                <a:gd name="T2" fmla="*/ 287 w 970"/>
                <a:gd name="T3" fmla="*/ 137 h 548"/>
                <a:gd name="T4" fmla="*/ 556 w 970"/>
                <a:gd name="T5" fmla="*/ 153 h 548"/>
                <a:gd name="T6" fmla="*/ 510 w 970"/>
                <a:gd name="T7" fmla="*/ 191 h 548"/>
                <a:gd name="T8" fmla="*/ 474 w 970"/>
                <a:gd name="T9" fmla="*/ 224 h 548"/>
                <a:gd name="T10" fmla="*/ 396 w 970"/>
                <a:gd name="T11" fmla="*/ 267 h 548"/>
                <a:gd name="T12" fmla="*/ 370 w 970"/>
                <a:gd name="T13" fmla="*/ 257 h 548"/>
                <a:gd name="T14" fmla="*/ 335 w 970"/>
                <a:gd name="T15" fmla="*/ 243 h 548"/>
                <a:gd name="T16" fmla="*/ 201 w 970"/>
                <a:gd name="T17" fmla="*/ 187 h 548"/>
                <a:gd name="T18" fmla="*/ 120 w 970"/>
                <a:gd name="T19" fmla="*/ 233 h 548"/>
                <a:gd name="T20" fmla="*/ 0 w 970"/>
                <a:gd name="T21" fmla="*/ 302 h 548"/>
                <a:gd name="T22" fmla="*/ 141 w 970"/>
                <a:gd name="T23" fmla="*/ 379 h 548"/>
                <a:gd name="T24" fmla="*/ 158 w 970"/>
                <a:gd name="T25" fmla="*/ 448 h 548"/>
                <a:gd name="T26" fmla="*/ 209 w 970"/>
                <a:gd name="T27" fmla="*/ 474 h 548"/>
                <a:gd name="T28" fmla="*/ 316 w 970"/>
                <a:gd name="T29" fmla="*/ 524 h 548"/>
                <a:gd name="T30" fmla="*/ 420 w 970"/>
                <a:gd name="T31" fmla="*/ 544 h 548"/>
                <a:gd name="T32" fmla="*/ 520 w 970"/>
                <a:gd name="T33" fmla="*/ 486 h 548"/>
                <a:gd name="T34" fmla="*/ 494 w 970"/>
                <a:gd name="T35" fmla="*/ 459 h 548"/>
                <a:gd name="T36" fmla="*/ 445 w 970"/>
                <a:gd name="T37" fmla="*/ 438 h 548"/>
                <a:gd name="T38" fmla="*/ 408 w 970"/>
                <a:gd name="T39" fmla="*/ 421 h 548"/>
                <a:gd name="T40" fmla="*/ 375 w 970"/>
                <a:gd name="T41" fmla="*/ 405 h 548"/>
                <a:gd name="T42" fmla="*/ 318 w 970"/>
                <a:gd name="T43" fmla="*/ 376 h 548"/>
                <a:gd name="T44" fmla="*/ 338 w 970"/>
                <a:gd name="T45" fmla="*/ 362 h 548"/>
                <a:gd name="T46" fmla="*/ 348 w 970"/>
                <a:gd name="T47" fmla="*/ 355 h 548"/>
                <a:gd name="T48" fmla="*/ 368 w 970"/>
                <a:gd name="T49" fmla="*/ 340 h 548"/>
                <a:gd name="T50" fmla="*/ 391 w 970"/>
                <a:gd name="T51" fmla="*/ 322 h 548"/>
                <a:gd name="T52" fmla="*/ 424 w 970"/>
                <a:gd name="T53" fmla="*/ 294 h 548"/>
                <a:gd name="T54" fmla="*/ 696 w 970"/>
                <a:gd name="T55" fmla="*/ 298 h 548"/>
                <a:gd name="T56" fmla="*/ 737 w 970"/>
                <a:gd name="T57" fmla="*/ 269 h 548"/>
                <a:gd name="T58" fmla="*/ 782 w 970"/>
                <a:gd name="T59" fmla="*/ 231 h 548"/>
                <a:gd name="T60" fmla="*/ 793 w 970"/>
                <a:gd name="T61" fmla="*/ 217 h 548"/>
                <a:gd name="T62" fmla="*/ 801 w 970"/>
                <a:gd name="T63" fmla="*/ 202 h 548"/>
                <a:gd name="T64" fmla="*/ 849 w 970"/>
                <a:gd name="T65" fmla="*/ 185 h 548"/>
                <a:gd name="T66" fmla="*/ 868 w 970"/>
                <a:gd name="T67" fmla="*/ 178 h 548"/>
                <a:gd name="T68" fmla="*/ 652 w 970"/>
                <a:gd name="T69" fmla="*/ 174 h 548"/>
                <a:gd name="T70" fmla="*/ 667 w 970"/>
                <a:gd name="T71" fmla="*/ 81 h 548"/>
                <a:gd name="T72" fmla="*/ 180 w 970"/>
                <a:gd name="T73" fmla="*/ 441 h 548"/>
                <a:gd name="T74" fmla="*/ 381 w 970"/>
                <a:gd name="T75" fmla="*/ 425 h 548"/>
                <a:gd name="T76" fmla="*/ 408 w 970"/>
                <a:gd name="T77" fmla="*/ 438 h 548"/>
                <a:gd name="T78" fmla="*/ 440 w 970"/>
                <a:gd name="T79" fmla="*/ 453 h 548"/>
                <a:gd name="T80" fmla="*/ 261 w 970"/>
                <a:gd name="T81" fmla="*/ 482 h 548"/>
                <a:gd name="T82" fmla="*/ 231 w 970"/>
                <a:gd name="T83" fmla="*/ 468 h 548"/>
                <a:gd name="T84" fmla="*/ 180 w 970"/>
                <a:gd name="T85" fmla="*/ 441 h 548"/>
                <a:gd name="T86" fmla="*/ 155 w 970"/>
                <a:gd name="T87" fmla="*/ 369 h 548"/>
                <a:gd name="T88" fmla="*/ 388 w 970"/>
                <a:gd name="T89" fmla="*/ 301 h 548"/>
                <a:gd name="T90" fmla="*/ 362 w 970"/>
                <a:gd name="T91" fmla="*/ 322 h 548"/>
                <a:gd name="T92" fmla="*/ 289 w 970"/>
                <a:gd name="T93" fmla="*/ 238 h 548"/>
                <a:gd name="T94" fmla="*/ 323 w 970"/>
                <a:gd name="T95" fmla="*/ 254 h 548"/>
                <a:gd name="T96" fmla="*/ 362 w 970"/>
                <a:gd name="T97" fmla="*/ 270 h 548"/>
                <a:gd name="T98" fmla="*/ 388 w 970"/>
                <a:gd name="T99" fmla="*/ 280 h 548"/>
                <a:gd name="T100" fmla="*/ 603 w 970"/>
                <a:gd name="T101" fmla="*/ 342 h 548"/>
                <a:gd name="T102" fmla="*/ 502 w 970"/>
                <a:gd name="T103" fmla="*/ 222 h 548"/>
                <a:gd name="T104" fmla="*/ 676 w 970"/>
                <a:gd name="T105" fmla="*/ 193 h 548"/>
                <a:gd name="T106" fmla="*/ 767 w 970"/>
                <a:gd name="T107" fmla="*/ 218 h 548"/>
                <a:gd name="T108" fmla="*/ 752 w 970"/>
                <a:gd name="T109" fmla="*/ 235 h 548"/>
                <a:gd name="T110" fmla="*/ 745 w 970"/>
                <a:gd name="T111" fmla="*/ 241 h 548"/>
                <a:gd name="T112" fmla="*/ 728 w 970"/>
                <a:gd name="T113" fmla="*/ 254 h 548"/>
                <a:gd name="T114" fmla="*/ 515 w 970"/>
                <a:gd name="T115" fmla="*/ 211 h 548"/>
                <a:gd name="T116" fmla="*/ 544 w 970"/>
                <a:gd name="T117" fmla="*/ 185 h 5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970" h="548">
                  <a:moveTo>
                    <a:pt x="650" y="90"/>
                  </a:moveTo>
                  <a:cubicBezTo>
                    <a:pt x="622" y="106"/>
                    <a:pt x="595" y="124"/>
                    <a:pt x="571" y="142"/>
                  </a:cubicBezTo>
                  <a:cubicBezTo>
                    <a:pt x="519" y="116"/>
                    <a:pt x="475" y="85"/>
                    <a:pt x="426" y="57"/>
                  </a:cubicBezTo>
                  <a:cubicBezTo>
                    <a:pt x="409" y="66"/>
                    <a:pt x="409" y="66"/>
                    <a:pt x="409" y="66"/>
                  </a:cubicBezTo>
                  <a:cubicBezTo>
                    <a:pt x="426" y="75"/>
                    <a:pt x="441" y="85"/>
                    <a:pt x="457" y="95"/>
                  </a:cubicBezTo>
                  <a:cubicBezTo>
                    <a:pt x="456" y="95"/>
                    <a:pt x="456" y="96"/>
                    <a:pt x="455" y="96"/>
                  </a:cubicBezTo>
                  <a:cubicBezTo>
                    <a:pt x="427" y="131"/>
                    <a:pt x="379" y="173"/>
                    <a:pt x="305" y="144"/>
                  </a:cubicBezTo>
                  <a:cubicBezTo>
                    <a:pt x="299" y="142"/>
                    <a:pt x="293" y="140"/>
                    <a:pt x="287" y="137"/>
                  </a:cubicBezTo>
                  <a:cubicBezTo>
                    <a:pt x="270" y="147"/>
                    <a:pt x="270" y="147"/>
                    <a:pt x="270" y="147"/>
                  </a:cubicBezTo>
                  <a:cubicBezTo>
                    <a:pt x="285" y="153"/>
                    <a:pt x="301" y="159"/>
                    <a:pt x="317" y="163"/>
                  </a:cubicBezTo>
                  <a:cubicBezTo>
                    <a:pt x="392" y="183"/>
                    <a:pt x="445" y="139"/>
                    <a:pt x="473" y="105"/>
                  </a:cubicBezTo>
                  <a:cubicBezTo>
                    <a:pt x="500" y="122"/>
                    <a:pt x="527" y="139"/>
                    <a:pt x="556" y="153"/>
                  </a:cubicBezTo>
                  <a:cubicBezTo>
                    <a:pt x="548" y="160"/>
                    <a:pt x="540" y="166"/>
                    <a:pt x="532" y="173"/>
                  </a:cubicBezTo>
                  <a:cubicBezTo>
                    <a:pt x="528" y="177"/>
                    <a:pt x="524" y="180"/>
                    <a:pt x="520" y="183"/>
                  </a:cubicBezTo>
                  <a:cubicBezTo>
                    <a:pt x="517" y="186"/>
                    <a:pt x="514" y="188"/>
                    <a:pt x="511" y="191"/>
                  </a:cubicBezTo>
                  <a:cubicBezTo>
                    <a:pt x="511" y="191"/>
                    <a:pt x="511" y="191"/>
                    <a:pt x="510" y="191"/>
                  </a:cubicBezTo>
                  <a:cubicBezTo>
                    <a:pt x="509" y="192"/>
                    <a:pt x="508" y="193"/>
                    <a:pt x="508" y="194"/>
                  </a:cubicBezTo>
                  <a:cubicBezTo>
                    <a:pt x="502" y="199"/>
                    <a:pt x="496" y="204"/>
                    <a:pt x="490" y="209"/>
                  </a:cubicBezTo>
                  <a:cubicBezTo>
                    <a:pt x="487" y="212"/>
                    <a:pt x="484" y="215"/>
                    <a:pt x="481" y="218"/>
                  </a:cubicBezTo>
                  <a:cubicBezTo>
                    <a:pt x="478" y="220"/>
                    <a:pt x="476" y="222"/>
                    <a:pt x="474" y="224"/>
                  </a:cubicBezTo>
                  <a:cubicBezTo>
                    <a:pt x="468" y="230"/>
                    <a:pt x="462" y="235"/>
                    <a:pt x="457" y="240"/>
                  </a:cubicBezTo>
                  <a:cubicBezTo>
                    <a:pt x="444" y="252"/>
                    <a:pt x="431" y="264"/>
                    <a:pt x="418" y="276"/>
                  </a:cubicBezTo>
                  <a:cubicBezTo>
                    <a:pt x="414" y="274"/>
                    <a:pt x="410" y="273"/>
                    <a:pt x="406" y="271"/>
                  </a:cubicBezTo>
                  <a:cubicBezTo>
                    <a:pt x="403" y="270"/>
                    <a:pt x="399" y="269"/>
                    <a:pt x="396" y="267"/>
                  </a:cubicBezTo>
                  <a:cubicBezTo>
                    <a:pt x="393" y="266"/>
                    <a:pt x="391" y="265"/>
                    <a:pt x="388" y="264"/>
                  </a:cubicBezTo>
                  <a:cubicBezTo>
                    <a:pt x="385" y="263"/>
                    <a:pt x="382" y="262"/>
                    <a:pt x="379" y="261"/>
                  </a:cubicBezTo>
                  <a:cubicBezTo>
                    <a:pt x="377" y="260"/>
                    <a:pt x="375" y="259"/>
                    <a:pt x="372" y="258"/>
                  </a:cubicBezTo>
                  <a:cubicBezTo>
                    <a:pt x="372" y="258"/>
                    <a:pt x="371" y="258"/>
                    <a:pt x="370" y="257"/>
                  </a:cubicBezTo>
                  <a:cubicBezTo>
                    <a:pt x="368" y="257"/>
                    <a:pt x="366" y="256"/>
                    <a:pt x="364" y="255"/>
                  </a:cubicBezTo>
                  <a:cubicBezTo>
                    <a:pt x="360" y="253"/>
                    <a:pt x="356" y="252"/>
                    <a:pt x="352" y="250"/>
                  </a:cubicBezTo>
                  <a:cubicBezTo>
                    <a:pt x="348" y="248"/>
                    <a:pt x="344" y="247"/>
                    <a:pt x="340" y="245"/>
                  </a:cubicBezTo>
                  <a:cubicBezTo>
                    <a:pt x="338" y="244"/>
                    <a:pt x="337" y="243"/>
                    <a:pt x="335" y="243"/>
                  </a:cubicBezTo>
                  <a:cubicBezTo>
                    <a:pt x="333" y="242"/>
                    <a:pt x="331" y="241"/>
                    <a:pt x="329" y="240"/>
                  </a:cubicBezTo>
                  <a:cubicBezTo>
                    <a:pt x="325" y="238"/>
                    <a:pt x="320" y="236"/>
                    <a:pt x="316" y="234"/>
                  </a:cubicBezTo>
                  <a:cubicBezTo>
                    <a:pt x="284" y="219"/>
                    <a:pt x="240" y="200"/>
                    <a:pt x="217" y="177"/>
                  </a:cubicBezTo>
                  <a:cubicBezTo>
                    <a:pt x="201" y="187"/>
                    <a:pt x="201" y="187"/>
                    <a:pt x="201" y="187"/>
                  </a:cubicBezTo>
                  <a:cubicBezTo>
                    <a:pt x="216" y="200"/>
                    <a:pt x="237" y="212"/>
                    <a:pt x="258" y="223"/>
                  </a:cubicBezTo>
                  <a:cubicBezTo>
                    <a:pt x="249" y="239"/>
                    <a:pt x="239" y="256"/>
                    <a:pt x="227" y="272"/>
                  </a:cubicBezTo>
                  <a:cubicBezTo>
                    <a:pt x="197" y="256"/>
                    <a:pt x="167" y="240"/>
                    <a:pt x="137" y="224"/>
                  </a:cubicBezTo>
                  <a:cubicBezTo>
                    <a:pt x="120" y="233"/>
                    <a:pt x="120" y="233"/>
                    <a:pt x="120" y="233"/>
                  </a:cubicBezTo>
                  <a:cubicBezTo>
                    <a:pt x="153" y="250"/>
                    <a:pt x="185" y="267"/>
                    <a:pt x="217" y="285"/>
                  </a:cubicBezTo>
                  <a:cubicBezTo>
                    <a:pt x="196" y="311"/>
                    <a:pt x="169" y="336"/>
                    <a:pt x="138" y="360"/>
                  </a:cubicBezTo>
                  <a:cubicBezTo>
                    <a:pt x="98" y="337"/>
                    <a:pt x="57" y="315"/>
                    <a:pt x="17" y="293"/>
                  </a:cubicBezTo>
                  <a:cubicBezTo>
                    <a:pt x="0" y="302"/>
                    <a:pt x="0" y="302"/>
                    <a:pt x="0" y="302"/>
                  </a:cubicBezTo>
                  <a:cubicBezTo>
                    <a:pt x="42" y="325"/>
                    <a:pt x="83" y="348"/>
                    <a:pt x="124" y="370"/>
                  </a:cubicBezTo>
                  <a:cubicBezTo>
                    <a:pt x="104" y="384"/>
                    <a:pt x="82" y="398"/>
                    <a:pt x="59" y="410"/>
                  </a:cubicBezTo>
                  <a:cubicBezTo>
                    <a:pt x="75" y="420"/>
                    <a:pt x="75" y="420"/>
                    <a:pt x="75" y="420"/>
                  </a:cubicBezTo>
                  <a:cubicBezTo>
                    <a:pt x="98" y="407"/>
                    <a:pt x="120" y="393"/>
                    <a:pt x="141" y="379"/>
                  </a:cubicBezTo>
                  <a:cubicBezTo>
                    <a:pt x="162" y="391"/>
                    <a:pt x="184" y="403"/>
                    <a:pt x="206" y="415"/>
                  </a:cubicBezTo>
                  <a:cubicBezTo>
                    <a:pt x="178" y="426"/>
                    <a:pt x="148" y="436"/>
                    <a:pt x="116" y="444"/>
                  </a:cubicBezTo>
                  <a:cubicBezTo>
                    <a:pt x="134" y="454"/>
                    <a:pt x="134" y="454"/>
                    <a:pt x="134" y="454"/>
                  </a:cubicBezTo>
                  <a:cubicBezTo>
                    <a:pt x="142" y="452"/>
                    <a:pt x="150" y="450"/>
                    <a:pt x="158" y="448"/>
                  </a:cubicBezTo>
                  <a:cubicBezTo>
                    <a:pt x="164" y="451"/>
                    <a:pt x="170" y="455"/>
                    <a:pt x="177" y="458"/>
                  </a:cubicBezTo>
                  <a:cubicBezTo>
                    <a:pt x="177" y="458"/>
                    <a:pt x="178" y="458"/>
                    <a:pt x="178" y="459"/>
                  </a:cubicBezTo>
                  <a:cubicBezTo>
                    <a:pt x="184" y="462"/>
                    <a:pt x="190" y="465"/>
                    <a:pt x="196" y="468"/>
                  </a:cubicBezTo>
                  <a:cubicBezTo>
                    <a:pt x="200" y="470"/>
                    <a:pt x="204" y="472"/>
                    <a:pt x="209" y="474"/>
                  </a:cubicBezTo>
                  <a:cubicBezTo>
                    <a:pt x="216" y="478"/>
                    <a:pt x="223" y="481"/>
                    <a:pt x="230" y="485"/>
                  </a:cubicBezTo>
                  <a:cubicBezTo>
                    <a:pt x="233" y="486"/>
                    <a:pt x="237" y="488"/>
                    <a:pt x="240" y="490"/>
                  </a:cubicBezTo>
                  <a:cubicBezTo>
                    <a:pt x="251" y="495"/>
                    <a:pt x="263" y="501"/>
                    <a:pt x="274" y="506"/>
                  </a:cubicBezTo>
                  <a:cubicBezTo>
                    <a:pt x="288" y="512"/>
                    <a:pt x="302" y="518"/>
                    <a:pt x="316" y="524"/>
                  </a:cubicBezTo>
                  <a:cubicBezTo>
                    <a:pt x="304" y="529"/>
                    <a:pt x="292" y="533"/>
                    <a:pt x="279" y="538"/>
                  </a:cubicBezTo>
                  <a:cubicBezTo>
                    <a:pt x="296" y="548"/>
                    <a:pt x="296" y="548"/>
                    <a:pt x="296" y="548"/>
                  </a:cubicBezTo>
                  <a:cubicBezTo>
                    <a:pt x="319" y="539"/>
                    <a:pt x="341" y="530"/>
                    <a:pt x="362" y="520"/>
                  </a:cubicBezTo>
                  <a:cubicBezTo>
                    <a:pt x="381" y="528"/>
                    <a:pt x="401" y="536"/>
                    <a:pt x="420" y="544"/>
                  </a:cubicBezTo>
                  <a:cubicBezTo>
                    <a:pt x="436" y="535"/>
                    <a:pt x="436" y="535"/>
                    <a:pt x="436" y="535"/>
                  </a:cubicBezTo>
                  <a:cubicBezTo>
                    <a:pt x="417" y="527"/>
                    <a:pt x="398" y="519"/>
                    <a:pt x="379" y="511"/>
                  </a:cubicBezTo>
                  <a:cubicBezTo>
                    <a:pt x="409" y="496"/>
                    <a:pt x="435" y="479"/>
                    <a:pt x="459" y="461"/>
                  </a:cubicBezTo>
                  <a:cubicBezTo>
                    <a:pt x="479" y="469"/>
                    <a:pt x="499" y="478"/>
                    <a:pt x="520" y="486"/>
                  </a:cubicBezTo>
                  <a:cubicBezTo>
                    <a:pt x="537" y="477"/>
                    <a:pt x="537" y="477"/>
                    <a:pt x="537" y="477"/>
                  </a:cubicBezTo>
                  <a:cubicBezTo>
                    <a:pt x="531" y="475"/>
                    <a:pt x="526" y="472"/>
                    <a:pt x="520" y="470"/>
                  </a:cubicBezTo>
                  <a:cubicBezTo>
                    <a:pt x="515" y="468"/>
                    <a:pt x="509" y="466"/>
                    <a:pt x="504" y="463"/>
                  </a:cubicBezTo>
                  <a:cubicBezTo>
                    <a:pt x="500" y="462"/>
                    <a:pt x="497" y="461"/>
                    <a:pt x="494" y="459"/>
                  </a:cubicBezTo>
                  <a:cubicBezTo>
                    <a:pt x="490" y="458"/>
                    <a:pt x="486" y="456"/>
                    <a:pt x="482" y="454"/>
                  </a:cubicBezTo>
                  <a:cubicBezTo>
                    <a:pt x="481" y="454"/>
                    <a:pt x="480" y="453"/>
                    <a:pt x="480" y="453"/>
                  </a:cubicBezTo>
                  <a:cubicBezTo>
                    <a:pt x="476" y="451"/>
                    <a:pt x="472" y="450"/>
                    <a:pt x="468" y="448"/>
                  </a:cubicBezTo>
                  <a:cubicBezTo>
                    <a:pt x="460" y="444"/>
                    <a:pt x="452" y="441"/>
                    <a:pt x="445" y="438"/>
                  </a:cubicBezTo>
                  <a:cubicBezTo>
                    <a:pt x="438" y="435"/>
                    <a:pt x="432" y="432"/>
                    <a:pt x="425" y="429"/>
                  </a:cubicBezTo>
                  <a:cubicBezTo>
                    <a:pt x="422" y="427"/>
                    <a:pt x="419" y="426"/>
                    <a:pt x="416" y="425"/>
                  </a:cubicBezTo>
                  <a:cubicBezTo>
                    <a:pt x="414" y="423"/>
                    <a:pt x="411" y="422"/>
                    <a:pt x="409" y="421"/>
                  </a:cubicBezTo>
                  <a:cubicBezTo>
                    <a:pt x="408" y="421"/>
                    <a:pt x="408" y="421"/>
                    <a:pt x="408" y="421"/>
                  </a:cubicBezTo>
                  <a:cubicBezTo>
                    <a:pt x="407" y="420"/>
                    <a:pt x="406" y="420"/>
                    <a:pt x="405" y="419"/>
                  </a:cubicBezTo>
                  <a:cubicBezTo>
                    <a:pt x="400" y="417"/>
                    <a:pt x="396" y="415"/>
                    <a:pt x="391" y="413"/>
                  </a:cubicBezTo>
                  <a:cubicBezTo>
                    <a:pt x="387" y="411"/>
                    <a:pt x="382" y="408"/>
                    <a:pt x="378" y="406"/>
                  </a:cubicBezTo>
                  <a:cubicBezTo>
                    <a:pt x="377" y="406"/>
                    <a:pt x="376" y="405"/>
                    <a:pt x="375" y="405"/>
                  </a:cubicBezTo>
                  <a:cubicBezTo>
                    <a:pt x="369" y="402"/>
                    <a:pt x="363" y="399"/>
                    <a:pt x="357" y="396"/>
                  </a:cubicBezTo>
                  <a:cubicBezTo>
                    <a:pt x="353" y="394"/>
                    <a:pt x="349" y="392"/>
                    <a:pt x="346" y="390"/>
                  </a:cubicBezTo>
                  <a:cubicBezTo>
                    <a:pt x="337" y="386"/>
                    <a:pt x="328" y="381"/>
                    <a:pt x="320" y="377"/>
                  </a:cubicBezTo>
                  <a:cubicBezTo>
                    <a:pt x="319" y="376"/>
                    <a:pt x="318" y="376"/>
                    <a:pt x="318" y="376"/>
                  </a:cubicBezTo>
                  <a:cubicBezTo>
                    <a:pt x="320" y="374"/>
                    <a:pt x="323" y="373"/>
                    <a:pt x="325" y="371"/>
                  </a:cubicBezTo>
                  <a:cubicBezTo>
                    <a:pt x="327" y="370"/>
                    <a:pt x="328" y="369"/>
                    <a:pt x="330" y="368"/>
                  </a:cubicBezTo>
                  <a:cubicBezTo>
                    <a:pt x="331" y="367"/>
                    <a:pt x="332" y="366"/>
                    <a:pt x="333" y="366"/>
                  </a:cubicBezTo>
                  <a:cubicBezTo>
                    <a:pt x="335" y="364"/>
                    <a:pt x="336" y="363"/>
                    <a:pt x="338" y="362"/>
                  </a:cubicBezTo>
                  <a:cubicBezTo>
                    <a:pt x="339" y="362"/>
                    <a:pt x="340" y="361"/>
                    <a:pt x="340" y="360"/>
                  </a:cubicBezTo>
                  <a:cubicBezTo>
                    <a:pt x="342" y="359"/>
                    <a:pt x="344" y="358"/>
                    <a:pt x="345" y="357"/>
                  </a:cubicBezTo>
                  <a:cubicBezTo>
                    <a:pt x="346" y="357"/>
                    <a:pt x="346" y="356"/>
                    <a:pt x="346" y="356"/>
                  </a:cubicBezTo>
                  <a:cubicBezTo>
                    <a:pt x="347" y="356"/>
                    <a:pt x="348" y="355"/>
                    <a:pt x="348" y="355"/>
                  </a:cubicBezTo>
                  <a:cubicBezTo>
                    <a:pt x="351" y="353"/>
                    <a:pt x="354" y="351"/>
                    <a:pt x="357" y="348"/>
                  </a:cubicBezTo>
                  <a:cubicBezTo>
                    <a:pt x="357" y="348"/>
                    <a:pt x="358" y="348"/>
                    <a:pt x="358" y="348"/>
                  </a:cubicBezTo>
                  <a:cubicBezTo>
                    <a:pt x="358" y="347"/>
                    <a:pt x="359" y="347"/>
                    <a:pt x="360" y="346"/>
                  </a:cubicBezTo>
                  <a:cubicBezTo>
                    <a:pt x="362" y="344"/>
                    <a:pt x="365" y="342"/>
                    <a:pt x="368" y="340"/>
                  </a:cubicBezTo>
                  <a:cubicBezTo>
                    <a:pt x="370" y="338"/>
                    <a:pt x="373" y="336"/>
                    <a:pt x="375" y="334"/>
                  </a:cubicBezTo>
                  <a:cubicBezTo>
                    <a:pt x="378" y="332"/>
                    <a:pt x="381" y="330"/>
                    <a:pt x="384" y="328"/>
                  </a:cubicBezTo>
                  <a:cubicBezTo>
                    <a:pt x="384" y="327"/>
                    <a:pt x="384" y="327"/>
                    <a:pt x="384" y="327"/>
                  </a:cubicBezTo>
                  <a:cubicBezTo>
                    <a:pt x="387" y="325"/>
                    <a:pt x="389" y="324"/>
                    <a:pt x="391" y="322"/>
                  </a:cubicBezTo>
                  <a:cubicBezTo>
                    <a:pt x="394" y="319"/>
                    <a:pt x="397" y="316"/>
                    <a:pt x="401" y="314"/>
                  </a:cubicBezTo>
                  <a:cubicBezTo>
                    <a:pt x="404" y="311"/>
                    <a:pt x="407" y="308"/>
                    <a:pt x="410" y="305"/>
                  </a:cubicBezTo>
                  <a:cubicBezTo>
                    <a:pt x="412" y="304"/>
                    <a:pt x="414" y="302"/>
                    <a:pt x="415" y="301"/>
                  </a:cubicBezTo>
                  <a:cubicBezTo>
                    <a:pt x="418" y="299"/>
                    <a:pt x="421" y="296"/>
                    <a:pt x="424" y="294"/>
                  </a:cubicBezTo>
                  <a:cubicBezTo>
                    <a:pt x="510" y="325"/>
                    <a:pt x="601" y="356"/>
                    <a:pt x="677" y="396"/>
                  </a:cubicBezTo>
                  <a:cubicBezTo>
                    <a:pt x="693" y="386"/>
                    <a:pt x="693" y="386"/>
                    <a:pt x="693" y="386"/>
                  </a:cubicBezTo>
                  <a:cubicBezTo>
                    <a:pt x="670" y="374"/>
                    <a:pt x="645" y="363"/>
                    <a:pt x="620" y="351"/>
                  </a:cubicBezTo>
                  <a:cubicBezTo>
                    <a:pt x="645" y="333"/>
                    <a:pt x="671" y="316"/>
                    <a:pt x="696" y="298"/>
                  </a:cubicBezTo>
                  <a:cubicBezTo>
                    <a:pt x="729" y="308"/>
                    <a:pt x="763" y="317"/>
                    <a:pt x="798" y="326"/>
                  </a:cubicBezTo>
                  <a:cubicBezTo>
                    <a:pt x="815" y="316"/>
                    <a:pt x="815" y="316"/>
                    <a:pt x="815" y="316"/>
                  </a:cubicBezTo>
                  <a:cubicBezTo>
                    <a:pt x="780" y="307"/>
                    <a:pt x="745" y="298"/>
                    <a:pt x="711" y="287"/>
                  </a:cubicBezTo>
                  <a:cubicBezTo>
                    <a:pt x="720" y="281"/>
                    <a:pt x="728" y="275"/>
                    <a:pt x="737" y="269"/>
                  </a:cubicBezTo>
                  <a:cubicBezTo>
                    <a:pt x="741" y="266"/>
                    <a:pt x="746" y="262"/>
                    <a:pt x="750" y="259"/>
                  </a:cubicBezTo>
                  <a:cubicBezTo>
                    <a:pt x="752" y="258"/>
                    <a:pt x="753" y="257"/>
                    <a:pt x="755" y="255"/>
                  </a:cubicBezTo>
                  <a:cubicBezTo>
                    <a:pt x="761" y="250"/>
                    <a:pt x="767" y="245"/>
                    <a:pt x="773" y="240"/>
                  </a:cubicBezTo>
                  <a:cubicBezTo>
                    <a:pt x="776" y="237"/>
                    <a:pt x="779" y="234"/>
                    <a:pt x="782" y="231"/>
                  </a:cubicBezTo>
                  <a:cubicBezTo>
                    <a:pt x="783" y="229"/>
                    <a:pt x="785" y="227"/>
                    <a:pt x="786" y="226"/>
                  </a:cubicBezTo>
                  <a:cubicBezTo>
                    <a:pt x="787" y="225"/>
                    <a:pt x="788" y="223"/>
                    <a:pt x="789" y="222"/>
                  </a:cubicBezTo>
                  <a:cubicBezTo>
                    <a:pt x="790" y="222"/>
                    <a:pt x="790" y="221"/>
                    <a:pt x="790" y="221"/>
                  </a:cubicBezTo>
                  <a:cubicBezTo>
                    <a:pt x="791" y="219"/>
                    <a:pt x="792" y="218"/>
                    <a:pt x="793" y="217"/>
                  </a:cubicBezTo>
                  <a:cubicBezTo>
                    <a:pt x="794" y="215"/>
                    <a:pt x="795" y="214"/>
                    <a:pt x="796" y="213"/>
                  </a:cubicBezTo>
                  <a:cubicBezTo>
                    <a:pt x="797" y="211"/>
                    <a:pt x="798" y="209"/>
                    <a:pt x="798" y="208"/>
                  </a:cubicBezTo>
                  <a:cubicBezTo>
                    <a:pt x="799" y="207"/>
                    <a:pt x="799" y="206"/>
                    <a:pt x="799" y="206"/>
                  </a:cubicBezTo>
                  <a:cubicBezTo>
                    <a:pt x="800" y="204"/>
                    <a:pt x="800" y="203"/>
                    <a:pt x="801" y="202"/>
                  </a:cubicBezTo>
                  <a:cubicBezTo>
                    <a:pt x="801" y="202"/>
                    <a:pt x="801" y="201"/>
                    <a:pt x="802" y="200"/>
                  </a:cubicBezTo>
                  <a:cubicBezTo>
                    <a:pt x="802" y="199"/>
                    <a:pt x="802" y="198"/>
                    <a:pt x="803" y="197"/>
                  </a:cubicBezTo>
                  <a:cubicBezTo>
                    <a:pt x="812" y="195"/>
                    <a:pt x="822" y="193"/>
                    <a:pt x="831" y="191"/>
                  </a:cubicBezTo>
                  <a:cubicBezTo>
                    <a:pt x="837" y="189"/>
                    <a:pt x="843" y="187"/>
                    <a:pt x="849" y="185"/>
                  </a:cubicBezTo>
                  <a:cubicBezTo>
                    <a:pt x="849" y="185"/>
                    <a:pt x="849" y="186"/>
                    <a:pt x="850" y="186"/>
                  </a:cubicBezTo>
                  <a:cubicBezTo>
                    <a:pt x="882" y="205"/>
                    <a:pt x="916" y="221"/>
                    <a:pt x="953" y="236"/>
                  </a:cubicBezTo>
                  <a:cubicBezTo>
                    <a:pt x="970" y="226"/>
                    <a:pt x="970" y="226"/>
                    <a:pt x="970" y="226"/>
                  </a:cubicBezTo>
                  <a:cubicBezTo>
                    <a:pt x="933" y="212"/>
                    <a:pt x="900" y="196"/>
                    <a:pt x="868" y="178"/>
                  </a:cubicBezTo>
                  <a:cubicBezTo>
                    <a:pt x="890" y="169"/>
                    <a:pt x="909" y="159"/>
                    <a:pt x="926" y="148"/>
                  </a:cubicBezTo>
                  <a:cubicBezTo>
                    <a:pt x="910" y="138"/>
                    <a:pt x="910" y="138"/>
                    <a:pt x="910" y="138"/>
                  </a:cubicBezTo>
                  <a:cubicBezTo>
                    <a:pt x="884" y="155"/>
                    <a:pt x="855" y="170"/>
                    <a:pt x="819" y="179"/>
                  </a:cubicBezTo>
                  <a:cubicBezTo>
                    <a:pt x="765" y="192"/>
                    <a:pt x="704" y="189"/>
                    <a:pt x="652" y="174"/>
                  </a:cubicBezTo>
                  <a:cubicBezTo>
                    <a:pt x="629" y="167"/>
                    <a:pt x="607" y="159"/>
                    <a:pt x="587" y="150"/>
                  </a:cubicBezTo>
                  <a:cubicBezTo>
                    <a:pt x="638" y="112"/>
                    <a:pt x="694" y="79"/>
                    <a:pt x="766" y="55"/>
                  </a:cubicBezTo>
                  <a:cubicBezTo>
                    <a:pt x="749" y="46"/>
                    <a:pt x="749" y="46"/>
                    <a:pt x="749" y="46"/>
                  </a:cubicBezTo>
                  <a:cubicBezTo>
                    <a:pt x="720" y="56"/>
                    <a:pt x="693" y="68"/>
                    <a:pt x="667" y="81"/>
                  </a:cubicBezTo>
                  <a:cubicBezTo>
                    <a:pt x="618" y="55"/>
                    <a:pt x="570" y="28"/>
                    <a:pt x="524" y="0"/>
                  </a:cubicBezTo>
                  <a:cubicBezTo>
                    <a:pt x="508" y="9"/>
                    <a:pt x="508" y="9"/>
                    <a:pt x="508" y="9"/>
                  </a:cubicBezTo>
                  <a:cubicBezTo>
                    <a:pt x="554" y="37"/>
                    <a:pt x="601" y="64"/>
                    <a:pt x="650" y="90"/>
                  </a:cubicBezTo>
                  <a:close/>
                  <a:moveTo>
                    <a:pt x="180" y="441"/>
                  </a:moveTo>
                  <a:cubicBezTo>
                    <a:pt x="226" y="426"/>
                    <a:pt x="266" y="407"/>
                    <a:pt x="302" y="385"/>
                  </a:cubicBezTo>
                  <a:cubicBezTo>
                    <a:pt x="303" y="386"/>
                    <a:pt x="303" y="386"/>
                    <a:pt x="303" y="386"/>
                  </a:cubicBezTo>
                  <a:cubicBezTo>
                    <a:pt x="324" y="397"/>
                    <a:pt x="344" y="407"/>
                    <a:pt x="365" y="417"/>
                  </a:cubicBezTo>
                  <a:cubicBezTo>
                    <a:pt x="371" y="420"/>
                    <a:pt x="376" y="423"/>
                    <a:pt x="381" y="425"/>
                  </a:cubicBezTo>
                  <a:cubicBezTo>
                    <a:pt x="386" y="427"/>
                    <a:pt x="390" y="429"/>
                    <a:pt x="395" y="432"/>
                  </a:cubicBezTo>
                  <a:cubicBezTo>
                    <a:pt x="396" y="432"/>
                    <a:pt x="396" y="432"/>
                    <a:pt x="397" y="433"/>
                  </a:cubicBezTo>
                  <a:cubicBezTo>
                    <a:pt x="397" y="433"/>
                    <a:pt x="398" y="433"/>
                    <a:pt x="398" y="433"/>
                  </a:cubicBezTo>
                  <a:cubicBezTo>
                    <a:pt x="401" y="435"/>
                    <a:pt x="405" y="436"/>
                    <a:pt x="408" y="438"/>
                  </a:cubicBezTo>
                  <a:cubicBezTo>
                    <a:pt x="412" y="440"/>
                    <a:pt x="415" y="441"/>
                    <a:pt x="419" y="443"/>
                  </a:cubicBezTo>
                  <a:cubicBezTo>
                    <a:pt x="421" y="444"/>
                    <a:pt x="423" y="445"/>
                    <a:pt x="425" y="445"/>
                  </a:cubicBezTo>
                  <a:cubicBezTo>
                    <a:pt x="430" y="448"/>
                    <a:pt x="436" y="450"/>
                    <a:pt x="441" y="453"/>
                  </a:cubicBezTo>
                  <a:cubicBezTo>
                    <a:pt x="441" y="453"/>
                    <a:pt x="441" y="453"/>
                    <a:pt x="440" y="453"/>
                  </a:cubicBezTo>
                  <a:cubicBezTo>
                    <a:pt x="410" y="477"/>
                    <a:pt x="374" y="498"/>
                    <a:pt x="335" y="515"/>
                  </a:cubicBezTo>
                  <a:cubicBezTo>
                    <a:pt x="328" y="513"/>
                    <a:pt x="321" y="510"/>
                    <a:pt x="314" y="507"/>
                  </a:cubicBezTo>
                  <a:cubicBezTo>
                    <a:pt x="308" y="504"/>
                    <a:pt x="301" y="501"/>
                    <a:pt x="294" y="498"/>
                  </a:cubicBezTo>
                  <a:cubicBezTo>
                    <a:pt x="283" y="493"/>
                    <a:pt x="272" y="488"/>
                    <a:pt x="261" y="482"/>
                  </a:cubicBezTo>
                  <a:cubicBezTo>
                    <a:pt x="258" y="481"/>
                    <a:pt x="256" y="480"/>
                    <a:pt x="254" y="479"/>
                  </a:cubicBezTo>
                  <a:cubicBezTo>
                    <a:pt x="249" y="477"/>
                    <a:pt x="244" y="474"/>
                    <a:pt x="239" y="472"/>
                  </a:cubicBezTo>
                  <a:cubicBezTo>
                    <a:pt x="238" y="472"/>
                    <a:pt x="237" y="471"/>
                    <a:pt x="237" y="471"/>
                  </a:cubicBezTo>
                  <a:cubicBezTo>
                    <a:pt x="235" y="470"/>
                    <a:pt x="233" y="469"/>
                    <a:pt x="231" y="468"/>
                  </a:cubicBezTo>
                  <a:cubicBezTo>
                    <a:pt x="227" y="466"/>
                    <a:pt x="223" y="464"/>
                    <a:pt x="219" y="462"/>
                  </a:cubicBezTo>
                  <a:cubicBezTo>
                    <a:pt x="218" y="461"/>
                    <a:pt x="217" y="461"/>
                    <a:pt x="215" y="460"/>
                  </a:cubicBezTo>
                  <a:cubicBezTo>
                    <a:pt x="210" y="457"/>
                    <a:pt x="204" y="454"/>
                    <a:pt x="198" y="451"/>
                  </a:cubicBezTo>
                  <a:cubicBezTo>
                    <a:pt x="192" y="448"/>
                    <a:pt x="186" y="445"/>
                    <a:pt x="180" y="441"/>
                  </a:cubicBezTo>
                  <a:close/>
                  <a:moveTo>
                    <a:pt x="235" y="294"/>
                  </a:moveTo>
                  <a:cubicBezTo>
                    <a:pt x="267" y="311"/>
                    <a:pt x="299" y="328"/>
                    <a:pt x="332" y="345"/>
                  </a:cubicBezTo>
                  <a:cubicBezTo>
                    <a:pt x="299" y="368"/>
                    <a:pt x="264" y="389"/>
                    <a:pt x="225" y="407"/>
                  </a:cubicBezTo>
                  <a:cubicBezTo>
                    <a:pt x="201" y="394"/>
                    <a:pt x="178" y="381"/>
                    <a:pt x="155" y="369"/>
                  </a:cubicBezTo>
                  <a:cubicBezTo>
                    <a:pt x="186" y="345"/>
                    <a:pt x="213" y="320"/>
                    <a:pt x="235" y="294"/>
                  </a:cubicBezTo>
                  <a:close/>
                  <a:moveTo>
                    <a:pt x="405" y="287"/>
                  </a:moveTo>
                  <a:cubicBezTo>
                    <a:pt x="400" y="291"/>
                    <a:pt x="395" y="295"/>
                    <a:pt x="390" y="300"/>
                  </a:cubicBezTo>
                  <a:cubicBezTo>
                    <a:pt x="389" y="300"/>
                    <a:pt x="389" y="301"/>
                    <a:pt x="388" y="301"/>
                  </a:cubicBezTo>
                  <a:cubicBezTo>
                    <a:pt x="384" y="304"/>
                    <a:pt x="381" y="307"/>
                    <a:pt x="377" y="310"/>
                  </a:cubicBezTo>
                  <a:cubicBezTo>
                    <a:pt x="377" y="310"/>
                    <a:pt x="377" y="311"/>
                    <a:pt x="376" y="311"/>
                  </a:cubicBezTo>
                  <a:cubicBezTo>
                    <a:pt x="374" y="313"/>
                    <a:pt x="371" y="315"/>
                    <a:pt x="369" y="317"/>
                  </a:cubicBezTo>
                  <a:cubicBezTo>
                    <a:pt x="367" y="318"/>
                    <a:pt x="364" y="320"/>
                    <a:pt x="362" y="322"/>
                  </a:cubicBezTo>
                  <a:cubicBezTo>
                    <a:pt x="357" y="326"/>
                    <a:pt x="351" y="330"/>
                    <a:pt x="346" y="334"/>
                  </a:cubicBezTo>
                  <a:cubicBezTo>
                    <a:pt x="312" y="317"/>
                    <a:pt x="279" y="299"/>
                    <a:pt x="245" y="281"/>
                  </a:cubicBezTo>
                  <a:cubicBezTo>
                    <a:pt x="257" y="265"/>
                    <a:pt x="268" y="249"/>
                    <a:pt x="277" y="232"/>
                  </a:cubicBezTo>
                  <a:cubicBezTo>
                    <a:pt x="281" y="234"/>
                    <a:pt x="285" y="236"/>
                    <a:pt x="289" y="238"/>
                  </a:cubicBezTo>
                  <a:cubicBezTo>
                    <a:pt x="290" y="239"/>
                    <a:pt x="291" y="239"/>
                    <a:pt x="291" y="239"/>
                  </a:cubicBezTo>
                  <a:cubicBezTo>
                    <a:pt x="293" y="240"/>
                    <a:pt x="293" y="240"/>
                    <a:pt x="293" y="240"/>
                  </a:cubicBezTo>
                  <a:cubicBezTo>
                    <a:pt x="298" y="242"/>
                    <a:pt x="303" y="245"/>
                    <a:pt x="307" y="247"/>
                  </a:cubicBezTo>
                  <a:cubicBezTo>
                    <a:pt x="313" y="249"/>
                    <a:pt x="318" y="252"/>
                    <a:pt x="323" y="254"/>
                  </a:cubicBezTo>
                  <a:cubicBezTo>
                    <a:pt x="328" y="256"/>
                    <a:pt x="332" y="258"/>
                    <a:pt x="337" y="260"/>
                  </a:cubicBezTo>
                  <a:cubicBezTo>
                    <a:pt x="341" y="262"/>
                    <a:pt x="345" y="263"/>
                    <a:pt x="350" y="265"/>
                  </a:cubicBezTo>
                  <a:cubicBezTo>
                    <a:pt x="350" y="265"/>
                    <a:pt x="351" y="266"/>
                    <a:pt x="352" y="266"/>
                  </a:cubicBezTo>
                  <a:cubicBezTo>
                    <a:pt x="355" y="267"/>
                    <a:pt x="358" y="269"/>
                    <a:pt x="362" y="270"/>
                  </a:cubicBezTo>
                  <a:cubicBezTo>
                    <a:pt x="364" y="271"/>
                    <a:pt x="365" y="271"/>
                    <a:pt x="366" y="272"/>
                  </a:cubicBezTo>
                  <a:cubicBezTo>
                    <a:pt x="366" y="272"/>
                    <a:pt x="367" y="272"/>
                    <a:pt x="368" y="272"/>
                  </a:cubicBezTo>
                  <a:cubicBezTo>
                    <a:pt x="371" y="274"/>
                    <a:pt x="375" y="275"/>
                    <a:pt x="378" y="277"/>
                  </a:cubicBezTo>
                  <a:cubicBezTo>
                    <a:pt x="382" y="278"/>
                    <a:pt x="385" y="279"/>
                    <a:pt x="388" y="280"/>
                  </a:cubicBezTo>
                  <a:cubicBezTo>
                    <a:pt x="394" y="282"/>
                    <a:pt x="399" y="285"/>
                    <a:pt x="405" y="287"/>
                  </a:cubicBezTo>
                  <a:close/>
                  <a:moveTo>
                    <a:pt x="502" y="222"/>
                  </a:moveTo>
                  <a:cubicBezTo>
                    <a:pt x="557" y="248"/>
                    <a:pt x="615" y="271"/>
                    <a:pt x="676" y="291"/>
                  </a:cubicBezTo>
                  <a:cubicBezTo>
                    <a:pt x="652" y="308"/>
                    <a:pt x="628" y="325"/>
                    <a:pt x="603" y="342"/>
                  </a:cubicBezTo>
                  <a:cubicBezTo>
                    <a:pt x="602" y="343"/>
                    <a:pt x="602" y="343"/>
                    <a:pt x="601" y="344"/>
                  </a:cubicBezTo>
                  <a:cubicBezTo>
                    <a:pt x="564" y="329"/>
                    <a:pt x="525" y="315"/>
                    <a:pt x="486" y="301"/>
                  </a:cubicBezTo>
                  <a:cubicBezTo>
                    <a:pt x="470" y="295"/>
                    <a:pt x="453" y="289"/>
                    <a:pt x="436" y="282"/>
                  </a:cubicBezTo>
                  <a:cubicBezTo>
                    <a:pt x="458" y="262"/>
                    <a:pt x="480" y="242"/>
                    <a:pt x="502" y="222"/>
                  </a:cubicBezTo>
                  <a:close/>
                  <a:moveTo>
                    <a:pt x="553" y="177"/>
                  </a:moveTo>
                  <a:cubicBezTo>
                    <a:pt x="556" y="174"/>
                    <a:pt x="560" y="172"/>
                    <a:pt x="563" y="169"/>
                  </a:cubicBezTo>
                  <a:cubicBezTo>
                    <a:pt x="566" y="166"/>
                    <a:pt x="570" y="164"/>
                    <a:pt x="573" y="161"/>
                  </a:cubicBezTo>
                  <a:cubicBezTo>
                    <a:pt x="604" y="175"/>
                    <a:pt x="637" y="187"/>
                    <a:pt x="676" y="193"/>
                  </a:cubicBezTo>
                  <a:cubicBezTo>
                    <a:pt x="709" y="199"/>
                    <a:pt x="744" y="202"/>
                    <a:pt x="778" y="199"/>
                  </a:cubicBezTo>
                  <a:cubicBezTo>
                    <a:pt x="777" y="203"/>
                    <a:pt x="775" y="206"/>
                    <a:pt x="773" y="209"/>
                  </a:cubicBezTo>
                  <a:cubicBezTo>
                    <a:pt x="772" y="211"/>
                    <a:pt x="771" y="212"/>
                    <a:pt x="770" y="214"/>
                  </a:cubicBezTo>
                  <a:cubicBezTo>
                    <a:pt x="769" y="215"/>
                    <a:pt x="768" y="217"/>
                    <a:pt x="767" y="218"/>
                  </a:cubicBezTo>
                  <a:cubicBezTo>
                    <a:pt x="766" y="220"/>
                    <a:pt x="765" y="221"/>
                    <a:pt x="763" y="222"/>
                  </a:cubicBezTo>
                  <a:cubicBezTo>
                    <a:pt x="762" y="224"/>
                    <a:pt x="761" y="225"/>
                    <a:pt x="760" y="226"/>
                  </a:cubicBezTo>
                  <a:cubicBezTo>
                    <a:pt x="759" y="227"/>
                    <a:pt x="758" y="228"/>
                    <a:pt x="757" y="229"/>
                  </a:cubicBezTo>
                  <a:cubicBezTo>
                    <a:pt x="755" y="231"/>
                    <a:pt x="754" y="233"/>
                    <a:pt x="752" y="235"/>
                  </a:cubicBezTo>
                  <a:cubicBezTo>
                    <a:pt x="751" y="235"/>
                    <a:pt x="751" y="235"/>
                    <a:pt x="750" y="236"/>
                  </a:cubicBezTo>
                  <a:cubicBezTo>
                    <a:pt x="749" y="237"/>
                    <a:pt x="748" y="237"/>
                    <a:pt x="748" y="238"/>
                  </a:cubicBezTo>
                  <a:cubicBezTo>
                    <a:pt x="747" y="238"/>
                    <a:pt x="747" y="239"/>
                    <a:pt x="747" y="239"/>
                  </a:cubicBezTo>
                  <a:cubicBezTo>
                    <a:pt x="746" y="239"/>
                    <a:pt x="745" y="240"/>
                    <a:pt x="745" y="241"/>
                  </a:cubicBezTo>
                  <a:cubicBezTo>
                    <a:pt x="743" y="242"/>
                    <a:pt x="742" y="243"/>
                    <a:pt x="741" y="244"/>
                  </a:cubicBezTo>
                  <a:cubicBezTo>
                    <a:pt x="741" y="244"/>
                    <a:pt x="740" y="245"/>
                    <a:pt x="739" y="245"/>
                  </a:cubicBezTo>
                  <a:cubicBezTo>
                    <a:pt x="738" y="246"/>
                    <a:pt x="736" y="248"/>
                    <a:pt x="734" y="249"/>
                  </a:cubicBezTo>
                  <a:cubicBezTo>
                    <a:pt x="732" y="251"/>
                    <a:pt x="730" y="252"/>
                    <a:pt x="728" y="254"/>
                  </a:cubicBezTo>
                  <a:cubicBezTo>
                    <a:pt x="725" y="256"/>
                    <a:pt x="722" y="259"/>
                    <a:pt x="719" y="261"/>
                  </a:cubicBezTo>
                  <a:cubicBezTo>
                    <a:pt x="715" y="263"/>
                    <a:pt x="712" y="266"/>
                    <a:pt x="709" y="268"/>
                  </a:cubicBezTo>
                  <a:cubicBezTo>
                    <a:pt x="703" y="272"/>
                    <a:pt x="696" y="276"/>
                    <a:pt x="690" y="281"/>
                  </a:cubicBezTo>
                  <a:cubicBezTo>
                    <a:pt x="628" y="261"/>
                    <a:pt x="569" y="237"/>
                    <a:pt x="515" y="211"/>
                  </a:cubicBezTo>
                  <a:cubicBezTo>
                    <a:pt x="520" y="206"/>
                    <a:pt x="525" y="202"/>
                    <a:pt x="530" y="197"/>
                  </a:cubicBezTo>
                  <a:cubicBezTo>
                    <a:pt x="532" y="195"/>
                    <a:pt x="534" y="193"/>
                    <a:pt x="536" y="192"/>
                  </a:cubicBezTo>
                  <a:cubicBezTo>
                    <a:pt x="538" y="190"/>
                    <a:pt x="541" y="188"/>
                    <a:pt x="543" y="185"/>
                  </a:cubicBezTo>
                  <a:cubicBezTo>
                    <a:pt x="544" y="185"/>
                    <a:pt x="544" y="185"/>
                    <a:pt x="544" y="185"/>
                  </a:cubicBezTo>
                  <a:cubicBezTo>
                    <a:pt x="547" y="182"/>
                    <a:pt x="550" y="180"/>
                    <a:pt x="553" y="177"/>
                  </a:cubicBezTo>
                  <a:close/>
                </a:path>
              </a:pathLst>
            </a:custGeom>
            <a:solidFill>
              <a:srgbClr val="F6F7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797" name="Freeform 57">
              <a:extLst>
                <a:ext uri="{FF2B5EF4-FFF2-40B4-BE49-F238E27FC236}">
                  <a16:creationId xmlns:a16="http://schemas.microsoft.com/office/drawing/2014/main" id="{A2372D59-7099-4F59-ADC5-AFBDCF8C36AA}"/>
                </a:ext>
              </a:extLst>
            </p:cNvPr>
            <p:cNvSpPr>
              <a:spLocks/>
            </p:cNvSpPr>
            <p:nvPr/>
          </p:nvSpPr>
          <p:spPr bwMode="auto">
            <a:xfrm>
              <a:off x="926" y="1959"/>
              <a:ext cx="1977" cy="828"/>
            </a:xfrm>
            <a:custGeom>
              <a:avLst/>
              <a:gdLst>
                <a:gd name="T0" fmla="*/ 46 w 632"/>
                <a:gd name="T1" fmla="*/ 263 h 264"/>
                <a:gd name="T2" fmla="*/ 52 w 632"/>
                <a:gd name="T3" fmla="*/ 263 h 264"/>
                <a:gd name="T4" fmla="*/ 172 w 632"/>
                <a:gd name="T5" fmla="*/ 202 h 264"/>
                <a:gd name="T6" fmla="*/ 334 w 632"/>
                <a:gd name="T7" fmla="*/ 68 h 264"/>
                <a:gd name="T8" fmla="*/ 520 w 632"/>
                <a:gd name="T9" fmla="*/ 144 h 264"/>
                <a:gd name="T10" fmla="*/ 525 w 632"/>
                <a:gd name="T11" fmla="*/ 141 h 264"/>
                <a:gd name="T12" fmla="*/ 630 w 632"/>
                <a:gd name="T13" fmla="*/ 47 h 264"/>
                <a:gd name="T14" fmla="*/ 632 w 632"/>
                <a:gd name="T15" fmla="*/ 42 h 264"/>
                <a:gd name="T16" fmla="*/ 623 w 632"/>
                <a:gd name="T17" fmla="*/ 41 h 264"/>
                <a:gd name="T18" fmla="*/ 553 w 632"/>
                <a:gd name="T19" fmla="*/ 34 h 264"/>
                <a:gd name="T20" fmla="*/ 569 w 632"/>
                <a:gd name="T21" fmla="*/ 7 h 264"/>
                <a:gd name="T22" fmla="*/ 563 w 632"/>
                <a:gd name="T23" fmla="*/ 1 h 264"/>
                <a:gd name="T24" fmla="*/ 552 w 632"/>
                <a:gd name="T25" fmla="*/ 4 h 264"/>
                <a:gd name="T26" fmla="*/ 530 w 632"/>
                <a:gd name="T27" fmla="*/ 43 h 264"/>
                <a:gd name="T28" fmla="*/ 541 w 632"/>
                <a:gd name="T29" fmla="*/ 43 h 264"/>
                <a:gd name="T30" fmla="*/ 611 w 632"/>
                <a:gd name="T31" fmla="*/ 50 h 264"/>
                <a:gd name="T32" fmla="*/ 518 w 632"/>
                <a:gd name="T33" fmla="*/ 131 h 264"/>
                <a:gd name="T34" fmla="*/ 329 w 632"/>
                <a:gd name="T35" fmla="*/ 54 h 264"/>
                <a:gd name="T36" fmla="*/ 324 w 632"/>
                <a:gd name="T37" fmla="*/ 59 h 264"/>
                <a:gd name="T38" fmla="*/ 158 w 632"/>
                <a:gd name="T39" fmla="*/ 196 h 264"/>
                <a:gd name="T40" fmla="*/ 55 w 632"/>
                <a:gd name="T41" fmla="*/ 253 h 264"/>
                <a:gd name="T42" fmla="*/ 25 w 632"/>
                <a:gd name="T43" fmla="*/ 235 h 264"/>
                <a:gd name="T44" fmla="*/ 50 w 632"/>
                <a:gd name="T45" fmla="*/ 221 h 264"/>
                <a:gd name="T46" fmla="*/ 50 w 632"/>
                <a:gd name="T47" fmla="*/ 214 h 264"/>
                <a:gd name="T48" fmla="*/ 37 w 632"/>
                <a:gd name="T49" fmla="*/ 214 h 264"/>
                <a:gd name="T50" fmla="*/ 0 w 632"/>
                <a:gd name="T51" fmla="*/ 235 h 264"/>
                <a:gd name="T52" fmla="*/ 45 w 632"/>
                <a:gd name="T53" fmla="*/ 261 h 264"/>
                <a:gd name="T54" fmla="*/ 46 w 632"/>
                <a:gd name="T55" fmla="*/ 263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632" h="264">
                  <a:moveTo>
                    <a:pt x="46" y="263"/>
                  </a:moveTo>
                  <a:cubicBezTo>
                    <a:pt x="52" y="263"/>
                    <a:pt x="52" y="263"/>
                    <a:pt x="52" y="263"/>
                  </a:cubicBezTo>
                  <a:cubicBezTo>
                    <a:pt x="57" y="264"/>
                    <a:pt x="108" y="254"/>
                    <a:pt x="172" y="202"/>
                  </a:cubicBezTo>
                  <a:cubicBezTo>
                    <a:pt x="178" y="197"/>
                    <a:pt x="305" y="93"/>
                    <a:pt x="334" y="68"/>
                  </a:cubicBezTo>
                  <a:cubicBezTo>
                    <a:pt x="520" y="144"/>
                    <a:pt x="520" y="144"/>
                    <a:pt x="520" y="144"/>
                  </a:cubicBezTo>
                  <a:cubicBezTo>
                    <a:pt x="525" y="141"/>
                    <a:pt x="525" y="141"/>
                    <a:pt x="525" y="141"/>
                  </a:cubicBezTo>
                  <a:cubicBezTo>
                    <a:pt x="618" y="91"/>
                    <a:pt x="630" y="48"/>
                    <a:pt x="630" y="47"/>
                  </a:cubicBezTo>
                  <a:cubicBezTo>
                    <a:pt x="632" y="42"/>
                    <a:pt x="632" y="42"/>
                    <a:pt x="632" y="42"/>
                  </a:cubicBezTo>
                  <a:cubicBezTo>
                    <a:pt x="623" y="41"/>
                    <a:pt x="623" y="41"/>
                    <a:pt x="623" y="41"/>
                  </a:cubicBezTo>
                  <a:cubicBezTo>
                    <a:pt x="621" y="41"/>
                    <a:pt x="580" y="36"/>
                    <a:pt x="553" y="34"/>
                  </a:cubicBezTo>
                  <a:cubicBezTo>
                    <a:pt x="569" y="7"/>
                    <a:pt x="569" y="7"/>
                    <a:pt x="569" y="7"/>
                  </a:cubicBezTo>
                  <a:cubicBezTo>
                    <a:pt x="570" y="5"/>
                    <a:pt x="568" y="2"/>
                    <a:pt x="563" y="1"/>
                  </a:cubicBezTo>
                  <a:cubicBezTo>
                    <a:pt x="559" y="0"/>
                    <a:pt x="554" y="2"/>
                    <a:pt x="552" y="4"/>
                  </a:cubicBezTo>
                  <a:cubicBezTo>
                    <a:pt x="530" y="43"/>
                    <a:pt x="530" y="43"/>
                    <a:pt x="530" y="43"/>
                  </a:cubicBezTo>
                  <a:cubicBezTo>
                    <a:pt x="541" y="43"/>
                    <a:pt x="541" y="43"/>
                    <a:pt x="541" y="43"/>
                  </a:cubicBezTo>
                  <a:cubicBezTo>
                    <a:pt x="558" y="44"/>
                    <a:pt x="594" y="48"/>
                    <a:pt x="611" y="50"/>
                  </a:cubicBezTo>
                  <a:cubicBezTo>
                    <a:pt x="606" y="62"/>
                    <a:pt x="585" y="94"/>
                    <a:pt x="518" y="131"/>
                  </a:cubicBezTo>
                  <a:cubicBezTo>
                    <a:pt x="329" y="54"/>
                    <a:pt x="329" y="54"/>
                    <a:pt x="329" y="54"/>
                  </a:cubicBezTo>
                  <a:cubicBezTo>
                    <a:pt x="324" y="59"/>
                    <a:pt x="324" y="59"/>
                    <a:pt x="324" y="59"/>
                  </a:cubicBezTo>
                  <a:cubicBezTo>
                    <a:pt x="313" y="69"/>
                    <a:pt x="160" y="195"/>
                    <a:pt x="158" y="196"/>
                  </a:cubicBezTo>
                  <a:cubicBezTo>
                    <a:pt x="108" y="237"/>
                    <a:pt x="68" y="249"/>
                    <a:pt x="55" y="253"/>
                  </a:cubicBezTo>
                  <a:cubicBezTo>
                    <a:pt x="25" y="235"/>
                    <a:pt x="25" y="235"/>
                    <a:pt x="25" y="235"/>
                  </a:cubicBezTo>
                  <a:cubicBezTo>
                    <a:pt x="50" y="221"/>
                    <a:pt x="50" y="221"/>
                    <a:pt x="50" y="221"/>
                  </a:cubicBezTo>
                  <a:cubicBezTo>
                    <a:pt x="53" y="219"/>
                    <a:pt x="53" y="216"/>
                    <a:pt x="50" y="214"/>
                  </a:cubicBezTo>
                  <a:cubicBezTo>
                    <a:pt x="46" y="212"/>
                    <a:pt x="41" y="212"/>
                    <a:pt x="37" y="214"/>
                  </a:cubicBezTo>
                  <a:cubicBezTo>
                    <a:pt x="0" y="235"/>
                    <a:pt x="0" y="235"/>
                    <a:pt x="0" y="235"/>
                  </a:cubicBezTo>
                  <a:cubicBezTo>
                    <a:pt x="45" y="261"/>
                    <a:pt x="45" y="261"/>
                    <a:pt x="45" y="261"/>
                  </a:cubicBezTo>
                  <a:lnTo>
                    <a:pt x="46" y="263"/>
                  </a:lnTo>
                  <a:close/>
                </a:path>
              </a:pathLst>
            </a:custGeom>
            <a:solidFill>
              <a:srgbClr val="E859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799" name="Freeform 58">
              <a:extLst>
                <a:ext uri="{FF2B5EF4-FFF2-40B4-BE49-F238E27FC236}">
                  <a16:creationId xmlns:a16="http://schemas.microsoft.com/office/drawing/2014/main" id="{7A0E36F4-7655-4CEB-BC6E-73D466711B67}"/>
                </a:ext>
              </a:extLst>
            </p:cNvPr>
            <p:cNvSpPr>
              <a:spLocks/>
            </p:cNvSpPr>
            <p:nvPr/>
          </p:nvSpPr>
          <p:spPr bwMode="auto">
            <a:xfrm>
              <a:off x="2381" y="1467"/>
              <a:ext cx="353" cy="593"/>
            </a:xfrm>
            <a:custGeom>
              <a:avLst/>
              <a:gdLst>
                <a:gd name="T0" fmla="*/ 350 w 353"/>
                <a:gd name="T1" fmla="*/ 204 h 593"/>
                <a:gd name="T2" fmla="*/ 0 w 353"/>
                <a:gd name="T3" fmla="*/ 0 h 593"/>
                <a:gd name="T4" fmla="*/ 0 w 353"/>
                <a:gd name="T5" fmla="*/ 389 h 593"/>
                <a:gd name="T6" fmla="*/ 353 w 353"/>
                <a:gd name="T7" fmla="*/ 593 h 593"/>
                <a:gd name="T8" fmla="*/ 350 w 353"/>
                <a:gd name="T9" fmla="*/ 204 h 593"/>
              </a:gdLst>
              <a:ahLst/>
              <a:cxnLst>
                <a:cxn ang="0">
                  <a:pos x="T0" y="T1"/>
                </a:cxn>
                <a:cxn ang="0">
                  <a:pos x="T2" y="T3"/>
                </a:cxn>
                <a:cxn ang="0">
                  <a:pos x="T4" y="T5"/>
                </a:cxn>
                <a:cxn ang="0">
                  <a:pos x="T6" y="T7"/>
                </a:cxn>
                <a:cxn ang="0">
                  <a:pos x="T8" y="T9"/>
                </a:cxn>
              </a:cxnLst>
              <a:rect l="0" t="0" r="r" b="b"/>
              <a:pathLst>
                <a:path w="353" h="593">
                  <a:moveTo>
                    <a:pt x="350" y="204"/>
                  </a:moveTo>
                  <a:lnTo>
                    <a:pt x="0" y="0"/>
                  </a:lnTo>
                  <a:lnTo>
                    <a:pt x="0" y="389"/>
                  </a:lnTo>
                  <a:lnTo>
                    <a:pt x="353" y="593"/>
                  </a:lnTo>
                  <a:lnTo>
                    <a:pt x="350" y="204"/>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00" name="Freeform 59">
              <a:extLst>
                <a:ext uri="{FF2B5EF4-FFF2-40B4-BE49-F238E27FC236}">
                  <a16:creationId xmlns:a16="http://schemas.microsoft.com/office/drawing/2014/main" id="{1DCBA4D8-1A6C-49D5-8D5E-922B96714391}"/>
                </a:ext>
              </a:extLst>
            </p:cNvPr>
            <p:cNvSpPr>
              <a:spLocks/>
            </p:cNvSpPr>
            <p:nvPr/>
          </p:nvSpPr>
          <p:spPr bwMode="auto">
            <a:xfrm>
              <a:off x="2381" y="1270"/>
              <a:ext cx="688" cy="401"/>
            </a:xfrm>
            <a:custGeom>
              <a:avLst/>
              <a:gdLst>
                <a:gd name="T0" fmla="*/ 0 w 688"/>
                <a:gd name="T1" fmla="*/ 197 h 401"/>
                <a:gd name="T2" fmla="*/ 350 w 688"/>
                <a:gd name="T3" fmla="*/ 401 h 401"/>
                <a:gd name="T4" fmla="*/ 504 w 688"/>
                <a:gd name="T5" fmla="*/ 313 h 401"/>
                <a:gd name="T6" fmla="*/ 547 w 688"/>
                <a:gd name="T7" fmla="*/ 288 h 401"/>
                <a:gd name="T8" fmla="*/ 688 w 688"/>
                <a:gd name="T9" fmla="*/ 207 h 401"/>
                <a:gd name="T10" fmla="*/ 338 w 688"/>
                <a:gd name="T11" fmla="*/ 0 h 401"/>
                <a:gd name="T12" fmla="*/ 194 w 688"/>
                <a:gd name="T13" fmla="*/ 85 h 401"/>
                <a:gd name="T14" fmla="*/ 153 w 688"/>
                <a:gd name="T15" fmla="*/ 107 h 401"/>
                <a:gd name="T16" fmla="*/ 0 w 688"/>
                <a:gd name="T17" fmla="*/ 197 h 4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88" h="401">
                  <a:moveTo>
                    <a:pt x="0" y="197"/>
                  </a:moveTo>
                  <a:lnTo>
                    <a:pt x="350" y="401"/>
                  </a:lnTo>
                  <a:lnTo>
                    <a:pt x="504" y="313"/>
                  </a:lnTo>
                  <a:lnTo>
                    <a:pt x="547" y="288"/>
                  </a:lnTo>
                  <a:lnTo>
                    <a:pt x="688" y="207"/>
                  </a:lnTo>
                  <a:lnTo>
                    <a:pt x="338" y="0"/>
                  </a:lnTo>
                  <a:lnTo>
                    <a:pt x="194" y="85"/>
                  </a:lnTo>
                  <a:lnTo>
                    <a:pt x="153" y="107"/>
                  </a:lnTo>
                  <a:lnTo>
                    <a:pt x="0" y="197"/>
                  </a:lnTo>
                  <a:close/>
                </a:path>
              </a:pathLst>
            </a:custGeom>
            <a:solidFill>
              <a:srgbClr val="FFE3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01" name="Freeform 60">
              <a:extLst>
                <a:ext uri="{FF2B5EF4-FFF2-40B4-BE49-F238E27FC236}">
                  <a16:creationId xmlns:a16="http://schemas.microsoft.com/office/drawing/2014/main" id="{9186B5FB-56EA-4EC9-9837-04C1C71B1E9B}"/>
                </a:ext>
              </a:extLst>
            </p:cNvPr>
            <p:cNvSpPr>
              <a:spLocks/>
            </p:cNvSpPr>
            <p:nvPr/>
          </p:nvSpPr>
          <p:spPr bwMode="auto">
            <a:xfrm>
              <a:off x="2731" y="1477"/>
              <a:ext cx="341" cy="583"/>
            </a:xfrm>
            <a:custGeom>
              <a:avLst/>
              <a:gdLst>
                <a:gd name="T0" fmla="*/ 0 w 341"/>
                <a:gd name="T1" fmla="*/ 194 h 583"/>
                <a:gd name="T2" fmla="*/ 3 w 341"/>
                <a:gd name="T3" fmla="*/ 583 h 583"/>
                <a:gd name="T4" fmla="*/ 341 w 341"/>
                <a:gd name="T5" fmla="*/ 388 h 583"/>
                <a:gd name="T6" fmla="*/ 338 w 341"/>
                <a:gd name="T7" fmla="*/ 0 h 583"/>
                <a:gd name="T8" fmla="*/ 0 w 341"/>
                <a:gd name="T9" fmla="*/ 194 h 583"/>
              </a:gdLst>
              <a:ahLst/>
              <a:cxnLst>
                <a:cxn ang="0">
                  <a:pos x="T0" y="T1"/>
                </a:cxn>
                <a:cxn ang="0">
                  <a:pos x="T2" y="T3"/>
                </a:cxn>
                <a:cxn ang="0">
                  <a:pos x="T4" y="T5"/>
                </a:cxn>
                <a:cxn ang="0">
                  <a:pos x="T6" y="T7"/>
                </a:cxn>
                <a:cxn ang="0">
                  <a:pos x="T8" y="T9"/>
                </a:cxn>
              </a:cxnLst>
              <a:rect l="0" t="0" r="r" b="b"/>
              <a:pathLst>
                <a:path w="341" h="583">
                  <a:moveTo>
                    <a:pt x="0" y="194"/>
                  </a:moveTo>
                  <a:lnTo>
                    <a:pt x="3" y="583"/>
                  </a:lnTo>
                  <a:lnTo>
                    <a:pt x="341" y="388"/>
                  </a:lnTo>
                  <a:lnTo>
                    <a:pt x="338" y="0"/>
                  </a:lnTo>
                  <a:lnTo>
                    <a:pt x="0" y="194"/>
                  </a:lnTo>
                  <a:close/>
                </a:path>
              </a:pathLst>
            </a:custGeom>
            <a:solidFill>
              <a:srgbClr val="DE9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02" name="Freeform 61">
              <a:extLst>
                <a:ext uri="{FF2B5EF4-FFF2-40B4-BE49-F238E27FC236}">
                  <a16:creationId xmlns:a16="http://schemas.microsoft.com/office/drawing/2014/main" id="{6F5E69AB-DC72-4FFF-9887-9EE614941E6F}"/>
                </a:ext>
              </a:extLst>
            </p:cNvPr>
            <p:cNvSpPr>
              <a:spLocks/>
            </p:cNvSpPr>
            <p:nvPr/>
          </p:nvSpPr>
          <p:spPr bwMode="auto">
            <a:xfrm>
              <a:off x="2534" y="1355"/>
              <a:ext cx="394" cy="228"/>
            </a:xfrm>
            <a:custGeom>
              <a:avLst/>
              <a:gdLst>
                <a:gd name="T0" fmla="*/ 0 w 394"/>
                <a:gd name="T1" fmla="*/ 22 h 228"/>
                <a:gd name="T2" fmla="*/ 351 w 394"/>
                <a:gd name="T3" fmla="*/ 228 h 228"/>
                <a:gd name="T4" fmla="*/ 394 w 394"/>
                <a:gd name="T5" fmla="*/ 203 h 228"/>
                <a:gd name="T6" fmla="*/ 41 w 394"/>
                <a:gd name="T7" fmla="*/ 0 h 228"/>
                <a:gd name="T8" fmla="*/ 0 w 394"/>
                <a:gd name="T9" fmla="*/ 22 h 228"/>
              </a:gdLst>
              <a:ahLst/>
              <a:cxnLst>
                <a:cxn ang="0">
                  <a:pos x="T0" y="T1"/>
                </a:cxn>
                <a:cxn ang="0">
                  <a:pos x="T2" y="T3"/>
                </a:cxn>
                <a:cxn ang="0">
                  <a:pos x="T4" y="T5"/>
                </a:cxn>
                <a:cxn ang="0">
                  <a:pos x="T6" y="T7"/>
                </a:cxn>
                <a:cxn ang="0">
                  <a:pos x="T8" y="T9"/>
                </a:cxn>
              </a:cxnLst>
              <a:rect l="0" t="0" r="r" b="b"/>
              <a:pathLst>
                <a:path w="394" h="228">
                  <a:moveTo>
                    <a:pt x="0" y="22"/>
                  </a:moveTo>
                  <a:lnTo>
                    <a:pt x="351" y="228"/>
                  </a:lnTo>
                  <a:lnTo>
                    <a:pt x="394" y="203"/>
                  </a:lnTo>
                  <a:lnTo>
                    <a:pt x="41" y="0"/>
                  </a:lnTo>
                  <a:lnTo>
                    <a:pt x="0" y="22"/>
                  </a:lnTo>
                  <a:close/>
                </a:path>
              </a:pathLst>
            </a:custGeom>
            <a:solidFill>
              <a:srgbClr val="E859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03" name="Freeform 62">
              <a:extLst>
                <a:ext uri="{FF2B5EF4-FFF2-40B4-BE49-F238E27FC236}">
                  <a16:creationId xmlns:a16="http://schemas.microsoft.com/office/drawing/2014/main" id="{8462622D-6E67-4280-8B71-FA56BFB9FEE6}"/>
                </a:ext>
              </a:extLst>
            </p:cNvPr>
            <p:cNvSpPr>
              <a:spLocks/>
            </p:cNvSpPr>
            <p:nvPr/>
          </p:nvSpPr>
          <p:spPr bwMode="auto">
            <a:xfrm>
              <a:off x="2888" y="1558"/>
              <a:ext cx="40" cy="213"/>
            </a:xfrm>
            <a:custGeom>
              <a:avLst/>
              <a:gdLst>
                <a:gd name="T0" fmla="*/ 40 w 40"/>
                <a:gd name="T1" fmla="*/ 0 h 213"/>
                <a:gd name="T2" fmla="*/ 0 w 40"/>
                <a:gd name="T3" fmla="*/ 25 h 213"/>
                <a:gd name="T4" fmla="*/ 0 w 40"/>
                <a:gd name="T5" fmla="*/ 213 h 213"/>
                <a:gd name="T6" fmla="*/ 40 w 40"/>
                <a:gd name="T7" fmla="*/ 188 h 213"/>
                <a:gd name="T8" fmla="*/ 40 w 40"/>
                <a:gd name="T9" fmla="*/ 0 h 213"/>
              </a:gdLst>
              <a:ahLst/>
              <a:cxnLst>
                <a:cxn ang="0">
                  <a:pos x="T0" y="T1"/>
                </a:cxn>
                <a:cxn ang="0">
                  <a:pos x="T2" y="T3"/>
                </a:cxn>
                <a:cxn ang="0">
                  <a:pos x="T4" y="T5"/>
                </a:cxn>
                <a:cxn ang="0">
                  <a:pos x="T6" y="T7"/>
                </a:cxn>
                <a:cxn ang="0">
                  <a:pos x="T8" y="T9"/>
                </a:cxn>
              </a:cxnLst>
              <a:rect l="0" t="0" r="r" b="b"/>
              <a:pathLst>
                <a:path w="40" h="213">
                  <a:moveTo>
                    <a:pt x="40" y="0"/>
                  </a:moveTo>
                  <a:lnTo>
                    <a:pt x="0" y="25"/>
                  </a:lnTo>
                  <a:lnTo>
                    <a:pt x="0" y="213"/>
                  </a:lnTo>
                  <a:lnTo>
                    <a:pt x="40" y="188"/>
                  </a:lnTo>
                  <a:lnTo>
                    <a:pt x="40" y="0"/>
                  </a:lnTo>
                  <a:close/>
                </a:path>
              </a:pathLst>
            </a:custGeom>
            <a:solidFill>
              <a:srgbClr val="BB5A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16" name="Freeform 63">
              <a:extLst>
                <a:ext uri="{FF2B5EF4-FFF2-40B4-BE49-F238E27FC236}">
                  <a16:creationId xmlns:a16="http://schemas.microsoft.com/office/drawing/2014/main" id="{2E348C59-28A8-4D0C-965D-7C8A56AD1635}"/>
                </a:ext>
              </a:extLst>
            </p:cNvPr>
            <p:cNvSpPr>
              <a:spLocks/>
            </p:cNvSpPr>
            <p:nvPr/>
          </p:nvSpPr>
          <p:spPr bwMode="auto">
            <a:xfrm>
              <a:off x="2650" y="1897"/>
              <a:ext cx="59" cy="53"/>
            </a:xfrm>
            <a:custGeom>
              <a:avLst/>
              <a:gdLst>
                <a:gd name="T0" fmla="*/ 0 w 19"/>
                <a:gd name="T1" fmla="*/ 6 h 17"/>
                <a:gd name="T2" fmla="*/ 2 w 19"/>
                <a:gd name="T3" fmla="*/ 7 h 17"/>
                <a:gd name="T4" fmla="*/ 6 w 19"/>
                <a:gd name="T5" fmla="*/ 12 h 17"/>
                <a:gd name="T6" fmla="*/ 9 w 19"/>
                <a:gd name="T7" fmla="*/ 11 h 17"/>
                <a:gd name="T8" fmla="*/ 13 w 19"/>
                <a:gd name="T9" fmla="*/ 16 h 17"/>
                <a:gd name="T10" fmla="*/ 17 w 19"/>
                <a:gd name="T11" fmla="*/ 15 h 17"/>
                <a:gd name="T12" fmla="*/ 19 w 19"/>
                <a:gd name="T13" fmla="*/ 17 h 17"/>
                <a:gd name="T14" fmla="*/ 9 w 19"/>
                <a:gd name="T15" fmla="*/ 3 h 17"/>
                <a:gd name="T16" fmla="*/ 0 w 19"/>
                <a:gd name="T17" fmla="*/ 6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 h="17">
                  <a:moveTo>
                    <a:pt x="0" y="6"/>
                  </a:moveTo>
                  <a:cubicBezTo>
                    <a:pt x="1" y="6"/>
                    <a:pt x="1" y="6"/>
                    <a:pt x="2" y="7"/>
                  </a:cubicBezTo>
                  <a:cubicBezTo>
                    <a:pt x="3" y="7"/>
                    <a:pt x="5" y="9"/>
                    <a:pt x="6" y="12"/>
                  </a:cubicBezTo>
                  <a:cubicBezTo>
                    <a:pt x="6" y="10"/>
                    <a:pt x="8" y="10"/>
                    <a:pt x="9" y="11"/>
                  </a:cubicBezTo>
                  <a:cubicBezTo>
                    <a:pt x="11" y="12"/>
                    <a:pt x="13" y="14"/>
                    <a:pt x="13" y="16"/>
                  </a:cubicBezTo>
                  <a:cubicBezTo>
                    <a:pt x="14" y="15"/>
                    <a:pt x="16" y="15"/>
                    <a:pt x="17" y="15"/>
                  </a:cubicBezTo>
                  <a:cubicBezTo>
                    <a:pt x="18" y="16"/>
                    <a:pt x="18" y="16"/>
                    <a:pt x="19" y="17"/>
                  </a:cubicBezTo>
                  <a:cubicBezTo>
                    <a:pt x="18" y="11"/>
                    <a:pt x="14" y="6"/>
                    <a:pt x="9" y="3"/>
                  </a:cubicBezTo>
                  <a:cubicBezTo>
                    <a:pt x="5" y="0"/>
                    <a:pt x="1" y="2"/>
                    <a:pt x="0" y="6"/>
                  </a:cubicBez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17" name="Freeform 64">
              <a:extLst>
                <a:ext uri="{FF2B5EF4-FFF2-40B4-BE49-F238E27FC236}">
                  <a16:creationId xmlns:a16="http://schemas.microsoft.com/office/drawing/2014/main" id="{AF2931D9-8C8C-4622-ABBB-2FBC080669B4}"/>
                </a:ext>
              </a:extLst>
            </p:cNvPr>
            <p:cNvSpPr>
              <a:spLocks/>
            </p:cNvSpPr>
            <p:nvPr/>
          </p:nvSpPr>
          <p:spPr bwMode="auto">
            <a:xfrm>
              <a:off x="2669" y="1922"/>
              <a:ext cx="12" cy="72"/>
            </a:xfrm>
            <a:custGeom>
              <a:avLst/>
              <a:gdLst>
                <a:gd name="T0" fmla="*/ 2 w 4"/>
                <a:gd name="T1" fmla="*/ 22 h 23"/>
                <a:gd name="T2" fmla="*/ 4 w 4"/>
                <a:gd name="T3" fmla="*/ 21 h 23"/>
                <a:gd name="T4" fmla="*/ 4 w 4"/>
                <a:gd name="T5" fmla="*/ 2 h 23"/>
                <a:gd name="T6" fmla="*/ 4 w 4"/>
                <a:gd name="T7" fmla="*/ 0 h 23"/>
                <a:gd name="T8" fmla="*/ 3 w 4"/>
                <a:gd name="T9" fmla="*/ 20 h 23"/>
                <a:gd name="T10" fmla="*/ 2 w 4"/>
                <a:gd name="T11" fmla="*/ 20 h 23"/>
                <a:gd name="T12" fmla="*/ 1 w 4"/>
                <a:gd name="T13" fmla="*/ 19 h 23"/>
                <a:gd name="T14" fmla="*/ 1 w 4"/>
                <a:gd name="T15" fmla="*/ 18 h 23"/>
                <a:gd name="T16" fmla="*/ 2 w 4"/>
                <a:gd name="T17" fmla="*/ 22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23">
                  <a:moveTo>
                    <a:pt x="2" y="22"/>
                  </a:moveTo>
                  <a:cubicBezTo>
                    <a:pt x="3" y="23"/>
                    <a:pt x="4" y="22"/>
                    <a:pt x="4" y="21"/>
                  </a:cubicBezTo>
                  <a:cubicBezTo>
                    <a:pt x="4" y="2"/>
                    <a:pt x="4" y="2"/>
                    <a:pt x="4" y="2"/>
                  </a:cubicBezTo>
                  <a:cubicBezTo>
                    <a:pt x="4" y="1"/>
                    <a:pt x="4" y="1"/>
                    <a:pt x="4" y="0"/>
                  </a:cubicBezTo>
                  <a:cubicBezTo>
                    <a:pt x="3" y="1"/>
                    <a:pt x="3" y="20"/>
                    <a:pt x="3" y="20"/>
                  </a:cubicBezTo>
                  <a:cubicBezTo>
                    <a:pt x="3" y="20"/>
                    <a:pt x="3" y="21"/>
                    <a:pt x="2" y="20"/>
                  </a:cubicBezTo>
                  <a:cubicBezTo>
                    <a:pt x="1" y="20"/>
                    <a:pt x="1" y="19"/>
                    <a:pt x="1" y="19"/>
                  </a:cubicBezTo>
                  <a:cubicBezTo>
                    <a:pt x="1" y="18"/>
                    <a:pt x="1" y="18"/>
                    <a:pt x="1" y="18"/>
                  </a:cubicBezTo>
                  <a:cubicBezTo>
                    <a:pt x="0" y="19"/>
                    <a:pt x="1" y="21"/>
                    <a:pt x="2" y="22"/>
                  </a:cubicBez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18" name="Freeform 65">
              <a:extLst>
                <a:ext uri="{FF2B5EF4-FFF2-40B4-BE49-F238E27FC236}">
                  <a16:creationId xmlns:a16="http://schemas.microsoft.com/office/drawing/2014/main" id="{B462B870-5261-466E-BC42-5FE615F0B12D}"/>
                </a:ext>
              </a:extLst>
            </p:cNvPr>
            <p:cNvSpPr>
              <a:spLocks/>
            </p:cNvSpPr>
            <p:nvPr/>
          </p:nvSpPr>
          <p:spPr bwMode="auto">
            <a:xfrm>
              <a:off x="2594" y="1859"/>
              <a:ext cx="37" cy="63"/>
            </a:xfrm>
            <a:custGeom>
              <a:avLst/>
              <a:gdLst>
                <a:gd name="T0" fmla="*/ 6 w 12"/>
                <a:gd name="T1" fmla="*/ 17 h 20"/>
                <a:gd name="T2" fmla="*/ 7 w 12"/>
                <a:gd name="T3" fmla="*/ 18 h 20"/>
                <a:gd name="T4" fmla="*/ 12 w 12"/>
                <a:gd name="T5" fmla="*/ 15 h 20"/>
                <a:gd name="T6" fmla="*/ 12 w 12"/>
                <a:gd name="T7" fmla="*/ 7 h 20"/>
                <a:gd name="T8" fmla="*/ 0 w 12"/>
                <a:gd name="T9" fmla="*/ 0 h 20"/>
                <a:gd name="T10" fmla="*/ 0 w 12"/>
                <a:gd name="T11" fmla="*/ 8 h 20"/>
                <a:gd name="T12" fmla="*/ 6 w 12"/>
                <a:gd name="T13" fmla="*/ 17 h 20"/>
              </a:gdLst>
              <a:ahLst/>
              <a:cxnLst>
                <a:cxn ang="0">
                  <a:pos x="T0" y="T1"/>
                </a:cxn>
                <a:cxn ang="0">
                  <a:pos x="T2" y="T3"/>
                </a:cxn>
                <a:cxn ang="0">
                  <a:pos x="T4" y="T5"/>
                </a:cxn>
                <a:cxn ang="0">
                  <a:pos x="T6" y="T7"/>
                </a:cxn>
                <a:cxn ang="0">
                  <a:pos x="T8" y="T9"/>
                </a:cxn>
                <a:cxn ang="0">
                  <a:pos x="T10" y="T11"/>
                </a:cxn>
                <a:cxn ang="0">
                  <a:pos x="T12" y="T13"/>
                </a:cxn>
              </a:cxnLst>
              <a:rect l="0" t="0" r="r" b="b"/>
              <a:pathLst>
                <a:path w="12" h="20">
                  <a:moveTo>
                    <a:pt x="6" y="17"/>
                  </a:moveTo>
                  <a:cubicBezTo>
                    <a:pt x="7" y="18"/>
                    <a:pt x="7" y="18"/>
                    <a:pt x="7" y="18"/>
                  </a:cubicBezTo>
                  <a:cubicBezTo>
                    <a:pt x="10" y="20"/>
                    <a:pt x="12" y="18"/>
                    <a:pt x="12" y="15"/>
                  </a:cubicBezTo>
                  <a:cubicBezTo>
                    <a:pt x="12" y="7"/>
                    <a:pt x="12" y="7"/>
                    <a:pt x="12" y="7"/>
                  </a:cubicBezTo>
                  <a:cubicBezTo>
                    <a:pt x="0" y="0"/>
                    <a:pt x="0" y="0"/>
                    <a:pt x="0" y="0"/>
                  </a:cubicBezTo>
                  <a:cubicBezTo>
                    <a:pt x="0" y="8"/>
                    <a:pt x="0" y="8"/>
                    <a:pt x="0" y="8"/>
                  </a:cubicBezTo>
                  <a:cubicBezTo>
                    <a:pt x="0" y="12"/>
                    <a:pt x="3" y="15"/>
                    <a:pt x="6" y="17"/>
                  </a:cubicBez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19" name="Freeform 66">
              <a:extLst>
                <a:ext uri="{FF2B5EF4-FFF2-40B4-BE49-F238E27FC236}">
                  <a16:creationId xmlns:a16="http://schemas.microsoft.com/office/drawing/2014/main" id="{471511FE-1AD7-4FC2-97B2-E2CC42FCF560}"/>
                </a:ext>
              </a:extLst>
            </p:cNvPr>
            <p:cNvSpPr>
              <a:spLocks/>
            </p:cNvSpPr>
            <p:nvPr/>
          </p:nvSpPr>
          <p:spPr bwMode="auto">
            <a:xfrm>
              <a:off x="2612" y="1909"/>
              <a:ext cx="4" cy="44"/>
            </a:xfrm>
            <a:custGeom>
              <a:avLst/>
              <a:gdLst>
                <a:gd name="T0" fmla="*/ 0 w 4"/>
                <a:gd name="T1" fmla="*/ 41 h 44"/>
                <a:gd name="T2" fmla="*/ 4 w 4"/>
                <a:gd name="T3" fmla="*/ 44 h 44"/>
                <a:gd name="T4" fmla="*/ 4 w 4"/>
                <a:gd name="T5" fmla="*/ 3 h 44"/>
                <a:gd name="T6" fmla="*/ 0 w 4"/>
                <a:gd name="T7" fmla="*/ 0 h 44"/>
                <a:gd name="T8" fmla="*/ 0 w 4"/>
                <a:gd name="T9" fmla="*/ 41 h 44"/>
              </a:gdLst>
              <a:ahLst/>
              <a:cxnLst>
                <a:cxn ang="0">
                  <a:pos x="T0" y="T1"/>
                </a:cxn>
                <a:cxn ang="0">
                  <a:pos x="T2" y="T3"/>
                </a:cxn>
                <a:cxn ang="0">
                  <a:pos x="T4" y="T5"/>
                </a:cxn>
                <a:cxn ang="0">
                  <a:pos x="T6" y="T7"/>
                </a:cxn>
                <a:cxn ang="0">
                  <a:pos x="T8" y="T9"/>
                </a:cxn>
              </a:cxnLst>
              <a:rect l="0" t="0" r="r" b="b"/>
              <a:pathLst>
                <a:path w="4" h="44">
                  <a:moveTo>
                    <a:pt x="0" y="41"/>
                  </a:moveTo>
                  <a:lnTo>
                    <a:pt x="4" y="44"/>
                  </a:lnTo>
                  <a:lnTo>
                    <a:pt x="4" y="3"/>
                  </a:lnTo>
                  <a:lnTo>
                    <a:pt x="0" y="0"/>
                  </a:lnTo>
                  <a:lnTo>
                    <a:pt x="0" y="41"/>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20" name="Freeform 67">
              <a:extLst>
                <a:ext uri="{FF2B5EF4-FFF2-40B4-BE49-F238E27FC236}">
                  <a16:creationId xmlns:a16="http://schemas.microsoft.com/office/drawing/2014/main" id="{426DE8BD-4D5D-40BD-8957-CFE233376C1F}"/>
                </a:ext>
              </a:extLst>
            </p:cNvPr>
            <p:cNvSpPr>
              <a:spLocks/>
            </p:cNvSpPr>
            <p:nvPr/>
          </p:nvSpPr>
          <p:spPr bwMode="auto">
            <a:xfrm>
              <a:off x="2600" y="1944"/>
              <a:ext cx="28" cy="19"/>
            </a:xfrm>
            <a:custGeom>
              <a:avLst/>
              <a:gdLst>
                <a:gd name="T0" fmla="*/ 0 w 9"/>
                <a:gd name="T1" fmla="*/ 1 h 6"/>
                <a:gd name="T2" fmla="*/ 8 w 9"/>
                <a:gd name="T3" fmla="*/ 6 h 6"/>
                <a:gd name="T4" fmla="*/ 8 w 9"/>
                <a:gd name="T5" fmla="*/ 4 h 6"/>
                <a:gd name="T6" fmla="*/ 0 w 9"/>
                <a:gd name="T7" fmla="*/ 0 h 6"/>
                <a:gd name="T8" fmla="*/ 0 w 9"/>
                <a:gd name="T9" fmla="*/ 1 h 6"/>
              </a:gdLst>
              <a:ahLst/>
              <a:cxnLst>
                <a:cxn ang="0">
                  <a:pos x="T0" y="T1"/>
                </a:cxn>
                <a:cxn ang="0">
                  <a:pos x="T2" y="T3"/>
                </a:cxn>
                <a:cxn ang="0">
                  <a:pos x="T4" y="T5"/>
                </a:cxn>
                <a:cxn ang="0">
                  <a:pos x="T6" y="T7"/>
                </a:cxn>
                <a:cxn ang="0">
                  <a:pos x="T8" y="T9"/>
                </a:cxn>
              </a:cxnLst>
              <a:rect l="0" t="0" r="r" b="b"/>
              <a:pathLst>
                <a:path w="9" h="6">
                  <a:moveTo>
                    <a:pt x="0" y="1"/>
                  </a:moveTo>
                  <a:cubicBezTo>
                    <a:pt x="8" y="6"/>
                    <a:pt x="8" y="6"/>
                    <a:pt x="8" y="6"/>
                  </a:cubicBezTo>
                  <a:cubicBezTo>
                    <a:pt x="9" y="5"/>
                    <a:pt x="8" y="4"/>
                    <a:pt x="8" y="4"/>
                  </a:cubicBezTo>
                  <a:cubicBezTo>
                    <a:pt x="0" y="0"/>
                    <a:pt x="0" y="0"/>
                    <a:pt x="0" y="0"/>
                  </a:cubicBezTo>
                  <a:cubicBezTo>
                    <a:pt x="0" y="1"/>
                    <a:pt x="0" y="1"/>
                    <a:pt x="0" y="1"/>
                  </a:cubicBez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21" name="Freeform 68">
              <a:extLst>
                <a:ext uri="{FF2B5EF4-FFF2-40B4-BE49-F238E27FC236}">
                  <a16:creationId xmlns:a16="http://schemas.microsoft.com/office/drawing/2014/main" id="{F06F97D8-2FF1-4356-AAC1-E01671A2A21F}"/>
                </a:ext>
              </a:extLst>
            </p:cNvPr>
            <p:cNvSpPr>
              <a:spLocks noEditPoints="1"/>
            </p:cNvSpPr>
            <p:nvPr/>
          </p:nvSpPr>
          <p:spPr bwMode="auto">
            <a:xfrm>
              <a:off x="2497" y="1825"/>
              <a:ext cx="84" cy="109"/>
            </a:xfrm>
            <a:custGeom>
              <a:avLst/>
              <a:gdLst>
                <a:gd name="T0" fmla="*/ 0 w 27"/>
                <a:gd name="T1" fmla="*/ 20 h 35"/>
                <a:gd name="T2" fmla="*/ 0 w 27"/>
                <a:gd name="T3" fmla="*/ 18 h 35"/>
                <a:gd name="T4" fmla="*/ 12 w 27"/>
                <a:gd name="T5" fmla="*/ 1 h 35"/>
                <a:gd name="T6" fmla="*/ 15 w 27"/>
                <a:gd name="T7" fmla="*/ 3 h 35"/>
                <a:gd name="T8" fmla="*/ 27 w 27"/>
                <a:gd name="T9" fmla="*/ 33 h 35"/>
                <a:gd name="T10" fmla="*/ 27 w 27"/>
                <a:gd name="T11" fmla="*/ 35 h 35"/>
                <a:gd name="T12" fmla="*/ 25 w 27"/>
                <a:gd name="T13" fmla="*/ 35 h 35"/>
                <a:gd name="T14" fmla="*/ 2 w 27"/>
                <a:gd name="T15" fmla="*/ 21 h 35"/>
                <a:gd name="T16" fmla="*/ 0 w 27"/>
                <a:gd name="T17" fmla="*/ 20 h 35"/>
                <a:gd name="T18" fmla="*/ 13 w 27"/>
                <a:gd name="T19" fmla="*/ 3 h 35"/>
                <a:gd name="T20" fmla="*/ 2 w 27"/>
                <a:gd name="T21" fmla="*/ 20 h 35"/>
                <a:gd name="T22" fmla="*/ 25 w 27"/>
                <a:gd name="T23" fmla="*/ 33 h 35"/>
                <a:gd name="T24" fmla="*/ 13 w 27"/>
                <a:gd name="T25" fmla="*/ 3 h 35"/>
                <a:gd name="T26" fmla="*/ 13 w 27"/>
                <a:gd name="T27" fmla="*/ 3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7" h="35">
                  <a:moveTo>
                    <a:pt x="0" y="20"/>
                  </a:moveTo>
                  <a:cubicBezTo>
                    <a:pt x="0" y="19"/>
                    <a:pt x="0" y="18"/>
                    <a:pt x="0" y="18"/>
                  </a:cubicBezTo>
                  <a:cubicBezTo>
                    <a:pt x="12" y="1"/>
                    <a:pt x="12" y="1"/>
                    <a:pt x="12" y="1"/>
                  </a:cubicBezTo>
                  <a:cubicBezTo>
                    <a:pt x="13" y="0"/>
                    <a:pt x="14" y="1"/>
                    <a:pt x="15" y="3"/>
                  </a:cubicBezTo>
                  <a:cubicBezTo>
                    <a:pt x="27" y="33"/>
                    <a:pt x="27" y="33"/>
                    <a:pt x="27" y="33"/>
                  </a:cubicBezTo>
                  <a:cubicBezTo>
                    <a:pt x="27" y="34"/>
                    <a:pt x="27" y="35"/>
                    <a:pt x="27" y="35"/>
                  </a:cubicBezTo>
                  <a:cubicBezTo>
                    <a:pt x="26" y="35"/>
                    <a:pt x="26" y="35"/>
                    <a:pt x="25" y="35"/>
                  </a:cubicBezTo>
                  <a:cubicBezTo>
                    <a:pt x="2" y="21"/>
                    <a:pt x="2" y="21"/>
                    <a:pt x="2" y="21"/>
                  </a:cubicBezTo>
                  <a:cubicBezTo>
                    <a:pt x="1" y="21"/>
                    <a:pt x="1" y="21"/>
                    <a:pt x="0" y="20"/>
                  </a:cubicBezTo>
                  <a:close/>
                  <a:moveTo>
                    <a:pt x="13" y="3"/>
                  </a:moveTo>
                  <a:cubicBezTo>
                    <a:pt x="13" y="3"/>
                    <a:pt x="1" y="19"/>
                    <a:pt x="2" y="20"/>
                  </a:cubicBezTo>
                  <a:cubicBezTo>
                    <a:pt x="2" y="20"/>
                    <a:pt x="25" y="34"/>
                    <a:pt x="25" y="33"/>
                  </a:cubicBezTo>
                  <a:cubicBezTo>
                    <a:pt x="25" y="33"/>
                    <a:pt x="14" y="3"/>
                    <a:pt x="13" y="3"/>
                  </a:cubicBezTo>
                  <a:cubicBezTo>
                    <a:pt x="13" y="3"/>
                    <a:pt x="13" y="3"/>
                    <a:pt x="13" y="3"/>
                  </a:cubicBez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22" name="Freeform 69">
              <a:extLst>
                <a:ext uri="{FF2B5EF4-FFF2-40B4-BE49-F238E27FC236}">
                  <a16:creationId xmlns:a16="http://schemas.microsoft.com/office/drawing/2014/main" id="{B893738C-A8DF-4CF5-BAA7-9A7EEFFAC0CF}"/>
                </a:ext>
              </a:extLst>
            </p:cNvPr>
            <p:cNvSpPr>
              <a:spLocks noEditPoints="1"/>
            </p:cNvSpPr>
            <p:nvPr/>
          </p:nvSpPr>
          <p:spPr bwMode="auto">
            <a:xfrm>
              <a:off x="2537" y="1850"/>
              <a:ext cx="3" cy="50"/>
            </a:xfrm>
            <a:custGeom>
              <a:avLst/>
              <a:gdLst>
                <a:gd name="T0" fmla="*/ 3 w 3"/>
                <a:gd name="T1" fmla="*/ 37 h 50"/>
                <a:gd name="T2" fmla="*/ 0 w 3"/>
                <a:gd name="T3" fmla="*/ 34 h 50"/>
                <a:gd name="T4" fmla="*/ 0 w 3"/>
                <a:gd name="T5" fmla="*/ 25 h 50"/>
                <a:gd name="T6" fmla="*/ 0 w 3"/>
                <a:gd name="T7" fmla="*/ 0 h 50"/>
                <a:gd name="T8" fmla="*/ 3 w 3"/>
                <a:gd name="T9" fmla="*/ 3 h 50"/>
                <a:gd name="T10" fmla="*/ 3 w 3"/>
                <a:gd name="T11" fmla="*/ 31 h 50"/>
                <a:gd name="T12" fmla="*/ 3 w 3"/>
                <a:gd name="T13" fmla="*/ 37 h 50"/>
                <a:gd name="T14" fmla="*/ 0 w 3"/>
                <a:gd name="T15" fmla="*/ 47 h 50"/>
                <a:gd name="T16" fmla="*/ 0 w 3"/>
                <a:gd name="T17" fmla="*/ 41 h 50"/>
                <a:gd name="T18" fmla="*/ 3 w 3"/>
                <a:gd name="T19" fmla="*/ 44 h 50"/>
                <a:gd name="T20" fmla="*/ 3 w 3"/>
                <a:gd name="T21" fmla="*/ 50 h 50"/>
                <a:gd name="T22" fmla="*/ 0 w 3"/>
                <a:gd name="T23" fmla="*/ 47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 h="50">
                  <a:moveTo>
                    <a:pt x="3" y="37"/>
                  </a:moveTo>
                  <a:lnTo>
                    <a:pt x="0" y="34"/>
                  </a:lnTo>
                  <a:lnTo>
                    <a:pt x="0" y="25"/>
                  </a:lnTo>
                  <a:lnTo>
                    <a:pt x="0" y="0"/>
                  </a:lnTo>
                  <a:lnTo>
                    <a:pt x="3" y="3"/>
                  </a:lnTo>
                  <a:lnTo>
                    <a:pt x="3" y="31"/>
                  </a:lnTo>
                  <a:lnTo>
                    <a:pt x="3" y="37"/>
                  </a:lnTo>
                  <a:close/>
                  <a:moveTo>
                    <a:pt x="0" y="47"/>
                  </a:moveTo>
                  <a:lnTo>
                    <a:pt x="0" y="41"/>
                  </a:lnTo>
                  <a:lnTo>
                    <a:pt x="3" y="44"/>
                  </a:lnTo>
                  <a:lnTo>
                    <a:pt x="3" y="50"/>
                  </a:lnTo>
                  <a:lnTo>
                    <a:pt x="0" y="47"/>
                  </a:lnTo>
                  <a:close/>
                </a:path>
              </a:pathLst>
            </a:custGeom>
            <a:solidFill>
              <a:srgbClr val="C484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23" name="Freeform 70">
              <a:extLst>
                <a:ext uri="{FF2B5EF4-FFF2-40B4-BE49-F238E27FC236}">
                  <a16:creationId xmlns:a16="http://schemas.microsoft.com/office/drawing/2014/main" id="{CB7C4B3E-EAAD-410B-9035-DB0D31B606E7}"/>
                </a:ext>
              </a:extLst>
            </p:cNvPr>
            <p:cNvSpPr>
              <a:spLocks/>
            </p:cNvSpPr>
            <p:nvPr/>
          </p:nvSpPr>
          <p:spPr bwMode="auto">
            <a:xfrm>
              <a:off x="2547" y="1634"/>
              <a:ext cx="137" cy="181"/>
            </a:xfrm>
            <a:custGeom>
              <a:avLst/>
              <a:gdLst>
                <a:gd name="T0" fmla="*/ 0 w 137"/>
                <a:gd name="T1" fmla="*/ 100 h 181"/>
                <a:gd name="T2" fmla="*/ 137 w 137"/>
                <a:gd name="T3" fmla="*/ 181 h 181"/>
                <a:gd name="T4" fmla="*/ 137 w 137"/>
                <a:gd name="T5" fmla="*/ 78 h 181"/>
                <a:gd name="T6" fmla="*/ 0 w 137"/>
                <a:gd name="T7" fmla="*/ 0 h 181"/>
                <a:gd name="T8" fmla="*/ 0 w 137"/>
                <a:gd name="T9" fmla="*/ 100 h 181"/>
              </a:gdLst>
              <a:ahLst/>
              <a:cxnLst>
                <a:cxn ang="0">
                  <a:pos x="T0" y="T1"/>
                </a:cxn>
                <a:cxn ang="0">
                  <a:pos x="T2" y="T3"/>
                </a:cxn>
                <a:cxn ang="0">
                  <a:pos x="T4" y="T5"/>
                </a:cxn>
                <a:cxn ang="0">
                  <a:pos x="T6" y="T7"/>
                </a:cxn>
                <a:cxn ang="0">
                  <a:pos x="T8" y="T9"/>
                </a:cxn>
              </a:cxnLst>
              <a:rect l="0" t="0" r="r" b="b"/>
              <a:pathLst>
                <a:path w="137" h="181">
                  <a:moveTo>
                    <a:pt x="0" y="100"/>
                  </a:moveTo>
                  <a:lnTo>
                    <a:pt x="137" y="181"/>
                  </a:lnTo>
                  <a:lnTo>
                    <a:pt x="137" y="78"/>
                  </a:lnTo>
                  <a:lnTo>
                    <a:pt x="0" y="0"/>
                  </a:lnTo>
                  <a:lnTo>
                    <a:pt x="0" y="100"/>
                  </a:lnTo>
                  <a:close/>
                </a:path>
              </a:pathLst>
            </a:custGeom>
            <a:solidFill>
              <a:srgbClr val="ECEB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24" name="Freeform 71">
              <a:extLst>
                <a:ext uri="{FF2B5EF4-FFF2-40B4-BE49-F238E27FC236}">
                  <a16:creationId xmlns:a16="http://schemas.microsoft.com/office/drawing/2014/main" id="{D7E2BE47-8F72-46D1-AB57-97D94BFE9AC5}"/>
                </a:ext>
              </a:extLst>
            </p:cNvPr>
            <p:cNvSpPr>
              <a:spLocks/>
            </p:cNvSpPr>
            <p:nvPr/>
          </p:nvSpPr>
          <p:spPr bwMode="auto">
            <a:xfrm>
              <a:off x="2575" y="1728"/>
              <a:ext cx="81" cy="50"/>
            </a:xfrm>
            <a:custGeom>
              <a:avLst/>
              <a:gdLst>
                <a:gd name="T0" fmla="*/ 1 w 26"/>
                <a:gd name="T1" fmla="*/ 2 h 16"/>
                <a:gd name="T2" fmla="*/ 25 w 26"/>
                <a:gd name="T3" fmla="*/ 16 h 16"/>
                <a:gd name="T4" fmla="*/ 26 w 26"/>
                <a:gd name="T5" fmla="*/ 16 h 16"/>
                <a:gd name="T6" fmla="*/ 25 w 26"/>
                <a:gd name="T7" fmla="*/ 14 h 16"/>
                <a:gd name="T8" fmla="*/ 1 w 26"/>
                <a:gd name="T9" fmla="*/ 0 h 16"/>
                <a:gd name="T10" fmla="*/ 0 w 26"/>
                <a:gd name="T11" fmla="*/ 0 h 16"/>
                <a:gd name="T12" fmla="*/ 1 w 26"/>
                <a:gd name="T13" fmla="*/ 2 h 16"/>
              </a:gdLst>
              <a:ahLst/>
              <a:cxnLst>
                <a:cxn ang="0">
                  <a:pos x="T0" y="T1"/>
                </a:cxn>
                <a:cxn ang="0">
                  <a:pos x="T2" y="T3"/>
                </a:cxn>
                <a:cxn ang="0">
                  <a:pos x="T4" y="T5"/>
                </a:cxn>
                <a:cxn ang="0">
                  <a:pos x="T6" y="T7"/>
                </a:cxn>
                <a:cxn ang="0">
                  <a:pos x="T8" y="T9"/>
                </a:cxn>
                <a:cxn ang="0">
                  <a:pos x="T10" y="T11"/>
                </a:cxn>
                <a:cxn ang="0">
                  <a:pos x="T12" y="T13"/>
                </a:cxn>
              </a:cxnLst>
              <a:rect l="0" t="0" r="r" b="b"/>
              <a:pathLst>
                <a:path w="26" h="16">
                  <a:moveTo>
                    <a:pt x="1" y="2"/>
                  </a:moveTo>
                  <a:cubicBezTo>
                    <a:pt x="25" y="16"/>
                    <a:pt x="25" y="16"/>
                    <a:pt x="25" y="16"/>
                  </a:cubicBezTo>
                  <a:cubicBezTo>
                    <a:pt x="26" y="16"/>
                    <a:pt x="26" y="16"/>
                    <a:pt x="26" y="16"/>
                  </a:cubicBezTo>
                  <a:cubicBezTo>
                    <a:pt x="26" y="15"/>
                    <a:pt x="26" y="14"/>
                    <a:pt x="25" y="14"/>
                  </a:cubicBezTo>
                  <a:cubicBezTo>
                    <a:pt x="1" y="0"/>
                    <a:pt x="1" y="0"/>
                    <a:pt x="1" y="0"/>
                  </a:cubicBezTo>
                  <a:cubicBezTo>
                    <a:pt x="0" y="0"/>
                    <a:pt x="0" y="0"/>
                    <a:pt x="0" y="0"/>
                  </a:cubicBezTo>
                  <a:cubicBezTo>
                    <a:pt x="0" y="1"/>
                    <a:pt x="0" y="2"/>
                    <a:pt x="1" y="2"/>
                  </a:cubicBez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25" name="Freeform 72">
              <a:extLst>
                <a:ext uri="{FF2B5EF4-FFF2-40B4-BE49-F238E27FC236}">
                  <a16:creationId xmlns:a16="http://schemas.microsoft.com/office/drawing/2014/main" id="{CA2C4E78-6898-4D1F-8658-549C1175C90B}"/>
                </a:ext>
              </a:extLst>
            </p:cNvPr>
            <p:cNvSpPr>
              <a:spLocks/>
            </p:cNvSpPr>
            <p:nvPr/>
          </p:nvSpPr>
          <p:spPr bwMode="auto">
            <a:xfrm>
              <a:off x="2575" y="1706"/>
              <a:ext cx="81" cy="53"/>
            </a:xfrm>
            <a:custGeom>
              <a:avLst/>
              <a:gdLst>
                <a:gd name="T0" fmla="*/ 1 w 26"/>
                <a:gd name="T1" fmla="*/ 3 h 17"/>
                <a:gd name="T2" fmla="*/ 25 w 26"/>
                <a:gd name="T3" fmla="*/ 17 h 17"/>
                <a:gd name="T4" fmla="*/ 26 w 26"/>
                <a:gd name="T5" fmla="*/ 16 h 17"/>
                <a:gd name="T6" fmla="*/ 25 w 26"/>
                <a:gd name="T7" fmla="*/ 15 h 17"/>
                <a:gd name="T8" fmla="*/ 1 w 26"/>
                <a:gd name="T9" fmla="*/ 1 h 17"/>
                <a:gd name="T10" fmla="*/ 0 w 26"/>
                <a:gd name="T11" fmla="*/ 1 h 17"/>
                <a:gd name="T12" fmla="*/ 1 w 26"/>
                <a:gd name="T13" fmla="*/ 3 h 17"/>
              </a:gdLst>
              <a:ahLst/>
              <a:cxnLst>
                <a:cxn ang="0">
                  <a:pos x="T0" y="T1"/>
                </a:cxn>
                <a:cxn ang="0">
                  <a:pos x="T2" y="T3"/>
                </a:cxn>
                <a:cxn ang="0">
                  <a:pos x="T4" y="T5"/>
                </a:cxn>
                <a:cxn ang="0">
                  <a:pos x="T6" y="T7"/>
                </a:cxn>
                <a:cxn ang="0">
                  <a:pos x="T8" y="T9"/>
                </a:cxn>
                <a:cxn ang="0">
                  <a:pos x="T10" y="T11"/>
                </a:cxn>
                <a:cxn ang="0">
                  <a:pos x="T12" y="T13"/>
                </a:cxn>
              </a:cxnLst>
              <a:rect l="0" t="0" r="r" b="b"/>
              <a:pathLst>
                <a:path w="26" h="17">
                  <a:moveTo>
                    <a:pt x="1" y="3"/>
                  </a:moveTo>
                  <a:cubicBezTo>
                    <a:pt x="25" y="17"/>
                    <a:pt x="25" y="17"/>
                    <a:pt x="25" y="17"/>
                  </a:cubicBezTo>
                  <a:cubicBezTo>
                    <a:pt x="26" y="17"/>
                    <a:pt x="26" y="17"/>
                    <a:pt x="26" y="16"/>
                  </a:cubicBezTo>
                  <a:cubicBezTo>
                    <a:pt x="26" y="16"/>
                    <a:pt x="26" y="15"/>
                    <a:pt x="25" y="15"/>
                  </a:cubicBezTo>
                  <a:cubicBezTo>
                    <a:pt x="1" y="1"/>
                    <a:pt x="1" y="1"/>
                    <a:pt x="1" y="1"/>
                  </a:cubicBezTo>
                  <a:cubicBezTo>
                    <a:pt x="0" y="0"/>
                    <a:pt x="0" y="1"/>
                    <a:pt x="0" y="1"/>
                  </a:cubicBezTo>
                  <a:cubicBezTo>
                    <a:pt x="0" y="2"/>
                    <a:pt x="0" y="2"/>
                    <a:pt x="1" y="3"/>
                  </a:cubicBez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26" name="Freeform 73">
              <a:extLst>
                <a:ext uri="{FF2B5EF4-FFF2-40B4-BE49-F238E27FC236}">
                  <a16:creationId xmlns:a16="http://schemas.microsoft.com/office/drawing/2014/main" id="{55A6B401-BDA0-4F0D-98F2-3AC3850873B6}"/>
                </a:ext>
              </a:extLst>
            </p:cNvPr>
            <p:cNvSpPr>
              <a:spLocks/>
            </p:cNvSpPr>
            <p:nvPr/>
          </p:nvSpPr>
          <p:spPr bwMode="auto">
            <a:xfrm>
              <a:off x="2575" y="1687"/>
              <a:ext cx="81" cy="53"/>
            </a:xfrm>
            <a:custGeom>
              <a:avLst/>
              <a:gdLst>
                <a:gd name="T0" fmla="*/ 1 w 26"/>
                <a:gd name="T1" fmla="*/ 3 h 17"/>
                <a:gd name="T2" fmla="*/ 25 w 26"/>
                <a:gd name="T3" fmla="*/ 17 h 17"/>
                <a:gd name="T4" fmla="*/ 26 w 26"/>
                <a:gd name="T5" fmla="*/ 16 h 17"/>
                <a:gd name="T6" fmla="*/ 25 w 26"/>
                <a:gd name="T7" fmla="*/ 15 h 17"/>
                <a:gd name="T8" fmla="*/ 1 w 26"/>
                <a:gd name="T9" fmla="*/ 1 h 17"/>
                <a:gd name="T10" fmla="*/ 0 w 26"/>
                <a:gd name="T11" fmla="*/ 1 h 17"/>
                <a:gd name="T12" fmla="*/ 1 w 26"/>
                <a:gd name="T13" fmla="*/ 3 h 17"/>
              </a:gdLst>
              <a:ahLst/>
              <a:cxnLst>
                <a:cxn ang="0">
                  <a:pos x="T0" y="T1"/>
                </a:cxn>
                <a:cxn ang="0">
                  <a:pos x="T2" y="T3"/>
                </a:cxn>
                <a:cxn ang="0">
                  <a:pos x="T4" y="T5"/>
                </a:cxn>
                <a:cxn ang="0">
                  <a:pos x="T6" y="T7"/>
                </a:cxn>
                <a:cxn ang="0">
                  <a:pos x="T8" y="T9"/>
                </a:cxn>
                <a:cxn ang="0">
                  <a:pos x="T10" y="T11"/>
                </a:cxn>
                <a:cxn ang="0">
                  <a:pos x="T12" y="T13"/>
                </a:cxn>
              </a:cxnLst>
              <a:rect l="0" t="0" r="r" b="b"/>
              <a:pathLst>
                <a:path w="26" h="17">
                  <a:moveTo>
                    <a:pt x="1" y="3"/>
                  </a:moveTo>
                  <a:cubicBezTo>
                    <a:pt x="25" y="17"/>
                    <a:pt x="25" y="17"/>
                    <a:pt x="25" y="17"/>
                  </a:cubicBezTo>
                  <a:cubicBezTo>
                    <a:pt x="26" y="17"/>
                    <a:pt x="26" y="17"/>
                    <a:pt x="26" y="16"/>
                  </a:cubicBezTo>
                  <a:cubicBezTo>
                    <a:pt x="26" y="16"/>
                    <a:pt x="26" y="15"/>
                    <a:pt x="25" y="15"/>
                  </a:cubicBezTo>
                  <a:cubicBezTo>
                    <a:pt x="1" y="1"/>
                    <a:pt x="1" y="1"/>
                    <a:pt x="1" y="1"/>
                  </a:cubicBezTo>
                  <a:cubicBezTo>
                    <a:pt x="0" y="0"/>
                    <a:pt x="0" y="1"/>
                    <a:pt x="0" y="1"/>
                  </a:cubicBezTo>
                  <a:cubicBezTo>
                    <a:pt x="0" y="2"/>
                    <a:pt x="0" y="2"/>
                    <a:pt x="1" y="3"/>
                  </a:cubicBez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27" name="Freeform 74">
              <a:extLst>
                <a:ext uri="{FF2B5EF4-FFF2-40B4-BE49-F238E27FC236}">
                  <a16:creationId xmlns:a16="http://schemas.microsoft.com/office/drawing/2014/main" id="{599C25E4-2602-4C8E-A1FC-7DAF64078326}"/>
                </a:ext>
              </a:extLst>
            </p:cNvPr>
            <p:cNvSpPr>
              <a:spLocks/>
            </p:cNvSpPr>
            <p:nvPr/>
          </p:nvSpPr>
          <p:spPr bwMode="auto">
            <a:xfrm>
              <a:off x="2575" y="1668"/>
              <a:ext cx="81" cy="53"/>
            </a:xfrm>
            <a:custGeom>
              <a:avLst/>
              <a:gdLst>
                <a:gd name="T0" fmla="*/ 1 w 26"/>
                <a:gd name="T1" fmla="*/ 3 h 17"/>
                <a:gd name="T2" fmla="*/ 25 w 26"/>
                <a:gd name="T3" fmla="*/ 17 h 17"/>
                <a:gd name="T4" fmla="*/ 26 w 26"/>
                <a:gd name="T5" fmla="*/ 16 h 17"/>
                <a:gd name="T6" fmla="*/ 25 w 26"/>
                <a:gd name="T7" fmla="*/ 15 h 17"/>
                <a:gd name="T8" fmla="*/ 1 w 26"/>
                <a:gd name="T9" fmla="*/ 1 h 17"/>
                <a:gd name="T10" fmla="*/ 0 w 26"/>
                <a:gd name="T11" fmla="*/ 1 h 17"/>
                <a:gd name="T12" fmla="*/ 1 w 26"/>
                <a:gd name="T13" fmla="*/ 3 h 17"/>
              </a:gdLst>
              <a:ahLst/>
              <a:cxnLst>
                <a:cxn ang="0">
                  <a:pos x="T0" y="T1"/>
                </a:cxn>
                <a:cxn ang="0">
                  <a:pos x="T2" y="T3"/>
                </a:cxn>
                <a:cxn ang="0">
                  <a:pos x="T4" y="T5"/>
                </a:cxn>
                <a:cxn ang="0">
                  <a:pos x="T6" y="T7"/>
                </a:cxn>
                <a:cxn ang="0">
                  <a:pos x="T8" y="T9"/>
                </a:cxn>
                <a:cxn ang="0">
                  <a:pos x="T10" y="T11"/>
                </a:cxn>
                <a:cxn ang="0">
                  <a:pos x="T12" y="T13"/>
                </a:cxn>
              </a:cxnLst>
              <a:rect l="0" t="0" r="r" b="b"/>
              <a:pathLst>
                <a:path w="26" h="17">
                  <a:moveTo>
                    <a:pt x="1" y="3"/>
                  </a:moveTo>
                  <a:cubicBezTo>
                    <a:pt x="25" y="17"/>
                    <a:pt x="25" y="17"/>
                    <a:pt x="25" y="17"/>
                  </a:cubicBezTo>
                  <a:cubicBezTo>
                    <a:pt x="26" y="17"/>
                    <a:pt x="26" y="17"/>
                    <a:pt x="26" y="16"/>
                  </a:cubicBezTo>
                  <a:cubicBezTo>
                    <a:pt x="26" y="16"/>
                    <a:pt x="26" y="15"/>
                    <a:pt x="25" y="15"/>
                  </a:cubicBezTo>
                  <a:cubicBezTo>
                    <a:pt x="1" y="1"/>
                    <a:pt x="1" y="1"/>
                    <a:pt x="1" y="1"/>
                  </a:cubicBezTo>
                  <a:cubicBezTo>
                    <a:pt x="0" y="0"/>
                    <a:pt x="0" y="1"/>
                    <a:pt x="0" y="1"/>
                  </a:cubicBezTo>
                  <a:cubicBezTo>
                    <a:pt x="0" y="2"/>
                    <a:pt x="0" y="2"/>
                    <a:pt x="1" y="3"/>
                  </a:cubicBezTo>
                  <a:close/>
                </a:path>
              </a:pathLst>
            </a:custGeom>
            <a:solidFill>
              <a:srgbClr val="744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28" name="Freeform 75">
              <a:extLst>
                <a:ext uri="{FF2B5EF4-FFF2-40B4-BE49-F238E27FC236}">
                  <a16:creationId xmlns:a16="http://schemas.microsoft.com/office/drawing/2014/main" id="{D7B354B4-BD44-4481-9FF7-D66A8E5A2FA6}"/>
                </a:ext>
              </a:extLst>
            </p:cNvPr>
            <p:cNvSpPr>
              <a:spLocks/>
            </p:cNvSpPr>
            <p:nvPr/>
          </p:nvSpPr>
          <p:spPr bwMode="auto">
            <a:xfrm>
              <a:off x="1070" y="1865"/>
              <a:ext cx="138" cy="245"/>
            </a:xfrm>
            <a:custGeom>
              <a:avLst/>
              <a:gdLst>
                <a:gd name="T0" fmla="*/ 13 w 44"/>
                <a:gd name="T1" fmla="*/ 25 h 78"/>
                <a:gd name="T2" fmla="*/ 13 w 44"/>
                <a:gd name="T3" fmla="*/ 23 h 78"/>
                <a:gd name="T4" fmla="*/ 12 w 44"/>
                <a:gd name="T5" fmla="*/ 21 h 78"/>
                <a:gd name="T6" fmla="*/ 12 w 44"/>
                <a:gd name="T7" fmla="*/ 19 h 78"/>
                <a:gd name="T8" fmla="*/ 12 w 44"/>
                <a:gd name="T9" fmla="*/ 17 h 78"/>
                <a:gd name="T10" fmla="*/ 11 w 44"/>
                <a:gd name="T11" fmla="*/ 15 h 78"/>
                <a:gd name="T12" fmla="*/ 10 w 44"/>
                <a:gd name="T13" fmla="*/ 13 h 78"/>
                <a:gd name="T14" fmla="*/ 9 w 44"/>
                <a:gd name="T15" fmla="*/ 10 h 78"/>
                <a:gd name="T16" fmla="*/ 8 w 44"/>
                <a:gd name="T17" fmla="*/ 8 h 78"/>
                <a:gd name="T18" fmla="*/ 0 w 44"/>
                <a:gd name="T19" fmla="*/ 0 h 78"/>
                <a:gd name="T20" fmla="*/ 32 w 44"/>
                <a:gd name="T21" fmla="*/ 19 h 78"/>
                <a:gd name="T22" fmla="*/ 39 w 44"/>
                <a:gd name="T23" fmla="*/ 26 h 78"/>
                <a:gd name="T24" fmla="*/ 41 w 44"/>
                <a:gd name="T25" fmla="*/ 29 h 78"/>
                <a:gd name="T26" fmla="*/ 42 w 44"/>
                <a:gd name="T27" fmla="*/ 31 h 78"/>
                <a:gd name="T28" fmla="*/ 43 w 44"/>
                <a:gd name="T29" fmla="*/ 34 h 78"/>
                <a:gd name="T30" fmla="*/ 43 w 44"/>
                <a:gd name="T31" fmla="*/ 36 h 78"/>
                <a:gd name="T32" fmla="*/ 44 w 44"/>
                <a:gd name="T33" fmla="*/ 38 h 78"/>
                <a:gd name="T34" fmla="*/ 44 w 44"/>
                <a:gd name="T35" fmla="*/ 40 h 78"/>
                <a:gd name="T36" fmla="*/ 44 w 44"/>
                <a:gd name="T37" fmla="*/ 42 h 78"/>
                <a:gd name="T38" fmla="*/ 44 w 44"/>
                <a:gd name="T39" fmla="*/ 44 h 78"/>
                <a:gd name="T40" fmla="*/ 44 w 44"/>
                <a:gd name="T41" fmla="*/ 46 h 78"/>
                <a:gd name="T42" fmla="*/ 44 w 44"/>
                <a:gd name="T43" fmla="*/ 48 h 78"/>
                <a:gd name="T44" fmla="*/ 44 w 44"/>
                <a:gd name="T45" fmla="*/ 50 h 78"/>
                <a:gd name="T46" fmla="*/ 44 w 44"/>
                <a:gd name="T47" fmla="*/ 52 h 78"/>
                <a:gd name="T48" fmla="*/ 44 w 44"/>
                <a:gd name="T49" fmla="*/ 54 h 78"/>
                <a:gd name="T50" fmla="*/ 44 w 44"/>
                <a:gd name="T51" fmla="*/ 56 h 78"/>
                <a:gd name="T52" fmla="*/ 43 w 44"/>
                <a:gd name="T53" fmla="*/ 58 h 78"/>
                <a:gd name="T54" fmla="*/ 43 w 44"/>
                <a:gd name="T55" fmla="*/ 61 h 78"/>
                <a:gd name="T56" fmla="*/ 42 w 44"/>
                <a:gd name="T57" fmla="*/ 63 h 78"/>
                <a:gd name="T58" fmla="*/ 42 w 44"/>
                <a:gd name="T59" fmla="*/ 65 h 78"/>
                <a:gd name="T60" fmla="*/ 41 w 44"/>
                <a:gd name="T61" fmla="*/ 67 h 78"/>
                <a:gd name="T62" fmla="*/ 40 w 44"/>
                <a:gd name="T63" fmla="*/ 70 h 78"/>
                <a:gd name="T64" fmla="*/ 40 w 44"/>
                <a:gd name="T65" fmla="*/ 72 h 78"/>
                <a:gd name="T66" fmla="*/ 39 w 44"/>
                <a:gd name="T67" fmla="*/ 74 h 78"/>
                <a:gd name="T68" fmla="*/ 38 w 44"/>
                <a:gd name="T69" fmla="*/ 76 h 78"/>
                <a:gd name="T70" fmla="*/ 37 w 44"/>
                <a:gd name="T71" fmla="*/ 78 h 78"/>
                <a:gd name="T72" fmla="*/ 5 w 44"/>
                <a:gd name="T73" fmla="*/ 59 h 78"/>
                <a:gd name="T74" fmla="*/ 6 w 44"/>
                <a:gd name="T75" fmla="*/ 57 h 78"/>
                <a:gd name="T76" fmla="*/ 7 w 44"/>
                <a:gd name="T77" fmla="*/ 55 h 78"/>
                <a:gd name="T78" fmla="*/ 8 w 44"/>
                <a:gd name="T79" fmla="*/ 53 h 78"/>
                <a:gd name="T80" fmla="*/ 9 w 44"/>
                <a:gd name="T81" fmla="*/ 51 h 78"/>
                <a:gd name="T82" fmla="*/ 9 w 44"/>
                <a:gd name="T83" fmla="*/ 49 h 78"/>
                <a:gd name="T84" fmla="*/ 10 w 44"/>
                <a:gd name="T85" fmla="*/ 47 h 78"/>
                <a:gd name="T86" fmla="*/ 11 w 44"/>
                <a:gd name="T87" fmla="*/ 44 h 78"/>
                <a:gd name="T88" fmla="*/ 11 w 44"/>
                <a:gd name="T89" fmla="*/ 42 h 78"/>
                <a:gd name="T90" fmla="*/ 12 w 44"/>
                <a:gd name="T91" fmla="*/ 40 h 78"/>
                <a:gd name="T92" fmla="*/ 12 w 44"/>
                <a:gd name="T93" fmla="*/ 38 h 78"/>
                <a:gd name="T94" fmla="*/ 12 w 44"/>
                <a:gd name="T95" fmla="*/ 36 h 78"/>
                <a:gd name="T96" fmla="*/ 12 w 44"/>
                <a:gd name="T97" fmla="*/ 34 h 78"/>
                <a:gd name="T98" fmla="*/ 13 w 44"/>
                <a:gd name="T99" fmla="*/ 32 h 78"/>
                <a:gd name="T100" fmla="*/ 13 w 44"/>
                <a:gd name="T101" fmla="*/ 30 h 78"/>
                <a:gd name="T102" fmla="*/ 13 w 44"/>
                <a:gd name="T103" fmla="*/ 28 h 78"/>
                <a:gd name="T104" fmla="*/ 13 w 44"/>
                <a:gd name="T105" fmla="*/ 25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44" h="78">
                  <a:moveTo>
                    <a:pt x="13" y="25"/>
                  </a:moveTo>
                  <a:cubicBezTo>
                    <a:pt x="13" y="25"/>
                    <a:pt x="13" y="24"/>
                    <a:pt x="13" y="23"/>
                  </a:cubicBezTo>
                  <a:cubicBezTo>
                    <a:pt x="13" y="23"/>
                    <a:pt x="12" y="22"/>
                    <a:pt x="12" y="21"/>
                  </a:cubicBezTo>
                  <a:cubicBezTo>
                    <a:pt x="12" y="21"/>
                    <a:pt x="12" y="20"/>
                    <a:pt x="12" y="19"/>
                  </a:cubicBezTo>
                  <a:cubicBezTo>
                    <a:pt x="12" y="19"/>
                    <a:pt x="12" y="18"/>
                    <a:pt x="12" y="17"/>
                  </a:cubicBezTo>
                  <a:cubicBezTo>
                    <a:pt x="11" y="17"/>
                    <a:pt x="11" y="16"/>
                    <a:pt x="11" y="15"/>
                  </a:cubicBezTo>
                  <a:cubicBezTo>
                    <a:pt x="11" y="14"/>
                    <a:pt x="11" y="14"/>
                    <a:pt x="10" y="13"/>
                  </a:cubicBezTo>
                  <a:cubicBezTo>
                    <a:pt x="10" y="12"/>
                    <a:pt x="10" y="11"/>
                    <a:pt x="9" y="10"/>
                  </a:cubicBezTo>
                  <a:cubicBezTo>
                    <a:pt x="9" y="9"/>
                    <a:pt x="8" y="8"/>
                    <a:pt x="8" y="8"/>
                  </a:cubicBezTo>
                  <a:cubicBezTo>
                    <a:pt x="6" y="4"/>
                    <a:pt x="3" y="2"/>
                    <a:pt x="0" y="0"/>
                  </a:cubicBezTo>
                  <a:cubicBezTo>
                    <a:pt x="32" y="19"/>
                    <a:pt x="32" y="19"/>
                    <a:pt x="32" y="19"/>
                  </a:cubicBezTo>
                  <a:cubicBezTo>
                    <a:pt x="35" y="20"/>
                    <a:pt x="37" y="23"/>
                    <a:pt x="39" y="26"/>
                  </a:cubicBezTo>
                  <a:cubicBezTo>
                    <a:pt x="40" y="27"/>
                    <a:pt x="41" y="28"/>
                    <a:pt x="41" y="29"/>
                  </a:cubicBezTo>
                  <a:cubicBezTo>
                    <a:pt x="41" y="30"/>
                    <a:pt x="42" y="30"/>
                    <a:pt x="42" y="31"/>
                  </a:cubicBezTo>
                  <a:cubicBezTo>
                    <a:pt x="42" y="32"/>
                    <a:pt x="43" y="33"/>
                    <a:pt x="43" y="34"/>
                  </a:cubicBezTo>
                  <a:cubicBezTo>
                    <a:pt x="43" y="34"/>
                    <a:pt x="43" y="35"/>
                    <a:pt x="43" y="36"/>
                  </a:cubicBezTo>
                  <a:cubicBezTo>
                    <a:pt x="44" y="36"/>
                    <a:pt x="44" y="37"/>
                    <a:pt x="44" y="38"/>
                  </a:cubicBezTo>
                  <a:cubicBezTo>
                    <a:pt x="44" y="38"/>
                    <a:pt x="44" y="39"/>
                    <a:pt x="44" y="40"/>
                  </a:cubicBezTo>
                  <a:cubicBezTo>
                    <a:pt x="44" y="40"/>
                    <a:pt x="44" y="41"/>
                    <a:pt x="44" y="42"/>
                  </a:cubicBezTo>
                  <a:cubicBezTo>
                    <a:pt x="44" y="43"/>
                    <a:pt x="44" y="43"/>
                    <a:pt x="44" y="44"/>
                  </a:cubicBezTo>
                  <a:cubicBezTo>
                    <a:pt x="44" y="45"/>
                    <a:pt x="44" y="45"/>
                    <a:pt x="44" y="46"/>
                  </a:cubicBezTo>
                  <a:cubicBezTo>
                    <a:pt x="44" y="47"/>
                    <a:pt x="44" y="47"/>
                    <a:pt x="44" y="48"/>
                  </a:cubicBezTo>
                  <a:cubicBezTo>
                    <a:pt x="44" y="49"/>
                    <a:pt x="44" y="49"/>
                    <a:pt x="44" y="50"/>
                  </a:cubicBezTo>
                  <a:cubicBezTo>
                    <a:pt x="44" y="51"/>
                    <a:pt x="44" y="51"/>
                    <a:pt x="44" y="52"/>
                  </a:cubicBezTo>
                  <a:cubicBezTo>
                    <a:pt x="44" y="53"/>
                    <a:pt x="44" y="53"/>
                    <a:pt x="44" y="54"/>
                  </a:cubicBezTo>
                  <a:cubicBezTo>
                    <a:pt x="44" y="55"/>
                    <a:pt x="44" y="56"/>
                    <a:pt x="44" y="56"/>
                  </a:cubicBezTo>
                  <a:cubicBezTo>
                    <a:pt x="44" y="57"/>
                    <a:pt x="43" y="58"/>
                    <a:pt x="43" y="58"/>
                  </a:cubicBezTo>
                  <a:cubicBezTo>
                    <a:pt x="43" y="59"/>
                    <a:pt x="43" y="60"/>
                    <a:pt x="43" y="61"/>
                  </a:cubicBezTo>
                  <a:cubicBezTo>
                    <a:pt x="43" y="61"/>
                    <a:pt x="42" y="62"/>
                    <a:pt x="42" y="63"/>
                  </a:cubicBezTo>
                  <a:cubicBezTo>
                    <a:pt x="42" y="64"/>
                    <a:pt x="42" y="64"/>
                    <a:pt x="42" y="65"/>
                  </a:cubicBezTo>
                  <a:cubicBezTo>
                    <a:pt x="41" y="66"/>
                    <a:pt x="41" y="67"/>
                    <a:pt x="41" y="67"/>
                  </a:cubicBezTo>
                  <a:cubicBezTo>
                    <a:pt x="41" y="68"/>
                    <a:pt x="41" y="69"/>
                    <a:pt x="40" y="70"/>
                  </a:cubicBezTo>
                  <a:cubicBezTo>
                    <a:pt x="40" y="70"/>
                    <a:pt x="40" y="71"/>
                    <a:pt x="40" y="72"/>
                  </a:cubicBezTo>
                  <a:cubicBezTo>
                    <a:pt x="39" y="72"/>
                    <a:pt x="39" y="73"/>
                    <a:pt x="39" y="74"/>
                  </a:cubicBezTo>
                  <a:cubicBezTo>
                    <a:pt x="39" y="74"/>
                    <a:pt x="38" y="75"/>
                    <a:pt x="38" y="76"/>
                  </a:cubicBezTo>
                  <a:cubicBezTo>
                    <a:pt x="38" y="77"/>
                    <a:pt x="37" y="77"/>
                    <a:pt x="37" y="78"/>
                  </a:cubicBezTo>
                  <a:cubicBezTo>
                    <a:pt x="5" y="59"/>
                    <a:pt x="5" y="59"/>
                    <a:pt x="5" y="59"/>
                  </a:cubicBezTo>
                  <a:cubicBezTo>
                    <a:pt x="6" y="59"/>
                    <a:pt x="6" y="58"/>
                    <a:pt x="6" y="57"/>
                  </a:cubicBezTo>
                  <a:cubicBezTo>
                    <a:pt x="7" y="57"/>
                    <a:pt x="7" y="56"/>
                    <a:pt x="7" y="55"/>
                  </a:cubicBezTo>
                  <a:cubicBezTo>
                    <a:pt x="7" y="55"/>
                    <a:pt x="8" y="54"/>
                    <a:pt x="8" y="53"/>
                  </a:cubicBezTo>
                  <a:cubicBezTo>
                    <a:pt x="8" y="53"/>
                    <a:pt x="8" y="52"/>
                    <a:pt x="9" y="51"/>
                  </a:cubicBezTo>
                  <a:cubicBezTo>
                    <a:pt x="9" y="50"/>
                    <a:pt x="9" y="50"/>
                    <a:pt x="9" y="49"/>
                  </a:cubicBezTo>
                  <a:cubicBezTo>
                    <a:pt x="10" y="48"/>
                    <a:pt x="10" y="47"/>
                    <a:pt x="10" y="47"/>
                  </a:cubicBezTo>
                  <a:cubicBezTo>
                    <a:pt x="10" y="46"/>
                    <a:pt x="10" y="45"/>
                    <a:pt x="11" y="44"/>
                  </a:cubicBezTo>
                  <a:cubicBezTo>
                    <a:pt x="11" y="44"/>
                    <a:pt x="11" y="43"/>
                    <a:pt x="11" y="42"/>
                  </a:cubicBezTo>
                  <a:cubicBezTo>
                    <a:pt x="11" y="41"/>
                    <a:pt x="11" y="41"/>
                    <a:pt x="12" y="40"/>
                  </a:cubicBezTo>
                  <a:cubicBezTo>
                    <a:pt x="12" y="39"/>
                    <a:pt x="12" y="39"/>
                    <a:pt x="12" y="38"/>
                  </a:cubicBezTo>
                  <a:cubicBezTo>
                    <a:pt x="12" y="37"/>
                    <a:pt x="12" y="36"/>
                    <a:pt x="12" y="36"/>
                  </a:cubicBezTo>
                  <a:cubicBezTo>
                    <a:pt x="12" y="35"/>
                    <a:pt x="12" y="34"/>
                    <a:pt x="12" y="34"/>
                  </a:cubicBezTo>
                  <a:cubicBezTo>
                    <a:pt x="13" y="33"/>
                    <a:pt x="13" y="32"/>
                    <a:pt x="13" y="32"/>
                  </a:cubicBezTo>
                  <a:cubicBezTo>
                    <a:pt x="13" y="31"/>
                    <a:pt x="13" y="30"/>
                    <a:pt x="13" y="30"/>
                  </a:cubicBezTo>
                  <a:cubicBezTo>
                    <a:pt x="13" y="29"/>
                    <a:pt x="13" y="28"/>
                    <a:pt x="13" y="28"/>
                  </a:cubicBezTo>
                  <a:cubicBezTo>
                    <a:pt x="13" y="27"/>
                    <a:pt x="13" y="26"/>
                    <a:pt x="13" y="25"/>
                  </a:cubicBezTo>
                  <a:close/>
                </a:path>
              </a:pathLst>
            </a:custGeom>
            <a:solidFill>
              <a:srgbClr val="BB2D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29" name="Freeform 76">
              <a:extLst>
                <a:ext uri="{FF2B5EF4-FFF2-40B4-BE49-F238E27FC236}">
                  <a16:creationId xmlns:a16="http://schemas.microsoft.com/office/drawing/2014/main" id="{448762A9-7D60-4658-A4BE-9B12FEF38E57}"/>
                </a:ext>
              </a:extLst>
            </p:cNvPr>
            <p:cNvSpPr>
              <a:spLocks/>
            </p:cNvSpPr>
            <p:nvPr/>
          </p:nvSpPr>
          <p:spPr bwMode="auto">
            <a:xfrm>
              <a:off x="1051" y="2085"/>
              <a:ext cx="119" cy="84"/>
            </a:xfrm>
            <a:custGeom>
              <a:avLst/>
              <a:gdLst>
                <a:gd name="T0" fmla="*/ 3 w 38"/>
                <a:gd name="T1" fmla="*/ 5 h 27"/>
                <a:gd name="T2" fmla="*/ 6 w 38"/>
                <a:gd name="T3" fmla="*/ 0 h 27"/>
                <a:gd name="T4" fmla="*/ 38 w 38"/>
                <a:gd name="T5" fmla="*/ 18 h 27"/>
                <a:gd name="T6" fmla="*/ 35 w 38"/>
                <a:gd name="T7" fmla="*/ 23 h 27"/>
                <a:gd name="T8" fmla="*/ 32 w 38"/>
                <a:gd name="T9" fmla="*/ 27 h 27"/>
                <a:gd name="T10" fmla="*/ 0 w 38"/>
                <a:gd name="T11" fmla="*/ 9 h 27"/>
                <a:gd name="T12" fmla="*/ 3 w 38"/>
                <a:gd name="T13" fmla="*/ 5 h 27"/>
              </a:gdLst>
              <a:ahLst/>
              <a:cxnLst>
                <a:cxn ang="0">
                  <a:pos x="T0" y="T1"/>
                </a:cxn>
                <a:cxn ang="0">
                  <a:pos x="T2" y="T3"/>
                </a:cxn>
                <a:cxn ang="0">
                  <a:pos x="T4" y="T5"/>
                </a:cxn>
                <a:cxn ang="0">
                  <a:pos x="T6" y="T7"/>
                </a:cxn>
                <a:cxn ang="0">
                  <a:pos x="T8" y="T9"/>
                </a:cxn>
                <a:cxn ang="0">
                  <a:pos x="T10" y="T11"/>
                </a:cxn>
                <a:cxn ang="0">
                  <a:pos x="T12" y="T13"/>
                </a:cxn>
              </a:cxnLst>
              <a:rect l="0" t="0" r="r" b="b"/>
              <a:pathLst>
                <a:path w="38" h="27">
                  <a:moveTo>
                    <a:pt x="3" y="5"/>
                  </a:moveTo>
                  <a:cubicBezTo>
                    <a:pt x="4" y="3"/>
                    <a:pt x="5" y="2"/>
                    <a:pt x="6" y="0"/>
                  </a:cubicBezTo>
                  <a:cubicBezTo>
                    <a:pt x="38" y="18"/>
                    <a:pt x="38" y="18"/>
                    <a:pt x="38" y="18"/>
                  </a:cubicBezTo>
                  <a:cubicBezTo>
                    <a:pt x="37" y="20"/>
                    <a:pt x="36" y="22"/>
                    <a:pt x="35" y="23"/>
                  </a:cubicBezTo>
                  <a:cubicBezTo>
                    <a:pt x="34" y="25"/>
                    <a:pt x="33" y="26"/>
                    <a:pt x="32" y="27"/>
                  </a:cubicBezTo>
                  <a:cubicBezTo>
                    <a:pt x="0" y="9"/>
                    <a:pt x="0" y="9"/>
                    <a:pt x="0" y="9"/>
                  </a:cubicBezTo>
                  <a:cubicBezTo>
                    <a:pt x="1" y="8"/>
                    <a:pt x="2" y="6"/>
                    <a:pt x="3" y="5"/>
                  </a:cubicBezTo>
                  <a:close/>
                </a:path>
              </a:pathLst>
            </a:custGeom>
            <a:solidFill>
              <a:srgbClr val="BB2D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30" name="Freeform 77">
              <a:extLst>
                <a:ext uri="{FF2B5EF4-FFF2-40B4-BE49-F238E27FC236}">
                  <a16:creationId xmlns:a16="http://schemas.microsoft.com/office/drawing/2014/main" id="{8275038D-7473-41A1-9CE0-8BA2B7C14A1C}"/>
                </a:ext>
              </a:extLst>
            </p:cNvPr>
            <p:cNvSpPr>
              <a:spLocks/>
            </p:cNvSpPr>
            <p:nvPr/>
          </p:nvSpPr>
          <p:spPr bwMode="auto">
            <a:xfrm>
              <a:off x="1070" y="2050"/>
              <a:ext cx="116" cy="91"/>
            </a:xfrm>
            <a:custGeom>
              <a:avLst/>
              <a:gdLst>
                <a:gd name="T0" fmla="*/ 2 w 37"/>
                <a:gd name="T1" fmla="*/ 7 h 29"/>
                <a:gd name="T2" fmla="*/ 3 w 37"/>
                <a:gd name="T3" fmla="*/ 5 h 29"/>
                <a:gd name="T4" fmla="*/ 4 w 37"/>
                <a:gd name="T5" fmla="*/ 3 h 29"/>
                <a:gd name="T6" fmla="*/ 5 w 37"/>
                <a:gd name="T7" fmla="*/ 0 h 29"/>
                <a:gd name="T8" fmla="*/ 37 w 37"/>
                <a:gd name="T9" fmla="*/ 19 h 29"/>
                <a:gd name="T10" fmla="*/ 36 w 37"/>
                <a:gd name="T11" fmla="*/ 21 h 29"/>
                <a:gd name="T12" fmla="*/ 35 w 37"/>
                <a:gd name="T13" fmla="*/ 23 h 29"/>
                <a:gd name="T14" fmla="*/ 34 w 37"/>
                <a:gd name="T15" fmla="*/ 26 h 29"/>
                <a:gd name="T16" fmla="*/ 32 w 37"/>
                <a:gd name="T17" fmla="*/ 29 h 29"/>
                <a:gd name="T18" fmla="*/ 0 w 37"/>
                <a:gd name="T19" fmla="*/ 11 h 29"/>
                <a:gd name="T20" fmla="*/ 2 w 37"/>
                <a:gd name="T21" fmla="*/ 7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 h="29">
                  <a:moveTo>
                    <a:pt x="2" y="7"/>
                  </a:moveTo>
                  <a:cubicBezTo>
                    <a:pt x="3" y="6"/>
                    <a:pt x="3" y="6"/>
                    <a:pt x="3" y="5"/>
                  </a:cubicBezTo>
                  <a:cubicBezTo>
                    <a:pt x="4" y="4"/>
                    <a:pt x="4" y="3"/>
                    <a:pt x="4" y="3"/>
                  </a:cubicBezTo>
                  <a:cubicBezTo>
                    <a:pt x="5" y="2"/>
                    <a:pt x="5" y="1"/>
                    <a:pt x="5" y="0"/>
                  </a:cubicBezTo>
                  <a:cubicBezTo>
                    <a:pt x="37" y="19"/>
                    <a:pt x="37" y="19"/>
                    <a:pt x="37" y="19"/>
                  </a:cubicBezTo>
                  <a:cubicBezTo>
                    <a:pt x="37" y="20"/>
                    <a:pt x="36" y="20"/>
                    <a:pt x="36" y="21"/>
                  </a:cubicBezTo>
                  <a:cubicBezTo>
                    <a:pt x="36" y="22"/>
                    <a:pt x="35" y="22"/>
                    <a:pt x="35" y="23"/>
                  </a:cubicBezTo>
                  <a:cubicBezTo>
                    <a:pt x="35" y="24"/>
                    <a:pt x="34" y="25"/>
                    <a:pt x="34" y="26"/>
                  </a:cubicBezTo>
                  <a:cubicBezTo>
                    <a:pt x="33" y="27"/>
                    <a:pt x="32" y="28"/>
                    <a:pt x="32" y="29"/>
                  </a:cubicBezTo>
                  <a:cubicBezTo>
                    <a:pt x="0" y="11"/>
                    <a:pt x="0" y="11"/>
                    <a:pt x="0" y="11"/>
                  </a:cubicBezTo>
                  <a:cubicBezTo>
                    <a:pt x="1" y="10"/>
                    <a:pt x="1" y="9"/>
                    <a:pt x="2" y="7"/>
                  </a:cubicBezTo>
                  <a:close/>
                </a:path>
              </a:pathLst>
            </a:custGeom>
            <a:solidFill>
              <a:srgbClr val="BB2D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31" name="Freeform 78">
              <a:extLst>
                <a:ext uri="{FF2B5EF4-FFF2-40B4-BE49-F238E27FC236}">
                  <a16:creationId xmlns:a16="http://schemas.microsoft.com/office/drawing/2014/main" id="{3B6CA3E1-480D-463D-9834-0B26E97EA36C}"/>
                </a:ext>
              </a:extLst>
            </p:cNvPr>
            <p:cNvSpPr>
              <a:spLocks/>
            </p:cNvSpPr>
            <p:nvPr/>
          </p:nvSpPr>
          <p:spPr bwMode="auto">
            <a:xfrm>
              <a:off x="1029" y="2113"/>
              <a:ext cx="122" cy="85"/>
            </a:xfrm>
            <a:custGeom>
              <a:avLst/>
              <a:gdLst>
                <a:gd name="T0" fmla="*/ 2 w 39"/>
                <a:gd name="T1" fmla="*/ 6 h 27"/>
                <a:gd name="T2" fmla="*/ 4 w 39"/>
                <a:gd name="T3" fmla="*/ 4 h 27"/>
                <a:gd name="T4" fmla="*/ 5 w 39"/>
                <a:gd name="T5" fmla="*/ 2 h 27"/>
                <a:gd name="T6" fmla="*/ 7 w 39"/>
                <a:gd name="T7" fmla="*/ 0 h 27"/>
                <a:gd name="T8" fmla="*/ 39 w 39"/>
                <a:gd name="T9" fmla="*/ 18 h 27"/>
                <a:gd name="T10" fmla="*/ 37 w 39"/>
                <a:gd name="T11" fmla="*/ 21 h 27"/>
                <a:gd name="T12" fmla="*/ 35 w 39"/>
                <a:gd name="T13" fmla="*/ 23 h 27"/>
                <a:gd name="T14" fmla="*/ 34 w 39"/>
                <a:gd name="T15" fmla="*/ 25 h 27"/>
                <a:gd name="T16" fmla="*/ 32 w 39"/>
                <a:gd name="T17" fmla="*/ 27 h 27"/>
                <a:gd name="T18" fmla="*/ 0 w 39"/>
                <a:gd name="T19" fmla="*/ 8 h 27"/>
                <a:gd name="T20" fmla="*/ 2 w 39"/>
                <a:gd name="T21" fmla="*/ 6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9" h="27">
                  <a:moveTo>
                    <a:pt x="2" y="6"/>
                  </a:moveTo>
                  <a:cubicBezTo>
                    <a:pt x="3" y="6"/>
                    <a:pt x="3" y="5"/>
                    <a:pt x="4" y="4"/>
                  </a:cubicBezTo>
                  <a:cubicBezTo>
                    <a:pt x="4" y="4"/>
                    <a:pt x="5" y="3"/>
                    <a:pt x="5" y="2"/>
                  </a:cubicBezTo>
                  <a:cubicBezTo>
                    <a:pt x="6" y="2"/>
                    <a:pt x="7" y="1"/>
                    <a:pt x="7" y="0"/>
                  </a:cubicBezTo>
                  <a:cubicBezTo>
                    <a:pt x="39" y="18"/>
                    <a:pt x="39" y="18"/>
                    <a:pt x="39" y="18"/>
                  </a:cubicBezTo>
                  <a:cubicBezTo>
                    <a:pt x="38" y="19"/>
                    <a:pt x="38" y="20"/>
                    <a:pt x="37" y="21"/>
                  </a:cubicBezTo>
                  <a:cubicBezTo>
                    <a:pt x="36" y="21"/>
                    <a:pt x="36" y="22"/>
                    <a:pt x="35" y="23"/>
                  </a:cubicBezTo>
                  <a:cubicBezTo>
                    <a:pt x="35" y="23"/>
                    <a:pt x="34" y="24"/>
                    <a:pt x="34" y="25"/>
                  </a:cubicBezTo>
                  <a:cubicBezTo>
                    <a:pt x="33" y="25"/>
                    <a:pt x="33" y="26"/>
                    <a:pt x="32" y="27"/>
                  </a:cubicBezTo>
                  <a:cubicBezTo>
                    <a:pt x="0" y="8"/>
                    <a:pt x="0" y="8"/>
                    <a:pt x="0" y="8"/>
                  </a:cubicBezTo>
                  <a:cubicBezTo>
                    <a:pt x="1" y="8"/>
                    <a:pt x="1" y="7"/>
                    <a:pt x="2" y="6"/>
                  </a:cubicBezTo>
                  <a:close/>
                </a:path>
              </a:pathLst>
            </a:custGeom>
            <a:solidFill>
              <a:srgbClr val="BB2D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32" name="Freeform 79">
              <a:extLst>
                <a:ext uri="{FF2B5EF4-FFF2-40B4-BE49-F238E27FC236}">
                  <a16:creationId xmlns:a16="http://schemas.microsoft.com/office/drawing/2014/main" id="{43ED14A1-9B75-4531-A3AD-4178F33E8285}"/>
                </a:ext>
              </a:extLst>
            </p:cNvPr>
            <p:cNvSpPr>
              <a:spLocks/>
            </p:cNvSpPr>
            <p:nvPr/>
          </p:nvSpPr>
          <p:spPr bwMode="auto">
            <a:xfrm>
              <a:off x="976" y="2138"/>
              <a:ext cx="153" cy="100"/>
            </a:xfrm>
            <a:custGeom>
              <a:avLst/>
              <a:gdLst>
                <a:gd name="T0" fmla="*/ 1 w 49"/>
                <a:gd name="T1" fmla="*/ 14 h 32"/>
                <a:gd name="T2" fmla="*/ 3 w 49"/>
                <a:gd name="T3" fmla="*/ 13 h 32"/>
                <a:gd name="T4" fmla="*/ 4 w 49"/>
                <a:gd name="T5" fmla="*/ 11 h 32"/>
                <a:gd name="T6" fmla="*/ 6 w 49"/>
                <a:gd name="T7" fmla="*/ 10 h 32"/>
                <a:gd name="T8" fmla="*/ 8 w 49"/>
                <a:gd name="T9" fmla="*/ 9 h 32"/>
                <a:gd name="T10" fmla="*/ 10 w 49"/>
                <a:gd name="T11" fmla="*/ 7 h 32"/>
                <a:gd name="T12" fmla="*/ 12 w 49"/>
                <a:gd name="T13" fmla="*/ 5 h 32"/>
                <a:gd name="T14" fmla="*/ 14 w 49"/>
                <a:gd name="T15" fmla="*/ 4 h 32"/>
                <a:gd name="T16" fmla="*/ 16 w 49"/>
                <a:gd name="T17" fmla="*/ 2 h 32"/>
                <a:gd name="T18" fmla="*/ 17 w 49"/>
                <a:gd name="T19" fmla="*/ 0 h 32"/>
                <a:gd name="T20" fmla="*/ 49 w 49"/>
                <a:gd name="T21" fmla="*/ 19 h 32"/>
                <a:gd name="T22" fmla="*/ 47 w 49"/>
                <a:gd name="T23" fmla="*/ 20 h 32"/>
                <a:gd name="T24" fmla="*/ 45 w 49"/>
                <a:gd name="T25" fmla="*/ 22 h 32"/>
                <a:gd name="T26" fmla="*/ 44 w 49"/>
                <a:gd name="T27" fmla="*/ 24 h 32"/>
                <a:gd name="T28" fmla="*/ 42 w 49"/>
                <a:gd name="T29" fmla="*/ 26 h 32"/>
                <a:gd name="T30" fmla="*/ 40 w 49"/>
                <a:gd name="T31" fmla="*/ 27 h 32"/>
                <a:gd name="T32" fmla="*/ 38 w 49"/>
                <a:gd name="T33" fmla="*/ 29 h 32"/>
                <a:gd name="T34" fmla="*/ 36 w 49"/>
                <a:gd name="T35" fmla="*/ 30 h 32"/>
                <a:gd name="T36" fmla="*/ 34 w 49"/>
                <a:gd name="T37" fmla="*/ 31 h 32"/>
                <a:gd name="T38" fmla="*/ 33 w 49"/>
                <a:gd name="T39" fmla="*/ 32 h 32"/>
                <a:gd name="T40" fmla="*/ 0 w 49"/>
                <a:gd name="T41" fmla="*/ 14 h 32"/>
                <a:gd name="T42" fmla="*/ 1 w 49"/>
                <a:gd name="T43" fmla="*/ 14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49" h="32">
                  <a:moveTo>
                    <a:pt x="1" y="14"/>
                  </a:moveTo>
                  <a:cubicBezTo>
                    <a:pt x="1" y="13"/>
                    <a:pt x="2" y="13"/>
                    <a:pt x="3" y="13"/>
                  </a:cubicBezTo>
                  <a:cubicBezTo>
                    <a:pt x="3" y="12"/>
                    <a:pt x="4" y="12"/>
                    <a:pt x="4" y="11"/>
                  </a:cubicBezTo>
                  <a:cubicBezTo>
                    <a:pt x="5" y="11"/>
                    <a:pt x="6" y="11"/>
                    <a:pt x="6" y="10"/>
                  </a:cubicBezTo>
                  <a:cubicBezTo>
                    <a:pt x="7" y="10"/>
                    <a:pt x="8" y="9"/>
                    <a:pt x="8" y="9"/>
                  </a:cubicBezTo>
                  <a:cubicBezTo>
                    <a:pt x="9" y="8"/>
                    <a:pt x="9" y="8"/>
                    <a:pt x="10" y="7"/>
                  </a:cubicBezTo>
                  <a:cubicBezTo>
                    <a:pt x="11" y="7"/>
                    <a:pt x="11" y="6"/>
                    <a:pt x="12" y="5"/>
                  </a:cubicBezTo>
                  <a:cubicBezTo>
                    <a:pt x="13" y="5"/>
                    <a:pt x="13" y="4"/>
                    <a:pt x="14" y="4"/>
                  </a:cubicBezTo>
                  <a:cubicBezTo>
                    <a:pt x="14" y="3"/>
                    <a:pt x="15" y="3"/>
                    <a:pt x="16" y="2"/>
                  </a:cubicBezTo>
                  <a:cubicBezTo>
                    <a:pt x="16" y="1"/>
                    <a:pt x="17" y="1"/>
                    <a:pt x="17" y="0"/>
                  </a:cubicBezTo>
                  <a:cubicBezTo>
                    <a:pt x="49" y="19"/>
                    <a:pt x="49" y="19"/>
                    <a:pt x="49" y="19"/>
                  </a:cubicBezTo>
                  <a:cubicBezTo>
                    <a:pt x="48" y="19"/>
                    <a:pt x="48" y="20"/>
                    <a:pt x="47" y="20"/>
                  </a:cubicBezTo>
                  <a:cubicBezTo>
                    <a:pt x="47" y="21"/>
                    <a:pt x="46" y="22"/>
                    <a:pt x="45" y="22"/>
                  </a:cubicBezTo>
                  <a:cubicBezTo>
                    <a:pt x="45" y="23"/>
                    <a:pt x="44" y="23"/>
                    <a:pt x="44" y="24"/>
                  </a:cubicBezTo>
                  <a:cubicBezTo>
                    <a:pt x="43" y="24"/>
                    <a:pt x="42" y="25"/>
                    <a:pt x="42" y="26"/>
                  </a:cubicBezTo>
                  <a:cubicBezTo>
                    <a:pt x="41" y="26"/>
                    <a:pt x="40" y="27"/>
                    <a:pt x="40" y="27"/>
                  </a:cubicBezTo>
                  <a:cubicBezTo>
                    <a:pt x="39" y="28"/>
                    <a:pt x="39" y="28"/>
                    <a:pt x="38" y="29"/>
                  </a:cubicBezTo>
                  <a:cubicBezTo>
                    <a:pt x="37" y="29"/>
                    <a:pt x="37" y="29"/>
                    <a:pt x="36" y="30"/>
                  </a:cubicBezTo>
                  <a:cubicBezTo>
                    <a:pt x="36" y="30"/>
                    <a:pt x="35" y="31"/>
                    <a:pt x="34" y="31"/>
                  </a:cubicBezTo>
                  <a:cubicBezTo>
                    <a:pt x="34" y="31"/>
                    <a:pt x="33" y="32"/>
                    <a:pt x="33" y="32"/>
                  </a:cubicBezTo>
                  <a:cubicBezTo>
                    <a:pt x="32" y="32"/>
                    <a:pt x="0" y="14"/>
                    <a:pt x="0" y="14"/>
                  </a:cubicBezTo>
                  <a:cubicBezTo>
                    <a:pt x="1" y="14"/>
                    <a:pt x="1" y="14"/>
                    <a:pt x="1" y="14"/>
                  </a:cubicBezTo>
                  <a:close/>
                </a:path>
              </a:pathLst>
            </a:custGeom>
            <a:solidFill>
              <a:srgbClr val="BB2D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33" name="Freeform 80">
              <a:extLst>
                <a:ext uri="{FF2B5EF4-FFF2-40B4-BE49-F238E27FC236}">
                  <a16:creationId xmlns:a16="http://schemas.microsoft.com/office/drawing/2014/main" id="{8C53A9EB-F967-44A1-B9D2-6C8BBB93E8F2}"/>
                </a:ext>
              </a:extLst>
            </p:cNvPr>
            <p:cNvSpPr>
              <a:spLocks/>
            </p:cNvSpPr>
            <p:nvPr/>
          </p:nvSpPr>
          <p:spPr bwMode="auto">
            <a:xfrm>
              <a:off x="882" y="2182"/>
              <a:ext cx="194" cy="75"/>
            </a:xfrm>
            <a:custGeom>
              <a:avLst/>
              <a:gdLst>
                <a:gd name="T0" fmla="*/ 0 w 62"/>
                <a:gd name="T1" fmla="*/ 3 h 24"/>
                <a:gd name="T2" fmla="*/ 3 w 62"/>
                <a:gd name="T3" fmla="*/ 4 h 24"/>
                <a:gd name="T4" fmla="*/ 6 w 62"/>
                <a:gd name="T5" fmla="*/ 5 h 24"/>
                <a:gd name="T6" fmla="*/ 10 w 62"/>
                <a:gd name="T7" fmla="*/ 6 h 24"/>
                <a:gd name="T8" fmla="*/ 14 w 62"/>
                <a:gd name="T9" fmla="*/ 6 h 24"/>
                <a:gd name="T10" fmla="*/ 17 w 62"/>
                <a:gd name="T11" fmla="*/ 5 h 24"/>
                <a:gd name="T12" fmla="*/ 22 w 62"/>
                <a:gd name="T13" fmla="*/ 4 h 24"/>
                <a:gd name="T14" fmla="*/ 26 w 62"/>
                <a:gd name="T15" fmla="*/ 2 h 24"/>
                <a:gd name="T16" fmla="*/ 30 w 62"/>
                <a:gd name="T17" fmla="*/ 0 h 24"/>
                <a:gd name="T18" fmla="*/ 62 w 62"/>
                <a:gd name="T19" fmla="*/ 18 h 24"/>
                <a:gd name="T20" fmla="*/ 61 w 62"/>
                <a:gd name="T21" fmla="*/ 19 h 24"/>
                <a:gd name="T22" fmla="*/ 59 w 62"/>
                <a:gd name="T23" fmla="*/ 20 h 24"/>
                <a:gd name="T24" fmla="*/ 58 w 62"/>
                <a:gd name="T25" fmla="*/ 21 h 24"/>
                <a:gd name="T26" fmla="*/ 56 w 62"/>
                <a:gd name="T27" fmla="*/ 22 h 24"/>
                <a:gd name="T28" fmla="*/ 54 w 62"/>
                <a:gd name="T29" fmla="*/ 22 h 24"/>
                <a:gd name="T30" fmla="*/ 52 w 62"/>
                <a:gd name="T31" fmla="*/ 23 h 24"/>
                <a:gd name="T32" fmla="*/ 50 w 62"/>
                <a:gd name="T33" fmla="*/ 23 h 24"/>
                <a:gd name="T34" fmla="*/ 47 w 62"/>
                <a:gd name="T35" fmla="*/ 24 h 24"/>
                <a:gd name="T36" fmla="*/ 46 w 62"/>
                <a:gd name="T37" fmla="*/ 24 h 24"/>
                <a:gd name="T38" fmla="*/ 43 w 62"/>
                <a:gd name="T39" fmla="*/ 24 h 24"/>
                <a:gd name="T40" fmla="*/ 38 w 62"/>
                <a:gd name="T41" fmla="*/ 24 h 24"/>
                <a:gd name="T42" fmla="*/ 35 w 62"/>
                <a:gd name="T43" fmla="*/ 23 h 24"/>
                <a:gd name="T44" fmla="*/ 32 w 62"/>
                <a:gd name="T45" fmla="*/ 21 h 24"/>
                <a:gd name="T46" fmla="*/ 0 w 62"/>
                <a:gd name="T47" fmla="*/ 3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2" h="24">
                  <a:moveTo>
                    <a:pt x="0" y="3"/>
                  </a:moveTo>
                  <a:cubicBezTo>
                    <a:pt x="1" y="3"/>
                    <a:pt x="2" y="4"/>
                    <a:pt x="3" y="4"/>
                  </a:cubicBezTo>
                  <a:cubicBezTo>
                    <a:pt x="4" y="5"/>
                    <a:pt x="5" y="5"/>
                    <a:pt x="6" y="5"/>
                  </a:cubicBezTo>
                  <a:cubicBezTo>
                    <a:pt x="8" y="6"/>
                    <a:pt x="9" y="6"/>
                    <a:pt x="10" y="6"/>
                  </a:cubicBezTo>
                  <a:cubicBezTo>
                    <a:pt x="11" y="6"/>
                    <a:pt x="12" y="6"/>
                    <a:pt x="14" y="6"/>
                  </a:cubicBezTo>
                  <a:cubicBezTo>
                    <a:pt x="15" y="6"/>
                    <a:pt x="16" y="5"/>
                    <a:pt x="17" y="5"/>
                  </a:cubicBezTo>
                  <a:cubicBezTo>
                    <a:pt x="19" y="5"/>
                    <a:pt x="20" y="4"/>
                    <a:pt x="22" y="4"/>
                  </a:cubicBezTo>
                  <a:cubicBezTo>
                    <a:pt x="23" y="3"/>
                    <a:pt x="25" y="3"/>
                    <a:pt x="26" y="2"/>
                  </a:cubicBezTo>
                  <a:cubicBezTo>
                    <a:pt x="28" y="1"/>
                    <a:pt x="29" y="1"/>
                    <a:pt x="30" y="0"/>
                  </a:cubicBezTo>
                  <a:cubicBezTo>
                    <a:pt x="62" y="18"/>
                    <a:pt x="62" y="18"/>
                    <a:pt x="62" y="18"/>
                  </a:cubicBezTo>
                  <a:cubicBezTo>
                    <a:pt x="62" y="19"/>
                    <a:pt x="61" y="19"/>
                    <a:pt x="61" y="19"/>
                  </a:cubicBezTo>
                  <a:cubicBezTo>
                    <a:pt x="60" y="19"/>
                    <a:pt x="60" y="20"/>
                    <a:pt x="59" y="20"/>
                  </a:cubicBezTo>
                  <a:cubicBezTo>
                    <a:pt x="59" y="20"/>
                    <a:pt x="58" y="20"/>
                    <a:pt x="58" y="21"/>
                  </a:cubicBezTo>
                  <a:cubicBezTo>
                    <a:pt x="57" y="21"/>
                    <a:pt x="56" y="21"/>
                    <a:pt x="56" y="22"/>
                  </a:cubicBezTo>
                  <a:cubicBezTo>
                    <a:pt x="55" y="22"/>
                    <a:pt x="54" y="22"/>
                    <a:pt x="54" y="22"/>
                  </a:cubicBezTo>
                  <a:cubicBezTo>
                    <a:pt x="53" y="23"/>
                    <a:pt x="53" y="23"/>
                    <a:pt x="52" y="23"/>
                  </a:cubicBezTo>
                  <a:cubicBezTo>
                    <a:pt x="52" y="23"/>
                    <a:pt x="51" y="23"/>
                    <a:pt x="50" y="23"/>
                  </a:cubicBezTo>
                  <a:cubicBezTo>
                    <a:pt x="48" y="24"/>
                    <a:pt x="47" y="24"/>
                    <a:pt x="47" y="24"/>
                  </a:cubicBezTo>
                  <a:cubicBezTo>
                    <a:pt x="46" y="24"/>
                    <a:pt x="46" y="24"/>
                    <a:pt x="46" y="24"/>
                  </a:cubicBezTo>
                  <a:cubicBezTo>
                    <a:pt x="44" y="24"/>
                    <a:pt x="44" y="24"/>
                    <a:pt x="43" y="24"/>
                  </a:cubicBezTo>
                  <a:cubicBezTo>
                    <a:pt x="40" y="24"/>
                    <a:pt x="39" y="24"/>
                    <a:pt x="38" y="24"/>
                  </a:cubicBezTo>
                  <a:cubicBezTo>
                    <a:pt x="37" y="23"/>
                    <a:pt x="36" y="23"/>
                    <a:pt x="35" y="23"/>
                  </a:cubicBezTo>
                  <a:cubicBezTo>
                    <a:pt x="34" y="22"/>
                    <a:pt x="33" y="22"/>
                    <a:pt x="32" y="21"/>
                  </a:cubicBezTo>
                  <a:lnTo>
                    <a:pt x="0" y="3"/>
                  </a:lnTo>
                  <a:close/>
                </a:path>
              </a:pathLst>
            </a:custGeom>
            <a:solidFill>
              <a:srgbClr val="BB2D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34" name="Freeform 81">
              <a:extLst>
                <a:ext uri="{FF2B5EF4-FFF2-40B4-BE49-F238E27FC236}">
                  <a16:creationId xmlns:a16="http://schemas.microsoft.com/office/drawing/2014/main" id="{DD1D9DA3-7855-4616-A8BE-BFB6DF817FE9}"/>
                </a:ext>
              </a:extLst>
            </p:cNvPr>
            <p:cNvSpPr>
              <a:spLocks/>
            </p:cNvSpPr>
            <p:nvPr/>
          </p:nvSpPr>
          <p:spPr bwMode="auto">
            <a:xfrm>
              <a:off x="738" y="1721"/>
              <a:ext cx="507" cy="947"/>
            </a:xfrm>
            <a:custGeom>
              <a:avLst/>
              <a:gdLst>
                <a:gd name="T0" fmla="*/ 1 w 162"/>
                <a:gd name="T1" fmla="*/ 128 h 302"/>
                <a:gd name="T2" fmla="*/ 4 w 162"/>
                <a:gd name="T3" fmla="*/ 112 h 302"/>
                <a:gd name="T4" fmla="*/ 8 w 162"/>
                <a:gd name="T5" fmla="*/ 96 h 302"/>
                <a:gd name="T6" fmla="*/ 15 w 162"/>
                <a:gd name="T7" fmla="*/ 81 h 302"/>
                <a:gd name="T8" fmla="*/ 28 w 162"/>
                <a:gd name="T9" fmla="*/ 57 h 302"/>
                <a:gd name="T10" fmla="*/ 43 w 162"/>
                <a:gd name="T11" fmla="*/ 38 h 302"/>
                <a:gd name="T12" fmla="*/ 55 w 162"/>
                <a:gd name="T13" fmla="*/ 25 h 302"/>
                <a:gd name="T14" fmla="*/ 69 w 162"/>
                <a:gd name="T15" fmla="*/ 15 h 302"/>
                <a:gd name="T16" fmla="*/ 79 w 162"/>
                <a:gd name="T17" fmla="*/ 8 h 302"/>
                <a:gd name="T18" fmla="*/ 84 w 162"/>
                <a:gd name="T19" fmla="*/ 6 h 302"/>
                <a:gd name="T20" fmla="*/ 94 w 162"/>
                <a:gd name="T21" fmla="*/ 2 h 302"/>
                <a:gd name="T22" fmla="*/ 99 w 162"/>
                <a:gd name="T23" fmla="*/ 1 h 302"/>
                <a:gd name="T24" fmla="*/ 106 w 162"/>
                <a:gd name="T25" fmla="*/ 0 h 302"/>
                <a:gd name="T26" fmla="*/ 119 w 162"/>
                <a:gd name="T27" fmla="*/ 0 h 302"/>
                <a:gd name="T28" fmla="*/ 127 w 162"/>
                <a:gd name="T29" fmla="*/ 3 h 302"/>
                <a:gd name="T30" fmla="*/ 159 w 162"/>
                <a:gd name="T31" fmla="*/ 22 h 302"/>
                <a:gd name="T32" fmla="*/ 154 w 162"/>
                <a:gd name="T33" fmla="*/ 20 h 302"/>
                <a:gd name="T34" fmla="*/ 143 w 162"/>
                <a:gd name="T35" fmla="*/ 18 h 302"/>
                <a:gd name="T36" fmla="*/ 137 w 162"/>
                <a:gd name="T37" fmla="*/ 18 h 302"/>
                <a:gd name="T38" fmla="*/ 130 w 162"/>
                <a:gd name="T39" fmla="*/ 20 h 302"/>
                <a:gd name="T40" fmla="*/ 123 w 162"/>
                <a:gd name="T41" fmla="*/ 22 h 302"/>
                <a:gd name="T42" fmla="*/ 112 w 162"/>
                <a:gd name="T43" fmla="*/ 26 h 302"/>
                <a:gd name="T44" fmla="*/ 100 w 162"/>
                <a:gd name="T45" fmla="*/ 33 h 302"/>
                <a:gd name="T46" fmla="*/ 87 w 162"/>
                <a:gd name="T47" fmla="*/ 44 h 302"/>
                <a:gd name="T48" fmla="*/ 74 w 162"/>
                <a:gd name="T49" fmla="*/ 57 h 302"/>
                <a:gd name="T50" fmla="*/ 60 w 162"/>
                <a:gd name="T51" fmla="*/ 75 h 302"/>
                <a:gd name="T52" fmla="*/ 46 w 162"/>
                <a:gd name="T53" fmla="*/ 100 h 302"/>
                <a:gd name="T54" fmla="*/ 40 w 162"/>
                <a:gd name="T55" fmla="*/ 114 h 302"/>
                <a:gd name="T56" fmla="*/ 35 w 162"/>
                <a:gd name="T57" fmla="*/ 130 h 302"/>
                <a:gd name="T58" fmla="*/ 32 w 162"/>
                <a:gd name="T59" fmla="*/ 146 h 302"/>
                <a:gd name="T60" fmla="*/ 31 w 162"/>
                <a:gd name="T61" fmla="*/ 161 h 302"/>
                <a:gd name="T62" fmla="*/ 33 w 162"/>
                <a:gd name="T63" fmla="*/ 175 h 302"/>
                <a:gd name="T64" fmla="*/ 41 w 162"/>
                <a:gd name="T65" fmla="*/ 198 h 302"/>
                <a:gd name="T66" fmla="*/ 49 w 162"/>
                <a:gd name="T67" fmla="*/ 215 h 302"/>
                <a:gd name="T68" fmla="*/ 59 w 162"/>
                <a:gd name="T69" fmla="*/ 233 h 302"/>
                <a:gd name="T70" fmla="*/ 70 w 162"/>
                <a:gd name="T71" fmla="*/ 250 h 302"/>
                <a:gd name="T72" fmla="*/ 77 w 162"/>
                <a:gd name="T73" fmla="*/ 261 h 302"/>
                <a:gd name="T74" fmla="*/ 85 w 162"/>
                <a:gd name="T75" fmla="*/ 271 h 302"/>
                <a:gd name="T76" fmla="*/ 91 w 162"/>
                <a:gd name="T77" fmla="*/ 280 h 302"/>
                <a:gd name="T78" fmla="*/ 97 w 162"/>
                <a:gd name="T79" fmla="*/ 288 h 302"/>
                <a:gd name="T80" fmla="*/ 102 w 162"/>
                <a:gd name="T81" fmla="*/ 294 h 302"/>
                <a:gd name="T82" fmla="*/ 106 w 162"/>
                <a:gd name="T83" fmla="*/ 299 h 302"/>
                <a:gd name="T84" fmla="*/ 75 w 162"/>
                <a:gd name="T85" fmla="*/ 282 h 302"/>
                <a:gd name="T86" fmla="*/ 71 w 162"/>
                <a:gd name="T87" fmla="*/ 277 h 302"/>
                <a:gd name="T88" fmla="*/ 67 w 162"/>
                <a:gd name="T89" fmla="*/ 271 h 302"/>
                <a:gd name="T90" fmla="*/ 61 w 162"/>
                <a:gd name="T91" fmla="*/ 264 h 302"/>
                <a:gd name="T92" fmla="*/ 55 w 162"/>
                <a:gd name="T93" fmla="*/ 255 h 302"/>
                <a:gd name="T94" fmla="*/ 48 w 162"/>
                <a:gd name="T95" fmla="*/ 246 h 302"/>
                <a:gd name="T96" fmla="*/ 41 w 162"/>
                <a:gd name="T97" fmla="*/ 235 h 302"/>
                <a:gd name="T98" fmla="*/ 28 w 162"/>
                <a:gd name="T99" fmla="*/ 216 h 302"/>
                <a:gd name="T100" fmla="*/ 18 w 162"/>
                <a:gd name="T101" fmla="*/ 198 h 302"/>
                <a:gd name="T102" fmla="*/ 10 w 162"/>
                <a:gd name="T103" fmla="*/ 181 h 302"/>
                <a:gd name="T104" fmla="*/ 3 w 162"/>
                <a:gd name="T105" fmla="*/ 163 h 302"/>
                <a:gd name="T106" fmla="*/ 0 w 162"/>
                <a:gd name="T107" fmla="*/ 149 h 302"/>
                <a:gd name="T108" fmla="*/ 0 w 162"/>
                <a:gd name="T109" fmla="*/ 139 h 3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62" h="302">
                  <a:moveTo>
                    <a:pt x="0" y="139"/>
                  </a:moveTo>
                  <a:cubicBezTo>
                    <a:pt x="0" y="138"/>
                    <a:pt x="0" y="136"/>
                    <a:pt x="0" y="135"/>
                  </a:cubicBezTo>
                  <a:cubicBezTo>
                    <a:pt x="0" y="134"/>
                    <a:pt x="0" y="133"/>
                    <a:pt x="0" y="131"/>
                  </a:cubicBezTo>
                  <a:cubicBezTo>
                    <a:pt x="0" y="130"/>
                    <a:pt x="0" y="129"/>
                    <a:pt x="1" y="128"/>
                  </a:cubicBezTo>
                  <a:cubicBezTo>
                    <a:pt x="1" y="126"/>
                    <a:pt x="1" y="125"/>
                    <a:pt x="1" y="124"/>
                  </a:cubicBezTo>
                  <a:cubicBezTo>
                    <a:pt x="1" y="123"/>
                    <a:pt x="2" y="121"/>
                    <a:pt x="2" y="120"/>
                  </a:cubicBezTo>
                  <a:cubicBezTo>
                    <a:pt x="2" y="119"/>
                    <a:pt x="2" y="117"/>
                    <a:pt x="3" y="116"/>
                  </a:cubicBezTo>
                  <a:cubicBezTo>
                    <a:pt x="3" y="115"/>
                    <a:pt x="3" y="113"/>
                    <a:pt x="4" y="112"/>
                  </a:cubicBezTo>
                  <a:cubicBezTo>
                    <a:pt x="4" y="111"/>
                    <a:pt x="4" y="109"/>
                    <a:pt x="5" y="108"/>
                  </a:cubicBezTo>
                  <a:cubicBezTo>
                    <a:pt x="5" y="107"/>
                    <a:pt x="5" y="105"/>
                    <a:pt x="6" y="104"/>
                  </a:cubicBezTo>
                  <a:cubicBezTo>
                    <a:pt x="6" y="103"/>
                    <a:pt x="7" y="101"/>
                    <a:pt x="7" y="100"/>
                  </a:cubicBezTo>
                  <a:cubicBezTo>
                    <a:pt x="8" y="99"/>
                    <a:pt x="8" y="97"/>
                    <a:pt x="8" y="96"/>
                  </a:cubicBezTo>
                  <a:cubicBezTo>
                    <a:pt x="9" y="95"/>
                    <a:pt x="9" y="94"/>
                    <a:pt x="10" y="92"/>
                  </a:cubicBezTo>
                  <a:cubicBezTo>
                    <a:pt x="10" y="91"/>
                    <a:pt x="11" y="90"/>
                    <a:pt x="11" y="89"/>
                  </a:cubicBezTo>
                  <a:cubicBezTo>
                    <a:pt x="12" y="87"/>
                    <a:pt x="12" y="86"/>
                    <a:pt x="13" y="85"/>
                  </a:cubicBezTo>
                  <a:cubicBezTo>
                    <a:pt x="14" y="84"/>
                    <a:pt x="14" y="82"/>
                    <a:pt x="15" y="81"/>
                  </a:cubicBezTo>
                  <a:cubicBezTo>
                    <a:pt x="15" y="80"/>
                    <a:pt x="16" y="79"/>
                    <a:pt x="17" y="77"/>
                  </a:cubicBezTo>
                  <a:cubicBezTo>
                    <a:pt x="17" y="76"/>
                    <a:pt x="18" y="74"/>
                    <a:pt x="19" y="73"/>
                  </a:cubicBezTo>
                  <a:cubicBezTo>
                    <a:pt x="20" y="70"/>
                    <a:pt x="21" y="68"/>
                    <a:pt x="23" y="66"/>
                  </a:cubicBezTo>
                  <a:cubicBezTo>
                    <a:pt x="25" y="63"/>
                    <a:pt x="26" y="60"/>
                    <a:pt x="28" y="57"/>
                  </a:cubicBezTo>
                  <a:cubicBezTo>
                    <a:pt x="30" y="54"/>
                    <a:pt x="32" y="52"/>
                    <a:pt x="33" y="50"/>
                  </a:cubicBezTo>
                  <a:cubicBezTo>
                    <a:pt x="34" y="48"/>
                    <a:pt x="36" y="47"/>
                    <a:pt x="37" y="45"/>
                  </a:cubicBezTo>
                  <a:cubicBezTo>
                    <a:pt x="38" y="44"/>
                    <a:pt x="39" y="43"/>
                    <a:pt x="40" y="42"/>
                  </a:cubicBezTo>
                  <a:cubicBezTo>
                    <a:pt x="41" y="41"/>
                    <a:pt x="42" y="39"/>
                    <a:pt x="43" y="38"/>
                  </a:cubicBezTo>
                  <a:cubicBezTo>
                    <a:pt x="44" y="37"/>
                    <a:pt x="45" y="36"/>
                    <a:pt x="46" y="35"/>
                  </a:cubicBezTo>
                  <a:cubicBezTo>
                    <a:pt x="47" y="34"/>
                    <a:pt x="48" y="33"/>
                    <a:pt x="49" y="32"/>
                  </a:cubicBezTo>
                  <a:cubicBezTo>
                    <a:pt x="50" y="31"/>
                    <a:pt x="51" y="30"/>
                    <a:pt x="52" y="29"/>
                  </a:cubicBezTo>
                  <a:cubicBezTo>
                    <a:pt x="53" y="28"/>
                    <a:pt x="54" y="26"/>
                    <a:pt x="55" y="25"/>
                  </a:cubicBezTo>
                  <a:cubicBezTo>
                    <a:pt x="56" y="24"/>
                    <a:pt x="58" y="23"/>
                    <a:pt x="59" y="22"/>
                  </a:cubicBezTo>
                  <a:cubicBezTo>
                    <a:pt x="60" y="22"/>
                    <a:pt x="61" y="21"/>
                    <a:pt x="62" y="20"/>
                  </a:cubicBezTo>
                  <a:cubicBezTo>
                    <a:pt x="63" y="19"/>
                    <a:pt x="64" y="18"/>
                    <a:pt x="65" y="17"/>
                  </a:cubicBezTo>
                  <a:cubicBezTo>
                    <a:pt x="67" y="16"/>
                    <a:pt x="68" y="16"/>
                    <a:pt x="69" y="15"/>
                  </a:cubicBezTo>
                  <a:cubicBezTo>
                    <a:pt x="70" y="14"/>
                    <a:pt x="71" y="13"/>
                    <a:pt x="72" y="13"/>
                  </a:cubicBezTo>
                  <a:cubicBezTo>
                    <a:pt x="73" y="12"/>
                    <a:pt x="74" y="11"/>
                    <a:pt x="75" y="11"/>
                  </a:cubicBezTo>
                  <a:cubicBezTo>
                    <a:pt x="77" y="10"/>
                    <a:pt x="78" y="9"/>
                    <a:pt x="78" y="9"/>
                  </a:cubicBezTo>
                  <a:cubicBezTo>
                    <a:pt x="79" y="9"/>
                    <a:pt x="79" y="9"/>
                    <a:pt x="79" y="8"/>
                  </a:cubicBezTo>
                  <a:cubicBezTo>
                    <a:pt x="80" y="8"/>
                    <a:pt x="80" y="8"/>
                    <a:pt x="81" y="8"/>
                  </a:cubicBezTo>
                  <a:cubicBezTo>
                    <a:pt x="81" y="8"/>
                    <a:pt x="81" y="7"/>
                    <a:pt x="82" y="7"/>
                  </a:cubicBezTo>
                  <a:cubicBezTo>
                    <a:pt x="82" y="7"/>
                    <a:pt x="83" y="7"/>
                    <a:pt x="83" y="6"/>
                  </a:cubicBezTo>
                  <a:cubicBezTo>
                    <a:pt x="83" y="6"/>
                    <a:pt x="84" y="6"/>
                    <a:pt x="84" y="6"/>
                  </a:cubicBezTo>
                  <a:cubicBezTo>
                    <a:pt x="86" y="5"/>
                    <a:pt x="87" y="5"/>
                    <a:pt x="88" y="4"/>
                  </a:cubicBezTo>
                  <a:cubicBezTo>
                    <a:pt x="89" y="4"/>
                    <a:pt x="90" y="4"/>
                    <a:pt x="91" y="3"/>
                  </a:cubicBezTo>
                  <a:cubicBezTo>
                    <a:pt x="92" y="3"/>
                    <a:pt x="92" y="3"/>
                    <a:pt x="92" y="3"/>
                  </a:cubicBezTo>
                  <a:cubicBezTo>
                    <a:pt x="93" y="3"/>
                    <a:pt x="93" y="2"/>
                    <a:pt x="94" y="2"/>
                  </a:cubicBezTo>
                  <a:cubicBezTo>
                    <a:pt x="95" y="2"/>
                    <a:pt x="96" y="2"/>
                    <a:pt x="96" y="2"/>
                  </a:cubicBezTo>
                  <a:cubicBezTo>
                    <a:pt x="96" y="2"/>
                    <a:pt x="97" y="2"/>
                    <a:pt x="97" y="1"/>
                  </a:cubicBezTo>
                  <a:cubicBezTo>
                    <a:pt x="97" y="1"/>
                    <a:pt x="98" y="1"/>
                    <a:pt x="98" y="1"/>
                  </a:cubicBezTo>
                  <a:cubicBezTo>
                    <a:pt x="99" y="1"/>
                    <a:pt x="99" y="1"/>
                    <a:pt x="99" y="1"/>
                  </a:cubicBezTo>
                  <a:cubicBezTo>
                    <a:pt x="101" y="1"/>
                    <a:pt x="101" y="1"/>
                    <a:pt x="101" y="1"/>
                  </a:cubicBezTo>
                  <a:cubicBezTo>
                    <a:pt x="102" y="0"/>
                    <a:pt x="102" y="0"/>
                    <a:pt x="103" y="0"/>
                  </a:cubicBezTo>
                  <a:cubicBezTo>
                    <a:pt x="104" y="0"/>
                    <a:pt x="104" y="0"/>
                    <a:pt x="105" y="0"/>
                  </a:cubicBezTo>
                  <a:cubicBezTo>
                    <a:pt x="105" y="0"/>
                    <a:pt x="106" y="0"/>
                    <a:pt x="106" y="0"/>
                  </a:cubicBezTo>
                  <a:cubicBezTo>
                    <a:pt x="107" y="0"/>
                    <a:pt x="108" y="0"/>
                    <a:pt x="108" y="0"/>
                  </a:cubicBezTo>
                  <a:cubicBezTo>
                    <a:pt x="109" y="0"/>
                    <a:pt x="109" y="0"/>
                    <a:pt x="110" y="0"/>
                  </a:cubicBezTo>
                  <a:cubicBezTo>
                    <a:pt x="112" y="0"/>
                    <a:pt x="113" y="0"/>
                    <a:pt x="114" y="0"/>
                  </a:cubicBezTo>
                  <a:cubicBezTo>
                    <a:pt x="116" y="0"/>
                    <a:pt x="117" y="0"/>
                    <a:pt x="119" y="0"/>
                  </a:cubicBezTo>
                  <a:cubicBezTo>
                    <a:pt x="120" y="1"/>
                    <a:pt x="121" y="1"/>
                    <a:pt x="122" y="1"/>
                  </a:cubicBezTo>
                  <a:cubicBezTo>
                    <a:pt x="122" y="1"/>
                    <a:pt x="123" y="1"/>
                    <a:pt x="123" y="2"/>
                  </a:cubicBezTo>
                  <a:cubicBezTo>
                    <a:pt x="123" y="2"/>
                    <a:pt x="124" y="2"/>
                    <a:pt x="124" y="2"/>
                  </a:cubicBezTo>
                  <a:cubicBezTo>
                    <a:pt x="125" y="2"/>
                    <a:pt x="126" y="3"/>
                    <a:pt x="127" y="3"/>
                  </a:cubicBezTo>
                  <a:cubicBezTo>
                    <a:pt x="127" y="3"/>
                    <a:pt x="127" y="3"/>
                    <a:pt x="128" y="3"/>
                  </a:cubicBezTo>
                  <a:cubicBezTo>
                    <a:pt x="129" y="4"/>
                    <a:pt x="130" y="4"/>
                    <a:pt x="130" y="5"/>
                  </a:cubicBezTo>
                  <a:cubicBezTo>
                    <a:pt x="162" y="23"/>
                    <a:pt x="162" y="23"/>
                    <a:pt x="162" y="23"/>
                  </a:cubicBezTo>
                  <a:cubicBezTo>
                    <a:pt x="161" y="23"/>
                    <a:pt x="160" y="22"/>
                    <a:pt x="159" y="22"/>
                  </a:cubicBezTo>
                  <a:cubicBezTo>
                    <a:pt x="159" y="22"/>
                    <a:pt x="159" y="22"/>
                    <a:pt x="158" y="21"/>
                  </a:cubicBezTo>
                  <a:cubicBezTo>
                    <a:pt x="158" y="21"/>
                    <a:pt x="157" y="21"/>
                    <a:pt x="156" y="21"/>
                  </a:cubicBezTo>
                  <a:cubicBezTo>
                    <a:pt x="156" y="20"/>
                    <a:pt x="155" y="20"/>
                    <a:pt x="155" y="20"/>
                  </a:cubicBezTo>
                  <a:cubicBezTo>
                    <a:pt x="154" y="20"/>
                    <a:pt x="154" y="20"/>
                    <a:pt x="154" y="20"/>
                  </a:cubicBezTo>
                  <a:cubicBezTo>
                    <a:pt x="153" y="19"/>
                    <a:pt x="152" y="19"/>
                    <a:pt x="151" y="19"/>
                  </a:cubicBezTo>
                  <a:cubicBezTo>
                    <a:pt x="149" y="19"/>
                    <a:pt x="148" y="19"/>
                    <a:pt x="147" y="18"/>
                  </a:cubicBezTo>
                  <a:cubicBezTo>
                    <a:pt x="146" y="18"/>
                    <a:pt x="146" y="18"/>
                    <a:pt x="145" y="18"/>
                  </a:cubicBezTo>
                  <a:cubicBezTo>
                    <a:pt x="145" y="18"/>
                    <a:pt x="144" y="18"/>
                    <a:pt x="143" y="18"/>
                  </a:cubicBezTo>
                  <a:cubicBezTo>
                    <a:pt x="143" y="18"/>
                    <a:pt x="142" y="18"/>
                    <a:pt x="142" y="18"/>
                  </a:cubicBezTo>
                  <a:cubicBezTo>
                    <a:pt x="141" y="18"/>
                    <a:pt x="140" y="18"/>
                    <a:pt x="140" y="18"/>
                  </a:cubicBezTo>
                  <a:cubicBezTo>
                    <a:pt x="139" y="18"/>
                    <a:pt x="139" y="18"/>
                    <a:pt x="138" y="18"/>
                  </a:cubicBezTo>
                  <a:cubicBezTo>
                    <a:pt x="138" y="18"/>
                    <a:pt x="137" y="18"/>
                    <a:pt x="137" y="18"/>
                  </a:cubicBezTo>
                  <a:cubicBezTo>
                    <a:pt x="136" y="19"/>
                    <a:pt x="135" y="19"/>
                    <a:pt x="135" y="19"/>
                  </a:cubicBezTo>
                  <a:cubicBezTo>
                    <a:pt x="134" y="19"/>
                    <a:pt x="134" y="19"/>
                    <a:pt x="133" y="19"/>
                  </a:cubicBezTo>
                  <a:cubicBezTo>
                    <a:pt x="132" y="19"/>
                    <a:pt x="132" y="19"/>
                    <a:pt x="131" y="19"/>
                  </a:cubicBezTo>
                  <a:cubicBezTo>
                    <a:pt x="131" y="19"/>
                    <a:pt x="130" y="20"/>
                    <a:pt x="130" y="20"/>
                  </a:cubicBezTo>
                  <a:cubicBezTo>
                    <a:pt x="129" y="20"/>
                    <a:pt x="128" y="20"/>
                    <a:pt x="128" y="20"/>
                  </a:cubicBezTo>
                  <a:cubicBezTo>
                    <a:pt x="127" y="20"/>
                    <a:pt x="127" y="20"/>
                    <a:pt x="126" y="21"/>
                  </a:cubicBezTo>
                  <a:cubicBezTo>
                    <a:pt x="126" y="21"/>
                    <a:pt x="125" y="21"/>
                    <a:pt x="124" y="21"/>
                  </a:cubicBezTo>
                  <a:cubicBezTo>
                    <a:pt x="124" y="21"/>
                    <a:pt x="123" y="21"/>
                    <a:pt x="123" y="22"/>
                  </a:cubicBezTo>
                  <a:cubicBezTo>
                    <a:pt x="122" y="22"/>
                    <a:pt x="121" y="22"/>
                    <a:pt x="119" y="23"/>
                  </a:cubicBezTo>
                  <a:cubicBezTo>
                    <a:pt x="118" y="23"/>
                    <a:pt x="117" y="24"/>
                    <a:pt x="116" y="24"/>
                  </a:cubicBezTo>
                  <a:cubicBezTo>
                    <a:pt x="116" y="25"/>
                    <a:pt x="115" y="25"/>
                    <a:pt x="115" y="25"/>
                  </a:cubicBezTo>
                  <a:cubicBezTo>
                    <a:pt x="114" y="25"/>
                    <a:pt x="113" y="26"/>
                    <a:pt x="112" y="26"/>
                  </a:cubicBezTo>
                  <a:cubicBezTo>
                    <a:pt x="112" y="26"/>
                    <a:pt x="111" y="27"/>
                    <a:pt x="111" y="27"/>
                  </a:cubicBezTo>
                  <a:cubicBezTo>
                    <a:pt x="110" y="27"/>
                    <a:pt x="109" y="28"/>
                    <a:pt x="108" y="29"/>
                  </a:cubicBezTo>
                  <a:cubicBezTo>
                    <a:pt x="106" y="30"/>
                    <a:pt x="105" y="30"/>
                    <a:pt x="104" y="31"/>
                  </a:cubicBezTo>
                  <a:cubicBezTo>
                    <a:pt x="103" y="32"/>
                    <a:pt x="102" y="32"/>
                    <a:pt x="100" y="33"/>
                  </a:cubicBezTo>
                  <a:cubicBezTo>
                    <a:pt x="99" y="34"/>
                    <a:pt x="98" y="35"/>
                    <a:pt x="97" y="36"/>
                  </a:cubicBezTo>
                  <a:cubicBezTo>
                    <a:pt x="96" y="36"/>
                    <a:pt x="95" y="37"/>
                    <a:pt x="94" y="38"/>
                  </a:cubicBezTo>
                  <a:cubicBezTo>
                    <a:pt x="93" y="39"/>
                    <a:pt x="91" y="40"/>
                    <a:pt x="90" y="41"/>
                  </a:cubicBezTo>
                  <a:cubicBezTo>
                    <a:pt x="89" y="42"/>
                    <a:pt x="88" y="43"/>
                    <a:pt x="87" y="44"/>
                  </a:cubicBezTo>
                  <a:cubicBezTo>
                    <a:pt x="86" y="45"/>
                    <a:pt x="85" y="46"/>
                    <a:pt x="84" y="47"/>
                  </a:cubicBezTo>
                  <a:cubicBezTo>
                    <a:pt x="83" y="48"/>
                    <a:pt x="81" y="49"/>
                    <a:pt x="80" y="50"/>
                  </a:cubicBezTo>
                  <a:cubicBezTo>
                    <a:pt x="79" y="51"/>
                    <a:pt x="78" y="52"/>
                    <a:pt x="77" y="53"/>
                  </a:cubicBezTo>
                  <a:cubicBezTo>
                    <a:pt x="76" y="55"/>
                    <a:pt x="75" y="56"/>
                    <a:pt x="74" y="57"/>
                  </a:cubicBezTo>
                  <a:cubicBezTo>
                    <a:pt x="73" y="58"/>
                    <a:pt x="72" y="59"/>
                    <a:pt x="71" y="60"/>
                  </a:cubicBezTo>
                  <a:cubicBezTo>
                    <a:pt x="70" y="61"/>
                    <a:pt x="69" y="63"/>
                    <a:pt x="68" y="64"/>
                  </a:cubicBezTo>
                  <a:cubicBezTo>
                    <a:pt x="67" y="65"/>
                    <a:pt x="66" y="67"/>
                    <a:pt x="65" y="68"/>
                  </a:cubicBezTo>
                  <a:cubicBezTo>
                    <a:pt x="63" y="71"/>
                    <a:pt x="62" y="73"/>
                    <a:pt x="60" y="75"/>
                  </a:cubicBezTo>
                  <a:cubicBezTo>
                    <a:pt x="58" y="78"/>
                    <a:pt x="56" y="81"/>
                    <a:pt x="54" y="84"/>
                  </a:cubicBezTo>
                  <a:cubicBezTo>
                    <a:pt x="53" y="87"/>
                    <a:pt x="52" y="89"/>
                    <a:pt x="51" y="91"/>
                  </a:cubicBezTo>
                  <a:cubicBezTo>
                    <a:pt x="50" y="93"/>
                    <a:pt x="49" y="94"/>
                    <a:pt x="48" y="96"/>
                  </a:cubicBezTo>
                  <a:cubicBezTo>
                    <a:pt x="48" y="97"/>
                    <a:pt x="47" y="98"/>
                    <a:pt x="46" y="100"/>
                  </a:cubicBezTo>
                  <a:cubicBezTo>
                    <a:pt x="46" y="101"/>
                    <a:pt x="45" y="102"/>
                    <a:pt x="45" y="103"/>
                  </a:cubicBezTo>
                  <a:cubicBezTo>
                    <a:pt x="44" y="105"/>
                    <a:pt x="44" y="106"/>
                    <a:pt x="43" y="107"/>
                  </a:cubicBezTo>
                  <a:cubicBezTo>
                    <a:pt x="43" y="108"/>
                    <a:pt x="42" y="109"/>
                    <a:pt x="42" y="111"/>
                  </a:cubicBezTo>
                  <a:cubicBezTo>
                    <a:pt x="41" y="112"/>
                    <a:pt x="41" y="113"/>
                    <a:pt x="40" y="114"/>
                  </a:cubicBezTo>
                  <a:cubicBezTo>
                    <a:pt x="40" y="116"/>
                    <a:pt x="39" y="117"/>
                    <a:pt x="39" y="118"/>
                  </a:cubicBezTo>
                  <a:cubicBezTo>
                    <a:pt x="38" y="120"/>
                    <a:pt x="38" y="121"/>
                    <a:pt x="38" y="122"/>
                  </a:cubicBezTo>
                  <a:cubicBezTo>
                    <a:pt x="37" y="124"/>
                    <a:pt x="37" y="125"/>
                    <a:pt x="36" y="126"/>
                  </a:cubicBezTo>
                  <a:cubicBezTo>
                    <a:pt x="36" y="128"/>
                    <a:pt x="36" y="129"/>
                    <a:pt x="35" y="130"/>
                  </a:cubicBezTo>
                  <a:cubicBezTo>
                    <a:pt x="35" y="132"/>
                    <a:pt x="35" y="133"/>
                    <a:pt x="34" y="134"/>
                  </a:cubicBezTo>
                  <a:cubicBezTo>
                    <a:pt x="34" y="136"/>
                    <a:pt x="34" y="137"/>
                    <a:pt x="34" y="138"/>
                  </a:cubicBezTo>
                  <a:cubicBezTo>
                    <a:pt x="33" y="140"/>
                    <a:pt x="33" y="141"/>
                    <a:pt x="33" y="142"/>
                  </a:cubicBezTo>
                  <a:cubicBezTo>
                    <a:pt x="33" y="144"/>
                    <a:pt x="33" y="145"/>
                    <a:pt x="32" y="146"/>
                  </a:cubicBezTo>
                  <a:cubicBezTo>
                    <a:pt x="32" y="147"/>
                    <a:pt x="32" y="149"/>
                    <a:pt x="32" y="150"/>
                  </a:cubicBezTo>
                  <a:cubicBezTo>
                    <a:pt x="32" y="151"/>
                    <a:pt x="32" y="152"/>
                    <a:pt x="32" y="154"/>
                  </a:cubicBezTo>
                  <a:cubicBezTo>
                    <a:pt x="32" y="155"/>
                    <a:pt x="31" y="156"/>
                    <a:pt x="31" y="157"/>
                  </a:cubicBezTo>
                  <a:cubicBezTo>
                    <a:pt x="31" y="158"/>
                    <a:pt x="31" y="160"/>
                    <a:pt x="31" y="161"/>
                  </a:cubicBezTo>
                  <a:cubicBezTo>
                    <a:pt x="31" y="162"/>
                    <a:pt x="31" y="164"/>
                    <a:pt x="32" y="165"/>
                  </a:cubicBezTo>
                  <a:cubicBezTo>
                    <a:pt x="32" y="167"/>
                    <a:pt x="32" y="168"/>
                    <a:pt x="32" y="170"/>
                  </a:cubicBezTo>
                  <a:cubicBezTo>
                    <a:pt x="32" y="170"/>
                    <a:pt x="32" y="170"/>
                    <a:pt x="32" y="171"/>
                  </a:cubicBezTo>
                  <a:cubicBezTo>
                    <a:pt x="33" y="172"/>
                    <a:pt x="33" y="174"/>
                    <a:pt x="33" y="175"/>
                  </a:cubicBezTo>
                  <a:cubicBezTo>
                    <a:pt x="34" y="178"/>
                    <a:pt x="34" y="179"/>
                    <a:pt x="35" y="181"/>
                  </a:cubicBezTo>
                  <a:cubicBezTo>
                    <a:pt x="35" y="183"/>
                    <a:pt x="36" y="184"/>
                    <a:pt x="36" y="186"/>
                  </a:cubicBezTo>
                  <a:cubicBezTo>
                    <a:pt x="37" y="188"/>
                    <a:pt x="37" y="189"/>
                    <a:pt x="38" y="191"/>
                  </a:cubicBezTo>
                  <a:cubicBezTo>
                    <a:pt x="39" y="193"/>
                    <a:pt x="40" y="195"/>
                    <a:pt x="41" y="198"/>
                  </a:cubicBezTo>
                  <a:cubicBezTo>
                    <a:pt x="41" y="198"/>
                    <a:pt x="41" y="199"/>
                    <a:pt x="42" y="199"/>
                  </a:cubicBezTo>
                  <a:cubicBezTo>
                    <a:pt x="42" y="201"/>
                    <a:pt x="43" y="203"/>
                    <a:pt x="44" y="205"/>
                  </a:cubicBezTo>
                  <a:cubicBezTo>
                    <a:pt x="44" y="206"/>
                    <a:pt x="45" y="206"/>
                    <a:pt x="45" y="207"/>
                  </a:cubicBezTo>
                  <a:cubicBezTo>
                    <a:pt x="46" y="210"/>
                    <a:pt x="48" y="212"/>
                    <a:pt x="49" y="215"/>
                  </a:cubicBezTo>
                  <a:cubicBezTo>
                    <a:pt x="49" y="215"/>
                    <a:pt x="49" y="216"/>
                    <a:pt x="50" y="216"/>
                  </a:cubicBezTo>
                  <a:cubicBezTo>
                    <a:pt x="51" y="219"/>
                    <a:pt x="52" y="221"/>
                    <a:pt x="54" y="223"/>
                  </a:cubicBezTo>
                  <a:cubicBezTo>
                    <a:pt x="54" y="224"/>
                    <a:pt x="54" y="224"/>
                    <a:pt x="54" y="225"/>
                  </a:cubicBezTo>
                  <a:cubicBezTo>
                    <a:pt x="56" y="228"/>
                    <a:pt x="57" y="230"/>
                    <a:pt x="59" y="233"/>
                  </a:cubicBezTo>
                  <a:cubicBezTo>
                    <a:pt x="59" y="233"/>
                    <a:pt x="60" y="234"/>
                    <a:pt x="60" y="234"/>
                  </a:cubicBezTo>
                  <a:cubicBezTo>
                    <a:pt x="62" y="237"/>
                    <a:pt x="63" y="240"/>
                    <a:pt x="65" y="242"/>
                  </a:cubicBezTo>
                  <a:cubicBezTo>
                    <a:pt x="66" y="244"/>
                    <a:pt x="67" y="246"/>
                    <a:pt x="69" y="248"/>
                  </a:cubicBezTo>
                  <a:cubicBezTo>
                    <a:pt x="69" y="249"/>
                    <a:pt x="69" y="249"/>
                    <a:pt x="70" y="250"/>
                  </a:cubicBezTo>
                  <a:cubicBezTo>
                    <a:pt x="70" y="251"/>
                    <a:pt x="71" y="252"/>
                    <a:pt x="72" y="254"/>
                  </a:cubicBezTo>
                  <a:cubicBezTo>
                    <a:pt x="73" y="254"/>
                    <a:pt x="73" y="255"/>
                    <a:pt x="74" y="256"/>
                  </a:cubicBezTo>
                  <a:cubicBezTo>
                    <a:pt x="74" y="257"/>
                    <a:pt x="75" y="258"/>
                    <a:pt x="76" y="259"/>
                  </a:cubicBezTo>
                  <a:cubicBezTo>
                    <a:pt x="76" y="260"/>
                    <a:pt x="77" y="260"/>
                    <a:pt x="77" y="261"/>
                  </a:cubicBezTo>
                  <a:cubicBezTo>
                    <a:pt x="78" y="262"/>
                    <a:pt x="79" y="263"/>
                    <a:pt x="79" y="264"/>
                  </a:cubicBezTo>
                  <a:cubicBezTo>
                    <a:pt x="80" y="265"/>
                    <a:pt x="80" y="265"/>
                    <a:pt x="81" y="266"/>
                  </a:cubicBezTo>
                  <a:cubicBezTo>
                    <a:pt x="82" y="267"/>
                    <a:pt x="82" y="268"/>
                    <a:pt x="83" y="269"/>
                  </a:cubicBezTo>
                  <a:cubicBezTo>
                    <a:pt x="83" y="270"/>
                    <a:pt x="84" y="270"/>
                    <a:pt x="85" y="271"/>
                  </a:cubicBezTo>
                  <a:cubicBezTo>
                    <a:pt x="85" y="272"/>
                    <a:pt x="86" y="273"/>
                    <a:pt x="86" y="274"/>
                  </a:cubicBezTo>
                  <a:cubicBezTo>
                    <a:pt x="87" y="274"/>
                    <a:pt x="87" y="275"/>
                    <a:pt x="88" y="276"/>
                  </a:cubicBezTo>
                  <a:cubicBezTo>
                    <a:pt x="88" y="277"/>
                    <a:pt x="89" y="277"/>
                    <a:pt x="90" y="278"/>
                  </a:cubicBezTo>
                  <a:cubicBezTo>
                    <a:pt x="90" y="279"/>
                    <a:pt x="91" y="279"/>
                    <a:pt x="91" y="280"/>
                  </a:cubicBezTo>
                  <a:cubicBezTo>
                    <a:pt x="92" y="281"/>
                    <a:pt x="92" y="282"/>
                    <a:pt x="93" y="282"/>
                  </a:cubicBezTo>
                  <a:cubicBezTo>
                    <a:pt x="93" y="283"/>
                    <a:pt x="94" y="283"/>
                    <a:pt x="94" y="284"/>
                  </a:cubicBezTo>
                  <a:cubicBezTo>
                    <a:pt x="95" y="285"/>
                    <a:pt x="95" y="285"/>
                    <a:pt x="96" y="286"/>
                  </a:cubicBezTo>
                  <a:cubicBezTo>
                    <a:pt x="96" y="287"/>
                    <a:pt x="96" y="287"/>
                    <a:pt x="97" y="288"/>
                  </a:cubicBezTo>
                  <a:cubicBezTo>
                    <a:pt x="97" y="288"/>
                    <a:pt x="98" y="289"/>
                    <a:pt x="98" y="290"/>
                  </a:cubicBezTo>
                  <a:cubicBezTo>
                    <a:pt x="99" y="290"/>
                    <a:pt x="99" y="291"/>
                    <a:pt x="99" y="291"/>
                  </a:cubicBezTo>
                  <a:cubicBezTo>
                    <a:pt x="100" y="292"/>
                    <a:pt x="100" y="292"/>
                    <a:pt x="101" y="293"/>
                  </a:cubicBezTo>
                  <a:cubicBezTo>
                    <a:pt x="101" y="293"/>
                    <a:pt x="101" y="294"/>
                    <a:pt x="102" y="294"/>
                  </a:cubicBezTo>
                  <a:cubicBezTo>
                    <a:pt x="102" y="295"/>
                    <a:pt x="103" y="295"/>
                    <a:pt x="103" y="295"/>
                  </a:cubicBezTo>
                  <a:cubicBezTo>
                    <a:pt x="103" y="296"/>
                    <a:pt x="104" y="296"/>
                    <a:pt x="104" y="297"/>
                  </a:cubicBezTo>
                  <a:cubicBezTo>
                    <a:pt x="104" y="297"/>
                    <a:pt x="105" y="297"/>
                    <a:pt x="105" y="298"/>
                  </a:cubicBezTo>
                  <a:cubicBezTo>
                    <a:pt x="105" y="298"/>
                    <a:pt x="105" y="298"/>
                    <a:pt x="106" y="299"/>
                  </a:cubicBezTo>
                  <a:cubicBezTo>
                    <a:pt x="106" y="299"/>
                    <a:pt x="106" y="299"/>
                    <a:pt x="106" y="300"/>
                  </a:cubicBezTo>
                  <a:cubicBezTo>
                    <a:pt x="107" y="301"/>
                    <a:pt x="107" y="301"/>
                    <a:pt x="108" y="301"/>
                  </a:cubicBezTo>
                  <a:cubicBezTo>
                    <a:pt x="108" y="302"/>
                    <a:pt x="77" y="284"/>
                    <a:pt x="77" y="284"/>
                  </a:cubicBezTo>
                  <a:cubicBezTo>
                    <a:pt x="76" y="283"/>
                    <a:pt x="75" y="282"/>
                    <a:pt x="75" y="282"/>
                  </a:cubicBezTo>
                  <a:cubicBezTo>
                    <a:pt x="74" y="281"/>
                    <a:pt x="74" y="281"/>
                    <a:pt x="74" y="280"/>
                  </a:cubicBezTo>
                  <a:cubicBezTo>
                    <a:pt x="74" y="280"/>
                    <a:pt x="73" y="280"/>
                    <a:pt x="73" y="279"/>
                  </a:cubicBezTo>
                  <a:cubicBezTo>
                    <a:pt x="73" y="279"/>
                    <a:pt x="73" y="279"/>
                    <a:pt x="72" y="278"/>
                  </a:cubicBezTo>
                  <a:cubicBezTo>
                    <a:pt x="72" y="278"/>
                    <a:pt x="72" y="277"/>
                    <a:pt x="71" y="277"/>
                  </a:cubicBezTo>
                  <a:cubicBezTo>
                    <a:pt x="71" y="277"/>
                    <a:pt x="71" y="276"/>
                    <a:pt x="70" y="276"/>
                  </a:cubicBezTo>
                  <a:cubicBezTo>
                    <a:pt x="70" y="275"/>
                    <a:pt x="69" y="275"/>
                    <a:pt x="69" y="274"/>
                  </a:cubicBezTo>
                  <a:cubicBezTo>
                    <a:pt x="69" y="274"/>
                    <a:pt x="68" y="273"/>
                    <a:pt x="68" y="273"/>
                  </a:cubicBezTo>
                  <a:cubicBezTo>
                    <a:pt x="67" y="272"/>
                    <a:pt x="67" y="272"/>
                    <a:pt x="67" y="271"/>
                  </a:cubicBezTo>
                  <a:cubicBezTo>
                    <a:pt x="66" y="271"/>
                    <a:pt x="66" y="270"/>
                    <a:pt x="65" y="269"/>
                  </a:cubicBezTo>
                  <a:cubicBezTo>
                    <a:pt x="65" y="269"/>
                    <a:pt x="64" y="268"/>
                    <a:pt x="64" y="268"/>
                  </a:cubicBezTo>
                  <a:cubicBezTo>
                    <a:pt x="63" y="267"/>
                    <a:pt x="63" y="266"/>
                    <a:pt x="62" y="266"/>
                  </a:cubicBezTo>
                  <a:cubicBezTo>
                    <a:pt x="62" y="265"/>
                    <a:pt x="62" y="264"/>
                    <a:pt x="61" y="264"/>
                  </a:cubicBezTo>
                  <a:cubicBezTo>
                    <a:pt x="60" y="263"/>
                    <a:pt x="60" y="262"/>
                    <a:pt x="59" y="262"/>
                  </a:cubicBezTo>
                  <a:cubicBezTo>
                    <a:pt x="59" y="261"/>
                    <a:pt x="58" y="260"/>
                    <a:pt x="58" y="260"/>
                  </a:cubicBezTo>
                  <a:cubicBezTo>
                    <a:pt x="57" y="259"/>
                    <a:pt x="57" y="258"/>
                    <a:pt x="56" y="257"/>
                  </a:cubicBezTo>
                  <a:cubicBezTo>
                    <a:pt x="56" y="257"/>
                    <a:pt x="55" y="256"/>
                    <a:pt x="55" y="255"/>
                  </a:cubicBezTo>
                  <a:cubicBezTo>
                    <a:pt x="54" y="254"/>
                    <a:pt x="53" y="254"/>
                    <a:pt x="53" y="253"/>
                  </a:cubicBezTo>
                  <a:cubicBezTo>
                    <a:pt x="52" y="252"/>
                    <a:pt x="52" y="251"/>
                    <a:pt x="51" y="251"/>
                  </a:cubicBezTo>
                  <a:cubicBezTo>
                    <a:pt x="51" y="250"/>
                    <a:pt x="50" y="249"/>
                    <a:pt x="49" y="248"/>
                  </a:cubicBezTo>
                  <a:cubicBezTo>
                    <a:pt x="49" y="247"/>
                    <a:pt x="48" y="246"/>
                    <a:pt x="48" y="246"/>
                  </a:cubicBezTo>
                  <a:cubicBezTo>
                    <a:pt x="47" y="245"/>
                    <a:pt x="46" y="244"/>
                    <a:pt x="46" y="243"/>
                  </a:cubicBezTo>
                  <a:cubicBezTo>
                    <a:pt x="45" y="242"/>
                    <a:pt x="45" y="241"/>
                    <a:pt x="44" y="240"/>
                  </a:cubicBezTo>
                  <a:cubicBezTo>
                    <a:pt x="43" y="239"/>
                    <a:pt x="43" y="238"/>
                    <a:pt x="42" y="237"/>
                  </a:cubicBezTo>
                  <a:cubicBezTo>
                    <a:pt x="41" y="236"/>
                    <a:pt x="41" y="236"/>
                    <a:pt x="41" y="235"/>
                  </a:cubicBezTo>
                  <a:cubicBezTo>
                    <a:pt x="40" y="234"/>
                    <a:pt x="39" y="232"/>
                    <a:pt x="38" y="231"/>
                  </a:cubicBezTo>
                  <a:cubicBezTo>
                    <a:pt x="37" y="231"/>
                    <a:pt x="37" y="230"/>
                    <a:pt x="37" y="230"/>
                  </a:cubicBezTo>
                  <a:cubicBezTo>
                    <a:pt x="36" y="228"/>
                    <a:pt x="34" y="226"/>
                    <a:pt x="33" y="224"/>
                  </a:cubicBezTo>
                  <a:cubicBezTo>
                    <a:pt x="31" y="221"/>
                    <a:pt x="30" y="219"/>
                    <a:pt x="28" y="216"/>
                  </a:cubicBezTo>
                  <a:cubicBezTo>
                    <a:pt x="28" y="215"/>
                    <a:pt x="28" y="215"/>
                    <a:pt x="27" y="214"/>
                  </a:cubicBezTo>
                  <a:cubicBezTo>
                    <a:pt x="26" y="212"/>
                    <a:pt x="24" y="209"/>
                    <a:pt x="23" y="206"/>
                  </a:cubicBezTo>
                  <a:cubicBezTo>
                    <a:pt x="22" y="206"/>
                    <a:pt x="22" y="206"/>
                    <a:pt x="22" y="205"/>
                  </a:cubicBezTo>
                  <a:cubicBezTo>
                    <a:pt x="21" y="203"/>
                    <a:pt x="19" y="200"/>
                    <a:pt x="18" y="198"/>
                  </a:cubicBezTo>
                  <a:cubicBezTo>
                    <a:pt x="18" y="197"/>
                    <a:pt x="17" y="197"/>
                    <a:pt x="17" y="196"/>
                  </a:cubicBezTo>
                  <a:cubicBezTo>
                    <a:pt x="16" y="194"/>
                    <a:pt x="15" y="191"/>
                    <a:pt x="13" y="188"/>
                  </a:cubicBezTo>
                  <a:cubicBezTo>
                    <a:pt x="13" y="187"/>
                    <a:pt x="13" y="187"/>
                    <a:pt x="12" y="187"/>
                  </a:cubicBezTo>
                  <a:cubicBezTo>
                    <a:pt x="11" y="185"/>
                    <a:pt x="11" y="183"/>
                    <a:pt x="10" y="181"/>
                  </a:cubicBezTo>
                  <a:cubicBezTo>
                    <a:pt x="10" y="181"/>
                    <a:pt x="9" y="180"/>
                    <a:pt x="9" y="179"/>
                  </a:cubicBezTo>
                  <a:cubicBezTo>
                    <a:pt x="8" y="177"/>
                    <a:pt x="7" y="175"/>
                    <a:pt x="6" y="173"/>
                  </a:cubicBezTo>
                  <a:cubicBezTo>
                    <a:pt x="6" y="171"/>
                    <a:pt x="5" y="169"/>
                    <a:pt x="5" y="168"/>
                  </a:cubicBezTo>
                  <a:cubicBezTo>
                    <a:pt x="4" y="166"/>
                    <a:pt x="4" y="165"/>
                    <a:pt x="3" y="163"/>
                  </a:cubicBezTo>
                  <a:cubicBezTo>
                    <a:pt x="3" y="161"/>
                    <a:pt x="2" y="159"/>
                    <a:pt x="2" y="158"/>
                  </a:cubicBezTo>
                  <a:cubicBezTo>
                    <a:pt x="1" y="155"/>
                    <a:pt x="1" y="154"/>
                    <a:pt x="1" y="153"/>
                  </a:cubicBezTo>
                  <a:cubicBezTo>
                    <a:pt x="1" y="152"/>
                    <a:pt x="1" y="152"/>
                    <a:pt x="0" y="151"/>
                  </a:cubicBezTo>
                  <a:cubicBezTo>
                    <a:pt x="0" y="151"/>
                    <a:pt x="0" y="150"/>
                    <a:pt x="0" y="149"/>
                  </a:cubicBezTo>
                  <a:cubicBezTo>
                    <a:pt x="0" y="149"/>
                    <a:pt x="0" y="148"/>
                    <a:pt x="0" y="147"/>
                  </a:cubicBezTo>
                  <a:cubicBezTo>
                    <a:pt x="0" y="146"/>
                    <a:pt x="0" y="145"/>
                    <a:pt x="0" y="145"/>
                  </a:cubicBezTo>
                  <a:cubicBezTo>
                    <a:pt x="0" y="144"/>
                    <a:pt x="0" y="143"/>
                    <a:pt x="0" y="142"/>
                  </a:cubicBezTo>
                  <a:cubicBezTo>
                    <a:pt x="0" y="141"/>
                    <a:pt x="0" y="140"/>
                    <a:pt x="0" y="139"/>
                  </a:cubicBezTo>
                  <a:close/>
                </a:path>
              </a:pathLst>
            </a:custGeom>
            <a:solidFill>
              <a:srgbClr val="BB2D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35" name="Freeform 82">
              <a:extLst>
                <a:ext uri="{FF2B5EF4-FFF2-40B4-BE49-F238E27FC236}">
                  <a16:creationId xmlns:a16="http://schemas.microsoft.com/office/drawing/2014/main" id="{7AAD6F0B-E4CD-404D-B4AF-FC18CE43A070}"/>
                </a:ext>
              </a:extLst>
            </p:cNvPr>
            <p:cNvSpPr>
              <a:spLocks noEditPoints="1"/>
            </p:cNvSpPr>
            <p:nvPr/>
          </p:nvSpPr>
          <p:spPr bwMode="auto">
            <a:xfrm>
              <a:off x="835" y="1734"/>
              <a:ext cx="482" cy="934"/>
            </a:xfrm>
            <a:custGeom>
              <a:avLst/>
              <a:gdLst>
                <a:gd name="T0" fmla="*/ 153 w 154"/>
                <a:gd name="T1" fmla="*/ 68 h 298"/>
                <a:gd name="T2" fmla="*/ 77 w 154"/>
                <a:gd name="T3" fmla="*/ 298 h 298"/>
                <a:gd name="T4" fmla="*/ 0 w 154"/>
                <a:gd name="T5" fmla="*/ 157 h 298"/>
                <a:gd name="T6" fmla="*/ 77 w 154"/>
                <a:gd name="T7" fmla="*/ 25 h 298"/>
                <a:gd name="T8" fmla="*/ 153 w 154"/>
                <a:gd name="T9" fmla="*/ 68 h 298"/>
                <a:gd name="T10" fmla="*/ 77 w 154"/>
                <a:gd name="T11" fmla="*/ 161 h 298"/>
                <a:gd name="T12" fmla="*/ 119 w 154"/>
                <a:gd name="T13" fmla="*/ 88 h 298"/>
                <a:gd name="T14" fmla="*/ 77 w 154"/>
                <a:gd name="T15" fmla="*/ 64 h 298"/>
                <a:gd name="T16" fmla="*/ 34 w 154"/>
                <a:gd name="T17" fmla="*/ 137 h 298"/>
                <a:gd name="T18" fmla="*/ 77 w 154"/>
                <a:gd name="T19" fmla="*/ 161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4" h="298">
                  <a:moveTo>
                    <a:pt x="153" y="68"/>
                  </a:moveTo>
                  <a:cubicBezTo>
                    <a:pt x="154" y="117"/>
                    <a:pt x="81" y="289"/>
                    <a:pt x="77" y="298"/>
                  </a:cubicBezTo>
                  <a:cubicBezTo>
                    <a:pt x="74" y="294"/>
                    <a:pt x="1" y="205"/>
                    <a:pt x="0" y="157"/>
                  </a:cubicBezTo>
                  <a:cubicBezTo>
                    <a:pt x="0" y="108"/>
                    <a:pt x="34" y="49"/>
                    <a:pt x="77" y="25"/>
                  </a:cubicBezTo>
                  <a:cubicBezTo>
                    <a:pt x="119" y="0"/>
                    <a:pt x="153" y="20"/>
                    <a:pt x="153" y="68"/>
                  </a:cubicBezTo>
                  <a:close/>
                  <a:moveTo>
                    <a:pt x="77" y="161"/>
                  </a:moveTo>
                  <a:cubicBezTo>
                    <a:pt x="101" y="148"/>
                    <a:pt x="120" y="115"/>
                    <a:pt x="119" y="88"/>
                  </a:cubicBezTo>
                  <a:cubicBezTo>
                    <a:pt x="119" y="61"/>
                    <a:pt x="100" y="50"/>
                    <a:pt x="77" y="64"/>
                  </a:cubicBezTo>
                  <a:cubicBezTo>
                    <a:pt x="53" y="77"/>
                    <a:pt x="34" y="110"/>
                    <a:pt x="34" y="137"/>
                  </a:cubicBezTo>
                  <a:cubicBezTo>
                    <a:pt x="35" y="164"/>
                    <a:pt x="54" y="175"/>
                    <a:pt x="77" y="161"/>
                  </a:cubicBezTo>
                  <a:close/>
                </a:path>
              </a:pathLst>
            </a:custGeom>
            <a:solidFill>
              <a:srgbClr val="E63B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08" name="TextBox 14">
            <a:extLst>
              <a:ext uri="{FF2B5EF4-FFF2-40B4-BE49-F238E27FC236}">
                <a16:creationId xmlns:a16="http://schemas.microsoft.com/office/drawing/2014/main" id="{4F6DF9B7-E2D1-4F36-9BE6-71890D0BE79D}"/>
              </a:ext>
            </a:extLst>
          </p:cNvPr>
          <p:cNvSpPr txBox="1">
            <a:spLocks noChangeArrowheads="1"/>
          </p:cNvSpPr>
          <p:nvPr/>
        </p:nvSpPr>
        <p:spPr bwMode="auto">
          <a:xfrm>
            <a:off x="6642332" y="1888497"/>
            <a:ext cx="1754611"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2000" dirty="0">
                <a:latin typeface="Source Sans Pro" panose="020B0503030403020204" pitchFamily="34" charset="0"/>
              </a:rPr>
              <a:t>About </a:t>
            </a:r>
            <a:r>
              <a:rPr lang="en-US" altLang="es-MX" sz="2000" dirty="0">
                <a:latin typeface="Source Sans Pro" panose="020B0503030403020204" pitchFamily="34" charset="0"/>
              </a:rPr>
              <a:t>Delivery</a:t>
            </a:r>
          </a:p>
        </p:txBody>
      </p:sp>
      <p:sp>
        <p:nvSpPr>
          <p:cNvPr id="109" name="TextBox 15">
            <a:extLst>
              <a:ext uri="{FF2B5EF4-FFF2-40B4-BE49-F238E27FC236}">
                <a16:creationId xmlns:a16="http://schemas.microsoft.com/office/drawing/2014/main" id="{2C6A2BF9-EB08-45E6-99C6-43D186695A5E}"/>
              </a:ext>
            </a:extLst>
          </p:cNvPr>
          <p:cNvSpPr txBox="1">
            <a:spLocks noChangeArrowheads="1"/>
          </p:cNvSpPr>
          <p:nvPr/>
        </p:nvSpPr>
        <p:spPr bwMode="auto">
          <a:xfrm>
            <a:off x="6642332" y="2274260"/>
            <a:ext cx="5418931" cy="10978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dirty="0">
                <a:latin typeface="Calibri Light" panose="020F0302020204030204" pitchFamily="34" charset="0"/>
                <a:cs typeface="Calibri Light" panose="020F0302020204030204" pitchFamily="34" charset="0"/>
              </a:rPr>
              <a:t>Lorem ipsum dolor sit amet, consectetur adipiscing elit. Nunc ligula velit, consectetur et ornare non, bibendum at leo. Vestibulum fringilla ex sagittis aliquet. Nulla lorem libero, dignissim id tortor at, porttitor tempor ligula. Mauris faucibus mauris vitae augue commodo luctus. Ut convallis nisi vel magna commodo finibus. Nullam ut lacus . Vivamus nec mi aliquam, maximus massa id, commodo odio.</a:t>
            </a:r>
          </a:p>
        </p:txBody>
      </p:sp>
      <p:sp>
        <p:nvSpPr>
          <p:cNvPr id="110" name="Rectangle 22">
            <a:extLst>
              <a:ext uri="{FF2B5EF4-FFF2-40B4-BE49-F238E27FC236}">
                <a16:creationId xmlns:a16="http://schemas.microsoft.com/office/drawing/2014/main" id="{24840F36-2817-4DE3-9AB5-36E79CC35009}"/>
              </a:ext>
            </a:extLst>
          </p:cNvPr>
          <p:cNvSpPr>
            <a:spLocks noChangeArrowheads="1"/>
          </p:cNvSpPr>
          <p:nvPr/>
        </p:nvSpPr>
        <p:spPr bwMode="auto">
          <a:xfrm>
            <a:off x="7129181" y="4484854"/>
            <a:ext cx="1528763" cy="530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50000"/>
              </a:lnSpc>
            </a:pPr>
            <a:r>
              <a:rPr lang="pt-BR" altLang="es-MX" sz="1000">
                <a:latin typeface="Calibri Light" panose="020F0302020204030204" pitchFamily="34" charset="0"/>
                <a:cs typeface="Calibri Light" panose="020F0302020204030204" pitchFamily="34" charset="0"/>
              </a:rPr>
              <a:t>Lorem ipsum dolor sit amet, consectetur</a:t>
            </a:r>
            <a:endParaRPr lang="en-US" altLang="es-MX" sz="1000">
              <a:latin typeface="Calibri Light" panose="020F0302020204030204" pitchFamily="34" charset="0"/>
              <a:cs typeface="Calibri Light" panose="020F0302020204030204" pitchFamily="34" charset="0"/>
            </a:endParaRPr>
          </a:p>
        </p:txBody>
      </p:sp>
      <p:sp>
        <p:nvSpPr>
          <p:cNvPr id="111" name="TextBox 23">
            <a:extLst>
              <a:ext uri="{FF2B5EF4-FFF2-40B4-BE49-F238E27FC236}">
                <a16:creationId xmlns:a16="http://schemas.microsoft.com/office/drawing/2014/main" id="{D6B4712D-17DD-4F95-BA6E-991D054E43B0}"/>
              </a:ext>
            </a:extLst>
          </p:cNvPr>
          <p:cNvSpPr txBox="1">
            <a:spLocks noChangeArrowheads="1"/>
          </p:cNvSpPr>
          <p:nvPr/>
        </p:nvSpPr>
        <p:spPr bwMode="auto">
          <a:xfrm>
            <a:off x="7312853" y="4275304"/>
            <a:ext cx="1166181" cy="30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400" b="1">
                <a:latin typeface="Source Sans Pro" panose="020B0503030403020204" pitchFamily="34" charset="0"/>
              </a:rPr>
              <a:t>Drink Coffee</a:t>
            </a:r>
          </a:p>
        </p:txBody>
      </p:sp>
      <p:sp>
        <p:nvSpPr>
          <p:cNvPr id="112" name="Rectangle 24">
            <a:extLst>
              <a:ext uri="{FF2B5EF4-FFF2-40B4-BE49-F238E27FC236}">
                <a16:creationId xmlns:a16="http://schemas.microsoft.com/office/drawing/2014/main" id="{239914E1-6074-410A-8F18-054066395F4E}"/>
              </a:ext>
            </a:extLst>
          </p:cNvPr>
          <p:cNvSpPr>
            <a:spLocks noChangeArrowheads="1"/>
          </p:cNvSpPr>
          <p:nvPr/>
        </p:nvSpPr>
        <p:spPr bwMode="auto">
          <a:xfrm>
            <a:off x="8779387" y="4484854"/>
            <a:ext cx="1529557" cy="530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50000"/>
              </a:lnSpc>
            </a:pPr>
            <a:r>
              <a:rPr lang="pt-BR" altLang="es-MX" sz="1000">
                <a:latin typeface="Calibri Light" panose="020F0302020204030204" pitchFamily="34" charset="0"/>
                <a:cs typeface="Calibri Light" panose="020F0302020204030204" pitchFamily="34" charset="0"/>
              </a:rPr>
              <a:t>Lorem ipsum dolor sit amet, consectetur</a:t>
            </a:r>
            <a:endParaRPr lang="en-US" altLang="es-MX" sz="1000">
              <a:latin typeface="Calibri Light" panose="020F0302020204030204" pitchFamily="34" charset="0"/>
              <a:cs typeface="Calibri Light" panose="020F0302020204030204" pitchFamily="34" charset="0"/>
            </a:endParaRPr>
          </a:p>
        </p:txBody>
      </p:sp>
      <p:sp>
        <p:nvSpPr>
          <p:cNvPr id="113" name="TextBox 25">
            <a:extLst>
              <a:ext uri="{FF2B5EF4-FFF2-40B4-BE49-F238E27FC236}">
                <a16:creationId xmlns:a16="http://schemas.microsoft.com/office/drawing/2014/main" id="{4CD0ECDB-46A3-4C36-BADE-003A8D146CE7}"/>
              </a:ext>
            </a:extLst>
          </p:cNvPr>
          <p:cNvSpPr txBox="1">
            <a:spLocks noChangeArrowheads="1"/>
          </p:cNvSpPr>
          <p:nvPr/>
        </p:nvSpPr>
        <p:spPr bwMode="auto">
          <a:xfrm>
            <a:off x="8982840" y="4275304"/>
            <a:ext cx="1126619" cy="30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400" b="1">
                <a:latin typeface="Source Sans Pro" panose="020B0503030403020204" pitchFamily="34" charset="0"/>
              </a:rPr>
              <a:t>Mobile Data</a:t>
            </a:r>
          </a:p>
        </p:txBody>
      </p:sp>
      <p:sp>
        <p:nvSpPr>
          <p:cNvPr id="114" name="Rectangle 26">
            <a:extLst>
              <a:ext uri="{FF2B5EF4-FFF2-40B4-BE49-F238E27FC236}">
                <a16:creationId xmlns:a16="http://schemas.microsoft.com/office/drawing/2014/main" id="{B3363AF0-18E9-4B98-8775-9465E43AA8DE}"/>
              </a:ext>
            </a:extLst>
          </p:cNvPr>
          <p:cNvSpPr>
            <a:spLocks noChangeArrowheads="1"/>
          </p:cNvSpPr>
          <p:nvPr/>
        </p:nvSpPr>
        <p:spPr bwMode="auto">
          <a:xfrm>
            <a:off x="10436737" y="4484854"/>
            <a:ext cx="1528763" cy="530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50000"/>
              </a:lnSpc>
            </a:pPr>
            <a:r>
              <a:rPr lang="pt-BR" altLang="es-MX" sz="1000">
                <a:latin typeface="Calibri Light" panose="020F0302020204030204" pitchFamily="34" charset="0"/>
                <a:cs typeface="Calibri Light" panose="020F0302020204030204" pitchFamily="34" charset="0"/>
              </a:rPr>
              <a:t>Lorem ipsum dolor sit amet, consectetur</a:t>
            </a:r>
            <a:endParaRPr lang="en-US" altLang="es-MX" sz="1000">
              <a:latin typeface="Calibri Light" panose="020F0302020204030204" pitchFamily="34" charset="0"/>
              <a:cs typeface="Calibri Light" panose="020F0302020204030204" pitchFamily="34" charset="0"/>
            </a:endParaRPr>
          </a:p>
        </p:txBody>
      </p:sp>
      <p:sp>
        <p:nvSpPr>
          <p:cNvPr id="115" name="TextBox 27">
            <a:extLst>
              <a:ext uri="{FF2B5EF4-FFF2-40B4-BE49-F238E27FC236}">
                <a16:creationId xmlns:a16="http://schemas.microsoft.com/office/drawing/2014/main" id="{9E4CEF0B-3007-4551-9154-C6D7C8552ECC}"/>
              </a:ext>
            </a:extLst>
          </p:cNvPr>
          <p:cNvSpPr txBox="1">
            <a:spLocks noChangeArrowheads="1"/>
          </p:cNvSpPr>
          <p:nvPr/>
        </p:nvSpPr>
        <p:spPr bwMode="auto">
          <a:xfrm>
            <a:off x="10923096" y="4275304"/>
            <a:ext cx="559220" cy="30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400" b="1">
                <a:latin typeface="Source Sans Pro" panose="020B0503030403020204" pitchFamily="34" charset="0"/>
              </a:rPr>
              <a:t>Love</a:t>
            </a:r>
          </a:p>
        </p:txBody>
      </p:sp>
      <p:sp>
        <p:nvSpPr>
          <p:cNvPr id="116" name="Freeform 8">
            <a:extLst>
              <a:ext uri="{FF2B5EF4-FFF2-40B4-BE49-F238E27FC236}">
                <a16:creationId xmlns:a16="http://schemas.microsoft.com/office/drawing/2014/main" id="{3609BFC4-0F9C-46B3-AC75-8883B3ACF9C0}"/>
              </a:ext>
            </a:extLst>
          </p:cNvPr>
          <p:cNvSpPr>
            <a:spLocks noEditPoints="1"/>
          </p:cNvSpPr>
          <p:nvPr/>
        </p:nvSpPr>
        <p:spPr bwMode="auto">
          <a:xfrm>
            <a:off x="7703856" y="3845091"/>
            <a:ext cx="368300" cy="422275"/>
          </a:xfrm>
          <a:custGeom>
            <a:avLst/>
            <a:gdLst>
              <a:gd name="T0" fmla="*/ 686364 w 192"/>
              <a:gd name="T1" fmla="*/ 134407 h 220"/>
              <a:gd name="T2" fmla="*/ 655689 w 192"/>
              <a:gd name="T3" fmla="*/ 34562 h 220"/>
              <a:gd name="T4" fmla="*/ 605841 w 192"/>
              <a:gd name="T5" fmla="*/ 0 h 220"/>
              <a:gd name="T6" fmla="*/ 130371 w 192"/>
              <a:gd name="T7" fmla="*/ 0 h 220"/>
              <a:gd name="T8" fmla="*/ 80523 w 192"/>
              <a:gd name="T9" fmla="*/ 34562 h 220"/>
              <a:gd name="T10" fmla="*/ 49848 w 192"/>
              <a:gd name="T11" fmla="*/ 134407 h 220"/>
              <a:gd name="T12" fmla="*/ 0 w 192"/>
              <a:gd name="T13" fmla="*/ 184329 h 220"/>
              <a:gd name="T14" fmla="*/ 0 w 192"/>
              <a:gd name="T15" fmla="*/ 264973 h 220"/>
              <a:gd name="T16" fmla="*/ 49848 w 192"/>
              <a:gd name="T17" fmla="*/ 314895 h 220"/>
              <a:gd name="T18" fmla="*/ 80523 w 192"/>
              <a:gd name="T19" fmla="*/ 314895 h 220"/>
              <a:gd name="T20" fmla="*/ 76689 w 192"/>
              <a:gd name="T21" fmla="*/ 322576 h 220"/>
              <a:gd name="T22" fmla="*/ 130371 w 192"/>
              <a:gd name="T23" fmla="*/ 798759 h 220"/>
              <a:gd name="T24" fmla="*/ 184053 w 192"/>
              <a:gd name="T25" fmla="*/ 844841 h 220"/>
              <a:gd name="T26" fmla="*/ 552159 w 192"/>
              <a:gd name="T27" fmla="*/ 844841 h 220"/>
              <a:gd name="T28" fmla="*/ 605841 w 192"/>
              <a:gd name="T29" fmla="*/ 798759 h 220"/>
              <a:gd name="T30" fmla="*/ 659523 w 192"/>
              <a:gd name="T31" fmla="*/ 322576 h 220"/>
              <a:gd name="T32" fmla="*/ 655689 w 192"/>
              <a:gd name="T33" fmla="*/ 314895 h 220"/>
              <a:gd name="T34" fmla="*/ 686364 w 192"/>
              <a:gd name="T35" fmla="*/ 314895 h 220"/>
              <a:gd name="T36" fmla="*/ 736212 w 192"/>
              <a:gd name="T37" fmla="*/ 264973 h 220"/>
              <a:gd name="T38" fmla="*/ 736212 w 192"/>
              <a:gd name="T39" fmla="*/ 184329 h 220"/>
              <a:gd name="T40" fmla="*/ 686364 w 192"/>
              <a:gd name="T41" fmla="*/ 134407 h 220"/>
              <a:gd name="T42" fmla="*/ 130371 w 192"/>
              <a:gd name="T43" fmla="*/ 53763 h 220"/>
              <a:gd name="T44" fmla="*/ 605841 w 192"/>
              <a:gd name="T45" fmla="*/ 53763 h 220"/>
              <a:gd name="T46" fmla="*/ 632682 w 192"/>
              <a:gd name="T47" fmla="*/ 130566 h 220"/>
              <a:gd name="T48" fmla="*/ 103530 w 192"/>
              <a:gd name="T49" fmla="*/ 130566 h 220"/>
              <a:gd name="T50" fmla="*/ 130371 w 192"/>
              <a:gd name="T51" fmla="*/ 53763 h 220"/>
              <a:gd name="T52" fmla="*/ 184053 w 192"/>
              <a:gd name="T53" fmla="*/ 791078 h 220"/>
              <a:gd name="T54" fmla="*/ 176384 w 192"/>
              <a:gd name="T55" fmla="*/ 714275 h 220"/>
              <a:gd name="T56" fmla="*/ 559828 w 192"/>
              <a:gd name="T57" fmla="*/ 714275 h 220"/>
              <a:gd name="T58" fmla="*/ 552159 w 192"/>
              <a:gd name="T59" fmla="*/ 791078 h 220"/>
              <a:gd name="T60" fmla="*/ 184053 w 192"/>
              <a:gd name="T61" fmla="*/ 791078 h 220"/>
              <a:gd name="T62" fmla="*/ 563662 w 192"/>
              <a:gd name="T63" fmla="*/ 687393 h 220"/>
              <a:gd name="T64" fmla="*/ 172550 w 192"/>
              <a:gd name="T65" fmla="*/ 687393 h 220"/>
              <a:gd name="T66" fmla="*/ 141874 w 192"/>
              <a:gd name="T67" fmla="*/ 422421 h 220"/>
              <a:gd name="T68" fmla="*/ 594338 w 192"/>
              <a:gd name="T69" fmla="*/ 422421 h 220"/>
              <a:gd name="T70" fmla="*/ 563662 w 192"/>
              <a:gd name="T71" fmla="*/ 687393 h 220"/>
              <a:gd name="T72" fmla="*/ 598172 w 192"/>
              <a:gd name="T73" fmla="*/ 395539 h 220"/>
              <a:gd name="T74" fmla="*/ 138040 w 192"/>
              <a:gd name="T75" fmla="*/ 395539 h 220"/>
              <a:gd name="T76" fmla="*/ 130371 w 192"/>
              <a:gd name="T77" fmla="*/ 314895 h 220"/>
              <a:gd name="T78" fmla="*/ 605841 w 192"/>
              <a:gd name="T79" fmla="*/ 314895 h 220"/>
              <a:gd name="T80" fmla="*/ 598172 w 192"/>
              <a:gd name="T81" fmla="*/ 395539 h 220"/>
              <a:gd name="T82" fmla="*/ 686364 w 192"/>
              <a:gd name="T83" fmla="*/ 264973 h 220"/>
              <a:gd name="T84" fmla="*/ 49848 w 192"/>
              <a:gd name="T85" fmla="*/ 264973 h 220"/>
              <a:gd name="T86" fmla="*/ 49848 w 192"/>
              <a:gd name="T87" fmla="*/ 184329 h 220"/>
              <a:gd name="T88" fmla="*/ 686364 w 192"/>
              <a:gd name="T89" fmla="*/ 184329 h 220"/>
              <a:gd name="T90" fmla="*/ 686364 w 192"/>
              <a:gd name="T91" fmla="*/ 264973 h 220"/>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192" h="220">
                <a:moveTo>
                  <a:pt x="179" y="35"/>
                </a:moveTo>
                <a:cubicBezTo>
                  <a:pt x="171" y="9"/>
                  <a:pt x="171" y="9"/>
                  <a:pt x="171" y="9"/>
                </a:cubicBezTo>
                <a:cubicBezTo>
                  <a:pt x="169" y="4"/>
                  <a:pt x="164" y="0"/>
                  <a:pt x="158" y="0"/>
                </a:cubicBezTo>
                <a:cubicBezTo>
                  <a:pt x="34" y="0"/>
                  <a:pt x="34" y="0"/>
                  <a:pt x="34" y="0"/>
                </a:cubicBezTo>
                <a:cubicBezTo>
                  <a:pt x="28" y="0"/>
                  <a:pt x="23" y="4"/>
                  <a:pt x="21" y="9"/>
                </a:cubicBezTo>
                <a:cubicBezTo>
                  <a:pt x="13" y="35"/>
                  <a:pt x="13" y="35"/>
                  <a:pt x="13" y="35"/>
                </a:cubicBezTo>
                <a:cubicBezTo>
                  <a:pt x="5" y="35"/>
                  <a:pt x="0" y="41"/>
                  <a:pt x="0" y="48"/>
                </a:cubicBezTo>
                <a:cubicBezTo>
                  <a:pt x="0" y="69"/>
                  <a:pt x="0" y="69"/>
                  <a:pt x="0" y="69"/>
                </a:cubicBezTo>
                <a:cubicBezTo>
                  <a:pt x="0" y="76"/>
                  <a:pt x="6" y="82"/>
                  <a:pt x="13" y="82"/>
                </a:cubicBezTo>
                <a:cubicBezTo>
                  <a:pt x="21" y="82"/>
                  <a:pt x="21" y="82"/>
                  <a:pt x="21" y="82"/>
                </a:cubicBezTo>
                <a:cubicBezTo>
                  <a:pt x="21" y="83"/>
                  <a:pt x="20" y="83"/>
                  <a:pt x="20" y="84"/>
                </a:cubicBezTo>
                <a:cubicBezTo>
                  <a:pt x="34" y="208"/>
                  <a:pt x="34" y="208"/>
                  <a:pt x="34" y="208"/>
                </a:cubicBezTo>
                <a:cubicBezTo>
                  <a:pt x="35" y="215"/>
                  <a:pt x="41" y="220"/>
                  <a:pt x="48" y="220"/>
                </a:cubicBezTo>
                <a:cubicBezTo>
                  <a:pt x="144" y="220"/>
                  <a:pt x="144" y="220"/>
                  <a:pt x="144" y="220"/>
                </a:cubicBezTo>
                <a:cubicBezTo>
                  <a:pt x="151" y="220"/>
                  <a:pt x="157" y="215"/>
                  <a:pt x="158" y="208"/>
                </a:cubicBezTo>
                <a:cubicBezTo>
                  <a:pt x="172" y="84"/>
                  <a:pt x="172" y="84"/>
                  <a:pt x="172" y="84"/>
                </a:cubicBezTo>
                <a:cubicBezTo>
                  <a:pt x="172" y="83"/>
                  <a:pt x="171" y="83"/>
                  <a:pt x="171" y="82"/>
                </a:cubicBezTo>
                <a:cubicBezTo>
                  <a:pt x="179" y="82"/>
                  <a:pt x="179" y="82"/>
                  <a:pt x="179" y="82"/>
                </a:cubicBezTo>
                <a:cubicBezTo>
                  <a:pt x="186" y="82"/>
                  <a:pt x="192" y="76"/>
                  <a:pt x="192" y="69"/>
                </a:cubicBezTo>
                <a:cubicBezTo>
                  <a:pt x="192" y="48"/>
                  <a:pt x="192" y="48"/>
                  <a:pt x="192" y="48"/>
                </a:cubicBezTo>
                <a:cubicBezTo>
                  <a:pt x="192" y="41"/>
                  <a:pt x="186" y="35"/>
                  <a:pt x="179" y="35"/>
                </a:cubicBezTo>
                <a:close/>
                <a:moveTo>
                  <a:pt x="34" y="14"/>
                </a:moveTo>
                <a:cubicBezTo>
                  <a:pt x="158" y="14"/>
                  <a:pt x="158" y="14"/>
                  <a:pt x="158" y="14"/>
                </a:cubicBezTo>
                <a:cubicBezTo>
                  <a:pt x="165" y="34"/>
                  <a:pt x="165" y="34"/>
                  <a:pt x="165" y="34"/>
                </a:cubicBezTo>
                <a:cubicBezTo>
                  <a:pt x="27" y="34"/>
                  <a:pt x="27" y="34"/>
                  <a:pt x="27" y="34"/>
                </a:cubicBezTo>
                <a:lnTo>
                  <a:pt x="34" y="14"/>
                </a:lnTo>
                <a:close/>
                <a:moveTo>
                  <a:pt x="48" y="206"/>
                </a:moveTo>
                <a:cubicBezTo>
                  <a:pt x="46" y="186"/>
                  <a:pt x="46" y="186"/>
                  <a:pt x="46" y="186"/>
                </a:cubicBezTo>
                <a:cubicBezTo>
                  <a:pt x="146" y="186"/>
                  <a:pt x="146" y="186"/>
                  <a:pt x="146" y="186"/>
                </a:cubicBezTo>
                <a:cubicBezTo>
                  <a:pt x="144" y="206"/>
                  <a:pt x="144" y="206"/>
                  <a:pt x="144" y="206"/>
                </a:cubicBezTo>
                <a:lnTo>
                  <a:pt x="48" y="206"/>
                </a:lnTo>
                <a:close/>
                <a:moveTo>
                  <a:pt x="147" y="179"/>
                </a:moveTo>
                <a:cubicBezTo>
                  <a:pt x="45" y="179"/>
                  <a:pt x="45" y="179"/>
                  <a:pt x="45" y="179"/>
                </a:cubicBezTo>
                <a:cubicBezTo>
                  <a:pt x="37" y="110"/>
                  <a:pt x="37" y="110"/>
                  <a:pt x="37" y="110"/>
                </a:cubicBezTo>
                <a:cubicBezTo>
                  <a:pt x="155" y="110"/>
                  <a:pt x="155" y="110"/>
                  <a:pt x="155" y="110"/>
                </a:cubicBezTo>
                <a:lnTo>
                  <a:pt x="147" y="179"/>
                </a:lnTo>
                <a:close/>
                <a:moveTo>
                  <a:pt x="156" y="103"/>
                </a:moveTo>
                <a:cubicBezTo>
                  <a:pt x="36" y="103"/>
                  <a:pt x="36" y="103"/>
                  <a:pt x="36" y="103"/>
                </a:cubicBezTo>
                <a:cubicBezTo>
                  <a:pt x="34" y="82"/>
                  <a:pt x="34" y="82"/>
                  <a:pt x="34" y="82"/>
                </a:cubicBezTo>
                <a:cubicBezTo>
                  <a:pt x="158" y="82"/>
                  <a:pt x="158" y="82"/>
                  <a:pt x="158" y="82"/>
                </a:cubicBezTo>
                <a:lnTo>
                  <a:pt x="156" y="103"/>
                </a:lnTo>
                <a:close/>
                <a:moveTo>
                  <a:pt x="179" y="69"/>
                </a:moveTo>
                <a:cubicBezTo>
                  <a:pt x="13" y="69"/>
                  <a:pt x="13" y="69"/>
                  <a:pt x="13" y="69"/>
                </a:cubicBezTo>
                <a:cubicBezTo>
                  <a:pt x="13" y="48"/>
                  <a:pt x="13" y="48"/>
                  <a:pt x="13" y="48"/>
                </a:cubicBezTo>
                <a:cubicBezTo>
                  <a:pt x="179" y="48"/>
                  <a:pt x="179" y="48"/>
                  <a:pt x="179" y="48"/>
                </a:cubicBezTo>
                <a:lnTo>
                  <a:pt x="179" y="69"/>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lIns="91422" tIns="45711" rIns="91422" bIns="45711"/>
          <a:lstStyle/>
          <a:p>
            <a:endParaRPr lang="es-MX" sz="900"/>
          </a:p>
        </p:txBody>
      </p:sp>
      <p:grpSp>
        <p:nvGrpSpPr>
          <p:cNvPr id="117" name="Group 116">
            <a:extLst>
              <a:ext uri="{FF2B5EF4-FFF2-40B4-BE49-F238E27FC236}">
                <a16:creationId xmlns:a16="http://schemas.microsoft.com/office/drawing/2014/main" id="{0CAA0B2E-0159-40F4-B24A-A836678685BE}"/>
              </a:ext>
            </a:extLst>
          </p:cNvPr>
          <p:cNvGrpSpPr/>
          <p:nvPr/>
        </p:nvGrpSpPr>
        <p:grpSpPr>
          <a:xfrm>
            <a:off x="9412136" y="3807170"/>
            <a:ext cx="322942" cy="468387"/>
            <a:chOff x="-990600" y="3375025"/>
            <a:chExt cx="571500" cy="828675"/>
          </a:xfrm>
          <a:solidFill>
            <a:schemeClr val="accent2"/>
          </a:solidFill>
        </p:grpSpPr>
        <p:sp>
          <p:nvSpPr>
            <p:cNvPr id="118" name="Freeform 5">
              <a:extLst>
                <a:ext uri="{FF2B5EF4-FFF2-40B4-BE49-F238E27FC236}">
                  <a16:creationId xmlns:a16="http://schemas.microsoft.com/office/drawing/2014/main" id="{D37FCDFF-F2FD-4F38-B2ED-D9A96E7449BB}"/>
                </a:ext>
              </a:extLst>
            </p:cNvPr>
            <p:cNvSpPr>
              <a:spLocks noEditPoints="1"/>
            </p:cNvSpPr>
            <p:nvPr/>
          </p:nvSpPr>
          <p:spPr bwMode="auto">
            <a:xfrm>
              <a:off x="-990600" y="3375025"/>
              <a:ext cx="571500" cy="828675"/>
            </a:xfrm>
            <a:custGeom>
              <a:avLst/>
              <a:gdLst>
                <a:gd name="T0" fmla="*/ 131 w 152"/>
                <a:gd name="T1" fmla="*/ 0 h 220"/>
                <a:gd name="T2" fmla="*/ 21 w 152"/>
                <a:gd name="T3" fmla="*/ 0 h 220"/>
                <a:gd name="T4" fmla="*/ 0 w 152"/>
                <a:gd name="T5" fmla="*/ 21 h 220"/>
                <a:gd name="T6" fmla="*/ 0 w 152"/>
                <a:gd name="T7" fmla="*/ 199 h 220"/>
                <a:gd name="T8" fmla="*/ 21 w 152"/>
                <a:gd name="T9" fmla="*/ 220 h 220"/>
                <a:gd name="T10" fmla="*/ 131 w 152"/>
                <a:gd name="T11" fmla="*/ 220 h 220"/>
                <a:gd name="T12" fmla="*/ 152 w 152"/>
                <a:gd name="T13" fmla="*/ 199 h 220"/>
                <a:gd name="T14" fmla="*/ 152 w 152"/>
                <a:gd name="T15" fmla="*/ 21 h 220"/>
                <a:gd name="T16" fmla="*/ 131 w 152"/>
                <a:gd name="T17" fmla="*/ 0 h 220"/>
                <a:gd name="T18" fmla="*/ 138 w 152"/>
                <a:gd name="T19" fmla="*/ 199 h 220"/>
                <a:gd name="T20" fmla="*/ 131 w 152"/>
                <a:gd name="T21" fmla="*/ 206 h 220"/>
                <a:gd name="T22" fmla="*/ 21 w 152"/>
                <a:gd name="T23" fmla="*/ 206 h 220"/>
                <a:gd name="T24" fmla="*/ 14 w 152"/>
                <a:gd name="T25" fmla="*/ 199 h 220"/>
                <a:gd name="T26" fmla="*/ 14 w 152"/>
                <a:gd name="T27" fmla="*/ 186 h 220"/>
                <a:gd name="T28" fmla="*/ 138 w 152"/>
                <a:gd name="T29" fmla="*/ 186 h 220"/>
                <a:gd name="T30" fmla="*/ 138 w 152"/>
                <a:gd name="T31" fmla="*/ 199 h 220"/>
                <a:gd name="T32" fmla="*/ 138 w 152"/>
                <a:gd name="T33" fmla="*/ 179 h 220"/>
                <a:gd name="T34" fmla="*/ 14 w 152"/>
                <a:gd name="T35" fmla="*/ 179 h 220"/>
                <a:gd name="T36" fmla="*/ 14 w 152"/>
                <a:gd name="T37" fmla="*/ 41 h 220"/>
                <a:gd name="T38" fmla="*/ 138 w 152"/>
                <a:gd name="T39" fmla="*/ 41 h 220"/>
                <a:gd name="T40" fmla="*/ 138 w 152"/>
                <a:gd name="T41" fmla="*/ 179 h 220"/>
                <a:gd name="T42" fmla="*/ 138 w 152"/>
                <a:gd name="T43" fmla="*/ 34 h 220"/>
                <a:gd name="T44" fmla="*/ 14 w 152"/>
                <a:gd name="T45" fmla="*/ 34 h 220"/>
                <a:gd name="T46" fmla="*/ 14 w 152"/>
                <a:gd name="T47" fmla="*/ 21 h 220"/>
                <a:gd name="T48" fmla="*/ 21 w 152"/>
                <a:gd name="T49" fmla="*/ 14 h 220"/>
                <a:gd name="T50" fmla="*/ 131 w 152"/>
                <a:gd name="T51" fmla="*/ 14 h 220"/>
                <a:gd name="T52" fmla="*/ 138 w 152"/>
                <a:gd name="T53" fmla="*/ 21 h 220"/>
                <a:gd name="T54" fmla="*/ 138 w 152"/>
                <a:gd name="T55" fmla="*/ 34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52" h="220">
                  <a:moveTo>
                    <a:pt x="131" y="0"/>
                  </a:moveTo>
                  <a:cubicBezTo>
                    <a:pt x="21" y="0"/>
                    <a:pt x="21" y="0"/>
                    <a:pt x="21" y="0"/>
                  </a:cubicBezTo>
                  <a:cubicBezTo>
                    <a:pt x="10" y="0"/>
                    <a:pt x="0" y="9"/>
                    <a:pt x="0" y="21"/>
                  </a:cubicBezTo>
                  <a:cubicBezTo>
                    <a:pt x="0" y="199"/>
                    <a:pt x="0" y="199"/>
                    <a:pt x="0" y="199"/>
                  </a:cubicBezTo>
                  <a:cubicBezTo>
                    <a:pt x="0" y="211"/>
                    <a:pt x="10" y="220"/>
                    <a:pt x="21" y="220"/>
                  </a:cubicBezTo>
                  <a:cubicBezTo>
                    <a:pt x="131" y="220"/>
                    <a:pt x="131" y="220"/>
                    <a:pt x="131" y="220"/>
                  </a:cubicBezTo>
                  <a:cubicBezTo>
                    <a:pt x="142" y="220"/>
                    <a:pt x="152" y="211"/>
                    <a:pt x="152" y="199"/>
                  </a:cubicBezTo>
                  <a:cubicBezTo>
                    <a:pt x="152" y="21"/>
                    <a:pt x="152" y="21"/>
                    <a:pt x="152" y="21"/>
                  </a:cubicBezTo>
                  <a:cubicBezTo>
                    <a:pt x="152" y="9"/>
                    <a:pt x="142" y="0"/>
                    <a:pt x="131" y="0"/>
                  </a:cubicBezTo>
                  <a:close/>
                  <a:moveTo>
                    <a:pt x="138" y="199"/>
                  </a:moveTo>
                  <a:cubicBezTo>
                    <a:pt x="138" y="203"/>
                    <a:pt x="135" y="206"/>
                    <a:pt x="131" y="206"/>
                  </a:cubicBezTo>
                  <a:cubicBezTo>
                    <a:pt x="21" y="206"/>
                    <a:pt x="21" y="206"/>
                    <a:pt x="21" y="206"/>
                  </a:cubicBezTo>
                  <a:cubicBezTo>
                    <a:pt x="17" y="206"/>
                    <a:pt x="14" y="203"/>
                    <a:pt x="14" y="199"/>
                  </a:cubicBezTo>
                  <a:cubicBezTo>
                    <a:pt x="14" y="186"/>
                    <a:pt x="14" y="186"/>
                    <a:pt x="14" y="186"/>
                  </a:cubicBezTo>
                  <a:cubicBezTo>
                    <a:pt x="138" y="186"/>
                    <a:pt x="138" y="186"/>
                    <a:pt x="138" y="186"/>
                  </a:cubicBezTo>
                  <a:lnTo>
                    <a:pt x="138" y="199"/>
                  </a:lnTo>
                  <a:close/>
                  <a:moveTo>
                    <a:pt x="138" y="179"/>
                  </a:moveTo>
                  <a:cubicBezTo>
                    <a:pt x="14" y="179"/>
                    <a:pt x="14" y="179"/>
                    <a:pt x="14" y="179"/>
                  </a:cubicBezTo>
                  <a:cubicBezTo>
                    <a:pt x="14" y="41"/>
                    <a:pt x="14" y="41"/>
                    <a:pt x="14" y="41"/>
                  </a:cubicBezTo>
                  <a:cubicBezTo>
                    <a:pt x="138" y="41"/>
                    <a:pt x="138" y="41"/>
                    <a:pt x="138" y="41"/>
                  </a:cubicBezTo>
                  <a:lnTo>
                    <a:pt x="138" y="179"/>
                  </a:lnTo>
                  <a:close/>
                  <a:moveTo>
                    <a:pt x="138" y="34"/>
                  </a:moveTo>
                  <a:cubicBezTo>
                    <a:pt x="14" y="34"/>
                    <a:pt x="14" y="34"/>
                    <a:pt x="14" y="34"/>
                  </a:cubicBezTo>
                  <a:cubicBezTo>
                    <a:pt x="14" y="21"/>
                    <a:pt x="14" y="21"/>
                    <a:pt x="14" y="21"/>
                  </a:cubicBezTo>
                  <a:cubicBezTo>
                    <a:pt x="14" y="17"/>
                    <a:pt x="17" y="14"/>
                    <a:pt x="21" y="14"/>
                  </a:cubicBezTo>
                  <a:cubicBezTo>
                    <a:pt x="131" y="14"/>
                    <a:pt x="131" y="14"/>
                    <a:pt x="131" y="14"/>
                  </a:cubicBezTo>
                  <a:cubicBezTo>
                    <a:pt x="135" y="14"/>
                    <a:pt x="138" y="17"/>
                    <a:pt x="138" y="21"/>
                  </a:cubicBezTo>
                  <a:lnTo>
                    <a:pt x="138" y="34"/>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defTabSz="914217">
                <a:defRPr/>
              </a:pPr>
              <a:endParaRPr lang="id-ID" sz="900" dirty="0">
                <a:latin typeface="Calibri Light"/>
              </a:endParaRPr>
            </a:p>
          </p:txBody>
        </p:sp>
        <p:sp>
          <p:nvSpPr>
            <p:cNvPr id="119" name="Freeform 6">
              <a:extLst>
                <a:ext uri="{FF2B5EF4-FFF2-40B4-BE49-F238E27FC236}">
                  <a16:creationId xmlns:a16="http://schemas.microsoft.com/office/drawing/2014/main" id="{139FD4BF-B98A-4E3D-8A02-2C6AC590FC08}"/>
                </a:ext>
              </a:extLst>
            </p:cNvPr>
            <p:cNvSpPr>
              <a:spLocks/>
            </p:cNvSpPr>
            <p:nvPr/>
          </p:nvSpPr>
          <p:spPr bwMode="auto">
            <a:xfrm>
              <a:off x="-757238" y="3454400"/>
              <a:ext cx="104775" cy="22225"/>
            </a:xfrm>
            <a:custGeom>
              <a:avLst/>
              <a:gdLst>
                <a:gd name="T0" fmla="*/ 28 w 28"/>
                <a:gd name="T1" fmla="*/ 3 h 6"/>
                <a:gd name="T2" fmla="*/ 24 w 28"/>
                <a:gd name="T3" fmla="*/ 6 h 6"/>
                <a:gd name="T4" fmla="*/ 4 w 28"/>
                <a:gd name="T5" fmla="*/ 6 h 6"/>
                <a:gd name="T6" fmla="*/ 0 w 28"/>
                <a:gd name="T7" fmla="*/ 3 h 6"/>
                <a:gd name="T8" fmla="*/ 0 w 28"/>
                <a:gd name="T9" fmla="*/ 3 h 6"/>
                <a:gd name="T10" fmla="*/ 4 w 28"/>
                <a:gd name="T11" fmla="*/ 0 h 6"/>
                <a:gd name="T12" fmla="*/ 24 w 28"/>
                <a:gd name="T13" fmla="*/ 0 h 6"/>
                <a:gd name="T14" fmla="*/ 28 w 28"/>
                <a:gd name="T15" fmla="*/ 3 h 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 h="6">
                  <a:moveTo>
                    <a:pt x="28" y="3"/>
                  </a:moveTo>
                  <a:cubicBezTo>
                    <a:pt x="28" y="5"/>
                    <a:pt x="26" y="6"/>
                    <a:pt x="24" y="6"/>
                  </a:cubicBezTo>
                  <a:cubicBezTo>
                    <a:pt x="4" y="6"/>
                    <a:pt x="4" y="6"/>
                    <a:pt x="4" y="6"/>
                  </a:cubicBezTo>
                  <a:cubicBezTo>
                    <a:pt x="2" y="6"/>
                    <a:pt x="0" y="5"/>
                    <a:pt x="0" y="3"/>
                  </a:cubicBezTo>
                  <a:cubicBezTo>
                    <a:pt x="0" y="3"/>
                    <a:pt x="0" y="3"/>
                    <a:pt x="0" y="3"/>
                  </a:cubicBezTo>
                  <a:cubicBezTo>
                    <a:pt x="0" y="1"/>
                    <a:pt x="2" y="0"/>
                    <a:pt x="4" y="0"/>
                  </a:cubicBezTo>
                  <a:cubicBezTo>
                    <a:pt x="24" y="0"/>
                    <a:pt x="24" y="0"/>
                    <a:pt x="24" y="0"/>
                  </a:cubicBezTo>
                  <a:cubicBezTo>
                    <a:pt x="26" y="0"/>
                    <a:pt x="28" y="1"/>
                    <a:pt x="28" y="3"/>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defTabSz="914217">
                <a:defRPr/>
              </a:pPr>
              <a:endParaRPr lang="id-ID" sz="900" dirty="0">
                <a:latin typeface="Calibri Light"/>
              </a:endParaRPr>
            </a:p>
          </p:txBody>
        </p:sp>
        <p:sp>
          <p:nvSpPr>
            <p:cNvPr id="120" name="Freeform 7">
              <a:extLst>
                <a:ext uri="{FF2B5EF4-FFF2-40B4-BE49-F238E27FC236}">
                  <a16:creationId xmlns:a16="http://schemas.microsoft.com/office/drawing/2014/main" id="{A6977300-6EA8-4955-9B6C-C3610F04C91C}"/>
                </a:ext>
              </a:extLst>
            </p:cNvPr>
            <p:cNvSpPr>
              <a:spLocks/>
            </p:cNvSpPr>
            <p:nvPr/>
          </p:nvSpPr>
          <p:spPr bwMode="auto">
            <a:xfrm>
              <a:off x="-730250" y="4097338"/>
              <a:ext cx="52387" cy="26988"/>
            </a:xfrm>
            <a:custGeom>
              <a:avLst/>
              <a:gdLst>
                <a:gd name="T0" fmla="*/ 14 w 14"/>
                <a:gd name="T1" fmla="*/ 4 h 7"/>
                <a:gd name="T2" fmla="*/ 10 w 14"/>
                <a:gd name="T3" fmla="*/ 7 h 7"/>
                <a:gd name="T4" fmla="*/ 4 w 14"/>
                <a:gd name="T5" fmla="*/ 7 h 7"/>
                <a:gd name="T6" fmla="*/ 0 w 14"/>
                <a:gd name="T7" fmla="*/ 4 h 7"/>
                <a:gd name="T8" fmla="*/ 0 w 14"/>
                <a:gd name="T9" fmla="*/ 4 h 7"/>
                <a:gd name="T10" fmla="*/ 4 w 14"/>
                <a:gd name="T11" fmla="*/ 0 h 7"/>
                <a:gd name="T12" fmla="*/ 10 w 14"/>
                <a:gd name="T13" fmla="*/ 0 h 7"/>
                <a:gd name="T14" fmla="*/ 14 w 14"/>
                <a:gd name="T15" fmla="*/ 4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 h="7">
                  <a:moveTo>
                    <a:pt x="14" y="4"/>
                  </a:moveTo>
                  <a:cubicBezTo>
                    <a:pt x="14" y="6"/>
                    <a:pt x="12" y="7"/>
                    <a:pt x="10" y="7"/>
                  </a:cubicBezTo>
                  <a:cubicBezTo>
                    <a:pt x="4" y="7"/>
                    <a:pt x="4" y="7"/>
                    <a:pt x="4" y="7"/>
                  </a:cubicBezTo>
                  <a:cubicBezTo>
                    <a:pt x="2" y="7"/>
                    <a:pt x="0" y="6"/>
                    <a:pt x="0" y="4"/>
                  </a:cubicBezTo>
                  <a:cubicBezTo>
                    <a:pt x="0" y="4"/>
                    <a:pt x="0" y="4"/>
                    <a:pt x="0" y="4"/>
                  </a:cubicBezTo>
                  <a:cubicBezTo>
                    <a:pt x="0" y="2"/>
                    <a:pt x="2" y="0"/>
                    <a:pt x="4" y="0"/>
                  </a:cubicBezTo>
                  <a:cubicBezTo>
                    <a:pt x="10" y="0"/>
                    <a:pt x="10" y="0"/>
                    <a:pt x="10" y="0"/>
                  </a:cubicBezTo>
                  <a:cubicBezTo>
                    <a:pt x="12" y="0"/>
                    <a:pt x="14" y="2"/>
                    <a:pt x="14"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defTabSz="914217">
                <a:defRPr/>
              </a:pPr>
              <a:endParaRPr lang="id-ID" sz="900" dirty="0">
                <a:latin typeface="Calibri Light"/>
              </a:endParaRPr>
            </a:p>
          </p:txBody>
        </p:sp>
      </p:grpSp>
      <p:grpSp>
        <p:nvGrpSpPr>
          <p:cNvPr id="121" name="Group 120">
            <a:extLst>
              <a:ext uri="{FF2B5EF4-FFF2-40B4-BE49-F238E27FC236}">
                <a16:creationId xmlns:a16="http://schemas.microsoft.com/office/drawing/2014/main" id="{02594F2F-0722-4572-B80C-8760BF796AB4}"/>
              </a:ext>
            </a:extLst>
          </p:cNvPr>
          <p:cNvGrpSpPr/>
          <p:nvPr/>
        </p:nvGrpSpPr>
        <p:grpSpPr>
          <a:xfrm>
            <a:off x="10985098" y="3887919"/>
            <a:ext cx="436805" cy="376876"/>
            <a:chOff x="-122237" y="-128588"/>
            <a:chExt cx="4632324" cy="3995738"/>
          </a:xfrm>
          <a:solidFill>
            <a:schemeClr val="accent3"/>
          </a:solidFill>
        </p:grpSpPr>
        <p:sp>
          <p:nvSpPr>
            <p:cNvPr id="122" name="Freeform 34">
              <a:extLst>
                <a:ext uri="{FF2B5EF4-FFF2-40B4-BE49-F238E27FC236}">
                  <a16:creationId xmlns:a16="http://schemas.microsoft.com/office/drawing/2014/main" id="{8318CFF3-BE62-41B8-8AFD-28449C66E4A0}"/>
                </a:ext>
              </a:extLst>
            </p:cNvPr>
            <p:cNvSpPr>
              <a:spLocks noEditPoints="1"/>
            </p:cNvSpPr>
            <p:nvPr/>
          </p:nvSpPr>
          <p:spPr bwMode="auto">
            <a:xfrm>
              <a:off x="-122237" y="-128588"/>
              <a:ext cx="4632324" cy="3995738"/>
            </a:xfrm>
            <a:custGeom>
              <a:avLst/>
              <a:gdLst>
                <a:gd name="T0" fmla="*/ 1096 w 1232"/>
                <a:gd name="T1" fmla="*/ 134 h 1062"/>
                <a:gd name="T2" fmla="*/ 616 w 1232"/>
                <a:gd name="T3" fmla="*/ 123 h 1062"/>
                <a:gd name="T4" fmla="*/ 136 w 1232"/>
                <a:gd name="T5" fmla="*/ 134 h 1062"/>
                <a:gd name="T6" fmla="*/ 136 w 1232"/>
                <a:gd name="T7" fmla="*/ 622 h 1062"/>
                <a:gd name="T8" fmla="*/ 538 w 1232"/>
                <a:gd name="T9" fmla="*/ 1020 h 1062"/>
                <a:gd name="T10" fmla="*/ 694 w 1232"/>
                <a:gd name="T11" fmla="*/ 1020 h 1062"/>
                <a:gd name="T12" fmla="*/ 1096 w 1232"/>
                <a:gd name="T13" fmla="*/ 622 h 1062"/>
                <a:gd name="T14" fmla="*/ 1096 w 1232"/>
                <a:gd name="T15" fmla="*/ 134 h 1062"/>
                <a:gd name="T16" fmla="*/ 1044 w 1232"/>
                <a:gd name="T17" fmla="*/ 570 h 1062"/>
                <a:gd name="T18" fmla="*/ 642 w 1232"/>
                <a:gd name="T19" fmla="*/ 968 h 1062"/>
                <a:gd name="T20" fmla="*/ 590 w 1232"/>
                <a:gd name="T21" fmla="*/ 968 h 1062"/>
                <a:gd name="T22" fmla="*/ 188 w 1232"/>
                <a:gd name="T23" fmla="*/ 570 h 1062"/>
                <a:gd name="T24" fmla="*/ 188 w 1232"/>
                <a:gd name="T25" fmla="*/ 185 h 1062"/>
                <a:gd name="T26" fmla="*/ 567 w 1232"/>
                <a:gd name="T27" fmla="*/ 177 h 1062"/>
                <a:gd name="T28" fmla="*/ 616 w 1232"/>
                <a:gd name="T29" fmla="*/ 221 h 1062"/>
                <a:gd name="T30" fmla="*/ 665 w 1232"/>
                <a:gd name="T31" fmla="*/ 177 h 1062"/>
                <a:gd name="T32" fmla="*/ 1044 w 1232"/>
                <a:gd name="T33" fmla="*/ 185 h 1062"/>
                <a:gd name="T34" fmla="*/ 1044 w 1232"/>
                <a:gd name="T35" fmla="*/ 570 h 10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232" h="1062">
                  <a:moveTo>
                    <a:pt x="1096" y="134"/>
                  </a:moveTo>
                  <a:cubicBezTo>
                    <a:pt x="964" y="3"/>
                    <a:pt x="753" y="0"/>
                    <a:pt x="616" y="123"/>
                  </a:cubicBezTo>
                  <a:cubicBezTo>
                    <a:pt x="479" y="0"/>
                    <a:pt x="268" y="3"/>
                    <a:pt x="136" y="134"/>
                  </a:cubicBezTo>
                  <a:cubicBezTo>
                    <a:pt x="0" y="268"/>
                    <a:pt x="0" y="487"/>
                    <a:pt x="136" y="622"/>
                  </a:cubicBezTo>
                  <a:cubicBezTo>
                    <a:pt x="175" y="660"/>
                    <a:pt x="538" y="1020"/>
                    <a:pt x="538" y="1020"/>
                  </a:cubicBezTo>
                  <a:cubicBezTo>
                    <a:pt x="581" y="1062"/>
                    <a:pt x="651" y="1062"/>
                    <a:pt x="694" y="1020"/>
                  </a:cubicBezTo>
                  <a:cubicBezTo>
                    <a:pt x="694" y="1020"/>
                    <a:pt x="1092" y="626"/>
                    <a:pt x="1096" y="622"/>
                  </a:cubicBezTo>
                  <a:cubicBezTo>
                    <a:pt x="1232" y="487"/>
                    <a:pt x="1232" y="268"/>
                    <a:pt x="1096" y="134"/>
                  </a:cubicBezTo>
                  <a:close/>
                  <a:moveTo>
                    <a:pt x="1044" y="570"/>
                  </a:moveTo>
                  <a:cubicBezTo>
                    <a:pt x="642" y="968"/>
                    <a:pt x="642" y="968"/>
                    <a:pt x="642" y="968"/>
                  </a:cubicBezTo>
                  <a:cubicBezTo>
                    <a:pt x="628" y="982"/>
                    <a:pt x="604" y="982"/>
                    <a:pt x="590" y="968"/>
                  </a:cubicBezTo>
                  <a:cubicBezTo>
                    <a:pt x="188" y="570"/>
                    <a:pt x="188" y="570"/>
                    <a:pt x="188" y="570"/>
                  </a:cubicBezTo>
                  <a:cubicBezTo>
                    <a:pt x="81" y="464"/>
                    <a:pt x="81" y="291"/>
                    <a:pt x="188" y="185"/>
                  </a:cubicBezTo>
                  <a:cubicBezTo>
                    <a:pt x="291" y="82"/>
                    <a:pt x="458" y="79"/>
                    <a:pt x="567" y="177"/>
                  </a:cubicBezTo>
                  <a:cubicBezTo>
                    <a:pt x="616" y="221"/>
                    <a:pt x="616" y="221"/>
                    <a:pt x="616" y="221"/>
                  </a:cubicBezTo>
                  <a:cubicBezTo>
                    <a:pt x="665" y="177"/>
                    <a:pt x="665" y="177"/>
                    <a:pt x="665" y="177"/>
                  </a:cubicBezTo>
                  <a:cubicBezTo>
                    <a:pt x="774" y="79"/>
                    <a:pt x="941" y="82"/>
                    <a:pt x="1044" y="185"/>
                  </a:cubicBezTo>
                  <a:cubicBezTo>
                    <a:pt x="1151" y="291"/>
                    <a:pt x="1151" y="464"/>
                    <a:pt x="1044" y="570"/>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defTabSz="914217">
                <a:defRPr/>
              </a:pPr>
              <a:endParaRPr lang="id-ID" sz="900" dirty="0">
                <a:latin typeface="Calibri Light"/>
              </a:endParaRPr>
            </a:p>
          </p:txBody>
        </p:sp>
        <p:sp>
          <p:nvSpPr>
            <p:cNvPr id="123" name="Freeform 35">
              <a:extLst>
                <a:ext uri="{FF2B5EF4-FFF2-40B4-BE49-F238E27FC236}">
                  <a16:creationId xmlns:a16="http://schemas.microsoft.com/office/drawing/2014/main" id="{C383F867-E023-4AE4-8FA7-E95AECD0F7A3}"/>
                </a:ext>
              </a:extLst>
            </p:cNvPr>
            <p:cNvSpPr>
              <a:spLocks/>
            </p:cNvSpPr>
            <p:nvPr/>
          </p:nvSpPr>
          <p:spPr bwMode="auto">
            <a:xfrm>
              <a:off x="688975" y="681038"/>
              <a:ext cx="650875" cy="650875"/>
            </a:xfrm>
            <a:custGeom>
              <a:avLst/>
              <a:gdLst>
                <a:gd name="T0" fmla="*/ 154 w 173"/>
                <a:gd name="T1" fmla="*/ 0 h 173"/>
                <a:gd name="T2" fmla="*/ 154 w 173"/>
                <a:gd name="T3" fmla="*/ 0 h 173"/>
                <a:gd name="T4" fmla="*/ 0 w 173"/>
                <a:gd name="T5" fmla="*/ 154 h 173"/>
                <a:gd name="T6" fmla="*/ 0 w 173"/>
                <a:gd name="T7" fmla="*/ 154 h 173"/>
                <a:gd name="T8" fmla="*/ 18 w 173"/>
                <a:gd name="T9" fmla="*/ 173 h 173"/>
                <a:gd name="T10" fmla="*/ 36 w 173"/>
                <a:gd name="T11" fmla="*/ 154 h 173"/>
                <a:gd name="T12" fmla="*/ 36 w 173"/>
                <a:gd name="T13" fmla="*/ 154 h 173"/>
                <a:gd name="T14" fmla="*/ 154 w 173"/>
                <a:gd name="T15" fmla="*/ 36 h 173"/>
                <a:gd name="T16" fmla="*/ 154 w 173"/>
                <a:gd name="T17" fmla="*/ 36 h 173"/>
                <a:gd name="T18" fmla="*/ 173 w 173"/>
                <a:gd name="T19" fmla="*/ 18 h 173"/>
                <a:gd name="T20" fmla="*/ 154 w 173"/>
                <a:gd name="T21" fmla="*/ 0 h 1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173">
                  <a:moveTo>
                    <a:pt x="154" y="0"/>
                  </a:moveTo>
                  <a:cubicBezTo>
                    <a:pt x="154" y="0"/>
                    <a:pt x="154" y="0"/>
                    <a:pt x="154" y="0"/>
                  </a:cubicBezTo>
                  <a:cubicBezTo>
                    <a:pt x="69" y="0"/>
                    <a:pt x="0" y="69"/>
                    <a:pt x="0" y="154"/>
                  </a:cubicBezTo>
                  <a:cubicBezTo>
                    <a:pt x="0" y="154"/>
                    <a:pt x="0" y="154"/>
                    <a:pt x="0" y="154"/>
                  </a:cubicBezTo>
                  <a:cubicBezTo>
                    <a:pt x="0" y="165"/>
                    <a:pt x="8" y="173"/>
                    <a:pt x="18" y="173"/>
                  </a:cubicBezTo>
                  <a:cubicBezTo>
                    <a:pt x="28" y="173"/>
                    <a:pt x="36" y="165"/>
                    <a:pt x="36" y="154"/>
                  </a:cubicBezTo>
                  <a:cubicBezTo>
                    <a:pt x="36" y="154"/>
                    <a:pt x="36" y="154"/>
                    <a:pt x="36" y="154"/>
                  </a:cubicBezTo>
                  <a:cubicBezTo>
                    <a:pt x="36" y="89"/>
                    <a:pt x="89" y="36"/>
                    <a:pt x="154" y="36"/>
                  </a:cubicBezTo>
                  <a:cubicBezTo>
                    <a:pt x="154" y="36"/>
                    <a:pt x="154" y="36"/>
                    <a:pt x="154" y="36"/>
                  </a:cubicBezTo>
                  <a:cubicBezTo>
                    <a:pt x="165" y="36"/>
                    <a:pt x="173" y="28"/>
                    <a:pt x="173" y="18"/>
                  </a:cubicBezTo>
                  <a:cubicBezTo>
                    <a:pt x="173" y="8"/>
                    <a:pt x="165" y="0"/>
                    <a:pt x="154" y="0"/>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defTabSz="914217">
                <a:defRPr/>
              </a:pPr>
              <a:endParaRPr lang="id-ID" sz="900" dirty="0">
                <a:latin typeface="Calibri Light"/>
              </a:endParaRPr>
            </a:p>
          </p:txBody>
        </p:sp>
      </p:grpSp>
      <p:sp>
        <p:nvSpPr>
          <p:cNvPr id="124" name="TextBox 123">
            <a:extLst>
              <a:ext uri="{FF2B5EF4-FFF2-40B4-BE49-F238E27FC236}">
                <a16:creationId xmlns:a16="http://schemas.microsoft.com/office/drawing/2014/main" id="{62C294FD-76AF-4A25-910E-CB41C4E89346}"/>
              </a:ext>
            </a:extLst>
          </p:cNvPr>
          <p:cNvSpPr txBox="1"/>
          <p:nvPr/>
        </p:nvSpPr>
        <p:spPr>
          <a:xfrm>
            <a:off x="2822774" y="327839"/>
            <a:ext cx="6191249" cy="923330"/>
          </a:xfrm>
          <a:prstGeom prst="rect">
            <a:avLst/>
          </a:prstGeom>
          <a:noFill/>
        </p:spPr>
        <p:txBody>
          <a:bodyPr wrap="square" rtlCol="0">
            <a:spAutoFit/>
          </a:bodyPr>
          <a:lstStyle/>
          <a:p>
            <a:pPr algn="ctr"/>
            <a:r>
              <a:rPr lang="en-US" sz="5400" dirty="0">
                <a:solidFill>
                  <a:srgbClr val="003B6D"/>
                </a:solidFill>
                <a:latin typeface="Impact" panose="020B0806030902050204" pitchFamily="34" charset="0"/>
              </a:rPr>
              <a:t>Escribe </a:t>
            </a:r>
            <a:r>
              <a:rPr lang="en-US" sz="5400" dirty="0" err="1">
                <a:solidFill>
                  <a:srgbClr val="003B6D"/>
                </a:solidFill>
                <a:latin typeface="Impact" panose="020B0806030902050204" pitchFamily="34" charset="0"/>
              </a:rPr>
              <a:t>tu</a:t>
            </a:r>
            <a:r>
              <a:rPr lang="en-US" sz="5400" dirty="0">
                <a:solidFill>
                  <a:srgbClr val="003B6D"/>
                </a:solidFill>
                <a:latin typeface="Impact" panose="020B0806030902050204" pitchFamily="34" charset="0"/>
              </a:rPr>
              <a:t> </a:t>
            </a:r>
            <a:r>
              <a:rPr lang="en-US" sz="5400" dirty="0" err="1">
                <a:solidFill>
                  <a:srgbClr val="003B6D"/>
                </a:solidFill>
                <a:latin typeface="Impact" panose="020B0806030902050204" pitchFamily="34" charset="0"/>
              </a:rPr>
              <a:t>título</a:t>
            </a:r>
            <a:r>
              <a:rPr lang="en-US" sz="5400" dirty="0">
                <a:solidFill>
                  <a:srgbClr val="003B6D"/>
                </a:solidFill>
                <a:latin typeface="Impact" panose="020B0806030902050204" pitchFamily="34" charset="0"/>
              </a:rPr>
              <a:t> </a:t>
            </a:r>
            <a:r>
              <a:rPr lang="en-US" sz="5400" dirty="0" err="1">
                <a:solidFill>
                  <a:srgbClr val="003B6D"/>
                </a:solidFill>
                <a:latin typeface="Impact" panose="020B0806030902050204" pitchFamily="34" charset="0"/>
              </a:rPr>
              <a:t>aquí</a:t>
            </a:r>
            <a:endParaRPr lang="en-US" sz="5400" dirty="0">
              <a:solidFill>
                <a:srgbClr val="003B6D"/>
              </a:solidFill>
              <a:latin typeface="Impact" panose="020B0806030902050204" pitchFamily="34" charset="0"/>
            </a:endParaRPr>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9248</TotalTime>
  <Words>1025</Words>
  <Application>Microsoft Office PowerPoint</Application>
  <PresentationFormat>Panorámica</PresentationFormat>
  <Paragraphs>120</Paragraphs>
  <Slides>13</Slides>
  <Notes>0</Notes>
  <HiddenSlides>0</HiddenSlides>
  <MMClips>0</MMClips>
  <ScaleCrop>false</ScaleCrop>
  <HeadingPairs>
    <vt:vector size="6" baseType="variant">
      <vt:variant>
        <vt:lpstr>Fuentes usadas</vt:lpstr>
      </vt:variant>
      <vt:variant>
        <vt:i4>9</vt:i4>
      </vt:variant>
      <vt:variant>
        <vt:lpstr>Tema</vt:lpstr>
      </vt:variant>
      <vt:variant>
        <vt:i4>1</vt:i4>
      </vt:variant>
      <vt:variant>
        <vt:lpstr>Títulos de diapositiva</vt:lpstr>
      </vt:variant>
      <vt:variant>
        <vt:i4>13</vt:i4>
      </vt:variant>
    </vt:vector>
  </HeadingPairs>
  <TitlesOfParts>
    <vt:vector size="23" baseType="lpstr">
      <vt:lpstr>Arial</vt:lpstr>
      <vt:lpstr>Calibri</vt:lpstr>
      <vt:lpstr>Calibri Light</vt:lpstr>
      <vt:lpstr>Gill Sans</vt:lpstr>
      <vt:lpstr>Impact</vt:lpstr>
      <vt:lpstr>Lato</vt:lpstr>
      <vt:lpstr>Lato Black</vt:lpstr>
      <vt:lpstr>Lato Light</vt:lpstr>
      <vt:lpstr>Source Sans Pro</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Gracias por descargar esta plantilla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Nayibe Serrano</cp:lastModifiedBy>
  <cp:revision>556</cp:revision>
  <dcterms:created xsi:type="dcterms:W3CDTF">2020-03-21T22:03:23Z</dcterms:created>
  <dcterms:modified xsi:type="dcterms:W3CDTF">2020-09-04T01:04:24Z</dcterms:modified>
</cp:coreProperties>
</file>